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9.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0.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3.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4.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5.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6.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7.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8.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9.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20.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21.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theme/theme22.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23.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24.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25.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theme/theme26.xml" ContentType="application/vnd.openxmlformats-officedocument.theme+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theme/theme27.xml" ContentType="application/vnd.openxmlformats-officedocument.theme+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theme/theme28.xml" ContentType="application/vnd.openxmlformats-officedocument.theme+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29.xml" ContentType="application/vnd.openxmlformats-officedocument.theme+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theme/theme30.xml" ContentType="application/vnd.openxmlformats-officedocument.theme+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theme/theme31.xml" ContentType="application/vnd.openxmlformats-officedocument.theme+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theme/theme32.xml" ContentType="application/vnd.openxmlformats-officedocument.theme+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theme/theme33.xml" ContentType="application/vnd.openxmlformats-officedocument.theme+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theme/theme34.xml" ContentType="application/vnd.openxmlformats-officedocument.theme+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theme/theme35.xml" ContentType="application/vnd.openxmlformats-officedocument.theme+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theme/theme36.xml" ContentType="application/vnd.openxmlformats-officedocument.theme+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theme/theme37.xml" ContentType="application/vnd.openxmlformats-officedocument.theme+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theme/theme38.xml" ContentType="application/vnd.openxmlformats-officedocument.theme+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theme/theme39.xml" ContentType="application/vnd.openxmlformats-officedocument.theme+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theme/theme40.xml" ContentType="application/vnd.openxmlformats-officedocument.theme+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theme/theme41.xml" ContentType="application/vnd.openxmlformats-officedocument.theme+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theme/theme42.xml" ContentType="application/vnd.openxmlformats-officedocument.theme+xml"/>
  <Override PartName="/ppt/theme/themeOverride1.xml" ContentType="application/vnd.openxmlformats-officedocument.themeOverride+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theme/theme43.xml" ContentType="application/vnd.openxmlformats-officedocument.theme+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theme/theme44.xml" ContentType="application/vnd.openxmlformats-officedocument.theme+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theme/theme45.xml" ContentType="application/vnd.openxmlformats-officedocument.theme+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theme/theme46.xml" ContentType="application/vnd.openxmlformats-officedocument.theme+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theme/theme47.xml" ContentType="application/vnd.openxmlformats-officedocument.theme+xml"/>
  <Override PartName="/ppt/theme/theme4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692" r:id="rId4"/>
    <p:sldMasterId id="2147483708" r:id="rId5"/>
    <p:sldMasterId id="2147483724" r:id="rId6"/>
    <p:sldMasterId id="2147483740" r:id="rId7"/>
    <p:sldMasterId id="2147483756" r:id="rId8"/>
    <p:sldMasterId id="2147483772" r:id="rId9"/>
    <p:sldMasterId id="2147483788" r:id="rId10"/>
    <p:sldMasterId id="2147483815" r:id="rId11"/>
    <p:sldMasterId id="2147483841" r:id="rId12"/>
    <p:sldMasterId id="2147483864" r:id="rId13"/>
    <p:sldMasterId id="2147483887" r:id="rId14"/>
    <p:sldMasterId id="2147483910" r:id="rId15"/>
    <p:sldMasterId id="2147483933" r:id="rId16"/>
    <p:sldMasterId id="2147483959" r:id="rId17"/>
    <p:sldMasterId id="2147483985" r:id="rId18"/>
    <p:sldMasterId id="2147484011" r:id="rId19"/>
    <p:sldMasterId id="2147484037" r:id="rId20"/>
    <p:sldMasterId id="2147484063" r:id="rId21"/>
    <p:sldMasterId id="2147484094" r:id="rId22"/>
    <p:sldMasterId id="2147484122" r:id="rId23"/>
    <p:sldMasterId id="2147484137" r:id="rId24"/>
    <p:sldMasterId id="2147484160" r:id="rId25"/>
    <p:sldMasterId id="2147484183" r:id="rId26"/>
    <p:sldMasterId id="2147484187" r:id="rId27"/>
    <p:sldMasterId id="2147484209" r:id="rId28"/>
    <p:sldMasterId id="2147484229" r:id="rId29"/>
    <p:sldMasterId id="2147484233" r:id="rId30"/>
    <p:sldMasterId id="2147484255" r:id="rId31"/>
    <p:sldMasterId id="2147484278" r:id="rId32"/>
    <p:sldMasterId id="2147484301" r:id="rId33"/>
    <p:sldMasterId id="2147484329" r:id="rId34"/>
    <p:sldMasterId id="2147484353" r:id="rId35"/>
    <p:sldMasterId id="2147484376" r:id="rId36"/>
    <p:sldMasterId id="2147484399" r:id="rId37"/>
    <p:sldMasterId id="2147484422" r:id="rId38"/>
    <p:sldMasterId id="2147484446" r:id="rId39"/>
    <p:sldMasterId id="2147484470" r:id="rId40"/>
    <p:sldMasterId id="2147484494" r:id="rId41"/>
    <p:sldMasterId id="2147484519" r:id="rId42"/>
    <p:sldMasterId id="2147484565" r:id="rId43"/>
    <p:sldMasterId id="2147484588" r:id="rId44"/>
    <p:sldMasterId id="2147484605" r:id="rId45"/>
    <p:sldMasterId id="2147484622" r:id="rId46"/>
    <p:sldMasterId id="2147484652" r:id="rId47"/>
  </p:sldMasterIdLst>
  <p:notesMasterIdLst>
    <p:notesMasterId r:id="rId120"/>
  </p:notes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286" r:id="rId78"/>
    <p:sldId id="287" r:id="rId79"/>
    <p:sldId id="288" r:id="rId80"/>
    <p:sldId id="289" r:id="rId81"/>
    <p:sldId id="290" r:id="rId82"/>
    <p:sldId id="291" r:id="rId83"/>
    <p:sldId id="292" r:id="rId84"/>
    <p:sldId id="293" r:id="rId85"/>
    <p:sldId id="294" r:id="rId86"/>
    <p:sldId id="295" r:id="rId87"/>
    <p:sldId id="296" r:id="rId88"/>
    <p:sldId id="297" r:id="rId89"/>
    <p:sldId id="298" r:id="rId90"/>
    <p:sldId id="299" r:id="rId91"/>
    <p:sldId id="300" r:id="rId92"/>
    <p:sldId id="301" r:id="rId93"/>
    <p:sldId id="302" r:id="rId94"/>
    <p:sldId id="303" r:id="rId95"/>
    <p:sldId id="304" r:id="rId96"/>
    <p:sldId id="305" r:id="rId97"/>
    <p:sldId id="306" r:id="rId98"/>
    <p:sldId id="307" r:id="rId99"/>
    <p:sldId id="308" r:id="rId100"/>
    <p:sldId id="309" r:id="rId101"/>
    <p:sldId id="310" r:id="rId102"/>
    <p:sldId id="311" r:id="rId103"/>
    <p:sldId id="312" r:id="rId104"/>
    <p:sldId id="313" r:id="rId105"/>
    <p:sldId id="314" r:id="rId106"/>
    <p:sldId id="315" r:id="rId107"/>
    <p:sldId id="316" r:id="rId108"/>
    <p:sldId id="317" r:id="rId109"/>
    <p:sldId id="318" r:id="rId110"/>
    <p:sldId id="319" r:id="rId111"/>
    <p:sldId id="320" r:id="rId112"/>
    <p:sldId id="321" r:id="rId113"/>
    <p:sldId id="322" r:id="rId114"/>
    <p:sldId id="323" r:id="rId115"/>
    <p:sldId id="324" r:id="rId116"/>
    <p:sldId id="325" r:id="rId117"/>
    <p:sldId id="326" r:id="rId118"/>
    <p:sldId id="327"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70.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6.xml"/><Relationship Id="rId68" Type="http://schemas.openxmlformats.org/officeDocument/2006/relationships/slide" Target="slides/slide21.xml"/><Relationship Id="rId84" Type="http://schemas.openxmlformats.org/officeDocument/2006/relationships/slide" Target="slides/slide37.xml"/><Relationship Id="rId89" Type="http://schemas.openxmlformats.org/officeDocument/2006/relationships/slide" Target="slides/slide42.xml"/><Relationship Id="rId112" Type="http://schemas.openxmlformats.org/officeDocument/2006/relationships/slide" Target="slides/slide65.xml"/><Relationship Id="rId16" Type="http://schemas.openxmlformats.org/officeDocument/2006/relationships/slideMaster" Target="slideMasters/slideMaster16.xml"/><Relationship Id="rId107" Type="http://schemas.openxmlformats.org/officeDocument/2006/relationships/slide" Target="slides/slide60.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6.xml"/><Relationship Id="rId58" Type="http://schemas.openxmlformats.org/officeDocument/2006/relationships/slide" Target="slides/slide11.xml"/><Relationship Id="rId74" Type="http://schemas.openxmlformats.org/officeDocument/2006/relationships/slide" Target="slides/slide27.xml"/><Relationship Id="rId79" Type="http://schemas.openxmlformats.org/officeDocument/2006/relationships/slide" Target="slides/slide32.xml"/><Relationship Id="rId102" Type="http://schemas.openxmlformats.org/officeDocument/2006/relationships/slide" Target="slides/slide55.xml"/><Relationship Id="rId123"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43.xml"/><Relationship Id="rId95" Type="http://schemas.openxmlformats.org/officeDocument/2006/relationships/slide" Target="slides/slide48.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 Target="slides/slide1.xml"/><Relationship Id="rId64" Type="http://schemas.openxmlformats.org/officeDocument/2006/relationships/slide" Target="slides/slide17.xml"/><Relationship Id="rId69" Type="http://schemas.openxmlformats.org/officeDocument/2006/relationships/slide" Target="slides/slide22.xml"/><Relationship Id="rId113" Type="http://schemas.openxmlformats.org/officeDocument/2006/relationships/slide" Target="slides/slide66.xml"/><Relationship Id="rId118" Type="http://schemas.openxmlformats.org/officeDocument/2006/relationships/slide" Target="slides/slide71.xml"/><Relationship Id="rId80" Type="http://schemas.openxmlformats.org/officeDocument/2006/relationships/slide" Target="slides/slide33.xml"/><Relationship Id="rId85" Type="http://schemas.openxmlformats.org/officeDocument/2006/relationships/slide" Target="slides/slide3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2.xml"/><Relationship Id="rId103" Type="http://schemas.openxmlformats.org/officeDocument/2006/relationships/slide" Target="slides/slide56.xml"/><Relationship Id="rId108" Type="http://schemas.openxmlformats.org/officeDocument/2006/relationships/slide" Target="slides/slide61.xml"/><Relationship Id="rId124" Type="http://schemas.openxmlformats.org/officeDocument/2006/relationships/tableStyles" Target="tableStyles.xml"/><Relationship Id="rId54" Type="http://schemas.openxmlformats.org/officeDocument/2006/relationships/slide" Target="slides/slide7.xml"/><Relationship Id="rId70" Type="http://schemas.openxmlformats.org/officeDocument/2006/relationships/slide" Target="slides/slide23.xml"/><Relationship Id="rId75" Type="http://schemas.openxmlformats.org/officeDocument/2006/relationships/slide" Target="slides/slide28.xml"/><Relationship Id="rId91" Type="http://schemas.openxmlformats.org/officeDocument/2006/relationships/slide" Target="slides/slide44.xml"/><Relationship Id="rId96"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2.xml"/><Relationship Id="rId114" Type="http://schemas.openxmlformats.org/officeDocument/2006/relationships/slide" Target="slides/slide67.xml"/><Relationship Id="rId119" Type="http://schemas.openxmlformats.org/officeDocument/2006/relationships/slide" Target="slides/slide72.xml"/><Relationship Id="rId44" Type="http://schemas.openxmlformats.org/officeDocument/2006/relationships/slideMaster" Target="slideMasters/slideMaster44.xml"/><Relationship Id="rId60" Type="http://schemas.openxmlformats.org/officeDocument/2006/relationships/slide" Target="slides/slide13.xml"/><Relationship Id="rId65" Type="http://schemas.openxmlformats.org/officeDocument/2006/relationships/slide" Target="slides/slide18.xml"/><Relationship Id="rId81" Type="http://schemas.openxmlformats.org/officeDocument/2006/relationships/slide" Target="slides/slide34.xml"/><Relationship Id="rId86"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2.xml"/><Relationship Id="rId34" Type="http://schemas.openxmlformats.org/officeDocument/2006/relationships/slideMaster" Target="slideMasters/slideMaster34.xml"/><Relationship Id="rId50" Type="http://schemas.openxmlformats.org/officeDocument/2006/relationships/slide" Target="slides/slide3.xml"/><Relationship Id="rId55" Type="http://schemas.openxmlformats.org/officeDocument/2006/relationships/slide" Target="slides/slide8.xml"/><Relationship Id="rId76" Type="http://schemas.openxmlformats.org/officeDocument/2006/relationships/slide" Target="slides/slide29.xml"/><Relationship Id="rId97" Type="http://schemas.openxmlformats.org/officeDocument/2006/relationships/slide" Target="slides/slide50.xml"/><Relationship Id="rId104" Type="http://schemas.openxmlformats.org/officeDocument/2006/relationships/slide" Target="slides/slide57.xml"/><Relationship Id="rId120"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24.xml"/><Relationship Id="rId92" Type="http://schemas.openxmlformats.org/officeDocument/2006/relationships/slide" Target="slides/slide45.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9.xml"/><Relationship Id="rId87" Type="http://schemas.openxmlformats.org/officeDocument/2006/relationships/slide" Target="slides/slide40.xml"/><Relationship Id="rId110" Type="http://schemas.openxmlformats.org/officeDocument/2006/relationships/slide" Target="slides/slide63.xml"/><Relationship Id="rId115" Type="http://schemas.openxmlformats.org/officeDocument/2006/relationships/slide" Target="slides/slide68.xml"/><Relationship Id="rId61" Type="http://schemas.openxmlformats.org/officeDocument/2006/relationships/slide" Target="slides/slide14.xml"/><Relationship Id="rId82" Type="http://schemas.openxmlformats.org/officeDocument/2006/relationships/slide" Target="slides/slide3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9.xml"/><Relationship Id="rId77" Type="http://schemas.openxmlformats.org/officeDocument/2006/relationships/slide" Target="slides/slide30.xml"/><Relationship Id="rId100" Type="http://schemas.openxmlformats.org/officeDocument/2006/relationships/slide" Target="slides/slide53.xml"/><Relationship Id="rId105" Type="http://schemas.openxmlformats.org/officeDocument/2006/relationships/slide" Target="slides/slide58.xml"/><Relationship Id="rId8" Type="http://schemas.openxmlformats.org/officeDocument/2006/relationships/slideMaster" Target="slideMasters/slideMaster8.xml"/><Relationship Id="rId51" Type="http://schemas.openxmlformats.org/officeDocument/2006/relationships/slide" Target="slides/slide4.xml"/><Relationship Id="rId72" Type="http://schemas.openxmlformats.org/officeDocument/2006/relationships/slide" Target="slides/slide25.xml"/><Relationship Id="rId93" Type="http://schemas.openxmlformats.org/officeDocument/2006/relationships/slide" Target="slides/slide46.xml"/><Relationship Id="rId98" Type="http://schemas.openxmlformats.org/officeDocument/2006/relationships/slide" Target="slides/slide51.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20.xml"/><Relationship Id="rId116" Type="http://schemas.openxmlformats.org/officeDocument/2006/relationships/slide" Target="slides/slide69.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5.xml"/><Relationship Id="rId83" Type="http://schemas.openxmlformats.org/officeDocument/2006/relationships/slide" Target="slides/slide36.xml"/><Relationship Id="rId88" Type="http://schemas.openxmlformats.org/officeDocument/2006/relationships/slide" Target="slides/slide41.xml"/><Relationship Id="rId111" Type="http://schemas.openxmlformats.org/officeDocument/2006/relationships/slide" Target="slides/slide64.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0.xml"/><Relationship Id="rId106" Type="http://schemas.openxmlformats.org/officeDocument/2006/relationships/slide" Target="slides/slide59.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5.xml"/><Relationship Id="rId73" Type="http://schemas.openxmlformats.org/officeDocument/2006/relationships/slide" Target="slides/slide26.xml"/><Relationship Id="rId78" Type="http://schemas.openxmlformats.org/officeDocument/2006/relationships/slide" Target="slides/slide31.xml"/><Relationship Id="rId94" Type="http://schemas.openxmlformats.org/officeDocument/2006/relationships/slide" Target="slides/slide47.xml"/><Relationship Id="rId99" Type="http://schemas.openxmlformats.org/officeDocument/2006/relationships/slide" Target="slides/slide52.xml"/><Relationship Id="rId101" Type="http://schemas.openxmlformats.org/officeDocument/2006/relationships/slide" Target="slides/slide54.xml"/><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57150">
              <a:solidFill>
                <a:schemeClr val="bg1"/>
              </a:solidFill>
            </a:ln>
          </c:spPr>
          <c:dPt>
            <c:idx val="0"/>
            <c:bubble3D val="0"/>
            <c:spPr>
              <a:solidFill>
                <a:schemeClr val="tx1"/>
              </a:solidFill>
              <a:ln w="57150">
                <a:solidFill>
                  <a:schemeClr val="bg1"/>
                </a:solidFill>
              </a:ln>
              <a:effectLst/>
            </c:spPr>
            <c:extLst>
              <c:ext xmlns:c16="http://schemas.microsoft.com/office/drawing/2014/chart" uri="{C3380CC4-5D6E-409C-BE32-E72D297353CC}">
                <c16:uniqueId val="{00000001-CC74-4814-8C39-AD2721210A73}"/>
              </c:ext>
            </c:extLst>
          </c:dPt>
          <c:dPt>
            <c:idx val="1"/>
            <c:bubble3D val="0"/>
            <c:spPr>
              <a:solidFill>
                <a:schemeClr val="tx1">
                  <a:lumMod val="60000"/>
                  <a:lumOff val="40000"/>
                </a:schemeClr>
              </a:solidFill>
              <a:ln w="57150">
                <a:solidFill>
                  <a:schemeClr val="bg1"/>
                </a:solidFill>
              </a:ln>
              <a:effectLst/>
            </c:spPr>
            <c:extLst>
              <c:ext xmlns:c16="http://schemas.microsoft.com/office/drawing/2014/chart" uri="{C3380CC4-5D6E-409C-BE32-E72D297353CC}">
                <c16:uniqueId val="{00000003-CC74-4814-8C39-AD2721210A73}"/>
              </c:ext>
            </c:extLst>
          </c:dPt>
          <c:dPt>
            <c:idx val="2"/>
            <c:bubble3D val="0"/>
            <c:spPr>
              <a:solidFill>
                <a:schemeClr val="tx1">
                  <a:lumMod val="20000"/>
                  <a:lumOff val="80000"/>
                </a:schemeClr>
              </a:solidFill>
              <a:ln w="57150">
                <a:solidFill>
                  <a:schemeClr val="bg1"/>
                </a:solidFill>
              </a:ln>
              <a:effectLst/>
            </c:spPr>
            <c:extLst>
              <c:ext xmlns:c16="http://schemas.microsoft.com/office/drawing/2014/chart" uri="{C3380CC4-5D6E-409C-BE32-E72D297353CC}">
                <c16:uniqueId val="{00000005-CC74-4814-8C39-AD2721210A73}"/>
              </c:ext>
            </c:extLst>
          </c:dPt>
          <c:dPt>
            <c:idx val="3"/>
            <c:bubble3D val="0"/>
            <c:spPr>
              <a:solidFill>
                <a:schemeClr val="bg1">
                  <a:lumMod val="95000"/>
                </a:schemeClr>
              </a:solidFill>
              <a:ln w="57150">
                <a:solidFill>
                  <a:schemeClr val="bg1"/>
                </a:solidFill>
              </a:ln>
              <a:effectLst/>
            </c:spPr>
            <c:extLst>
              <c:ext xmlns:c16="http://schemas.microsoft.com/office/drawing/2014/chart" uri="{C3380CC4-5D6E-409C-BE32-E72D297353CC}">
                <c16:uniqueId val="{00000007-CC74-4814-8C39-AD2721210A7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45</c:v>
                </c:pt>
                <c:pt idx="1">
                  <c:v>32</c:v>
                </c:pt>
                <c:pt idx="2">
                  <c:v>26</c:v>
                </c:pt>
                <c:pt idx="3">
                  <c:v>8</c:v>
                </c:pt>
              </c:numCache>
            </c:numRef>
          </c:val>
          <c:extLst>
            <c:ext xmlns:c16="http://schemas.microsoft.com/office/drawing/2014/chart" uri="{C3380CC4-5D6E-409C-BE32-E72D297353CC}">
              <c16:uniqueId val="{00000008-CC74-4814-8C39-AD2721210A73}"/>
            </c:ext>
          </c:extLst>
        </c:ser>
        <c:dLbls>
          <c:showLegendKey val="0"/>
          <c:showVal val="0"/>
          <c:showCatName val="0"/>
          <c:showSerName val="0"/>
          <c:showPercent val="0"/>
          <c:showBubbleSize val="0"/>
          <c:showLeaderLines val="1"/>
        </c:dLbls>
        <c:firstSliceAng val="0"/>
        <c:holeSize val="6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57150">
              <a:solidFill>
                <a:schemeClr val="bg1"/>
              </a:solidFill>
            </a:ln>
          </c:spPr>
          <c:dPt>
            <c:idx val="0"/>
            <c:bubble3D val="0"/>
            <c:spPr>
              <a:solidFill>
                <a:schemeClr val="tx1"/>
              </a:solidFill>
              <a:ln w="57150">
                <a:solidFill>
                  <a:schemeClr val="bg1"/>
                </a:solidFill>
              </a:ln>
              <a:effectLst/>
            </c:spPr>
            <c:extLst>
              <c:ext xmlns:c16="http://schemas.microsoft.com/office/drawing/2014/chart" uri="{C3380CC4-5D6E-409C-BE32-E72D297353CC}">
                <c16:uniqueId val="{00000001-CC74-4814-8C39-AD2721210A73}"/>
              </c:ext>
            </c:extLst>
          </c:dPt>
          <c:dPt>
            <c:idx val="1"/>
            <c:bubble3D val="0"/>
            <c:spPr>
              <a:solidFill>
                <a:schemeClr val="tx1">
                  <a:lumMod val="60000"/>
                  <a:lumOff val="40000"/>
                </a:schemeClr>
              </a:solidFill>
              <a:ln w="57150">
                <a:solidFill>
                  <a:schemeClr val="bg1"/>
                </a:solidFill>
              </a:ln>
              <a:effectLst/>
            </c:spPr>
            <c:extLst>
              <c:ext xmlns:c16="http://schemas.microsoft.com/office/drawing/2014/chart" uri="{C3380CC4-5D6E-409C-BE32-E72D297353CC}">
                <c16:uniqueId val="{00000003-CC74-4814-8C39-AD2721210A73}"/>
              </c:ext>
            </c:extLst>
          </c:dPt>
          <c:dPt>
            <c:idx val="2"/>
            <c:bubble3D val="0"/>
            <c:spPr>
              <a:solidFill>
                <a:schemeClr val="tx1">
                  <a:lumMod val="20000"/>
                  <a:lumOff val="80000"/>
                </a:schemeClr>
              </a:solidFill>
              <a:ln w="57150">
                <a:solidFill>
                  <a:schemeClr val="bg1"/>
                </a:solidFill>
              </a:ln>
              <a:effectLst/>
            </c:spPr>
            <c:extLst>
              <c:ext xmlns:c16="http://schemas.microsoft.com/office/drawing/2014/chart" uri="{C3380CC4-5D6E-409C-BE32-E72D297353CC}">
                <c16:uniqueId val="{00000005-CC74-4814-8C39-AD2721210A73}"/>
              </c:ext>
            </c:extLst>
          </c:dPt>
          <c:dPt>
            <c:idx val="3"/>
            <c:bubble3D val="0"/>
            <c:spPr>
              <a:solidFill>
                <a:schemeClr val="bg1">
                  <a:lumMod val="95000"/>
                </a:schemeClr>
              </a:solidFill>
              <a:ln w="57150">
                <a:solidFill>
                  <a:schemeClr val="bg1"/>
                </a:solidFill>
              </a:ln>
              <a:effectLst/>
            </c:spPr>
            <c:extLst>
              <c:ext xmlns:c16="http://schemas.microsoft.com/office/drawing/2014/chart" uri="{C3380CC4-5D6E-409C-BE32-E72D297353CC}">
                <c16:uniqueId val="{00000007-CC74-4814-8C39-AD2721210A7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45</c:v>
                </c:pt>
                <c:pt idx="1">
                  <c:v>32</c:v>
                </c:pt>
                <c:pt idx="2">
                  <c:v>26</c:v>
                </c:pt>
                <c:pt idx="3">
                  <c:v>8</c:v>
                </c:pt>
              </c:numCache>
            </c:numRef>
          </c:val>
          <c:extLst>
            <c:ext xmlns:c16="http://schemas.microsoft.com/office/drawing/2014/chart" uri="{C3380CC4-5D6E-409C-BE32-E72D297353CC}">
              <c16:uniqueId val="{00000008-CC74-4814-8C39-AD2721210A73}"/>
            </c:ext>
          </c:extLst>
        </c:ser>
        <c:dLbls>
          <c:showLegendKey val="0"/>
          <c:showVal val="0"/>
          <c:showCatName val="0"/>
          <c:showSerName val="0"/>
          <c:showPercent val="0"/>
          <c:showBubbleSize val="0"/>
          <c:showLeaderLines val="1"/>
        </c:dLbls>
        <c:firstSliceAng val="0"/>
        <c:holeSize val="6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57150">
              <a:solidFill>
                <a:schemeClr val="bg1"/>
              </a:solidFill>
            </a:ln>
          </c:spPr>
          <c:dPt>
            <c:idx val="0"/>
            <c:bubble3D val="0"/>
            <c:spPr>
              <a:solidFill>
                <a:schemeClr val="tx1"/>
              </a:solidFill>
              <a:ln w="57150">
                <a:solidFill>
                  <a:schemeClr val="bg1"/>
                </a:solidFill>
              </a:ln>
              <a:effectLst/>
            </c:spPr>
            <c:extLst>
              <c:ext xmlns:c16="http://schemas.microsoft.com/office/drawing/2014/chart" uri="{C3380CC4-5D6E-409C-BE32-E72D297353CC}">
                <c16:uniqueId val="{00000001-F499-457D-88AE-6614B5EE1D66}"/>
              </c:ext>
            </c:extLst>
          </c:dPt>
          <c:dPt>
            <c:idx val="1"/>
            <c:bubble3D val="0"/>
            <c:spPr>
              <a:solidFill>
                <a:schemeClr val="tx1">
                  <a:lumMod val="60000"/>
                  <a:lumOff val="40000"/>
                </a:schemeClr>
              </a:solidFill>
              <a:ln w="57150">
                <a:solidFill>
                  <a:schemeClr val="bg1"/>
                </a:solidFill>
              </a:ln>
              <a:effectLst/>
            </c:spPr>
            <c:extLst>
              <c:ext xmlns:c16="http://schemas.microsoft.com/office/drawing/2014/chart" uri="{C3380CC4-5D6E-409C-BE32-E72D297353CC}">
                <c16:uniqueId val="{00000003-F499-457D-88AE-6614B5EE1D66}"/>
              </c:ext>
            </c:extLst>
          </c:dPt>
          <c:dPt>
            <c:idx val="2"/>
            <c:bubble3D val="0"/>
            <c:spPr>
              <a:solidFill>
                <a:schemeClr val="tx1">
                  <a:lumMod val="20000"/>
                  <a:lumOff val="80000"/>
                </a:schemeClr>
              </a:solidFill>
              <a:ln w="57150">
                <a:solidFill>
                  <a:schemeClr val="bg1"/>
                </a:solidFill>
              </a:ln>
              <a:effectLst/>
            </c:spPr>
            <c:extLst>
              <c:ext xmlns:c16="http://schemas.microsoft.com/office/drawing/2014/chart" uri="{C3380CC4-5D6E-409C-BE32-E72D297353CC}">
                <c16:uniqueId val="{00000005-F499-457D-88AE-6614B5EE1D66}"/>
              </c:ext>
            </c:extLst>
          </c:dPt>
          <c:dPt>
            <c:idx val="3"/>
            <c:bubble3D val="0"/>
            <c:spPr>
              <a:solidFill>
                <a:schemeClr val="bg1">
                  <a:lumMod val="95000"/>
                </a:schemeClr>
              </a:solidFill>
              <a:ln w="57150">
                <a:solidFill>
                  <a:schemeClr val="bg1"/>
                </a:solidFill>
              </a:ln>
              <a:effectLst/>
            </c:spPr>
            <c:extLst>
              <c:ext xmlns:c16="http://schemas.microsoft.com/office/drawing/2014/chart" uri="{C3380CC4-5D6E-409C-BE32-E72D297353CC}">
                <c16:uniqueId val="{00000007-F499-457D-88AE-6614B5EE1D66}"/>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45</c:v>
                </c:pt>
                <c:pt idx="1">
                  <c:v>32</c:v>
                </c:pt>
                <c:pt idx="2">
                  <c:v>26</c:v>
                </c:pt>
                <c:pt idx="3">
                  <c:v>8</c:v>
                </c:pt>
              </c:numCache>
            </c:numRef>
          </c:val>
          <c:extLst>
            <c:ext xmlns:c16="http://schemas.microsoft.com/office/drawing/2014/chart" uri="{C3380CC4-5D6E-409C-BE32-E72D297353CC}">
              <c16:uniqueId val="{00000008-F499-457D-88AE-6614B5EE1D66}"/>
            </c:ext>
          </c:extLst>
        </c:ser>
        <c:dLbls>
          <c:showLegendKey val="0"/>
          <c:showVal val="0"/>
          <c:showCatName val="0"/>
          <c:showSerName val="0"/>
          <c:showPercent val="0"/>
          <c:showBubbleSize val="0"/>
          <c:showLeaderLines val="1"/>
        </c:dLbls>
        <c:firstSliceAng val="0"/>
        <c:holeSize val="62"/>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39A66-9525-48FF-BCBA-99EF94417542}" type="datetimeFigureOut">
              <a:rPr lang="en-US" smtClean="0"/>
              <a:t>4/21/2017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A65723-90C4-47DB-A4EE-6FB4D2883E60}" type="slidenum">
              <a:rPr lang="en-US" smtClean="0"/>
              <a:t>‹#›</a:t>
            </a:fld>
            <a:endParaRPr lang="en-US"/>
          </a:p>
        </p:txBody>
      </p:sp>
    </p:spTree>
    <p:extLst>
      <p:ext uri="{BB962C8B-B14F-4D97-AF65-F5344CB8AC3E}">
        <p14:creationId xmlns:p14="http://schemas.microsoft.com/office/powerpoint/2010/main" val="409679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7:27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9268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2233C8-27DA-4405-B9F6-B8ED03A6B0F6}"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855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7:32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56330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&amp; Data Science Conference</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7:32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032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0575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245788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45134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Banking &amp; Capital Markets Intro: </a:t>
            </a:r>
            <a:r>
              <a:rPr lang="en-US" sz="800" dirty="0">
                <a:solidFill>
                  <a:schemeClr val="bg1"/>
                </a:solidFill>
                <a:latin typeface="Segoe UI" panose="020B0502040204020203" pitchFamily="34" charset="0"/>
                <a:ea typeface="Times New Roman" panose="02020603050405020304" pitchFamily="18" charset="0"/>
              </a:rPr>
              <a:t>Microsoft </a:t>
            </a:r>
            <a:r>
              <a:rPr lang="en-US" sz="800" dirty="0" err="1">
                <a:solidFill>
                  <a:schemeClr val="bg1"/>
                </a:solidFill>
                <a:latin typeface="Segoe UI" panose="020B0502040204020203" pitchFamily="34" charset="0"/>
                <a:ea typeface="Times New Roman" panose="02020603050405020304" pitchFamily="18" charset="0"/>
              </a:rPr>
              <a:t>omni</a:t>
            </a:r>
            <a:r>
              <a:rPr lang="en-US" sz="800" dirty="0">
                <a:solidFill>
                  <a:schemeClr val="bg1"/>
                </a:solidFill>
                <a:latin typeface="Segoe UI" panose="020B0502040204020203" pitchFamily="34" charset="0"/>
                <a:ea typeface="Times New Roman" panose="02020603050405020304" pitchFamily="18" charset="0"/>
              </a:rPr>
              <a:t>-channel delivery solutions, underpinned by analytics and automation, create compelling experiences across all channels to reduce cost, improve efficiency, and better serve customers. The Microsoft advantage is our complete platform to drive customer acquisition and improve loyalty, through an unparalleled range of solutions that are integrated by design across devices and cloud services.</a:t>
            </a:r>
            <a:endParaRPr lang="en-US" sz="800" dirty="0">
              <a:solidFill>
                <a:schemeClr val="bg1"/>
              </a:solidFill>
            </a:endParaRPr>
          </a:p>
          <a:p>
            <a:endParaRPr lang="en-US" sz="800" dirty="0">
              <a:solidFill>
                <a:schemeClr val="bg1"/>
              </a:solidFill>
              <a:latin typeface="Segoe UI" panose="020B0502040204020203" pitchFamily="34" charset="0"/>
              <a:ea typeface="Times New Roman" panose="02020603050405020304" pitchFamily="18" charset="0"/>
            </a:endParaRPr>
          </a:p>
          <a:p>
            <a:r>
              <a:rPr lang="en-US" b="1" dirty="0">
                <a:solidFill>
                  <a:schemeClr val="bg1"/>
                </a:solidFill>
                <a:latin typeface="Segoe UI" panose="020B0502040204020203" pitchFamily="34" charset="0"/>
                <a:ea typeface="Times New Roman" panose="02020603050405020304" pitchFamily="18" charset="0"/>
              </a:rPr>
              <a:t>Insurance intro: </a:t>
            </a:r>
            <a:r>
              <a:rPr lang="en-US" sz="800" dirty="0">
                <a:solidFill>
                  <a:schemeClr val="bg1"/>
                </a:solidFill>
                <a:latin typeface="Segoe UI" panose="020B0502040204020203" pitchFamily="34" charset="0"/>
                <a:ea typeface="Times New Roman" panose="02020603050405020304" pitchFamily="18" charset="0"/>
              </a:rPr>
              <a:t>Microsoft supports insurance carriers with a complete customer engagement platform to enable consistent digital experiences across multiple channels—including call center, direct channels, and mobile applications—and to capture insights from those channel interactions and big data sources to better enable the producers.</a:t>
            </a:r>
          </a:p>
          <a:p>
            <a:endParaRPr lang="en-US" dirty="0">
              <a:solidFill>
                <a:schemeClr val="bg1"/>
              </a:solidFill>
            </a:endParaRPr>
          </a:p>
          <a:p>
            <a:pPr>
              <a:defRPr/>
            </a:pPr>
            <a:r>
              <a:rPr lang="en-US" b="1" dirty="0"/>
              <a:t>Use data as a competitive advantage.</a:t>
            </a:r>
            <a:r>
              <a:rPr lang="en-US" dirty="0"/>
              <a:t> Microsoft enables financial institutions to empower decision-making across all lines of business to identify new customer and market opportunities and improve customer satisfaction. The Microsoft analytics platform encompasses enterprise data management, analytics, and dynamic user visualization that can be deployed on-premises, in the cloud, or in a hybrid model. Microsoft solutions enable the democratization of data so users have self-service access while IT retains full control over data management and storage.</a:t>
            </a:r>
            <a:endParaRPr lang="en-GB" dirty="0"/>
          </a:p>
          <a:p>
            <a:endParaRPr lang="en-US" dirty="0">
              <a:solidFill>
                <a:schemeClr val="bg1"/>
              </a:solidFill>
            </a:endParaRPr>
          </a:p>
          <a:p>
            <a:pPr>
              <a:defRPr/>
            </a:pPr>
            <a:r>
              <a:rPr lang="en-US" b="1" dirty="0"/>
              <a:t>Attracting new customers with innovative experiences across touchpoints.</a:t>
            </a:r>
            <a:r>
              <a:rPr lang="en-US" dirty="0"/>
              <a:t> As financial institutions seek to attract new customers with a redesigned experience, they need to provide targeted product recommendations, customized for relevance to the individual. They need to develop new and differentiated products and services, provide friction-free interaction with their customers, and drive consistent and contextual marketing and sales across multiple channels. Microsoft mobility, productivity, and CRM solutions enable financial institutions to provide innovative customer experiences to create a new era of personalized financial services. Microsoft solutions provide financial institutions with technology-based capabilities to increase customer profitability, reduce operational costs, improve sales productivity, and position their channels for the digital world. </a:t>
            </a:r>
          </a:p>
          <a:p>
            <a:endParaRPr lang="en-US" dirty="0"/>
          </a:p>
          <a:p>
            <a:r>
              <a:rPr lang="en-US" b="1" dirty="0"/>
              <a:t>Retaining customers with compelling </a:t>
            </a:r>
            <a:r>
              <a:rPr lang="en-US" b="1" dirty="0" err="1"/>
              <a:t>omni</a:t>
            </a:r>
            <a:r>
              <a:rPr lang="en-US" b="1" dirty="0"/>
              <a:t>-channel experiences. </a:t>
            </a:r>
            <a:r>
              <a:rPr lang="en-US" dirty="0"/>
              <a:t>Financial institutions also seek to improve the value of advice via decision support tools, including next-best product recommendations, and introduce innovative and memorable experiences across a multichannel environment including integration of mobile devices to free customer-facing staff from their desks and allow a more engaging experience. Microsoft enables financial institutions to deliver a personalized and contextual experience to reach customers with well-timed, targeted, and relevant offers that encourage response and establish a relationship. Enabling customer service interactions when, where, and how customers prefer fosters preference and loyalty. Additionally, communication innovations such as remote advisor and video kiosks help deliver enhanced service, better staff utilization, and competitive differentiation.</a:t>
            </a:r>
            <a:endParaRPr lang="en-GB" dirty="0"/>
          </a:p>
          <a:p>
            <a:endParaRPr lang="en-US" dirty="0"/>
          </a:p>
          <a:p>
            <a:r>
              <a:rPr lang="en-US" b="1" dirty="0"/>
              <a:t>Understand client sentiment and interaction history. </a:t>
            </a:r>
            <a:r>
              <a:rPr lang="en-US" dirty="0"/>
              <a:t>With a comprehensive suite of integrated social marketing and listening capabilities, financial institutions can track share of voice across social channels, monitor global sentiment and brand presence, and gain visibility into strategic initiatives through social media. Social insights ensure that messages resonate while highlighting trends that affect brand; keep every record up-to-date with meaningful context for every conversation; listen and analyze interactions at scale; and create cases based on social interactions to trigger workflow.</a:t>
            </a:r>
          </a:p>
          <a:p>
            <a:endParaRPr lang="en-US" dirty="0"/>
          </a:p>
          <a:p>
            <a:endParaRPr lang="en-US" dirty="0">
              <a:solidFill>
                <a:schemeClr val="bg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5222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Banking &amp; Capital Markets Intro: </a:t>
            </a:r>
            <a:r>
              <a:rPr lang="en-US" sz="800" dirty="0">
                <a:solidFill>
                  <a:schemeClr val="bg1"/>
                </a:solidFill>
              </a:rPr>
              <a:t>Microsoft mobility, productivity, and analytics solutions enable your workforce to drive customer intimacy, improve sales performance, and improve business insight—fueling growth and improving customer satisfaction. The Microsoft advantage is our ability to support the online, on-premises, and mobile productivity needs of your employees, through effective content delivery, enterprise social, collaboration, communications, and mobility solutions.</a:t>
            </a:r>
          </a:p>
          <a:p>
            <a:endParaRPr lang="en-US" sz="800" dirty="0">
              <a:solidFill>
                <a:schemeClr val="bg1"/>
              </a:solidFill>
              <a:latin typeface="Segoe UI" panose="020B0502040204020203" pitchFamily="34" charset="0"/>
              <a:ea typeface="Times New Roman" panose="02020603050405020304" pitchFamily="18" charset="0"/>
            </a:endParaRPr>
          </a:p>
          <a:p>
            <a:r>
              <a:rPr lang="en-US" b="1" dirty="0">
                <a:solidFill>
                  <a:schemeClr val="bg1"/>
                </a:solidFill>
                <a:latin typeface="Segoe UI" panose="020B0502040204020203" pitchFamily="34" charset="0"/>
                <a:ea typeface="Times New Roman" panose="02020603050405020304" pitchFamily="18" charset="0"/>
              </a:rPr>
              <a:t>Insurance intro: </a:t>
            </a:r>
            <a:r>
              <a:rPr lang="en-US" sz="800" kern="1200" dirty="0">
                <a:solidFill>
                  <a:schemeClr val="tx1"/>
                </a:solidFill>
                <a:effectLst/>
                <a:latin typeface="+mn-lt"/>
                <a:ea typeface="+mn-ea"/>
                <a:cs typeface="+mn-cs"/>
              </a:rPr>
              <a:t>Microsoft supports insurance carriers with productivity, mobility, and analytics solutions to fuel growth, improve customer satisfaction, and differentiate products and services in the market—by enabling the workforce to drive customer intimacy, improve sales performance, and meet regulatory and compliance requirements. </a:t>
            </a:r>
            <a:endParaRPr lang="en-US" dirty="0"/>
          </a:p>
          <a:p>
            <a:endParaRPr lang="en-US" dirty="0"/>
          </a:p>
          <a:p>
            <a:r>
              <a:rPr lang="en-US" b="1" dirty="0"/>
              <a:t>Optimize productivity and collaboration among front-line staff</a:t>
            </a:r>
            <a:r>
              <a:rPr lang="en-US" dirty="0"/>
              <a:t>. With Microsoft solutions, you can collaborate in real time with peers to develop new solution ideas, build strong consensus, and quickly respond via embedded social capabilities; co-author and edit documents with multiple people at the same time; quickly find the people and information you need using powerful search tools; be well informed about the global financial markets and product updates through social listening; and view the potential impact on client portfolios with data visualization.</a:t>
            </a:r>
          </a:p>
          <a:p>
            <a:endParaRPr lang="en-US" dirty="0"/>
          </a:p>
          <a:p>
            <a:pPr>
              <a:defRPr/>
            </a:pPr>
            <a:r>
              <a:rPr lang="en-US" b="1" dirty="0"/>
              <a:t>Foster innovation and creativity. </a:t>
            </a:r>
            <a:r>
              <a:rPr lang="en-US" dirty="0"/>
              <a:t>Microsoft provides a foundation for the social collaborative enterprise. Microsoft brings together social capabilities across networking, collaboration, email, unified communications, and business applications. These solutions are connected and embedded by design, enabling their capabilities to be accessed across productivity applications, line-of-business apps—and across your PC, phone, and tablet—both in and out of the office.</a:t>
            </a:r>
          </a:p>
          <a:p>
            <a:pPr>
              <a:defRPr/>
            </a:pPr>
            <a:endParaRPr lang="en-US" dirty="0"/>
          </a:p>
          <a:p>
            <a:pPr>
              <a:defRPr/>
            </a:pPr>
            <a:r>
              <a:rPr lang="en-US" b="1" dirty="0"/>
              <a:t>Discover market insights in real-time. </a:t>
            </a:r>
            <a:r>
              <a:rPr lang="en-US" dirty="0"/>
              <a:t>With Microsoft solutions you can connect to and import data from various data sources and legacy systems; get breaking news and social feeds to identify trends and surface relevant content;  run complex financial models for risk and stress testing; analyze market and investment data; and easily adjust financial models with interactive visualization. Access analysis from anywhere on any device for compelling meetings with investors and potential clients.</a:t>
            </a:r>
          </a:p>
          <a:p>
            <a:pPr>
              <a:defRPr/>
            </a:pPr>
            <a:endParaRPr lang="en-US" dirty="0"/>
          </a:p>
          <a:p>
            <a:pPr>
              <a:defRPr/>
            </a:pPr>
            <a:r>
              <a:rPr lang="en-US" b="1" dirty="0"/>
              <a:t>Empower the mobile financial advisors and insurance agents.</a:t>
            </a:r>
            <a:r>
              <a:rPr lang="en-US" dirty="0"/>
              <a:t> The Microsoft productivity suite, supported by great services in the cloud, can empower financial advisors and insurance agents, brokers, adjusters, and other mobile workers with a digital workstyle, improving productivity and employee experiences across the devices employees want to use. The addition of Microsoft devices provides more manageable, more secured devices to better protect customer data and better meet compliance demands. Your staff can easily access contacts, calendars, product and policy information, and tools to better support the customer and fuel growth. </a:t>
            </a:r>
            <a:endParaRPr lang="en-GB" dirty="0"/>
          </a:p>
          <a:p>
            <a:endParaRPr lang="en-US" dirty="0">
              <a:solidFill>
                <a:schemeClr val="bg1"/>
              </a:solidFill>
              <a:latin typeface="Segoe UI" panose="020B0502040204020203" pitchFamily="34" charset="0"/>
              <a:ea typeface="Times New Roman" panose="02020603050405020304" pitchFamily="18" charset="0"/>
            </a:endParaRPr>
          </a:p>
          <a:p>
            <a:endParaRPr lang="en-US" dirty="0">
              <a:solidFill>
                <a:schemeClr val="bg1"/>
              </a:solidFill>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171551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bg1"/>
                </a:solidFill>
              </a:rPr>
              <a:t>Banking &amp; Capital Markets Intro: </a:t>
            </a:r>
            <a:r>
              <a:rPr lang="en-US" sz="800" dirty="0">
                <a:solidFill>
                  <a:schemeClr val="bg1"/>
                </a:solidFill>
              </a:rPr>
              <a:t>Microsoft advanced analytics solutions help you derive powerful, insights into business risk and operational models to address regulatory pressures and optimize risk management. The Microsoft advantage is our highly acclaimed platform—encompassing enterprise data management, analytics, and dynamic user visualization—that can be deployed on-premises, in the cloud, or in a hybrid model.</a:t>
            </a:r>
          </a:p>
          <a:p>
            <a:endParaRPr lang="en-US" sz="800" dirty="0">
              <a:solidFill>
                <a:schemeClr val="bg1"/>
              </a:solidFill>
              <a:latin typeface="Segoe UI" panose="020B0502040204020203" pitchFamily="34" charset="0"/>
              <a:ea typeface="Times New Roman" panose="02020603050405020304" pitchFamily="18" charset="0"/>
            </a:endParaRPr>
          </a:p>
          <a:p>
            <a:r>
              <a:rPr lang="en-US" b="1" dirty="0">
                <a:solidFill>
                  <a:schemeClr val="bg1"/>
                </a:solidFill>
                <a:latin typeface="Segoe UI" panose="020B0502040204020203" pitchFamily="34" charset="0"/>
                <a:ea typeface="Times New Roman" panose="02020603050405020304" pitchFamily="18" charset="0"/>
              </a:rPr>
              <a:t>Insurance Intro</a:t>
            </a:r>
            <a:r>
              <a:rPr lang="en-US" sz="800" dirty="0">
                <a:solidFill>
                  <a:schemeClr val="bg1"/>
                </a:solidFill>
                <a:latin typeface="Segoe UI" panose="020B0502040204020203" pitchFamily="34" charset="0"/>
                <a:ea typeface="Times New Roman" panose="02020603050405020304" pitchFamily="18" charset="0"/>
              </a:rPr>
              <a:t>: </a:t>
            </a:r>
            <a:r>
              <a:rPr lang="en-GB" sz="800" kern="1200" dirty="0">
                <a:solidFill>
                  <a:schemeClr val="tx1"/>
                </a:solidFill>
                <a:effectLst/>
                <a:latin typeface="+mn-lt"/>
                <a:ea typeface="+mn-ea"/>
                <a:cs typeface="+mn-cs"/>
              </a:rPr>
              <a:t>Microsoft supports insurance carriers with both on-premises and cloud-based</a:t>
            </a:r>
            <a:r>
              <a:rPr lang="en-US" sz="800" kern="1200" dirty="0">
                <a:solidFill>
                  <a:schemeClr val="tx1"/>
                </a:solidFill>
                <a:effectLst/>
                <a:latin typeface="+mn-lt"/>
                <a:ea typeface="+mn-ea"/>
                <a:cs typeface="+mn-cs"/>
              </a:rPr>
              <a:t> analytics platforms, differentiated by low cost, scale, and simplicity of use. Microsoft provides a true end-to-end offering encompassing enterprise data management, advanced analytics, and dynamic user visualization. Microsoft solutions enable the democratization of data so users have self-service access while IT retains full control over the data.</a:t>
            </a:r>
            <a:endParaRPr lang="en-US" sz="800" dirty="0">
              <a:solidFill>
                <a:schemeClr val="bg1"/>
              </a:solidFill>
              <a:latin typeface="Segoe UI" panose="020B0502040204020203" pitchFamily="34" charset="0"/>
              <a:ea typeface="Times New Roman" panose="02020603050405020304" pitchFamily="18" charset="0"/>
            </a:endParaRPr>
          </a:p>
          <a:p>
            <a:endParaRPr lang="en-US" dirty="0">
              <a:solidFill>
                <a:schemeClr val="bg1"/>
              </a:solidFill>
            </a:endParaRPr>
          </a:p>
          <a:p>
            <a:pPr>
              <a:defRPr/>
            </a:pPr>
            <a:r>
              <a:rPr lang="en-US" b="1" dirty="0"/>
              <a:t>Gain powerful real-time insights into risk exposure: </a:t>
            </a:r>
            <a:r>
              <a:rPr lang="en-US" dirty="0"/>
              <a:t>Microsoft offers an integrated risk infrastructure that enables faster modeling run times, greater risk insight across the business, and greater visibility into risk processes and controls. Our unique modeling, valuation, and high performance compute platform, encompassing on-premises, cloud-based, and hybrid deployments, enables instantaneous availability of increased compute capacity needed to support current regulatory pressures—while ensuring high security and compliance of organizational data. </a:t>
            </a:r>
          </a:p>
          <a:p>
            <a:pPr>
              <a:defRPr/>
            </a:pPr>
            <a:endParaRPr lang="en-US" dirty="0"/>
          </a:p>
          <a:p>
            <a:pPr>
              <a:defRPr/>
            </a:pPr>
            <a:r>
              <a:rPr lang="en-US" b="1" dirty="0"/>
              <a:t>Ensure security, privacy, and regulatory compliance. </a:t>
            </a:r>
            <a:r>
              <a:rPr lang="en-US" dirty="0"/>
              <a:t>With Microsoft solutions, you can reduce the compliance burden and associated costs by ensuring that devices and customer data are more secure and manageable. Enforce data loss prevention policies and implement advanced message encryption. Avoid loss of customer and financial data and maintain business continuity with uptime guarantees and backups. Efficiently respond to regulator requests for data while reducing time spent on eDiscovery and maintaining audit trails, and remediate compliance issues by building process workflows to track projects and remediation plans.</a:t>
            </a:r>
            <a:endParaRPr lang="en-GB" dirty="0"/>
          </a:p>
          <a:p>
            <a:endParaRPr lang="en-US" dirty="0">
              <a:solidFill>
                <a:schemeClr val="bg1"/>
              </a:solidFill>
            </a:endParaRPr>
          </a:p>
          <a:p>
            <a:pPr>
              <a:defRPr/>
            </a:pPr>
            <a:r>
              <a:rPr lang="en-US" b="1" dirty="0"/>
              <a:t>Drive scale, agility, and improved economics: </a:t>
            </a:r>
            <a:r>
              <a:rPr lang="en-US" dirty="0"/>
              <a:t>The Microsoft Cloud spans your on-premises data center and the cloud, allowing you to scale almost infinitely so you have the freedom to innovate and grow, while reducing cost and complexity. With compute power in the cloud, you can redeploy risk teams, pushing risk modeling processes out to the edges of your business rather than being just a central headquarters function. Overhaul financial reporting processes (and reduce processing costs) through improvements in modeling accuracy and agility. Fuel innovation and support new product development through conducting more simulations and “what if” analyses.</a:t>
            </a:r>
          </a:p>
          <a:p>
            <a:pPr>
              <a:defRPr/>
            </a:pPr>
            <a:endParaRPr lang="en-US" dirty="0"/>
          </a:p>
          <a:p>
            <a:pPr>
              <a:defRPr/>
            </a:pPr>
            <a:r>
              <a:rPr lang="en-US" b="1" dirty="0"/>
              <a:t>Mitigate information and technology risk by managing cybersecurity: </a:t>
            </a:r>
            <a:r>
              <a:rPr lang="en-US" dirty="0"/>
              <a:t>Microsoft is committed to protecting our customers and being a global cybersecurity advocate. We have built a culture of strong privacy principles and leading security practices. We invest deeply in building a trustworthy computing platform, including enterprise-grade encryption and biometrics. And we proactively fight cybercrime. Our comprehensive approach helps to minimize risk in an increasingly digital world. </a:t>
            </a:r>
            <a:endParaRPr lang="en-GB"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75017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DB10F2-271A-47E6-8283-893FAD93E081}"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7:37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9843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7:27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128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8443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074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713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049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SMSG Readiness</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3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0617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470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0197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1224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7:42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601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4B560-3E06-4983-9494-146314CFC53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63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742950"/>
            <a:ext cx="6604000" cy="3714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EC7F69-EC5B-4085-ADEE-C3FDED908F1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6006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7CE5716-D24E-4FC4-B470-2C33324D5CA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3056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9EC7F69-EC5B-4085-ADEE-C3FDED908F1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683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794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7:44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4086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7:47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084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7:47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35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947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749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7:53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038747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459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19AA67-496E-4F43-9E6C-0B247F265BCD}"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7:53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258531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7:56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1770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architecture. There</a:t>
            </a:r>
            <a:r>
              <a:rPr lang="en-US" baseline="0" dirty="0" smtClean="0"/>
              <a:t> are two branches: real time and batch.</a:t>
            </a:r>
          </a:p>
          <a:p>
            <a:r>
              <a:rPr lang="en-US" baseline="0" dirty="0" smtClean="0"/>
              <a:t>In the real time branch, we use </a:t>
            </a:r>
            <a:r>
              <a:rPr lang="en-US" baseline="0" dirty="0" err="1" smtClean="0"/>
              <a:t>WebJob</a:t>
            </a:r>
            <a:r>
              <a:rPr lang="en-US" baseline="0" dirty="0" smtClean="0"/>
              <a:t> to collect data from external data source and push it to Event Hub. Once data arrives at </a:t>
            </a:r>
            <a:r>
              <a:rPr lang="en-US" baseline="0" dirty="0" err="1" smtClean="0"/>
              <a:t>EventHub</a:t>
            </a:r>
            <a:r>
              <a:rPr lang="en-US" baseline="0" dirty="0" smtClean="0"/>
              <a:t>, we will use Azure Stream Analytics to process it and push the data to </a:t>
            </a:r>
            <a:r>
              <a:rPr lang="en-US" baseline="0" dirty="0" err="1" smtClean="0"/>
              <a:t>PowerBI</a:t>
            </a:r>
            <a:r>
              <a:rPr lang="en-US" baseline="0" dirty="0" smtClean="0"/>
              <a:t>. This is the branch that supports Data and Insights part you are seeing on the dashboard.</a:t>
            </a:r>
          </a:p>
          <a:p>
            <a:r>
              <a:rPr lang="en-US" baseline="0" dirty="0" smtClean="0"/>
              <a:t>In the batch branch, </a:t>
            </a:r>
            <a:r>
              <a:rPr lang="en-US" baseline="0" dirty="0" err="1" smtClean="0"/>
              <a:t>WebJob</a:t>
            </a:r>
            <a:r>
              <a:rPr lang="en-US" baseline="0" dirty="0" smtClean="0"/>
              <a:t> will directly put data to Azure SQL. We use Azure data factory to take the data from SQL, process it and can the forecast model we built on Azure Machine Learning. The model will return next 24hrs forecast and results will be put back to SQL database. After that, we create a view in SQL database and link that view to </a:t>
            </a:r>
            <a:r>
              <a:rPr lang="en-US" baseline="0" dirty="0" err="1" smtClean="0"/>
              <a:t>PowerBI</a:t>
            </a:r>
            <a:r>
              <a:rPr lang="en-US" baseline="0" dirty="0" smtClean="0"/>
              <a:t> dashboard. This is the ‘forecast’ part you were seeing in the dashboard.</a:t>
            </a:r>
          </a:p>
          <a:p>
            <a:r>
              <a:rPr lang="en-US" baseline="0" dirty="0" smtClean="0"/>
              <a:t>Now, let’s show you the AML piece.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Machine Learning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7:57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35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5683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80703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96485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662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C5E34C-0BEF-42D1-A3A4-98A0EFA3EE0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8:15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63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B74826-D799-4ECA-A065-1147448C1A34}"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Notes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25620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8270D2-9962-4D21-92F3-D8380073DC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258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4B560-3E06-4983-9494-146314CFC53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65209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7:29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667122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0085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00" y="744538"/>
            <a:ext cx="6618288" cy="3722687"/>
          </a:xfrm>
          <a:prstGeom prst="rect">
            <a:avLst/>
          </a:prstGeom>
        </p:spPr>
      </p:sp>
      <p:sp>
        <p:nvSpPr>
          <p:cNvPr id="3" name="Notes Placeholder 2"/>
          <p:cNvSpPr>
            <a:spLocks noGrp="1"/>
          </p:cNvSpPr>
          <p:nvPr>
            <p:ph type="body" idx="1"/>
          </p:nvPr>
        </p:nvSpPr>
        <p:spPr>
          <a:xfrm>
            <a:off x="666909" y="4715907"/>
            <a:ext cx="5335270" cy="4467701"/>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dirty="0"/>
          </a:p>
        </p:txBody>
      </p:sp>
      <p:sp>
        <p:nvSpPr>
          <p:cNvPr id="4" name="Date Placeholder 3"/>
          <p:cNvSpPr>
            <a:spLocks noGrp="1"/>
          </p:cNvSpPr>
          <p:nvPr>
            <p:ph type="dt" idx="10"/>
          </p:nvPr>
        </p:nvSpPr>
        <p:spPr>
          <a:xfrm>
            <a:off x="3777607" y="0"/>
            <a:ext cx="2889938"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8:23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002178" y="9430091"/>
            <a:ext cx="665366"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07415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00" y="744538"/>
            <a:ext cx="6618288" cy="3722687"/>
          </a:xfrm>
          <a:prstGeom prst="rect">
            <a:avLst/>
          </a:prstGeom>
        </p:spPr>
      </p:sp>
      <p:sp>
        <p:nvSpPr>
          <p:cNvPr id="3" name="Notes Placeholder 2"/>
          <p:cNvSpPr>
            <a:spLocks noGrp="1"/>
          </p:cNvSpPr>
          <p:nvPr>
            <p:ph type="body" idx="1"/>
          </p:nvPr>
        </p:nvSpPr>
        <p:spPr>
          <a:xfrm>
            <a:off x="666909" y="4715907"/>
            <a:ext cx="5335270" cy="4467701"/>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dirty="0"/>
          </a:p>
        </p:txBody>
      </p:sp>
      <p:sp>
        <p:nvSpPr>
          <p:cNvPr id="4" name="Date Placeholder 3"/>
          <p:cNvSpPr>
            <a:spLocks noGrp="1"/>
          </p:cNvSpPr>
          <p:nvPr>
            <p:ph type="dt" idx="10"/>
          </p:nvPr>
        </p:nvSpPr>
        <p:spPr>
          <a:xfrm>
            <a:off x="3777607" y="0"/>
            <a:ext cx="2889938"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8:23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002178" y="9430091"/>
            <a:ext cx="665366"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23893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929" marR="0" lvl="0" indent="0" algn="l" defTabSz="9403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8:29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73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6DA45A-C6F2-4F42-B2B8-A4DD1FF3368F}"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75963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9:00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277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2233C8-27DA-4405-B9F6-B8ED03A6B0F6}"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54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7:30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621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78EED3-F332-450A-A30D-601C0C0A993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520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78EED3-F332-450A-A30D-601C0C0A9939}"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3802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1.png"/><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2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3.xml"/></Relationships>
</file>

<file path=ppt/slideLayouts/_rels/slideLayout459.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png"/><Relationship Id="rId7" Type="http://schemas.openxmlformats.org/officeDocument/2006/relationships/image" Target="../media/image32.png"/><Relationship Id="rId2" Type="http://schemas.openxmlformats.org/officeDocument/2006/relationships/image" Target="../media/image27.png"/><Relationship Id="rId16" Type="http://schemas.openxmlformats.org/officeDocument/2006/relationships/image" Target="../media/image41.png"/><Relationship Id="rId29" Type="http://schemas.openxmlformats.org/officeDocument/2006/relationships/image" Target="../media/image54.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png"/><Relationship Id="rId5" Type="http://schemas.openxmlformats.org/officeDocument/2006/relationships/image" Target="../media/image30.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4" Type="http://schemas.openxmlformats.org/officeDocument/2006/relationships/image" Target="../media/image69.png"/><Relationship Id="rId52" Type="http://schemas.openxmlformats.org/officeDocument/2006/relationships/image" Target="../media/image77.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8" Type="http://schemas.openxmlformats.org/officeDocument/2006/relationships/image" Target="../media/image33.png"/><Relationship Id="rId51" Type="http://schemas.openxmlformats.org/officeDocument/2006/relationships/image" Target="../media/image76.png"/><Relationship Id="rId3" Type="http://schemas.openxmlformats.org/officeDocument/2006/relationships/image" Target="../media/image28.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20" Type="http://schemas.openxmlformats.org/officeDocument/2006/relationships/image" Target="../media/image45.png"/><Relationship Id="rId41" Type="http://schemas.openxmlformats.org/officeDocument/2006/relationships/image" Target="../media/image66.png"/><Relationship Id="rId1" Type="http://schemas.openxmlformats.org/officeDocument/2006/relationships/slideMaster" Target="../slideMasters/slideMaster23.xml"/><Relationship Id="rId6"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2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Master" Target="../slideMasters/slideMaster23.xml"/></Relationships>
</file>

<file path=ppt/slideLayouts/_rels/slideLayout46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81.png"/><Relationship Id="rId2" Type="http://schemas.openxmlformats.org/officeDocument/2006/relationships/slideMaster" Target="../slideMasters/slideMaster24.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0.wmf"/></Relationships>
</file>

<file path=ppt/slideLayouts/_rels/slideLayout46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4.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0.wmf"/></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2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1.png"/><Relationship Id="rId2" Type="http://schemas.openxmlformats.org/officeDocument/2006/relationships/slideMaster" Target="../slideMasters/slideMaster25.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0.w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5.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0.wmf"/></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2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2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Master" Target="../slideMasters/slideMaster27.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2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7.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jpeg"/><Relationship Id="rId1" Type="http://schemas.openxmlformats.org/officeDocument/2006/relationships/slideMaster" Target="../slideMasters/slideMaster28.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Master" Target="../slideMasters/slideMaster2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28.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28.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28.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28.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Master" Target="../slideMasters/slideMaster28.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Master" Target="../slideMasters/slideMaster28.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5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29.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Master" Target="../slideMasters/slideMaster30.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3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0.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0.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1.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1.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2.xml"/></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2.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2.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2.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2.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Master" Target="../slideMasters/slideMaster33.xml"/><Relationship Id="rId5" Type="http://schemas.openxmlformats.org/officeDocument/2006/relationships/image" Target="../media/image97.png"/><Relationship Id="rId4" Type="http://schemas.microsoft.com/office/2007/relationships/hdphoto" Target="../media/hdphoto1.wdp"/></Relationships>
</file>

<file path=ppt/slideLayouts/_rels/slideLayout6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6.png"/><Relationship Id="rId1" Type="http://schemas.openxmlformats.org/officeDocument/2006/relationships/slideMaster" Target="../slideMasters/slideMaster33.xml"/></Relationships>
</file>

<file path=ppt/slideLayouts/_rels/slideLayout6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6.png"/><Relationship Id="rId1" Type="http://schemas.openxmlformats.org/officeDocument/2006/relationships/slideMaster" Target="../slideMasters/slideMaster33.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Master" Target="../slideMasters/slideMaster33.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Master" Target="../slideMasters/slideMaster33.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Master" Target="../slideMasters/slideMaster33.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3.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3.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4.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4.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4.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5.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5.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5.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69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6.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6.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6.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7.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7.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8.xml"/></Relationships>
</file>

<file path=ppt/slideLayouts/_rels/slideLayout7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4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9.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9.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9.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9.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9.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78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40.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40.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7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0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0.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8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1.xml"/></Relationships>
</file>

<file path=ppt/slideLayouts/_rels/slideLayout80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41.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41.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1.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1.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8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Master" Target="../slideMasters/slideMaster42.xml"/></Relationships>
</file>

<file path=ppt/slideLayouts/_rels/slideLayout8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Master" Target="../slideMasters/slideMaster42.xml"/></Relationships>
</file>

<file path=ppt/slideLayouts/_rels/slideLayout8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Master" Target="../slideMasters/slideMaster42.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42.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62.xml.rels><?xml version="1.0" encoding="UTF-8" standalone="yes"?>
<Relationships xmlns="http://schemas.openxmlformats.org/package/2006/relationships"><Relationship Id="rId2" Type="http://schemas.openxmlformats.org/officeDocument/2006/relationships/slideMaster" Target="../slideMasters/slideMaster42.xml"/><Relationship Id="rId1" Type="http://schemas.openxmlformats.org/officeDocument/2006/relationships/themeOverride" Target="../theme/themeOverride1.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2.xml"/></Relationships>
</file>

<file path=ppt/slideLayouts/_rels/slideLayout8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2.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7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42.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8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2.xml"/></Relationships>
</file>

<file path=ppt/slideLayouts/_rels/slideLayout87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43.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8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43.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3.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9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3.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8.jpeg"/><Relationship Id="rId1" Type="http://schemas.openxmlformats.org/officeDocument/2006/relationships/slideMaster" Target="../slideMasters/slideMaster44.xml"/><Relationship Id="rId4" Type="http://schemas.openxmlformats.org/officeDocument/2006/relationships/image" Target="../media/image10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9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0.png"/><Relationship Id="rId1" Type="http://schemas.openxmlformats.org/officeDocument/2006/relationships/slideMaster" Target="../slideMasters/slideMaster44.xml"/></Relationships>
</file>

<file path=ppt/slideLayouts/_rels/slideLayout9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0.png"/><Relationship Id="rId1" Type="http://schemas.openxmlformats.org/officeDocument/2006/relationships/slideMaster" Target="../slideMasters/slideMaster44.xml"/></Relationships>
</file>

<file path=ppt/slideLayouts/_rels/slideLayout9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4.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8.jpeg"/><Relationship Id="rId1" Type="http://schemas.openxmlformats.org/officeDocument/2006/relationships/slideMaster" Target="../slideMasters/slideMaster45.xml"/><Relationship Id="rId4" Type="http://schemas.openxmlformats.org/officeDocument/2006/relationships/image" Target="../media/image109.png"/></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9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0.png"/><Relationship Id="rId1" Type="http://schemas.openxmlformats.org/officeDocument/2006/relationships/slideMaster" Target="../slideMasters/slideMaster45.xml"/></Relationships>
</file>

<file path=ppt/slideLayouts/_rels/slideLayout9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0.png"/><Relationship Id="rId1" Type="http://schemas.openxmlformats.org/officeDocument/2006/relationships/slideMaster" Target="../slideMasters/slideMaster45.xml"/></Relationships>
</file>

<file path=ppt/slideLayouts/_rels/slideLayout9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1.jpg"/><Relationship Id="rId1" Type="http://schemas.openxmlformats.org/officeDocument/2006/relationships/slideMaster" Target="../slideMasters/slideMaster46.xml"/></Relationships>
</file>

<file path=ppt/slideLayouts/_rels/slideLayout9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1.jpg"/><Relationship Id="rId1" Type="http://schemas.openxmlformats.org/officeDocument/2006/relationships/slideMaster" Target="../slideMasters/slideMaster46.xml"/></Relationships>
</file>

<file path=ppt/slideLayouts/_rels/slideLayout9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1.jpg"/><Relationship Id="rId1" Type="http://schemas.openxmlformats.org/officeDocument/2006/relationships/slideMaster" Target="../slideMasters/slideMaster46.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38.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6.xml"/></Relationships>
</file>

<file path=ppt/slideLayouts/_rels/slideLayout939.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0.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6.xml"/></Relationships>
</file>

<file path=ppt/slideLayouts/_rels/slideLayout941.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6.xml"/></Relationships>
</file>

<file path=ppt/slideLayouts/_rels/slideLayout942.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6.xml"/></Relationships>
</file>

<file path=ppt/slideLayouts/_rels/slideLayout943.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6.xml"/></Relationships>
</file>

<file path=ppt/slideLayouts/_rels/slideLayout94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6.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5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6.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6.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6.xml"/></Relationships>
</file>

<file path=ppt/slideLayouts/_rels/slideLayout9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6.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9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1.jpg"/><Relationship Id="rId1" Type="http://schemas.openxmlformats.org/officeDocument/2006/relationships/slideMaster" Target="../slideMasters/slideMaster4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1.jpg"/><Relationship Id="rId1" Type="http://schemas.openxmlformats.org/officeDocument/2006/relationships/slideMaster" Target="../slideMasters/slideMaster47.xml"/></Relationships>
</file>

<file path=ppt/slideLayouts/_rels/slideLayout9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1.jpg"/><Relationship Id="rId1" Type="http://schemas.openxmlformats.org/officeDocument/2006/relationships/slideMaster" Target="../slideMasters/slideMaster47.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67.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7.xml"/></Relationships>
</file>

<file path=ppt/slideLayouts/_rels/slideLayout968.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7.xml"/></Relationships>
</file>

<file path=ppt/slideLayouts/_rels/slideLayout969.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0.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7.xml"/></Relationships>
</file>

<file path=ppt/slideLayouts/_rels/slideLayout971.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7.xml"/></Relationships>
</file>

<file path=ppt/slideLayouts/_rels/slideLayout972.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47.xml"/></Relationships>
</file>

<file path=ppt/slideLayouts/_rels/slideLayout9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7.xml"/></Relationships>
</file>

<file path=ppt/slideLayouts/_rels/slideLayout9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7.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4417FA-8497-4F67-B260-53298E377F02}"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B6068-D781-4160-8AAF-0B0B43FAEBA9}" type="slidenum">
              <a:rPr lang="en-US" smtClean="0"/>
              <a:t>‹#›</a:t>
            </a:fld>
            <a:endParaRPr lang="en-US"/>
          </a:p>
        </p:txBody>
      </p:sp>
    </p:spTree>
    <p:extLst>
      <p:ext uri="{BB962C8B-B14F-4D97-AF65-F5344CB8AC3E}">
        <p14:creationId xmlns:p14="http://schemas.microsoft.com/office/powerpoint/2010/main" val="3485725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4417FA-8497-4F67-B260-53298E377F02}"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B6068-D781-4160-8AAF-0B0B43FAEBA9}" type="slidenum">
              <a:rPr lang="en-US" smtClean="0"/>
              <a:t>‹#›</a:t>
            </a:fld>
            <a:endParaRPr lang="en-US"/>
          </a:p>
        </p:txBody>
      </p:sp>
    </p:spTree>
    <p:extLst>
      <p:ext uri="{BB962C8B-B14F-4D97-AF65-F5344CB8AC3E}">
        <p14:creationId xmlns:p14="http://schemas.microsoft.com/office/powerpoint/2010/main" val="2434712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56964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11618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600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476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0226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41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65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667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078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548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4417FA-8497-4F67-B260-53298E377F02}"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B6068-D781-4160-8AAF-0B0B43FAEBA9}" type="slidenum">
              <a:rPr lang="en-US" smtClean="0"/>
              <a:t>‹#›</a:t>
            </a:fld>
            <a:endParaRPr lang="en-US"/>
          </a:p>
        </p:txBody>
      </p:sp>
    </p:spTree>
    <p:extLst>
      <p:ext uri="{BB962C8B-B14F-4D97-AF65-F5344CB8AC3E}">
        <p14:creationId xmlns:p14="http://schemas.microsoft.com/office/powerpoint/2010/main" val="38994460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8294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75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1634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84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914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84089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54991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962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6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4639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5067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4163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72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913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1854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24472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4450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46807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63171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155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000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569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95164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97247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7644" r="24302" b="18486"/>
          <a:stretch/>
        </p:blipFill>
        <p:spPr>
          <a:xfrm>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246271346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marL="0" marR="0" lvl="0" indent="0" algn="l" defTabSz="108807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4" name="Slide Number Placeholder 3"/>
          <p:cNvSpPr>
            <a:spLocks noGrp="1"/>
          </p:cNvSpPr>
          <p:nvPr>
            <p:ph type="sldNum" sz="quarter" idx="11"/>
          </p:nvPr>
        </p:nvSpPr>
        <p:spPr/>
        <p:txBody>
          <a:bodyPr/>
          <a:lstStyle/>
          <a:p>
            <a:pPr marL="0" marR="0" lvl="0" indent="0" algn="r" defTabSz="1088078"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10880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599"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7060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1088078"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10880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3" name="Footer Placeholder 2"/>
          <p:cNvSpPr>
            <a:spLocks noGrp="1"/>
          </p:cNvSpPr>
          <p:nvPr>
            <p:ph type="ftr" sz="quarter" idx="10"/>
          </p:nvPr>
        </p:nvSpPr>
        <p:spPr>
          <a:xfrm>
            <a:off x="228600" y="6553200"/>
            <a:ext cx="5865814" cy="304801"/>
          </a:xfrm>
        </p:spPr>
        <p:txBody>
          <a:bodyPr/>
          <a:lstStyle/>
          <a:p>
            <a:pPr marL="0" marR="0" lvl="0" indent="0" algn="l" defTabSz="108807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3830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p:nvGrpSpPr>
        <p:grpSpPr>
          <a:xfrm>
            <a:off x="-1" y="3609474"/>
            <a:ext cx="4896853" cy="2830170"/>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17913770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053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50822995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6250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01805081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p>
            <a:r>
              <a:rPr lang="en-US"/>
              <a:t>Click icon to add picture</a:t>
            </a:r>
            <a:endParaRPr lang="en-US" dirty="0"/>
          </a:p>
        </p:txBody>
      </p:sp>
      <p:sp>
        <p:nvSpPr>
          <p:cNvPr id="2" name="Title 1"/>
          <p:cNvSpPr>
            <a:spLocks noGrp="1"/>
          </p:cNvSpPr>
          <p:nvPr>
            <p:ph type="title"/>
          </p:nvPr>
        </p:nvSpPr>
        <p:spPr>
          <a:xfrm>
            <a:off x="0" y="3774830"/>
            <a:ext cx="4743450" cy="266481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p:nvGrpSpPr>
        <p:grpSpPr>
          <a:xfrm>
            <a:off x="-1" y="3609474"/>
            <a:ext cx="4896853" cy="2830170"/>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67487472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0" name="Footer Placeholder 19"/>
          <p:cNvSpPr>
            <a:spLocks noGrp="1"/>
          </p:cNvSpPr>
          <p:nvPr>
            <p:ph type="ftr" sz="quarter" idx="16"/>
          </p:nvPr>
        </p:nvSpPr>
        <p:spPr>
          <a:xfrm>
            <a:off x="228601" y="6553200"/>
            <a:ext cx="11201400"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1141156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602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0" name="Footer Placeholder 19"/>
          <p:cNvSpPr>
            <a:spLocks noGrp="1"/>
          </p:cNvSpPr>
          <p:nvPr>
            <p:ph type="ftr" sz="quarter" idx="16"/>
          </p:nvPr>
        </p:nvSpPr>
        <p:spPr>
          <a:xfrm>
            <a:off x="228601" y="6553200"/>
            <a:ext cx="11201400"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67453446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3" name="Slide Number Placeholder 2"/>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93640567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1668" indent="0">
              <a:buNone/>
              <a:defRPr>
                <a:solidFill>
                  <a:schemeClr val="tx1"/>
                </a:solidFill>
                <a:latin typeface="Segoe UI" panose="020B0502040204020203" pitchFamily="34" charset="0"/>
                <a:cs typeface="Segoe UI" panose="020B0502040204020203" pitchFamily="34" charset="0"/>
              </a:defRPr>
            </a:lvl2pPr>
            <a:lvl3pPr marL="588461" indent="0">
              <a:buNone/>
              <a:defRPr>
                <a:solidFill>
                  <a:schemeClr val="tx1"/>
                </a:solidFill>
                <a:latin typeface="Segoe UI" panose="020B0502040204020203" pitchFamily="34" charset="0"/>
                <a:cs typeface="Segoe UI" panose="020B0502040204020203" pitchFamily="34" charset="0"/>
              </a:defRPr>
            </a:lvl3pPr>
            <a:lvl4pPr marL="870129" indent="0">
              <a:buNone/>
              <a:defRPr>
                <a:solidFill>
                  <a:schemeClr val="tx1"/>
                </a:solidFill>
                <a:latin typeface="Segoe UI" panose="020B0502040204020203" pitchFamily="34" charset="0"/>
                <a:cs typeface="Segoe UI" panose="020B0502040204020203" pitchFamily="34" charset="0"/>
              </a:defRPr>
            </a:lvl4pPr>
            <a:lvl5pPr marL="1105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199"/>
            <a:ext cx="11201400"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0" name="Slide Number Placeholder 9"/>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00640007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737373"/>
              </a:solidFill>
              <a:effectLst/>
              <a:uLnTx/>
              <a:uFillTx/>
              <a:latin typeface="Segoe UI" pitchFamily="34" charset="0"/>
              <a:cs typeface="Segoe UI"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29ABE-044A-472F-86F1-BEFBB904A5C9}" type="slidenum">
              <a:rPr kumimoji="0" lang="en-US" sz="800" b="0" i="0" u="none" strike="noStrike" kern="1200" cap="none" spc="0" normalizeH="0" baseline="0" noProof="0" smtClean="0">
                <a:ln>
                  <a:noFill/>
                </a:ln>
                <a:solidFill>
                  <a:srgbClr val="737373"/>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737373"/>
              </a:solidFill>
              <a:effectLst/>
              <a:uLnTx/>
              <a:uFillTx/>
              <a:latin typeface="Segoe UI" pitchFamily="34" charset="0"/>
              <a:cs typeface="Segoe UI" pitchFamily="34" charset="0"/>
            </a:endParaRPr>
          </a:p>
        </p:txBody>
      </p:sp>
      <p:sp>
        <p:nvSpPr>
          <p:cNvPr id="9" name="Content Placeholder 8"/>
          <p:cNvSpPr>
            <a:spLocks noGrp="1"/>
          </p:cNvSpPr>
          <p:nvPr>
            <p:ph sz="quarter" idx="13"/>
          </p:nvPr>
        </p:nvSpPr>
        <p:spPr>
          <a:xfrm>
            <a:off x="228598"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4" y="1597152"/>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25386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737373"/>
              </a:solidFill>
              <a:effectLst/>
              <a:uLnTx/>
              <a:uFillTx/>
              <a:latin typeface="Segoe UI" pitchFamily="34" charset="0"/>
              <a:cs typeface="Segoe UI"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29ABE-044A-472F-86F1-BEFBB904A5C9}" type="slidenum">
              <a:rPr kumimoji="0" lang="en-US" sz="800" b="0" i="0" u="none" strike="noStrike" kern="1200" cap="none" spc="0" normalizeH="0" baseline="0" noProof="0" smtClean="0">
                <a:ln>
                  <a:noFill/>
                </a:ln>
                <a:solidFill>
                  <a:srgbClr val="737373"/>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737373"/>
              </a:solidFill>
              <a:effectLst/>
              <a:uLnTx/>
              <a:uFillTx/>
              <a:latin typeface="Segoe UI" pitchFamily="34" charset="0"/>
              <a:cs typeface="Segoe UI" pitchFamily="34" charset="0"/>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57680069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0"/>
            <a:ext cx="11201400"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737373"/>
              </a:solidFill>
              <a:effectLst/>
              <a:uLnTx/>
              <a:uFillTx/>
              <a:latin typeface="Segoe UI" pitchFamily="34" charset="0"/>
              <a:cs typeface="Segoe UI"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29ABE-044A-472F-86F1-BEFBB904A5C9}" type="slidenum">
              <a:rPr kumimoji="0" lang="en-US" sz="800" b="0" i="0" u="none" strike="noStrike" kern="1200" cap="none" spc="0" normalizeH="0" baseline="0" noProof="0" smtClean="0">
                <a:ln>
                  <a:noFill/>
                </a:ln>
                <a:solidFill>
                  <a:srgbClr val="737373"/>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737373"/>
              </a:solidFill>
              <a:effectLst/>
              <a:uLnTx/>
              <a:uFillTx/>
              <a:latin typeface="Segoe UI" pitchFamily="34" charset="0"/>
              <a:cs typeface="Segoe UI" pitchFamily="34" charset="0"/>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30452573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29ABE-044A-472F-86F1-BEFBB904A5C9}" type="slidenum">
              <a:rPr kumimoji="0" lang="en-US" sz="800" b="0" i="0" u="none" strike="noStrike" kern="1200" cap="none" spc="0" normalizeH="0" baseline="0" noProof="0" smtClean="0">
                <a:ln>
                  <a:noFill/>
                </a:ln>
                <a:solidFill>
                  <a:srgbClr val="737373"/>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737373"/>
              </a:solidFill>
              <a:effectLst/>
              <a:uLnTx/>
              <a:uFillTx/>
              <a:latin typeface="Segoe UI" pitchFamily="34" charset="0"/>
              <a:cs typeface="Segoe UI" pitchFamily="34" charset="0"/>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17034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599" y="6553200"/>
            <a:ext cx="11201401" cy="3048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737373"/>
              </a:solidFill>
              <a:effectLst/>
              <a:uLnTx/>
              <a:uFillTx/>
              <a:latin typeface="Segoe UI" pitchFamily="34" charset="0"/>
              <a:cs typeface="Segoe UI"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29ABE-044A-472F-86F1-BEFBB904A5C9}" type="slidenum">
              <a:rPr kumimoji="0" lang="en-US" sz="800" b="0" i="0" u="none" strike="noStrike" kern="1200" cap="none" spc="0" normalizeH="0" baseline="0" noProof="0" smtClean="0">
                <a:ln>
                  <a:noFill/>
                </a:ln>
                <a:solidFill>
                  <a:srgbClr val="737373"/>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737373"/>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5659055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pic>
        <p:nvPicPr>
          <p:cNvPr id="6" name="Content Placeholder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Tree>
    <p:extLst>
      <p:ext uri="{BB962C8B-B14F-4D97-AF65-F5344CB8AC3E}">
        <p14:creationId xmlns:p14="http://schemas.microsoft.com/office/powerpoint/2010/main" val="199428976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17" name="Content Placeholder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09800"/>
            <a:ext cx="7969039" cy="4648200"/>
          </a:xfrm>
          <a:prstGeom prst="rect">
            <a:avLst/>
          </a:prstGeom>
        </p:spPr>
      </p:pic>
      <p:pic>
        <p:nvPicPr>
          <p:cNvPr id="18" name="Picture 1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20" name="Picture 1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21" name="Content Placeholder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09800"/>
            <a:ext cx="7969039" cy="4648200"/>
          </a:xfrm>
          <a:prstGeom prst="rect">
            <a:avLst/>
          </a:prstGeom>
        </p:spPr>
      </p:pic>
    </p:spTree>
    <p:extLst>
      <p:ext uri="{BB962C8B-B14F-4D97-AF65-F5344CB8AC3E}">
        <p14:creationId xmlns:p14="http://schemas.microsoft.com/office/powerpoint/2010/main" val="4160647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860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75084969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514617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4" name="Title 1"/>
          <p:cNvSpPr>
            <a:spLocks noGrp="1"/>
          </p:cNvSpPr>
          <p:nvPr>
            <p:ph type="title" hasCustomPrompt="1"/>
          </p:nvPr>
        </p:nvSpPr>
        <p:spPr>
          <a:xfrm>
            <a:off x="-5293" y="-1006"/>
            <a:ext cx="4625419"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7" name="Rectangle 6"/>
          <p:cNvSpPr/>
          <p:nvPr/>
        </p:nvSpPr>
        <p:spPr>
          <a:xfrm>
            <a:off x="6849979" y="-4824"/>
            <a:ext cx="5342021" cy="6862824"/>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419835049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21951141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35318939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63046258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3" y="2899239"/>
            <a:ext cx="2881117" cy="1059525"/>
          </a:xfrm>
          <a:prstGeom prst="rect">
            <a:avLst/>
          </a:prstGeom>
        </p:spPr>
      </p:pic>
    </p:spTree>
    <p:extLst>
      <p:ext uri="{BB962C8B-B14F-4D97-AF65-F5344CB8AC3E}">
        <p14:creationId xmlns:p14="http://schemas.microsoft.com/office/powerpoint/2010/main" val="3642901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2" y="1600201"/>
            <a:ext cx="11890297"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0" name="Footer Placeholder 19"/>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24241778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79992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79770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61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659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611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7920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859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9330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0992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0984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5493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56377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757456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884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4605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0239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952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5957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370358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729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508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319928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18846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8077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7579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3">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7" y="6629337"/>
            <a:ext cx="555597" cy="133860"/>
          </a:xfrm>
          <a:prstGeom prst="rect">
            <a:avLst/>
          </a:prstGeom>
        </p:spPr>
        <p:txBody>
          <a:bodyPr vert="horz" lIns="93269" tIns="0" rIns="0" bIns="0" rtlCol="0" anchor="ctr"/>
          <a:lstStyle>
            <a:lvl1pPr algn="r" defTabSz="914106"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US" smtClean="0"/>
              <a:pPr>
                <a:defRPr/>
              </a:pPr>
              <a:t>‹#›</a:t>
            </a:fld>
            <a:endParaRPr lang="en-US" dirty="0"/>
          </a:p>
        </p:txBody>
      </p:sp>
      <p:pic>
        <p:nvPicPr>
          <p:cNvPr id="5" name="Picture 4"/>
          <p:cNvPicPr>
            <a:picLocks noChangeAspect="1"/>
          </p:cNvPicPr>
          <p:nvPr userDrawn="1"/>
        </p:nvPicPr>
        <p:blipFill>
          <a:blip r:embed="rId2"/>
          <a:stretch>
            <a:fillRect/>
          </a:stretch>
        </p:blipFill>
        <p:spPr>
          <a:xfrm>
            <a:off x="269239" y="6481589"/>
            <a:ext cx="898127" cy="191293"/>
          </a:xfrm>
          <a:prstGeom prst="rect">
            <a:avLst/>
          </a:prstGeom>
        </p:spPr>
      </p:pic>
    </p:spTree>
    <p:extLst>
      <p:ext uri="{BB962C8B-B14F-4D97-AF65-F5344CB8AC3E}">
        <p14:creationId xmlns:p14="http://schemas.microsoft.com/office/powerpoint/2010/main" val="1931648223"/>
      </p:ext>
    </p:extLst>
  </p:cSld>
  <p:clrMapOvr>
    <a:masterClrMapping/>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1" y="6356351"/>
            <a:ext cx="2743200" cy="365125"/>
          </a:xfrm>
          <a:prstGeom prst="rect">
            <a:avLst/>
          </a:prstGeom>
        </p:spPr>
        <p:txBody>
          <a:bodyPr lIns="93269" tIns="46634" rIns="93269" bIns="46634"/>
          <a:lstStyle/>
          <a:p>
            <a:pPr defTabSz="914367"/>
            <a:fld id="{D0EB0B1C-8B9E-47DF-AA07-536F53629B06}" type="datetimeFigureOut">
              <a:rPr lang="en-US" sz="1765" smtClean="0">
                <a:solidFill>
                  <a:srgbClr val="505050"/>
                </a:solidFill>
              </a:rPr>
              <a:pPr defTabSz="914367"/>
              <a:t>4/21/2017</a:t>
            </a:fld>
            <a:endParaRPr lang="en-US" sz="1765" dirty="0">
              <a:solidFill>
                <a:srgbClr val="505050"/>
              </a:solidFill>
            </a:endParaRPr>
          </a:p>
        </p:txBody>
      </p:sp>
      <p:sp>
        <p:nvSpPr>
          <p:cNvPr id="3" name="Footer Placeholder 2"/>
          <p:cNvSpPr>
            <a:spLocks noGrp="1"/>
          </p:cNvSpPr>
          <p:nvPr>
            <p:ph type="ftr" sz="quarter" idx="11"/>
          </p:nvPr>
        </p:nvSpPr>
        <p:spPr>
          <a:xfrm>
            <a:off x="4038600" y="6356351"/>
            <a:ext cx="4114800" cy="365125"/>
          </a:xfrm>
          <a:prstGeom prst="rect">
            <a:avLst/>
          </a:prstGeom>
        </p:spPr>
        <p:txBody>
          <a:bodyPr lIns="93269" tIns="46634" rIns="93269" bIns="46634"/>
          <a:lstStyle/>
          <a:p>
            <a:pPr defTabSz="914367"/>
            <a:endParaRPr lang="en-US" sz="1765" dirty="0">
              <a:solidFill>
                <a:srgbClr val="505050"/>
              </a:solidFill>
            </a:endParaRPr>
          </a:p>
        </p:txBody>
      </p:sp>
      <p:sp>
        <p:nvSpPr>
          <p:cNvPr id="4" name="Slide Number Placeholder 3"/>
          <p:cNvSpPr>
            <a:spLocks noGrp="1"/>
          </p:cNvSpPr>
          <p:nvPr>
            <p:ph type="sldNum" sz="quarter" idx="12"/>
          </p:nvPr>
        </p:nvSpPr>
        <p:spPr>
          <a:xfrm>
            <a:off x="8610600" y="6356351"/>
            <a:ext cx="2743200" cy="365125"/>
          </a:xfrm>
          <a:prstGeom prst="rect">
            <a:avLst/>
          </a:prstGeom>
        </p:spPr>
        <p:txBody>
          <a:bodyPr lIns="93269" tIns="46634" rIns="93269" bIns="46634"/>
          <a:lstStyle/>
          <a:p>
            <a:pPr defTabSz="914367"/>
            <a:fld id="{9FEDDFC4-7541-4D93-ADD6-3A729935B05F}" type="slidenum">
              <a:rPr lang="en-US" sz="1765" smtClean="0">
                <a:solidFill>
                  <a:srgbClr val="505050"/>
                </a:solidFill>
              </a:rPr>
              <a:pPr defTabSz="914367"/>
              <a:t>‹#›</a:t>
            </a:fld>
            <a:endParaRPr lang="en-US" sz="1765" dirty="0">
              <a:solidFill>
                <a:srgbClr val="505050"/>
              </a:solidFill>
            </a:endParaRPr>
          </a:p>
        </p:txBody>
      </p:sp>
    </p:spTree>
    <p:extLst>
      <p:ext uri="{BB962C8B-B14F-4D97-AF65-F5344CB8AC3E}">
        <p14:creationId xmlns:p14="http://schemas.microsoft.com/office/powerpoint/2010/main" val="292855169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bg1"/>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US" smtClean="0"/>
              <a:pPr>
                <a:defRPr/>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
        <p:nvSpPr>
          <p:cNvPr id="8" name="Text Placeholder 5"/>
          <p:cNvSpPr>
            <a:spLocks noGrp="1"/>
          </p:cNvSpPr>
          <p:nvPr>
            <p:ph type="body" sz="quarter" idx="13"/>
          </p:nvPr>
        </p:nvSpPr>
        <p:spPr>
          <a:xfrm>
            <a:off x="269241" y="1279456"/>
            <a:ext cx="10816237" cy="572464"/>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1182388092"/>
      </p:ext>
    </p:extLst>
  </p:cSld>
  <p:clrMapOvr>
    <a:masterClrMapping/>
  </p:clrMapOvr>
  <p:transition spd="med">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383613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870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5218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6472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7136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919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1793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040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129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243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715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24683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553523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646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98228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9799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151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77997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4417FA-8497-4F67-B260-53298E377F02}"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B6068-D781-4160-8AAF-0B0B43FAEBA9}" type="slidenum">
              <a:rPr lang="en-US" smtClean="0"/>
              <a:t>‹#›</a:t>
            </a:fld>
            <a:endParaRPr lang="en-US"/>
          </a:p>
        </p:txBody>
      </p:sp>
    </p:spTree>
    <p:extLst>
      <p:ext uri="{BB962C8B-B14F-4D97-AF65-F5344CB8AC3E}">
        <p14:creationId xmlns:p14="http://schemas.microsoft.com/office/powerpoint/2010/main" val="1138244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4437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85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613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60838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8956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83550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344713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4377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8539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066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4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61193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2894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1996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8218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018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8963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33011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155225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404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3585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7278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678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2611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4976558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44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281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07723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48399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9870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104434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5002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5319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943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392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651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0845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752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985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9575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86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42574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51420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5071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316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55546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3015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6189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6941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854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594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87949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04720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068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8774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096134"/>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4539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57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078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45303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145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0393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715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8044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31385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3458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18046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675878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275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91927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8482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58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25725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172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905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441754"/>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611644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730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54034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972912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3484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4253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2168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6828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5250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445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0008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2120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359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8963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76350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558456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675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8852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3221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4300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85881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708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453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2767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6838380"/>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48966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0217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3">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7" y="6629337"/>
            <a:ext cx="555597" cy="133860"/>
          </a:xfrm>
          <a:prstGeom prst="rect">
            <a:avLst/>
          </a:prstGeom>
        </p:spPr>
        <p:txBody>
          <a:bodyPr vert="horz" lIns="93269" tIns="0" rIns="0" bIns="0" rtlCol="0" anchor="ctr"/>
          <a:lstStyle>
            <a:lvl1pPr algn="r" defTabSz="914106"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US" smtClean="0"/>
              <a:pPr>
                <a:defRPr/>
              </a:pPr>
              <a:t>‹#›</a:t>
            </a:fld>
            <a:endParaRPr lang="en-US" dirty="0"/>
          </a:p>
        </p:txBody>
      </p:sp>
      <p:pic>
        <p:nvPicPr>
          <p:cNvPr id="5" name="Picture 4"/>
          <p:cNvPicPr>
            <a:picLocks noChangeAspect="1"/>
          </p:cNvPicPr>
          <p:nvPr userDrawn="1"/>
        </p:nvPicPr>
        <p:blipFill>
          <a:blip r:embed="rId2"/>
          <a:stretch>
            <a:fillRect/>
          </a:stretch>
        </p:blipFill>
        <p:spPr>
          <a:xfrm>
            <a:off x="269239" y="6481589"/>
            <a:ext cx="898127" cy="191293"/>
          </a:xfrm>
          <a:prstGeom prst="rect">
            <a:avLst/>
          </a:prstGeom>
        </p:spPr>
      </p:pic>
    </p:spTree>
    <p:extLst>
      <p:ext uri="{BB962C8B-B14F-4D97-AF65-F5344CB8AC3E}">
        <p14:creationId xmlns:p14="http://schemas.microsoft.com/office/powerpoint/2010/main" val="4233437874"/>
      </p:ext>
    </p:extLst>
  </p:cSld>
  <p:clrMapOvr>
    <a:masterClrMapping/>
  </p:clrMapOvr>
  <p:transition spd="med">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1" y="6356351"/>
            <a:ext cx="2743200" cy="365125"/>
          </a:xfrm>
          <a:prstGeom prst="rect">
            <a:avLst/>
          </a:prstGeom>
        </p:spPr>
        <p:txBody>
          <a:bodyPr lIns="93269" tIns="46634" rIns="93269" bIns="46634"/>
          <a:lstStyle/>
          <a:p>
            <a:pPr defTabSz="914367"/>
            <a:fld id="{D0EB0B1C-8B9E-47DF-AA07-536F53629B06}" type="datetimeFigureOut">
              <a:rPr lang="en-US" sz="1765" smtClean="0">
                <a:solidFill>
                  <a:srgbClr val="505050"/>
                </a:solidFill>
              </a:rPr>
              <a:pPr defTabSz="914367"/>
              <a:t>4/21/2017</a:t>
            </a:fld>
            <a:endParaRPr lang="en-US" sz="1765" dirty="0">
              <a:solidFill>
                <a:srgbClr val="505050"/>
              </a:solidFill>
            </a:endParaRPr>
          </a:p>
        </p:txBody>
      </p:sp>
      <p:sp>
        <p:nvSpPr>
          <p:cNvPr id="3" name="Footer Placeholder 2"/>
          <p:cNvSpPr>
            <a:spLocks noGrp="1"/>
          </p:cNvSpPr>
          <p:nvPr>
            <p:ph type="ftr" sz="quarter" idx="11"/>
          </p:nvPr>
        </p:nvSpPr>
        <p:spPr>
          <a:xfrm>
            <a:off x="4038600" y="6356351"/>
            <a:ext cx="4114800" cy="365125"/>
          </a:xfrm>
          <a:prstGeom prst="rect">
            <a:avLst/>
          </a:prstGeom>
        </p:spPr>
        <p:txBody>
          <a:bodyPr lIns="93269" tIns="46634" rIns="93269" bIns="46634"/>
          <a:lstStyle/>
          <a:p>
            <a:pPr defTabSz="914367"/>
            <a:endParaRPr lang="en-US" sz="1765" dirty="0">
              <a:solidFill>
                <a:srgbClr val="505050"/>
              </a:solidFill>
            </a:endParaRPr>
          </a:p>
        </p:txBody>
      </p:sp>
      <p:sp>
        <p:nvSpPr>
          <p:cNvPr id="4" name="Slide Number Placeholder 3"/>
          <p:cNvSpPr>
            <a:spLocks noGrp="1"/>
          </p:cNvSpPr>
          <p:nvPr>
            <p:ph type="sldNum" sz="quarter" idx="12"/>
          </p:nvPr>
        </p:nvSpPr>
        <p:spPr>
          <a:xfrm>
            <a:off x="8610600" y="6356351"/>
            <a:ext cx="2743200" cy="365125"/>
          </a:xfrm>
          <a:prstGeom prst="rect">
            <a:avLst/>
          </a:prstGeom>
        </p:spPr>
        <p:txBody>
          <a:bodyPr lIns="93269" tIns="46634" rIns="93269" bIns="46634"/>
          <a:lstStyle/>
          <a:p>
            <a:pPr defTabSz="914367"/>
            <a:fld id="{9FEDDFC4-7541-4D93-ADD6-3A729935B05F}" type="slidenum">
              <a:rPr lang="en-US" sz="1765" smtClean="0">
                <a:solidFill>
                  <a:srgbClr val="505050"/>
                </a:solidFill>
              </a:rPr>
              <a:pPr defTabSz="914367"/>
              <a:t>‹#›</a:t>
            </a:fld>
            <a:endParaRPr lang="en-US" sz="1765" dirty="0">
              <a:solidFill>
                <a:srgbClr val="505050"/>
              </a:solidFill>
            </a:endParaRPr>
          </a:p>
        </p:txBody>
      </p:sp>
    </p:spTree>
    <p:extLst>
      <p:ext uri="{BB962C8B-B14F-4D97-AF65-F5344CB8AC3E}">
        <p14:creationId xmlns:p14="http://schemas.microsoft.com/office/powerpoint/2010/main" val="184391183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bg1"/>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US" smtClean="0"/>
              <a:pPr>
                <a:defRPr/>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
        <p:nvSpPr>
          <p:cNvPr id="8" name="Text Placeholder 5"/>
          <p:cNvSpPr>
            <a:spLocks noGrp="1"/>
          </p:cNvSpPr>
          <p:nvPr>
            <p:ph type="body" sz="quarter" idx="13"/>
          </p:nvPr>
        </p:nvSpPr>
        <p:spPr>
          <a:xfrm>
            <a:off x="269241" y="1279456"/>
            <a:ext cx="10816237" cy="572464"/>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1799135249"/>
      </p:ext>
    </p:extLst>
  </p:cSld>
  <p:clrMapOvr>
    <a:masterClrMapping/>
  </p:clrMapOvr>
  <p:transition spd="med">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2928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6890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291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0194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B4417FA-8497-4F67-B260-53298E377F02}"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B6068-D781-4160-8AAF-0B0B43FAEBA9}" type="slidenum">
              <a:rPr lang="en-US" smtClean="0"/>
              <a:t>‹#›</a:t>
            </a:fld>
            <a:endParaRPr lang="en-US"/>
          </a:p>
        </p:txBody>
      </p:sp>
    </p:spTree>
    <p:extLst>
      <p:ext uri="{BB962C8B-B14F-4D97-AF65-F5344CB8AC3E}">
        <p14:creationId xmlns:p14="http://schemas.microsoft.com/office/powerpoint/2010/main" val="1146125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0579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168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8325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71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6844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2918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0317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17466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707109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99109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93606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0702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308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786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11378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8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380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21512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11710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9905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3">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7" y="6629337"/>
            <a:ext cx="555597" cy="133860"/>
          </a:xfrm>
          <a:prstGeom prst="rect">
            <a:avLst/>
          </a:prstGeom>
        </p:spPr>
        <p:txBody>
          <a:bodyPr vert="horz" lIns="93269" tIns="0" rIns="0" bIns="0" rtlCol="0" anchor="ctr"/>
          <a:lstStyle>
            <a:lvl1pPr algn="r" defTabSz="914106"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US" smtClean="0"/>
              <a:pPr>
                <a:defRPr/>
              </a:pPr>
              <a:t>‹#›</a:t>
            </a:fld>
            <a:endParaRPr lang="en-US" dirty="0"/>
          </a:p>
        </p:txBody>
      </p:sp>
      <p:pic>
        <p:nvPicPr>
          <p:cNvPr id="5" name="Picture 4"/>
          <p:cNvPicPr>
            <a:picLocks noChangeAspect="1"/>
          </p:cNvPicPr>
          <p:nvPr userDrawn="1"/>
        </p:nvPicPr>
        <p:blipFill>
          <a:blip r:embed="rId2"/>
          <a:stretch>
            <a:fillRect/>
          </a:stretch>
        </p:blipFill>
        <p:spPr>
          <a:xfrm>
            <a:off x="269239" y="6481589"/>
            <a:ext cx="898127" cy="191293"/>
          </a:xfrm>
          <a:prstGeom prst="rect">
            <a:avLst/>
          </a:prstGeom>
        </p:spPr>
      </p:pic>
    </p:spTree>
    <p:extLst>
      <p:ext uri="{BB962C8B-B14F-4D97-AF65-F5344CB8AC3E}">
        <p14:creationId xmlns:p14="http://schemas.microsoft.com/office/powerpoint/2010/main" val="2753504028"/>
      </p:ext>
    </p:extLst>
  </p:cSld>
  <p:clrMapOvr>
    <a:masterClrMapping/>
  </p:clrMapOvr>
  <p:transition spd="med">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1" y="6356351"/>
            <a:ext cx="2743200" cy="365125"/>
          </a:xfrm>
          <a:prstGeom prst="rect">
            <a:avLst/>
          </a:prstGeom>
        </p:spPr>
        <p:txBody>
          <a:bodyPr lIns="93269" tIns="46634" rIns="93269" bIns="46634"/>
          <a:lstStyle/>
          <a:p>
            <a:pPr defTabSz="914367"/>
            <a:fld id="{D0EB0B1C-8B9E-47DF-AA07-536F53629B06}" type="datetimeFigureOut">
              <a:rPr lang="en-US" sz="1765" smtClean="0">
                <a:solidFill>
                  <a:srgbClr val="505050"/>
                </a:solidFill>
              </a:rPr>
              <a:pPr defTabSz="914367"/>
              <a:t>4/21/2017</a:t>
            </a:fld>
            <a:endParaRPr lang="en-US" sz="1765" dirty="0">
              <a:solidFill>
                <a:srgbClr val="505050"/>
              </a:solidFill>
            </a:endParaRPr>
          </a:p>
        </p:txBody>
      </p:sp>
      <p:sp>
        <p:nvSpPr>
          <p:cNvPr id="3" name="Footer Placeholder 2"/>
          <p:cNvSpPr>
            <a:spLocks noGrp="1"/>
          </p:cNvSpPr>
          <p:nvPr>
            <p:ph type="ftr" sz="quarter" idx="11"/>
          </p:nvPr>
        </p:nvSpPr>
        <p:spPr>
          <a:xfrm>
            <a:off x="4038600" y="6356351"/>
            <a:ext cx="4114800" cy="365125"/>
          </a:xfrm>
          <a:prstGeom prst="rect">
            <a:avLst/>
          </a:prstGeom>
        </p:spPr>
        <p:txBody>
          <a:bodyPr lIns="93269" tIns="46634" rIns="93269" bIns="46634"/>
          <a:lstStyle/>
          <a:p>
            <a:pPr defTabSz="914367"/>
            <a:endParaRPr lang="en-US" sz="1765" dirty="0">
              <a:solidFill>
                <a:srgbClr val="505050"/>
              </a:solidFill>
            </a:endParaRPr>
          </a:p>
        </p:txBody>
      </p:sp>
      <p:sp>
        <p:nvSpPr>
          <p:cNvPr id="4" name="Slide Number Placeholder 3"/>
          <p:cNvSpPr>
            <a:spLocks noGrp="1"/>
          </p:cNvSpPr>
          <p:nvPr>
            <p:ph type="sldNum" sz="quarter" idx="12"/>
          </p:nvPr>
        </p:nvSpPr>
        <p:spPr>
          <a:xfrm>
            <a:off x="8610600" y="6356351"/>
            <a:ext cx="2743200" cy="365125"/>
          </a:xfrm>
          <a:prstGeom prst="rect">
            <a:avLst/>
          </a:prstGeom>
        </p:spPr>
        <p:txBody>
          <a:bodyPr lIns="93269" tIns="46634" rIns="93269" bIns="46634"/>
          <a:lstStyle/>
          <a:p>
            <a:pPr defTabSz="914367"/>
            <a:fld id="{9FEDDFC4-7541-4D93-ADD6-3A729935B05F}" type="slidenum">
              <a:rPr lang="en-US" sz="1765" smtClean="0">
                <a:solidFill>
                  <a:srgbClr val="505050"/>
                </a:solidFill>
              </a:rPr>
              <a:pPr defTabSz="914367"/>
              <a:t>‹#›</a:t>
            </a:fld>
            <a:endParaRPr lang="en-US" sz="1765" dirty="0">
              <a:solidFill>
                <a:srgbClr val="505050"/>
              </a:solidFill>
            </a:endParaRPr>
          </a:p>
        </p:txBody>
      </p:sp>
    </p:spTree>
    <p:extLst>
      <p:ext uri="{BB962C8B-B14F-4D97-AF65-F5344CB8AC3E}">
        <p14:creationId xmlns:p14="http://schemas.microsoft.com/office/powerpoint/2010/main" val="373090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4573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bg1"/>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US" smtClean="0"/>
              <a:pPr>
                <a:defRPr/>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
        <p:nvSpPr>
          <p:cNvPr id="8" name="Text Placeholder 5"/>
          <p:cNvSpPr>
            <a:spLocks noGrp="1"/>
          </p:cNvSpPr>
          <p:nvPr>
            <p:ph type="body" sz="quarter" idx="13"/>
          </p:nvPr>
        </p:nvSpPr>
        <p:spPr>
          <a:xfrm>
            <a:off x="269241" y="1279456"/>
            <a:ext cx="10816237" cy="572464"/>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2481194527"/>
      </p:ext>
    </p:extLst>
  </p:cSld>
  <p:clrMapOvr>
    <a:masterClrMapping/>
  </p:clrMapOvr>
  <p:transition spd="med">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53190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46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36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4078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115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7026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9729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9135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110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983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1219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33545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039419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4879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50106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96001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3677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12571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751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595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799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7252515"/>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477483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00859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3">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7" y="6629337"/>
            <a:ext cx="555597" cy="133860"/>
          </a:xfrm>
          <a:prstGeom prst="rect">
            <a:avLst/>
          </a:prstGeom>
        </p:spPr>
        <p:txBody>
          <a:bodyPr vert="horz" lIns="93269" tIns="0" rIns="0" bIns="0" rtlCol="0" anchor="ctr"/>
          <a:lstStyle>
            <a:lvl1pPr algn="r" defTabSz="914106"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US" smtClean="0"/>
              <a:pPr>
                <a:defRPr/>
              </a:pPr>
              <a:t>‹#›</a:t>
            </a:fld>
            <a:endParaRPr lang="en-US" dirty="0"/>
          </a:p>
        </p:txBody>
      </p:sp>
      <p:pic>
        <p:nvPicPr>
          <p:cNvPr id="5" name="Picture 4"/>
          <p:cNvPicPr>
            <a:picLocks noChangeAspect="1"/>
          </p:cNvPicPr>
          <p:nvPr userDrawn="1"/>
        </p:nvPicPr>
        <p:blipFill>
          <a:blip r:embed="rId2"/>
          <a:stretch>
            <a:fillRect/>
          </a:stretch>
        </p:blipFill>
        <p:spPr>
          <a:xfrm>
            <a:off x="269239" y="6481589"/>
            <a:ext cx="898127" cy="191293"/>
          </a:xfrm>
          <a:prstGeom prst="rect">
            <a:avLst/>
          </a:prstGeom>
        </p:spPr>
      </p:pic>
    </p:spTree>
    <p:extLst>
      <p:ext uri="{BB962C8B-B14F-4D97-AF65-F5344CB8AC3E}">
        <p14:creationId xmlns:p14="http://schemas.microsoft.com/office/powerpoint/2010/main" val="2192832716"/>
      </p:ext>
    </p:extLst>
  </p:cSld>
  <p:clrMapOvr>
    <a:masterClrMapping/>
  </p:clrMapOvr>
  <p:transition spd="med">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1" y="6356351"/>
            <a:ext cx="2743200" cy="365125"/>
          </a:xfrm>
          <a:prstGeom prst="rect">
            <a:avLst/>
          </a:prstGeom>
        </p:spPr>
        <p:txBody>
          <a:bodyPr lIns="93269" tIns="46634" rIns="93269" bIns="46634"/>
          <a:lstStyle/>
          <a:p>
            <a:pPr defTabSz="914367"/>
            <a:fld id="{D0EB0B1C-8B9E-47DF-AA07-536F53629B06}" type="datetimeFigureOut">
              <a:rPr lang="en-US" sz="1765" smtClean="0">
                <a:solidFill>
                  <a:srgbClr val="505050"/>
                </a:solidFill>
              </a:rPr>
              <a:pPr defTabSz="914367"/>
              <a:t>4/21/2017</a:t>
            </a:fld>
            <a:endParaRPr lang="en-US" sz="1765" dirty="0">
              <a:solidFill>
                <a:srgbClr val="505050"/>
              </a:solidFill>
            </a:endParaRPr>
          </a:p>
        </p:txBody>
      </p:sp>
      <p:sp>
        <p:nvSpPr>
          <p:cNvPr id="3" name="Footer Placeholder 2"/>
          <p:cNvSpPr>
            <a:spLocks noGrp="1"/>
          </p:cNvSpPr>
          <p:nvPr>
            <p:ph type="ftr" sz="quarter" idx="11"/>
          </p:nvPr>
        </p:nvSpPr>
        <p:spPr>
          <a:xfrm>
            <a:off x="4038600" y="6356351"/>
            <a:ext cx="4114800" cy="365125"/>
          </a:xfrm>
          <a:prstGeom prst="rect">
            <a:avLst/>
          </a:prstGeom>
        </p:spPr>
        <p:txBody>
          <a:bodyPr lIns="93269" tIns="46634" rIns="93269" bIns="46634"/>
          <a:lstStyle/>
          <a:p>
            <a:pPr defTabSz="914367"/>
            <a:endParaRPr lang="en-US" sz="1765" dirty="0">
              <a:solidFill>
                <a:srgbClr val="505050"/>
              </a:solidFill>
            </a:endParaRPr>
          </a:p>
        </p:txBody>
      </p:sp>
      <p:sp>
        <p:nvSpPr>
          <p:cNvPr id="4" name="Slide Number Placeholder 3"/>
          <p:cNvSpPr>
            <a:spLocks noGrp="1"/>
          </p:cNvSpPr>
          <p:nvPr>
            <p:ph type="sldNum" sz="quarter" idx="12"/>
          </p:nvPr>
        </p:nvSpPr>
        <p:spPr>
          <a:xfrm>
            <a:off x="8610600" y="6356351"/>
            <a:ext cx="2743200" cy="365125"/>
          </a:xfrm>
          <a:prstGeom prst="rect">
            <a:avLst/>
          </a:prstGeom>
        </p:spPr>
        <p:txBody>
          <a:bodyPr lIns="93269" tIns="46634" rIns="93269" bIns="46634"/>
          <a:lstStyle/>
          <a:p>
            <a:pPr defTabSz="914367"/>
            <a:fld id="{9FEDDFC4-7541-4D93-ADD6-3A729935B05F}" type="slidenum">
              <a:rPr lang="en-US" sz="1765" smtClean="0">
                <a:solidFill>
                  <a:srgbClr val="505050"/>
                </a:solidFill>
              </a:rPr>
              <a:pPr defTabSz="914367"/>
              <a:t>‹#›</a:t>
            </a:fld>
            <a:endParaRPr lang="en-US" sz="1765" dirty="0">
              <a:solidFill>
                <a:srgbClr val="505050"/>
              </a:solidFill>
            </a:endParaRPr>
          </a:p>
        </p:txBody>
      </p:sp>
    </p:spTree>
    <p:extLst>
      <p:ext uri="{BB962C8B-B14F-4D97-AF65-F5344CB8AC3E}">
        <p14:creationId xmlns:p14="http://schemas.microsoft.com/office/powerpoint/2010/main" val="1666831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bg1"/>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US" smtClean="0"/>
              <a:pPr>
                <a:defRPr/>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
        <p:nvSpPr>
          <p:cNvPr id="8" name="Text Placeholder 5"/>
          <p:cNvSpPr>
            <a:spLocks noGrp="1"/>
          </p:cNvSpPr>
          <p:nvPr>
            <p:ph type="body" sz="quarter" idx="13"/>
          </p:nvPr>
        </p:nvSpPr>
        <p:spPr>
          <a:xfrm>
            <a:off x="269241" y="1279456"/>
            <a:ext cx="10816237" cy="572464"/>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4284178259"/>
      </p:ext>
    </p:extLst>
  </p:cSld>
  <p:clrMapOvr>
    <a:masterClrMapping/>
  </p:clrMapOvr>
  <p:transition spd="med">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851643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35342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1249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850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34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40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9537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06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62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31513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4426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11039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916808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12570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89388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16718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8271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0958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358450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37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934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33912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87111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5379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Single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sp>
        <p:nvSpPr>
          <p:cNvPr id="4" name="Date Placeholder 3"/>
          <p:cNvSpPr>
            <a:spLocks noGrp="1"/>
          </p:cNvSpPr>
          <p:nvPr>
            <p:ph type="dt" sz="half" idx="10"/>
          </p:nvPr>
        </p:nvSpPr>
        <p:spPr>
          <a:xfrm>
            <a:off x="1739265" y="6432720"/>
            <a:ext cx="1969771" cy="159259"/>
          </a:xfrm>
          <a:prstGeom prst="rect">
            <a:avLst/>
          </a:prstGeom>
        </p:spPr>
        <p:txBody>
          <a:bodyPr lIns="111026" tIns="55513" rIns="111026" bIns="55513"/>
          <a:lstStyle/>
          <a:p>
            <a:pPr defTabSz="914367"/>
            <a:endParaRPr lang="en-GB" sz="1765" dirty="0">
              <a:solidFill>
                <a:srgbClr val="808080"/>
              </a:solidFill>
            </a:endParaRPr>
          </a:p>
        </p:txBody>
      </p:sp>
      <p:sp>
        <p:nvSpPr>
          <p:cNvPr id="5" name="Footer Placeholder 4"/>
          <p:cNvSpPr>
            <a:spLocks noGrp="1"/>
          </p:cNvSpPr>
          <p:nvPr>
            <p:ph type="ftr" sz="quarter" idx="11"/>
          </p:nvPr>
        </p:nvSpPr>
        <p:spPr>
          <a:xfrm>
            <a:off x="3451201" y="6409944"/>
            <a:ext cx="4579200" cy="201168"/>
          </a:xfrm>
          <a:prstGeom prst="rect">
            <a:avLst/>
          </a:prstGeom>
        </p:spPr>
        <p:txBody>
          <a:bodyPr lIns="111026" tIns="55513" rIns="111026" bIns="55513"/>
          <a:lstStyle/>
          <a:p>
            <a:pPr defTabSz="914367"/>
            <a:r>
              <a:rPr lang="en-GB" sz="1765" smtClean="0">
                <a:solidFill>
                  <a:srgbClr val="808080"/>
                </a:solidFill>
              </a:rPr>
              <a:t>Analytics as a Service</a:t>
            </a:r>
            <a:endParaRPr lang="en-GB" sz="1765" dirty="0">
              <a:solidFill>
                <a:srgbClr val="808080"/>
              </a:solidFill>
            </a:endParaRPr>
          </a:p>
        </p:txBody>
      </p:sp>
      <p:sp>
        <p:nvSpPr>
          <p:cNvPr id="6" name="Slide Number Placeholder 5"/>
          <p:cNvSpPr>
            <a:spLocks noGrp="1"/>
          </p:cNvSpPr>
          <p:nvPr>
            <p:ph type="sldNum" sz="quarter" idx="12"/>
          </p:nvPr>
        </p:nvSpPr>
        <p:spPr>
          <a:xfrm>
            <a:off x="624418" y="6432720"/>
            <a:ext cx="992716" cy="159259"/>
          </a:xfrm>
          <a:prstGeom prst="rect">
            <a:avLst/>
          </a:prstGeom>
        </p:spPr>
        <p:txBody>
          <a:bodyPr lIns="111026" tIns="55513" rIns="111026" bIns="55513"/>
          <a:lstStyle/>
          <a:p>
            <a:pPr defTabSz="914367"/>
            <a:r>
              <a:rPr lang="en-GB" sz="1765" smtClean="0">
                <a:solidFill>
                  <a:srgbClr val="808080"/>
                </a:solidFill>
              </a:rPr>
              <a:t>Page </a:t>
            </a:r>
            <a:fld id="{E5A1EDF7-6110-42C0-A4FC-CB56AF1E2FBC}" type="slidenum">
              <a:rPr lang="en-GB" sz="1765" smtClean="0">
                <a:solidFill>
                  <a:srgbClr val="808080"/>
                </a:solidFill>
              </a:rPr>
              <a:pPr defTabSz="914367"/>
              <a:t>‹#›</a:t>
            </a:fld>
            <a:endParaRPr lang="en-GB" sz="1765" dirty="0">
              <a:solidFill>
                <a:srgbClr val="808080"/>
              </a:solidFill>
            </a:endParaRPr>
          </a:p>
        </p:txBody>
      </p:sp>
      <p:sp>
        <p:nvSpPr>
          <p:cNvPr id="8" name="Content Placeholder 7"/>
          <p:cNvSpPr>
            <a:spLocks noGrp="1"/>
          </p:cNvSpPr>
          <p:nvPr>
            <p:ph sz="quarter" idx="13"/>
          </p:nvPr>
        </p:nvSpPr>
        <p:spPr>
          <a:xfrm>
            <a:off x="624418" y="1411289"/>
            <a:ext cx="10943167" cy="205203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4239603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obj">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600" y="1425600"/>
            <a:ext cx="10972800" cy="2052030"/>
          </a:xfr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p:nvSpPr>
        <p:spPr bwMode="auto">
          <a:xfrm>
            <a:off x="609600" y="1044000"/>
            <a:ext cx="10972800" cy="0"/>
          </a:xfrm>
          <a:prstGeom prst="line">
            <a:avLst/>
          </a:prstGeom>
          <a:noFill/>
          <a:ln w="19050">
            <a:solidFill>
              <a:schemeClr val="accent2"/>
            </a:solidFill>
            <a:round/>
            <a:headEnd/>
            <a:tailEnd/>
          </a:ln>
          <a:effectLst/>
        </p:spPr>
        <p:txBody>
          <a:bodyPr wrap="none" lIns="108843" tIns="54422" rIns="108843" bIns="54422"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Arial" pitchFamily="34" charset="0"/>
            </a:endParaRPr>
          </a:p>
        </p:txBody>
      </p:sp>
      <p:sp>
        <p:nvSpPr>
          <p:cNvPr id="8" name="Line 11"/>
          <p:cNvSpPr>
            <a:spLocks noChangeShapeType="1"/>
          </p:cNvSpPr>
          <p:nvPr/>
        </p:nvSpPr>
        <p:spPr bwMode="auto">
          <a:xfrm>
            <a:off x="609600" y="6242400"/>
            <a:ext cx="10972800" cy="0"/>
          </a:xfrm>
          <a:prstGeom prst="line">
            <a:avLst/>
          </a:prstGeom>
          <a:noFill/>
          <a:ln w="3175">
            <a:solidFill>
              <a:schemeClr val="bg1"/>
            </a:solidFill>
            <a:round/>
            <a:headEnd/>
            <a:tailEnd/>
          </a:ln>
          <a:effectLst/>
        </p:spPr>
        <p:txBody>
          <a:bodyPr wrap="none" lIns="108843" tIns="54422" rIns="108843" bIns="54422"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Arial" pitchFamily="34" charset="0"/>
            </a:endParaRPr>
          </a:p>
        </p:txBody>
      </p:sp>
      <p:sp>
        <p:nvSpPr>
          <p:cNvPr id="9" name="Footer Placeholder 4"/>
          <p:cNvSpPr>
            <a:spLocks noGrp="1"/>
          </p:cNvSpPr>
          <p:nvPr>
            <p:ph type="ftr" sz="quarter" idx="3"/>
          </p:nvPr>
        </p:nvSpPr>
        <p:spPr>
          <a:xfrm>
            <a:off x="3451201" y="6409944"/>
            <a:ext cx="4579200" cy="201168"/>
          </a:xfrm>
          <a:prstGeom prst="rect">
            <a:avLst/>
          </a:prstGeom>
        </p:spPr>
        <p:txBody>
          <a:bodyPr vert="horz" lIns="0" tIns="0" rIns="0" bIns="0" rtlCol="0" anchor="ctr" anchorCtr="0">
            <a:noAutofit/>
          </a:bodyPr>
          <a:lstStyle>
            <a:lvl1pPr algn="l">
              <a:defRPr sz="1274">
                <a:solidFill>
                  <a:schemeClr val="bg1"/>
                </a:solidFill>
                <a:latin typeface="+mn-lt"/>
                <a:cs typeface="Arial" pitchFamily="34" charset="0"/>
              </a:defRPr>
            </a:lvl1pPr>
          </a:lstStyle>
          <a:p>
            <a:pPr defTabSz="914367"/>
            <a:endParaRPr lang="en-US" dirty="0">
              <a:solidFill>
                <a:srgbClr val="FFFFFF"/>
              </a:solidFill>
            </a:endParaRPr>
          </a:p>
        </p:txBody>
      </p:sp>
      <p:sp>
        <p:nvSpPr>
          <p:cNvPr id="10" name="Date Placeholder 3"/>
          <p:cNvSpPr>
            <a:spLocks noGrp="1"/>
          </p:cNvSpPr>
          <p:nvPr>
            <p:ph type="dt" sz="half" idx="2"/>
          </p:nvPr>
        </p:nvSpPr>
        <p:spPr>
          <a:xfrm>
            <a:off x="1623723" y="6409944"/>
            <a:ext cx="1584960" cy="201168"/>
          </a:xfrm>
          <a:prstGeom prst="rect">
            <a:avLst/>
          </a:prstGeom>
        </p:spPr>
        <p:txBody>
          <a:bodyPr vert="horz" wrap="none" lIns="0" tIns="55513" rIns="111026" bIns="55513" rtlCol="0" anchor="ctr" anchorCtr="0">
            <a:noAutofit/>
          </a:bodyPr>
          <a:lstStyle>
            <a:lvl1pPr algn="l">
              <a:defRPr sz="1274">
                <a:solidFill>
                  <a:schemeClr val="bg1"/>
                </a:solidFill>
                <a:latin typeface="+mn-lt"/>
                <a:cs typeface="Arial" pitchFamily="34" charset="0"/>
              </a:defRPr>
            </a:lvl1pPr>
          </a:lstStyle>
          <a:p>
            <a:pPr defTabSz="914367"/>
            <a:fld id="{83861883-B481-47FA-B371-6C8B0B52A125}" type="datetimeFigureOut">
              <a:rPr lang="en-US" smtClean="0">
                <a:solidFill>
                  <a:srgbClr val="FFFFFF"/>
                </a:solidFill>
              </a:rPr>
              <a:pPr defTabSz="914367"/>
              <a:t>4/21/2017</a:t>
            </a:fld>
            <a:endParaRPr lang="en-US" dirty="0">
              <a:solidFill>
                <a:srgbClr val="FFFFFF"/>
              </a:solidFill>
            </a:endParaRPr>
          </a:p>
        </p:txBody>
      </p:sp>
    </p:spTree>
    <p:extLst>
      <p:ext uri="{BB962C8B-B14F-4D97-AF65-F5344CB8AC3E}">
        <p14:creationId xmlns:p14="http://schemas.microsoft.com/office/powerpoint/2010/main" val="37035413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66929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Wins Templat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69707" y="137424"/>
            <a:ext cx="8242852" cy="639020"/>
          </a:xfrm>
        </p:spPr>
        <p:txBody>
          <a:bodyPr anchor="b">
            <a:noAutofit/>
          </a:bodyPr>
          <a:lstStyle>
            <a:lvl1pPr>
              <a:defRPr sz="4000" baseline="0"/>
            </a:lvl1pPr>
          </a:lstStyle>
          <a:p>
            <a:r>
              <a:rPr lang="en-US" dirty="0"/>
              <a:t>Click to edit; include partner name</a:t>
            </a:r>
          </a:p>
        </p:txBody>
      </p:sp>
      <p:sp>
        <p:nvSpPr>
          <p:cNvPr id="6" name="Text Placeholder 5"/>
          <p:cNvSpPr>
            <a:spLocks noGrp="1"/>
          </p:cNvSpPr>
          <p:nvPr>
            <p:ph type="body" sz="quarter" idx="13" hasCustomPrompt="1"/>
          </p:nvPr>
        </p:nvSpPr>
        <p:spPr>
          <a:xfrm>
            <a:off x="2" y="736982"/>
            <a:ext cx="11933343" cy="477671"/>
          </a:xfrm>
          <a:prstGeom prst="rect">
            <a:avLst/>
          </a:prstGeom>
        </p:spPr>
        <p:txBody>
          <a:bodyPr lIns="380893" tIns="53325" rIns="53325" bIns="53325" anchor="b">
            <a:noAutofit/>
          </a:bodyPr>
          <a:lstStyle>
            <a:lvl1pPr marL="0" indent="0">
              <a:spcBef>
                <a:spcPts val="0"/>
              </a:spcBef>
              <a:buNone/>
              <a:defRPr sz="2800">
                <a:latin typeface="Segoe UI Light" pitchFamily="34" charset="0"/>
              </a:defRPr>
            </a:lvl1pPr>
            <a:lvl2pPr marL="281627" indent="0">
              <a:buNone/>
              <a:defRPr/>
            </a:lvl2pPr>
            <a:lvl3pPr marL="588377" indent="0">
              <a:buNone/>
              <a:defRPr/>
            </a:lvl3pPr>
            <a:lvl4pPr marL="870004" indent="0">
              <a:buNone/>
              <a:defRPr/>
            </a:lvl4pPr>
            <a:lvl5pPr marL="1105355" indent="0">
              <a:buNone/>
              <a:defRPr/>
            </a:lvl5pPr>
          </a:lstStyle>
          <a:p>
            <a:pPr lvl="0"/>
            <a:r>
              <a:rPr lang="en-US" dirty="0"/>
              <a:t>Click to add subtitle; include customer or industry name; technology used</a:t>
            </a:r>
          </a:p>
        </p:txBody>
      </p:sp>
      <p:sp>
        <p:nvSpPr>
          <p:cNvPr id="7" name="Rectangle 6"/>
          <p:cNvSpPr/>
          <p:nvPr userDrawn="1"/>
        </p:nvSpPr>
        <p:spPr>
          <a:xfrm>
            <a:off x="7658566" y="1469727"/>
            <a:ext cx="4281263" cy="2072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73141" bIns="91427" rtlCol="0" anchor="t"/>
          <a:lstStyle/>
          <a:p>
            <a:pPr marL="0" marR="0" lvl="0" indent="0" algn="l" defTabSz="914367" rtl="0" eaLnBrk="1" fontAlgn="base" latinLnBrk="0" hangingPunct="1">
              <a:lnSpc>
                <a:spcPct val="100000"/>
              </a:lnSpc>
              <a:spcBef>
                <a:spcPct val="0"/>
              </a:spcBef>
              <a:spcAft>
                <a:spcPts val="300"/>
              </a:spcAft>
              <a:buClr>
                <a:prstClr val="white"/>
              </a:buClr>
              <a:buSzPct val="100000"/>
              <a:buFontTx/>
              <a:buNone/>
              <a:tabLst/>
              <a:defRPr/>
            </a:pPr>
            <a:r>
              <a:rPr kumimoji="0" lang="en-US" sz="24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rPr>
              <a:t>Results</a:t>
            </a:r>
          </a:p>
        </p:txBody>
      </p:sp>
      <p:sp>
        <p:nvSpPr>
          <p:cNvPr id="8" name="Rectangle 7"/>
          <p:cNvSpPr/>
          <p:nvPr userDrawn="1"/>
        </p:nvSpPr>
        <p:spPr>
          <a:xfrm>
            <a:off x="294968" y="3633244"/>
            <a:ext cx="2400868" cy="23957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73141" bIns="91427" rtlCol="0" anchor="t"/>
          <a:lstStyle/>
          <a:p>
            <a:pPr marL="0" marR="0" lvl="0" indent="0" algn="l" defTabSz="914367" rtl="0" eaLnBrk="1" fontAlgn="base" latinLnBrk="0" hangingPunct="1">
              <a:lnSpc>
                <a:spcPct val="100000"/>
              </a:lnSpc>
              <a:spcBef>
                <a:spcPct val="0"/>
              </a:spcBef>
              <a:spcAft>
                <a:spcPts val="300"/>
              </a:spcAft>
              <a:buClr>
                <a:prstClr val="white"/>
              </a:buClr>
              <a:buSzPct val="100000"/>
              <a:buFontTx/>
              <a:buNone/>
              <a:tabLst/>
              <a:defRPr/>
            </a:pPr>
            <a:r>
              <a:rPr kumimoji="0" lang="en-US" sz="24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rPr>
              <a:t>Cortana/Azure</a:t>
            </a:r>
          </a:p>
        </p:txBody>
      </p:sp>
      <p:sp>
        <p:nvSpPr>
          <p:cNvPr id="9" name="Rectangle 8"/>
          <p:cNvSpPr/>
          <p:nvPr userDrawn="1"/>
        </p:nvSpPr>
        <p:spPr>
          <a:xfrm>
            <a:off x="1529990" y="1469727"/>
            <a:ext cx="6055933" cy="20723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73141" bIns="91427" rtlCol="0" anchor="t"/>
          <a:lstStyle/>
          <a:p>
            <a:pPr marL="0" marR="0" lvl="0" indent="0" algn="l" defTabSz="914367" rtl="0" eaLnBrk="1" fontAlgn="base" latinLnBrk="0" hangingPunct="1">
              <a:lnSpc>
                <a:spcPct val="100000"/>
              </a:lnSpc>
              <a:spcBef>
                <a:spcPct val="0"/>
              </a:spcBef>
              <a:spcAft>
                <a:spcPts val="300"/>
              </a:spcAft>
              <a:buClr>
                <a:prstClr val="white"/>
              </a:buClr>
              <a:buSzPct val="100000"/>
              <a:buFontTx/>
              <a:buNone/>
              <a:tabLst/>
              <a:defRPr/>
            </a:pPr>
            <a:r>
              <a:rPr kumimoji="0" lang="en-US" sz="24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rPr>
              <a:t>Business goals:</a:t>
            </a:r>
          </a:p>
        </p:txBody>
      </p:sp>
      <p:sp>
        <p:nvSpPr>
          <p:cNvPr id="10" name="Rectangle 9"/>
          <p:cNvSpPr/>
          <p:nvPr userDrawn="1"/>
        </p:nvSpPr>
        <p:spPr>
          <a:xfrm>
            <a:off x="2814519" y="3633244"/>
            <a:ext cx="4771403" cy="23957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73141" bIns="91427" rtlCol="0" anchor="t"/>
          <a:lstStyle/>
          <a:p>
            <a:pPr marL="0" marR="0" lvl="0" indent="0" algn="l" defTabSz="914367" rtl="0" eaLnBrk="1" fontAlgn="base" latinLnBrk="0" hangingPunct="1">
              <a:lnSpc>
                <a:spcPct val="100000"/>
              </a:lnSpc>
              <a:spcBef>
                <a:spcPct val="0"/>
              </a:spcBef>
              <a:spcAft>
                <a:spcPts val="300"/>
              </a:spcAft>
              <a:buClr>
                <a:prstClr val="white"/>
              </a:buClr>
              <a:buSzPct val="100000"/>
              <a:buFontTx/>
              <a:buNone/>
              <a:tabLst/>
              <a:defRPr/>
            </a:pPr>
            <a:r>
              <a:rPr kumimoji="0" lang="en-US" sz="24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rPr>
              <a:t>EY differentiators</a:t>
            </a:r>
          </a:p>
        </p:txBody>
      </p:sp>
      <p:sp>
        <p:nvSpPr>
          <p:cNvPr id="14" name="Rectangle 13"/>
          <p:cNvSpPr/>
          <p:nvPr userDrawn="1"/>
        </p:nvSpPr>
        <p:spPr>
          <a:xfrm>
            <a:off x="290603" y="2517921"/>
            <a:ext cx="1200435" cy="10241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91427" rIns="91427" bIns="91427" rtlCol="0" anchor="ctr"/>
          <a:lstStyle/>
          <a:p>
            <a:pPr marL="0" marR="0" lvl="0" indent="0" algn="ctr" defTabSz="914367" rtl="0" eaLnBrk="1" fontAlgn="base" latinLnBrk="0" hangingPunct="1">
              <a:lnSpc>
                <a:spcPct val="100000"/>
              </a:lnSpc>
              <a:spcBef>
                <a:spcPct val="0"/>
              </a:spcBef>
              <a:spcAft>
                <a:spcPts val="300"/>
              </a:spcAft>
              <a:buClr>
                <a:prstClr val="white"/>
              </a:buClr>
              <a:buSzPct val="100000"/>
              <a:buFontTx/>
              <a:buNone/>
              <a:tabLst/>
              <a:defRPr/>
            </a:pPr>
            <a:endParaRPr kumimoji="0" lang="en-US" sz="20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5" name="Rectangle 14"/>
          <p:cNvSpPr/>
          <p:nvPr userDrawn="1"/>
        </p:nvSpPr>
        <p:spPr>
          <a:xfrm>
            <a:off x="290603" y="1440614"/>
            <a:ext cx="1200435" cy="10241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91427" rIns="91427" bIns="91427" rtlCol="0" anchor="ctr"/>
          <a:lstStyle/>
          <a:p>
            <a:pPr marL="0" marR="0" lvl="0" indent="0" algn="ctr" defTabSz="914367" rtl="0" eaLnBrk="1" fontAlgn="base" latinLnBrk="0" hangingPunct="1">
              <a:lnSpc>
                <a:spcPct val="100000"/>
              </a:lnSpc>
              <a:spcBef>
                <a:spcPct val="0"/>
              </a:spcBef>
              <a:spcAft>
                <a:spcPts val="300"/>
              </a:spcAft>
              <a:buClr>
                <a:prstClr val="white"/>
              </a:buClr>
              <a:buSzPct val="100000"/>
              <a:buFontTx/>
              <a:buNone/>
              <a:tabLst/>
              <a:defRPr/>
            </a:pPr>
            <a:endParaRPr kumimoji="0" lang="en-US" sz="20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9" name="Text Placeholder 17"/>
          <p:cNvSpPr>
            <a:spLocks noGrp="1"/>
          </p:cNvSpPr>
          <p:nvPr>
            <p:ph type="body" sz="quarter" idx="15" hasCustomPrompt="1"/>
          </p:nvPr>
        </p:nvSpPr>
        <p:spPr>
          <a:xfrm>
            <a:off x="412330" y="4197003"/>
            <a:ext cx="2338667" cy="1789112"/>
          </a:xfrm>
        </p:spPr>
        <p:txBody>
          <a:bodyPr lIns="182880">
            <a:noAutofit/>
          </a:bodyPr>
          <a:lstStyle>
            <a:lvl1pPr marL="170313" indent="-170313" algn="l" defTabSz="914246" rtl="0" eaLnBrk="1" fontAlgn="base" latinLnBrk="0" hangingPunct="1">
              <a:spcBef>
                <a:spcPct val="0"/>
              </a:spcBef>
              <a:spcAft>
                <a:spcPts val="294"/>
              </a:spcAft>
              <a:buClr>
                <a:prstClr val="white"/>
              </a:buClr>
              <a:buSzPct val="100000"/>
              <a:buFont typeface="Arial" panose="020B0604020202020204" pitchFamily="34" charset="0"/>
              <a:buChar char="•"/>
              <a:defRPr lang="en-US" sz="1400" kern="1200" dirty="0" smtClean="0">
                <a:solidFill>
                  <a:prstClr val="white"/>
                </a:solidFill>
                <a:latin typeface="+mn-lt"/>
                <a:ea typeface="Segoe UI" pitchFamily="34" charset="0"/>
                <a:cs typeface="Segoe UI" pitchFamily="34" charset="0"/>
              </a:defRPr>
            </a:lvl1pPr>
            <a:lvl2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2pPr>
            <a:lvl3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3pPr>
            <a:lvl4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4pPr>
            <a:lvl5pPr marL="0" indent="0" algn="l" defTabSz="914246" rtl="0" eaLnBrk="1" fontAlgn="base" latinLnBrk="0" hangingPunct="1">
              <a:spcBef>
                <a:spcPct val="0"/>
              </a:spcBef>
              <a:spcAft>
                <a:spcPts val="300"/>
              </a:spcAft>
              <a:buClr>
                <a:prstClr val="white"/>
              </a:buClr>
              <a:buSzPct val="100000"/>
              <a:buFontTx/>
              <a:buNone/>
              <a:defRPr lang="en-US" sz="1400" kern="1200" dirty="0">
                <a:solidFill>
                  <a:prstClr val="white"/>
                </a:solidFill>
                <a:latin typeface="+mn-lt"/>
                <a:ea typeface="Segoe UI" pitchFamily="34" charset="0"/>
                <a:cs typeface="Segoe UI" pitchFamily="34" charset="0"/>
              </a:defRPr>
            </a:lvl5pPr>
          </a:lstStyle>
          <a:p>
            <a:pPr marL="173736" indent="-173736" fontAlgn="base">
              <a:spcBef>
                <a:spcPct val="0"/>
              </a:spcBef>
              <a:spcAft>
                <a:spcPts val="300"/>
              </a:spcAft>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2-3 bullets on investments made in people, process or technology—to solve the business problem.</a:t>
            </a:r>
          </a:p>
          <a:p>
            <a:pPr marL="173736" indent="-173736" fontAlgn="base">
              <a:spcBef>
                <a:spcPct val="0"/>
              </a:spcBef>
              <a:spcAft>
                <a:spcPts val="300"/>
              </a:spcAft>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Optionally, mention key Microsoft product; partner solution name</a:t>
            </a:r>
          </a:p>
        </p:txBody>
      </p:sp>
      <p:sp>
        <p:nvSpPr>
          <p:cNvPr id="24" name="Text Placeholder 17"/>
          <p:cNvSpPr>
            <a:spLocks noGrp="1"/>
          </p:cNvSpPr>
          <p:nvPr>
            <p:ph type="body" sz="quarter" idx="16" hasCustomPrompt="1"/>
          </p:nvPr>
        </p:nvSpPr>
        <p:spPr>
          <a:xfrm>
            <a:off x="1581664" y="1949359"/>
            <a:ext cx="5951740" cy="1436743"/>
          </a:xfrm>
        </p:spPr>
        <p:txBody>
          <a:bodyPr lIns="182880">
            <a:noAutofit/>
          </a:bodyPr>
          <a:lstStyle>
            <a:lvl1pPr marL="280121" indent="-280121" algn="l" defTabSz="914246" rtl="0" eaLnBrk="1" fontAlgn="base" latinLnBrk="0" hangingPunct="1">
              <a:spcBef>
                <a:spcPct val="0"/>
              </a:spcBef>
              <a:spcAft>
                <a:spcPts val="300"/>
              </a:spcAft>
              <a:buClr>
                <a:prstClr val="white"/>
              </a:buClr>
              <a:buSzPct val="100000"/>
              <a:buFont typeface="Arial" panose="020B0604020202020204" pitchFamily="34" charset="0"/>
              <a:buChar char="•"/>
              <a:defRPr lang="en-US" sz="1400" kern="1200" dirty="0" smtClean="0">
                <a:solidFill>
                  <a:prstClr val="white"/>
                </a:solidFill>
                <a:latin typeface="+mn-lt"/>
                <a:ea typeface="Segoe UI" pitchFamily="34" charset="0"/>
                <a:cs typeface="Segoe UI" pitchFamily="34" charset="0"/>
              </a:defRPr>
            </a:lvl1pPr>
            <a:lvl2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2pPr>
            <a:lvl3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3pPr>
            <a:lvl4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4pPr>
            <a:lvl5pPr marL="0" indent="0" algn="l" defTabSz="914246" rtl="0" eaLnBrk="1" fontAlgn="base" latinLnBrk="0" hangingPunct="1">
              <a:spcBef>
                <a:spcPct val="0"/>
              </a:spcBef>
              <a:spcAft>
                <a:spcPts val="300"/>
              </a:spcAft>
              <a:buClr>
                <a:prstClr val="white"/>
              </a:buClr>
              <a:buSzPct val="100000"/>
              <a:buFontTx/>
              <a:buNone/>
              <a:defRPr lang="en-US" sz="1400" kern="1200" dirty="0">
                <a:solidFill>
                  <a:prstClr val="white"/>
                </a:solidFill>
                <a:latin typeface="+mn-lt"/>
                <a:ea typeface="Segoe UI" pitchFamily="34" charset="0"/>
                <a:cs typeface="Segoe UI" pitchFamily="34" charset="0"/>
              </a:defRPr>
            </a:lvl5pPr>
          </a:lstStyle>
          <a:p>
            <a:pPr marL="285750" indent="-285750">
              <a:buFont typeface="Arial" panose="020B0604020202020204" pitchFamily="34" charset="0"/>
              <a:buChar char="•"/>
            </a:pPr>
            <a:r>
              <a:rPr lang="en-US" sz="1400" dirty="0">
                <a:solidFill>
                  <a:prstClr val="white"/>
                </a:solidFill>
                <a:ea typeface="Segoe UI" pitchFamily="34" charset="0"/>
                <a:cs typeface="Segoe UI" pitchFamily="34" charset="0"/>
              </a:rPr>
              <a:t>2-3 bullets or paragraph text on what business problem the customer set out to achieve. </a:t>
            </a:r>
          </a:p>
        </p:txBody>
      </p:sp>
      <p:sp>
        <p:nvSpPr>
          <p:cNvPr id="27" name="Text Placeholder 17"/>
          <p:cNvSpPr>
            <a:spLocks noGrp="1"/>
          </p:cNvSpPr>
          <p:nvPr>
            <p:ph type="body" sz="quarter" idx="18" hasCustomPrompt="1"/>
          </p:nvPr>
        </p:nvSpPr>
        <p:spPr>
          <a:xfrm>
            <a:off x="2892769" y="4197003"/>
            <a:ext cx="2338667" cy="1789112"/>
          </a:xfrm>
        </p:spPr>
        <p:txBody>
          <a:bodyPr lIns="182880">
            <a:noAutofit/>
          </a:bodyPr>
          <a:lstStyle>
            <a:lvl1pPr marL="170313" indent="-170313" algn="l" defTabSz="914246" rtl="0" eaLnBrk="1" fontAlgn="base" latinLnBrk="0" hangingPunct="1">
              <a:spcBef>
                <a:spcPct val="0"/>
              </a:spcBef>
              <a:spcAft>
                <a:spcPts val="294"/>
              </a:spcAft>
              <a:buClr>
                <a:prstClr val="white"/>
              </a:buClr>
              <a:buSzPct val="100000"/>
              <a:buFont typeface="Arial" panose="020B0604020202020204" pitchFamily="34" charset="0"/>
              <a:buChar char="•"/>
              <a:defRPr lang="en-US" sz="1400" kern="1200" dirty="0" smtClean="0">
                <a:solidFill>
                  <a:prstClr val="white"/>
                </a:solidFill>
                <a:latin typeface="+mn-lt"/>
                <a:ea typeface="Segoe UI" pitchFamily="34" charset="0"/>
                <a:cs typeface="Segoe UI" pitchFamily="34" charset="0"/>
              </a:defRPr>
            </a:lvl1pPr>
            <a:lvl2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2pPr>
            <a:lvl3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3pPr>
            <a:lvl4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4pPr>
            <a:lvl5pPr marL="0" indent="0" algn="l" defTabSz="914246" rtl="0" eaLnBrk="1" fontAlgn="base" latinLnBrk="0" hangingPunct="1">
              <a:spcBef>
                <a:spcPct val="0"/>
              </a:spcBef>
              <a:spcAft>
                <a:spcPts val="300"/>
              </a:spcAft>
              <a:buClr>
                <a:prstClr val="white"/>
              </a:buClr>
              <a:buSzPct val="100000"/>
              <a:buFontTx/>
              <a:buNone/>
              <a:defRPr lang="en-US" sz="1400" kern="1200" dirty="0">
                <a:solidFill>
                  <a:prstClr val="white"/>
                </a:solidFill>
                <a:latin typeface="+mn-lt"/>
                <a:ea typeface="Segoe UI" pitchFamily="34" charset="0"/>
                <a:cs typeface="Segoe UI" pitchFamily="34" charset="0"/>
              </a:defRPr>
            </a:lvl5pPr>
          </a:lstStyle>
          <a:p>
            <a:pPr marL="173736" indent="-173736" fontAlgn="base">
              <a:spcBef>
                <a:spcPct val="0"/>
              </a:spcBef>
              <a:spcAft>
                <a:spcPts val="300"/>
              </a:spcAft>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Provide the names of the competitor companies who were beat out in this deal.</a:t>
            </a:r>
          </a:p>
        </p:txBody>
      </p:sp>
      <p:sp>
        <p:nvSpPr>
          <p:cNvPr id="32" name="Text Placeholder 17"/>
          <p:cNvSpPr>
            <a:spLocks noGrp="1"/>
          </p:cNvSpPr>
          <p:nvPr>
            <p:ph type="body" sz="quarter" idx="22" hasCustomPrompt="1"/>
          </p:nvPr>
        </p:nvSpPr>
        <p:spPr>
          <a:xfrm>
            <a:off x="7811582" y="2033487"/>
            <a:ext cx="4349691" cy="1789112"/>
          </a:xfrm>
        </p:spPr>
        <p:txBody>
          <a:bodyPr lIns="182880">
            <a:noAutofit/>
          </a:bodyPr>
          <a:lstStyle>
            <a:lvl1pPr marL="170313" indent="-170313" algn="l" defTabSz="914246" rtl="0" eaLnBrk="1" fontAlgn="base" latinLnBrk="0" hangingPunct="1">
              <a:spcBef>
                <a:spcPct val="0"/>
              </a:spcBef>
              <a:spcAft>
                <a:spcPts val="294"/>
              </a:spcAft>
              <a:buClr>
                <a:prstClr val="white"/>
              </a:buClr>
              <a:buSzPct val="100000"/>
              <a:buFont typeface="Arial" panose="020B0604020202020204" pitchFamily="34" charset="0"/>
              <a:buChar char="•"/>
              <a:defRPr lang="en-US" sz="1400" kern="1200" baseline="0" dirty="0" smtClean="0">
                <a:solidFill>
                  <a:prstClr val="white"/>
                </a:solidFill>
                <a:latin typeface="+mn-lt"/>
                <a:ea typeface="Segoe UI" pitchFamily="34" charset="0"/>
                <a:cs typeface="Segoe UI" pitchFamily="34" charset="0"/>
              </a:defRPr>
            </a:lvl1pPr>
            <a:lvl2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2pPr>
            <a:lvl3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3pPr>
            <a:lvl4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4pPr>
            <a:lvl5pPr marL="0" indent="0" algn="l" defTabSz="914246" rtl="0" eaLnBrk="1" fontAlgn="base" latinLnBrk="0" hangingPunct="1">
              <a:spcBef>
                <a:spcPct val="0"/>
              </a:spcBef>
              <a:spcAft>
                <a:spcPts val="300"/>
              </a:spcAft>
              <a:buClr>
                <a:prstClr val="white"/>
              </a:buClr>
              <a:buSzPct val="100000"/>
              <a:buFontTx/>
              <a:buNone/>
              <a:defRPr lang="en-US" sz="1400" kern="1200" dirty="0">
                <a:solidFill>
                  <a:prstClr val="white"/>
                </a:solidFill>
                <a:latin typeface="+mn-lt"/>
                <a:ea typeface="Segoe UI" pitchFamily="34" charset="0"/>
                <a:cs typeface="Segoe UI" pitchFamily="34" charset="0"/>
              </a:defRPr>
            </a:lvl5pPr>
          </a:lstStyle>
          <a:p>
            <a:pPr marL="173736" indent="-173736" fontAlgn="base">
              <a:spcBef>
                <a:spcPct val="0"/>
              </a:spcBef>
              <a:spcAft>
                <a:spcPts val="300"/>
              </a:spcAft>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3-5 bullets on business outcomes:  # of seats deployed, $x of Azure, Office365 or CRM Online consumed, devices included, other scorecard metrics, impact to customer</a:t>
            </a:r>
          </a:p>
          <a:p>
            <a:pPr marL="173736" indent="-173736" fontAlgn="base">
              <a:spcBef>
                <a:spcPct val="0"/>
              </a:spcBef>
              <a:spcAft>
                <a:spcPts val="300"/>
              </a:spcAft>
              <a:buClr>
                <a:prstClr val="white"/>
              </a:buClr>
              <a:buSzPct val="100000"/>
              <a:buFont typeface="Arial" panose="020B0604020202020204" pitchFamily="34" charset="0"/>
              <a:buChar char="•"/>
            </a:pPr>
            <a:endParaRPr lang="en-US" sz="1400" dirty="0">
              <a:solidFill>
                <a:prstClr val="white"/>
              </a:solidFill>
              <a:ea typeface="Segoe UI" pitchFamily="34" charset="0"/>
              <a:cs typeface="Segoe UI" pitchFamily="34" charset="0"/>
            </a:endParaRPr>
          </a:p>
        </p:txBody>
      </p:sp>
      <p:sp>
        <p:nvSpPr>
          <p:cNvPr id="35" name="Picture Placeholder 28"/>
          <p:cNvSpPr>
            <a:spLocks noGrp="1"/>
          </p:cNvSpPr>
          <p:nvPr>
            <p:ph type="pic" sz="quarter" idx="23" hasCustomPrompt="1"/>
          </p:nvPr>
        </p:nvSpPr>
        <p:spPr>
          <a:xfrm>
            <a:off x="286038" y="1434783"/>
            <a:ext cx="1205000" cy="1023559"/>
          </a:xfrm>
        </p:spPr>
        <p:txBody>
          <a:bodyPr anchor="ctr">
            <a:normAutofit/>
          </a:bodyPr>
          <a:lstStyle>
            <a:lvl1pPr marL="0" indent="0" algn="ctr">
              <a:lnSpc>
                <a:spcPct val="90000"/>
              </a:lnSpc>
              <a:buFontTx/>
              <a:buNone/>
              <a:defRPr sz="1400" baseline="0">
                <a:solidFill>
                  <a:schemeClr val="bg1"/>
                </a:solidFill>
              </a:defRPr>
            </a:lvl1pPr>
          </a:lstStyle>
          <a:p>
            <a:r>
              <a:rPr lang="en-US" dirty="0"/>
              <a:t>Click to insert Industry Icon</a:t>
            </a:r>
          </a:p>
        </p:txBody>
      </p:sp>
      <p:sp>
        <p:nvSpPr>
          <p:cNvPr id="36" name="Picture Placeholder 28"/>
          <p:cNvSpPr>
            <a:spLocks noGrp="1"/>
          </p:cNvSpPr>
          <p:nvPr>
            <p:ph type="pic" sz="quarter" idx="24" hasCustomPrompt="1"/>
          </p:nvPr>
        </p:nvSpPr>
        <p:spPr>
          <a:xfrm>
            <a:off x="286038" y="2511177"/>
            <a:ext cx="1205000" cy="1023559"/>
          </a:xfrm>
        </p:spPr>
        <p:txBody>
          <a:bodyPr anchor="ctr">
            <a:normAutofit/>
          </a:bodyPr>
          <a:lstStyle>
            <a:lvl1pPr marL="0" indent="0" algn="ctr">
              <a:lnSpc>
                <a:spcPct val="90000"/>
              </a:lnSpc>
              <a:buFontTx/>
              <a:buNone/>
              <a:defRPr sz="1400" baseline="0">
                <a:solidFill>
                  <a:schemeClr val="bg1"/>
                </a:solidFill>
              </a:defRPr>
            </a:lvl1pPr>
          </a:lstStyle>
          <a:p>
            <a:r>
              <a:rPr lang="en-US" dirty="0"/>
              <a:t>Click to insert Megatrend Icon</a:t>
            </a:r>
          </a:p>
        </p:txBody>
      </p:sp>
      <p:sp>
        <p:nvSpPr>
          <p:cNvPr id="3" name="Oval 2"/>
          <p:cNvSpPr/>
          <p:nvPr userDrawn="1"/>
        </p:nvSpPr>
        <p:spPr>
          <a:xfrm>
            <a:off x="11379709" y="207700"/>
            <a:ext cx="540863" cy="540863"/>
          </a:xfrm>
          <a:prstGeom prst="ellipse">
            <a:avLst/>
          </a:prstGeom>
          <a:ln>
            <a:solidFill>
              <a:schemeClr val="bg1">
                <a:lumMod val="65000"/>
              </a:schemeClr>
            </a:solidFill>
            <a:prstDash val="lgDash"/>
          </a:ln>
        </p:spPr>
        <p:txBody>
          <a:bodyPr vert="horz"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5050">
                    <a:lumMod val="40000"/>
                    <a:lumOff val="60000"/>
                  </a:srgbClr>
                </a:solidFill>
                <a:effectLst/>
                <a:uLnTx/>
                <a:uFillTx/>
                <a:latin typeface="Segoe UI"/>
                <a:ea typeface="Segoe UI" pitchFamily="34" charset="0"/>
                <a:cs typeface="Segoe UI" pitchFamily="34" charset="0"/>
              </a:rPr>
              <a:t>Country Flag</a:t>
            </a:r>
          </a:p>
        </p:txBody>
      </p:sp>
    </p:spTree>
    <p:extLst>
      <p:ext uri="{BB962C8B-B14F-4D97-AF65-F5344CB8AC3E}">
        <p14:creationId xmlns:p14="http://schemas.microsoft.com/office/powerpoint/2010/main" val="88160780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384288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81214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365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0709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5497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8505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4872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403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472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074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7468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193811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126593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65845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48346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8030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356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45165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881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009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778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4947315"/>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27222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050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Single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sp>
        <p:nvSpPr>
          <p:cNvPr id="4" name="Date Placeholder 3"/>
          <p:cNvSpPr>
            <a:spLocks noGrp="1"/>
          </p:cNvSpPr>
          <p:nvPr>
            <p:ph type="dt" sz="half" idx="10"/>
          </p:nvPr>
        </p:nvSpPr>
        <p:spPr>
          <a:xfrm>
            <a:off x="1739265" y="6432720"/>
            <a:ext cx="1969771" cy="159259"/>
          </a:xfrm>
          <a:prstGeom prst="rect">
            <a:avLst/>
          </a:prstGeom>
        </p:spPr>
        <p:txBody>
          <a:bodyPr lIns="111026" tIns="55513" rIns="111026" bIns="55513"/>
          <a:lstStyle/>
          <a:p>
            <a:pPr defTabSz="914367"/>
            <a:endParaRPr lang="en-GB" sz="1765" dirty="0">
              <a:solidFill>
                <a:srgbClr val="808080"/>
              </a:solidFill>
            </a:endParaRPr>
          </a:p>
        </p:txBody>
      </p:sp>
      <p:sp>
        <p:nvSpPr>
          <p:cNvPr id="5" name="Footer Placeholder 4"/>
          <p:cNvSpPr>
            <a:spLocks noGrp="1"/>
          </p:cNvSpPr>
          <p:nvPr>
            <p:ph type="ftr" sz="quarter" idx="11"/>
          </p:nvPr>
        </p:nvSpPr>
        <p:spPr>
          <a:xfrm>
            <a:off x="3451201" y="6409944"/>
            <a:ext cx="4579200" cy="201168"/>
          </a:xfrm>
          <a:prstGeom prst="rect">
            <a:avLst/>
          </a:prstGeom>
        </p:spPr>
        <p:txBody>
          <a:bodyPr lIns="111026" tIns="55513" rIns="111026" bIns="55513"/>
          <a:lstStyle/>
          <a:p>
            <a:pPr defTabSz="914367"/>
            <a:r>
              <a:rPr lang="en-GB" sz="1765" smtClean="0">
                <a:solidFill>
                  <a:srgbClr val="808080"/>
                </a:solidFill>
              </a:rPr>
              <a:t>Analytics as a Service</a:t>
            </a:r>
            <a:endParaRPr lang="en-GB" sz="1765" dirty="0">
              <a:solidFill>
                <a:srgbClr val="808080"/>
              </a:solidFill>
            </a:endParaRPr>
          </a:p>
        </p:txBody>
      </p:sp>
      <p:sp>
        <p:nvSpPr>
          <p:cNvPr id="6" name="Slide Number Placeholder 5"/>
          <p:cNvSpPr>
            <a:spLocks noGrp="1"/>
          </p:cNvSpPr>
          <p:nvPr>
            <p:ph type="sldNum" sz="quarter" idx="12"/>
          </p:nvPr>
        </p:nvSpPr>
        <p:spPr>
          <a:xfrm>
            <a:off x="624418" y="6432720"/>
            <a:ext cx="992716" cy="159259"/>
          </a:xfrm>
          <a:prstGeom prst="rect">
            <a:avLst/>
          </a:prstGeom>
        </p:spPr>
        <p:txBody>
          <a:bodyPr lIns="111026" tIns="55513" rIns="111026" bIns="55513"/>
          <a:lstStyle/>
          <a:p>
            <a:pPr defTabSz="914367"/>
            <a:r>
              <a:rPr lang="en-GB" sz="1765" smtClean="0">
                <a:solidFill>
                  <a:srgbClr val="808080"/>
                </a:solidFill>
              </a:rPr>
              <a:t>Page </a:t>
            </a:r>
            <a:fld id="{E5A1EDF7-6110-42C0-A4FC-CB56AF1E2FBC}" type="slidenum">
              <a:rPr lang="en-GB" sz="1765" smtClean="0">
                <a:solidFill>
                  <a:srgbClr val="808080"/>
                </a:solidFill>
              </a:rPr>
              <a:pPr defTabSz="914367"/>
              <a:t>‹#›</a:t>
            </a:fld>
            <a:endParaRPr lang="en-GB" sz="1765" dirty="0">
              <a:solidFill>
                <a:srgbClr val="808080"/>
              </a:solidFill>
            </a:endParaRPr>
          </a:p>
        </p:txBody>
      </p:sp>
      <p:sp>
        <p:nvSpPr>
          <p:cNvPr id="8" name="Content Placeholder 7"/>
          <p:cNvSpPr>
            <a:spLocks noGrp="1"/>
          </p:cNvSpPr>
          <p:nvPr>
            <p:ph sz="quarter" idx="13"/>
          </p:nvPr>
        </p:nvSpPr>
        <p:spPr>
          <a:xfrm>
            <a:off x="624418" y="1411289"/>
            <a:ext cx="10943167" cy="205203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006481585"/>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600" y="1425600"/>
            <a:ext cx="10972800" cy="2052030"/>
          </a:xfr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p:nvSpPr>
        <p:spPr bwMode="auto">
          <a:xfrm>
            <a:off x="609600" y="1044000"/>
            <a:ext cx="10972800" cy="0"/>
          </a:xfrm>
          <a:prstGeom prst="line">
            <a:avLst/>
          </a:prstGeom>
          <a:noFill/>
          <a:ln w="19050">
            <a:solidFill>
              <a:schemeClr val="accent2"/>
            </a:solidFill>
            <a:round/>
            <a:headEnd/>
            <a:tailEnd/>
          </a:ln>
          <a:effectLst/>
        </p:spPr>
        <p:txBody>
          <a:bodyPr wrap="none" lIns="108843" tIns="54422" rIns="108843" bIns="54422"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Arial" pitchFamily="34" charset="0"/>
            </a:endParaRPr>
          </a:p>
        </p:txBody>
      </p:sp>
      <p:sp>
        <p:nvSpPr>
          <p:cNvPr id="8" name="Line 11"/>
          <p:cNvSpPr>
            <a:spLocks noChangeShapeType="1"/>
          </p:cNvSpPr>
          <p:nvPr/>
        </p:nvSpPr>
        <p:spPr bwMode="auto">
          <a:xfrm>
            <a:off x="609600" y="6242400"/>
            <a:ext cx="10972800" cy="0"/>
          </a:xfrm>
          <a:prstGeom prst="line">
            <a:avLst/>
          </a:prstGeom>
          <a:noFill/>
          <a:ln w="3175">
            <a:solidFill>
              <a:schemeClr val="bg1"/>
            </a:solidFill>
            <a:round/>
            <a:headEnd/>
            <a:tailEnd/>
          </a:ln>
          <a:effectLst/>
        </p:spPr>
        <p:txBody>
          <a:bodyPr wrap="none" lIns="108843" tIns="54422" rIns="108843" bIns="54422"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Arial" pitchFamily="34" charset="0"/>
            </a:endParaRPr>
          </a:p>
        </p:txBody>
      </p:sp>
      <p:sp>
        <p:nvSpPr>
          <p:cNvPr id="9" name="Footer Placeholder 4"/>
          <p:cNvSpPr>
            <a:spLocks noGrp="1"/>
          </p:cNvSpPr>
          <p:nvPr>
            <p:ph type="ftr" sz="quarter" idx="3"/>
          </p:nvPr>
        </p:nvSpPr>
        <p:spPr>
          <a:xfrm>
            <a:off x="3451201" y="6409944"/>
            <a:ext cx="4579200" cy="201168"/>
          </a:xfrm>
          <a:prstGeom prst="rect">
            <a:avLst/>
          </a:prstGeom>
        </p:spPr>
        <p:txBody>
          <a:bodyPr vert="horz" lIns="0" tIns="0" rIns="0" bIns="0" rtlCol="0" anchor="ctr" anchorCtr="0">
            <a:noAutofit/>
          </a:bodyPr>
          <a:lstStyle>
            <a:lvl1pPr algn="l">
              <a:defRPr sz="1274">
                <a:solidFill>
                  <a:schemeClr val="bg1"/>
                </a:solidFill>
                <a:latin typeface="+mn-lt"/>
                <a:cs typeface="Arial" pitchFamily="34" charset="0"/>
              </a:defRPr>
            </a:lvl1pPr>
          </a:lstStyle>
          <a:p>
            <a:pPr defTabSz="914367"/>
            <a:endParaRPr lang="en-US" dirty="0">
              <a:solidFill>
                <a:srgbClr val="FFFFFF"/>
              </a:solidFill>
            </a:endParaRPr>
          </a:p>
        </p:txBody>
      </p:sp>
      <p:sp>
        <p:nvSpPr>
          <p:cNvPr id="10" name="Date Placeholder 3"/>
          <p:cNvSpPr>
            <a:spLocks noGrp="1"/>
          </p:cNvSpPr>
          <p:nvPr>
            <p:ph type="dt" sz="half" idx="2"/>
          </p:nvPr>
        </p:nvSpPr>
        <p:spPr>
          <a:xfrm>
            <a:off x="1623723" y="6409944"/>
            <a:ext cx="1584960" cy="201168"/>
          </a:xfrm>
          <a:prstGeom prst="rect">
            <a:avLst/>
          </a:prstGeom>
        </p:spPr>
        <p:txBody>
          <a:bodyPr vert="horz" wrap="none" lIns="0" tIns="55513" rIns="111026" bIns="55513" rtlCol="0" anchor="ctr" anchorCtr="0">
            <a:noAutofit/>
          </a:bodyPr>
          <a:lstStyle>
            <a:lvl1pPr algn="l">
              <a:defRPr sz="1274">
                <a:solidFill>
                  <a:schemeClr val="bg1"/>
                </a:solidFill>
                <a:latin typeface="+mn-lt"/>
                <a:cs typeface="Arial" pitchFamily="34" charset="0"/>
              </a:defRPr>
            </a:lvl1pPr>
          </a:lstStyle>
          <a:p>
            <a:pPr defTabSz="914367"/>
            <a:fld id="{83861883-B481-47FA-B371-6C8B0B52A125}" type="datetimeFigureOut">
              <a:rPr lang="en-US" smtClean="0">
                <a:solidFill>
                  <a:srgbClr val="FFFFFF"/>
                </a:solidFill>
              </a:rPr>
              <a:pPr defTabSz="914367"/>
              <a:t>4/21/2017</a:t>
            </a:fld>
            <a:endParaRPr lang="en-US" dirty="0">
              <a:solidFill>
                <a:srgbClr val="FFFFFF"/>
              </a:solidFill>
            </a:endParaRPr>
          </a:p>
        </p:txBody>
      </p:sp>
    </p:spTree>
    <p:extLst>
      <p:ext uri="{BB962C8B-B14F-4D97-AF65-F5344CB8AC3E}">
        <p14:creationId xmlns:p14="http://schemas.microsoft.com/office/powerpoint/2010/main" val="146882234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Wins Templat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69707" y="137424"/>
            <a:ext cx="8242852" cy="639020"/>
          </a:xfrm>
        </p:spPr>
        <p:txBody>
          <a:bodyPr anchor="b">
            <a:noAutofit/>
          </a:bodyPr>
          <a:lstStyle>
            <a:lvl1pPr>
              <a:defRPr sz="4000" baseline="0"/>
            </a:lvl1pPr>
          </a:lstStyle>
          <a:p>
            <a:r>
              <a:rPr lang="en-US" dirty="0"/>
              <a:t>Click to edit; include partner name</a:t>
            </a:r>
          </a:p>
        </p:txBody>
      </p:sp>
      <p:sp>
        <p:nvSpPr>
          <p:cNvPr id="6" name="Text Placeholder 5"/>
          <p:cNvSpPr>
            <a:spLocks noGrp="1"/>
          </p:cNvSpPr>
          <p:nvPr>
            <p:ph type="body" sz="quarter" idx="13" hasCustomPrompt="1"/>
          </p:nvPr>
        </p:nvSpPr>
        <p:spPr>
          <a:xfrm>
            <a:off x="2" y="736982"/>
            <a:ext cx="11933343" cy="477671"/>
          </a:xfrm>
          <a:prstGeom prst="rect">
            <a:avLst/>
          </a:prstGeom>
        </p:spPr>
        <p:txBody>
          <a:bodyPr lIns="380893" tIns="53325" rIns="53325" bIns="53325" anchor="b">
            <a:noAutofit/>
          </a:bodyPr>
          <a:lstStyle>
            <a:lvl1pPr marL="0" indent="0">
              <a:spcBef>
                <a:spcPts val="0"/>
              </a:spcBef>
              <a:buNone/>
              <a:defRPr sz="2800">
                <a:latin typeface="Segoe UI Light" pitchFamily="34" charset="0"/>
              </a:defRPr>
            </a:lvl1pPr>
            <a:lvl2pPr marL="281627" indent="0">
              <a:buNone/>
              <a:defRPr/>
            </a:lvl2pPr>
            <a:lvl3pPr marL="588377" indent="0">
              <a:buNone/>
              <a:defRPr/>
            </a:lvl3pPr>
            <a:lvl4pPr marL="870004" indent="0">
              <a:buNone/>
              <a:defRPr/>
            </a:lvl4pPr>
            <a:lvl5pPr marL="1105355" indent="0">
              <a:buNone/>
              <a:defRPr/>
            </a:lvl5pPr>
          </a:lstStyle>
          <a:p>
            <a:pPr lvl="0"/>
            <a:r>
              <a:rPr lang="en-US" dirty="0"/>
              <a:t>Click to add subtitle; include customer or industry name; technology used</a:t>
            </a:r>
          </a:p>
        </p:txBody>
      </p:sp>
      <p:sp>
        <p:nvSpPr>
          <p:cNvPr id="7" name="Rectangle 6"/>
          <p:cNvSpPr/>
          <p:nvPr userDrawn="1"/>
        </p:nvSpPr>
        <p:spPr>
          <a:xfrm>
            <a:off x="7658566" y="1469727"/>
            <a:ext cx="4281263" cy="2072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73141" bIns="91427" rtlCol="0" anchor="t"/>
          <a:lstStyle/>
          <a:p>
            <a:pPr marL="0" marR="0" lvl="0" indent="0" algn="l" defTabSz="914367" rtl="0" eaLnBrk="1" fontAlgn="base" latinLnBrk="0" hangingPunct="1">
              <a:lnSpc>
                <a:spcPct val="100000"/>
              </a:lnSpc>
              <a:spcBef>
                <a:spcPct val="0"/>
              </a:spcBef>
              <a:spcAft>
                <a:spcPts val="300"/>
              </a:spcAft>
              <a:buClr>
                <a:prstClr val="white"/>
              </a:buClr>
              <a:buSzPct val="100000"/>
              <a:buFontTx/>
              <a:buNone/>
              <a:tabLst/>
              <a:defRPr/>
            </a:pPr>
            <a:r>
              <a:rPr kumimoji="0" lang="en-US" sz="24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rPr>
              <a:t>Results</a:t>
            </a:r>
          </a:p>
        </p:txBody>
      </p:sp>
      <p:sp>
        <p:nvSpPr>
          <p:cNvPr id="8" name="Rectangle 7"/>
          <p:cNvSpPr/>
          <p:nvPr userDrawn="1"/>
        </p:nvSpPr>
        <p:spPr>
          <a:xfrm>
            <a:off x="294968" y="3633244"/>
            <a:ext cx="2400868" cy="23957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73141" bIns="91427" rtlCol="0" anchor="t"/>
          <a:lstStyle/>
          <a:p>
            <a:pPr marL="0" marR="0" lvl="0" indent="0" algn="l" defTabSz="914367" rtl="0" eaLnBrk="1" fontAlgn="base" latinLnBrk="0" hangingPunct="1">
              <a:lnSpc>
                <a:spcPct val="100000"/>
              </a:lnSpc>
              <a:spcBef>
                <a:spcPct val="0"/>
              </a:spcBef>
              <a:spcAft>
                <a:spcPts val="300"/>
              </a:spcAft>
              <a:buClr>
                <a:prstClr val="white"/>
              </a:buClr>
              <a:buSzPct val="100000"/>
              <a:buFontTx/>
              <a:buNone/>
              <a:tabLst/>
              <a:defRPr/>
            </a:pPr>
            <a:r>
              <a:rPr kumimoji="0" lang="en-US" sz="24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rPr>
              <a:t>Cortana/Azure</a:t>
            </a:r>
          </a:p>
        </p:txBody>
      </p:sp>
      <p:sp>
        <p:nvSpPr>
          <p:cNvPr id="9" name="Rectangle 8"/>
          <p:cNvSpPr/>
          <p:nvPr userDrawn="1"/>
        </p:nvSpPr>
        <p:spPr>
          <a:xfrm>
            <a:off x="1529990" y="1469727"/>
            <a:ext cx="6055933" cy="20723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73141" bIns="91427" rtlCol="0" anchor="t"/>
          <a:lstStyle/>
          <a:p>
            <a:pPr marL="0" marR="0" lvl="0" indent="0" algn="l" defTabSz="914367" rtl="0" eaLnBrk="1" fontAlgn="base" latinLnBrk="0" hangingPunct="1">
              <a:lnSpc>
                <a:spcPct val="100000"/>
              </a:lnSpc>
              <a:spcBef>
                <a:spcPct val="0"/>
              </a:spcBef>
              <a:spcAft>
                <a:spcPts val="300"/>
              </a:spcAft>
              <a:buClr>
                <a:prstClr val="white"/>
              </a:buClr>
              <a:buSzPct val="100000"/>
              <a:buFontTx/>
              <a:buNone/>
              <a:tabLst/>
              <a:defRPr/>
            </a:pPr>
            <a:r>
              <a:rPr kumimoji="0" lang="en-US" sz="24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rPr>
              <a:t>Business goals:</a:t>
            </a:r>
          </a:p>
        </p:txBody>
      </p:sp>
      <p:sp>
        <p:nvSpPr>
          <p:cNvPr id="10" name="Rectangle 9"/>
          <p:cNvSpPr/>
          <p:nvPr userDrawn="1"/>
        </p:nvSpPr>
        <p:spPr>
          <a:xfrm>
            <a:off x="2814519" y="3633244"/>
            <a:ext cx="4771403" cy="23957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91427" rIns="73141" bIns="91427" rtlCol="0" anchor="t"/>
          <a:lstStyle/>
          <a:p>
            <a:pPr marL="0" marR="0" lvl="0" indent="0" algn="l" defTabSz="914367" rtl="0" eaLnBrk="1" fontAlgn="base" latinLnBrk="0" hangingPunct="1">
              <a:lnSpc>
                <a:spcPct val="100000"/>
              </a:lnSpc>
              <a:spcBef>
                <a:spcPct val="0"/>
              </a:spcBef>
              <a:spcAft>
                <a:spcPts val="300"/>
              </a:spcAft>
              <a:buClr>
                <a:prstClr val="white"/>
              </a:buClr>
              <a:buSzPct val="100000"/>
              <a:buFontTx/>
              <a:buNone/>
              <a:tabLst/>
              <a:defRPr/>
            </a:pPr>
            <a:r>
              <a:rPr kumimoji="0" lang="en-US" sz="24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rPr>
              <a:t>EY differentiators</a:t>
            </a:r>
          </a:p>
        </p:txBody>
      </p:sp>
      <p:sp>
        <p:nvSpPr>
          <p:cNvPr id="14" name="Rectangle 13"/>
          <p:cNvSpPr/>
          <p:nvPr userDrawn="1"/>
        </p:nvSpPr>
        <p:spPr>
          <a:xfrm>
            <a:off x="290603" y="2517921"/>
            <a:ext cx="1200435" cy="10241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91427" rIns="91427" bIns="91427" rtlCol="0" anchor="ctr"/>
          <a:lstStyle/>
          <a:p>
            <a:pPr marL="0" marR="0" lvl="0" indent="0" algn="ctr" defTabSz="914367" rtl="0" eaLnBrk="1" fontAlgn="base" latinLnBrk="0" hangingPunct="1">
              <a:lnSpc>
                <a:spcPct val="100000"/>
              </a:lnSpc>
              <a:spcBef>
                <a:spcPct val="0"/>
              </a:spcBef>
              <a:spcAft>
                <a:spcPts val="300"/>
              </a:spcAft>
              <a:buClr>
                <a:prstClr val="white"/>
              </a:buClr>
              <a:buSzPct val="100000"/>
              <a:buFontTx/>
              <a:buNone/>
              <a:tabLst/>
              <a:defRPr/>
            </a:pPr>
            <a:endParaRPr kumimoji="0" lang="en-US" sz="20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5" name="Rectangle 14"/>
          <p:cNvSpPr/>
          <p:nvPr userDrawn="1"/>
        </p:nvSpPr>
        <p:spPr>
          <a:xfrm>
            <a:off x="290603" y="1440614"/>
            <a:ext cx="1200435" cy="10241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91427" rIns="91427" bIns="91427" rtlCol="0" anchor="ctr"/>
          <a:lstStyle/>
          <a:p>
            <a:pPr marL="0" marR="0" lvl="0" indent="0" algn="ctr" defTabSz="914367" rtl="0" eaLnBrk="1" fontAlgn="base" latinLnBrk="0" hangingPunct="1">
              <a:lnSpc>
                <a:spcPct val="100000"/>
              </a:lnSpc>
              <a:spcBef>
                <a:spcPct val="0"/>
              </a:spcBef>
              <a:spcAft>
                <a:spcPts val="300"/>
              </a:spcAft>
              <a:buClr>
                <a:prstClr val="white"/>
              </a:buClr>
              <a:buSzPct val="100000"/>
              <a:buFontTx/>
              <a:buNone/>
              <a:tabLst/>
              <a:defRPr/>
            </a:pPr>
            <a:endParaRPr kumimoji="0" lang="en-US" sz="20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9" name="Text Placeholder 17"/>
          <p:cNvSpPr>
            <a:spLocks noGrp="1"/>
          </p:cNvSpPr>
          <p:nvPr>
            <p:ph type="body" sz="quarter" idx="15" hasCustomPrompt="1"/>
          </p:nvPr>
        </p:nvSpPr>
        <p:spPr>
          <a:xfrm>
            <a:off x="412330" y="4197003"/>
            <a:ext cx="2338667" cy="1789112"/>
          </a:xfrm>
        </p:spPr>
        <p:txBody>
          <a:bodyPr lIns="182880">
            <a:noAutofit/>
          </a:bodyPr>
          <a:lstStyle>
            <a:lvl1pPr marL="170313" indent="-170313" algn="l" defTabSz="914246" rtl="0" eaLnBrk="1" fontAlgn="base" latinLnBrk="0" hangingPunct="1">
              <a:spcBef>
                <a:spcPct val="0"/>
              </a:spcBef>
              <a:spcAft>
                <a:spcPts val="294"/>
              </a:spcAft>
              <a:buClr>
                <a:prstClr val="white"/>
              </a:buClr>
              <a:buSzPct val="100000"/>
              <a:buFont typeface="Arial" panose="020B0604020202020204" pitchFamily="34" charset="0"/>
              <a:buChar char="•"/>
              <a:defRPr lang="en-US" sz="1400" kern="1200" dirty="0" smtClean="0">
                <a:solidFill>
                  <a:prstClr val="white"/>
                </a:solidFill>
                <a:latin typeface="+mn-lt"/>
                <a:ea typeface="Segoe UI" pitchFamily="34" charset="0"/>
                <a:cs typeface="Segoe UI" pitchFamily="34" charset="0"/>
              </a:defRPr>
            </a:lvl1pPr>
            <a:lvl2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2pPr>
            <a:lvl3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3pPr>
            <a:lvl4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4pPr>
            <a:lvl5pPr marL="0" indent="0" algn="l" defTabSz="914246" rtl="0" eaLnBrk="1" fontAlgn="base" latinLnBrk="0" hangingPunct="1">
              <a:spcBef>
                <a:spcPct val="0"/>
              </a:spcBef>
              <a:spcAft>
                <a:spcPts val="300"/>
              </a:spcAft>
              <a:buClr>
                <a:prstClr val="white"/>
              </a:buClr>
              <a:buSzPct val="100000"/>
              <a:buFontTx/>
              <a:buNone/>
              <a:defRPr lang="en-US" sz="1400" kern="1200" dirty="0">
                <a:solidFill>
                  <a:prstClr val="white"/>
                </a:solidFill>
                <a:latin typeface="+mn-lt"/>
                <a:ea typeface="Segoe UI" pitchFamily="34" charset="0"/>
                <a:cs typeface="Segoe UI" pitchFamily="34" charset="0"/>
              </a:defRPr>
            </a:lvl5pPr>
          </a:lstStyle>
          <a:p>
            <a:pPr marL="173736" indent="-173736" fontAlgn="base">
              <a:spcBef>
                <a:spcPct val="0"/>
              </a:spcBef>
              <a:spcAft>
                <a:spcPts val="300"/>
              </a:spcAft>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2-3 bullets on investments made in people, process or technology—to solve the business problem.</a:t>
            </a:r>
          </a:p>
          <a:p>
            <a:pPr marL="173736" indent="-173736" fontAlgn="base">
              <a:spcBef>
                <a:spcPct val="0"/>
              </a:spcBef>
              <a:spcAft>
                <a:spcPts val="300"/>
              </a:spcAft>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Optionally, mention key Microsoft product; partner solution name</a:t>
            </a:r>
          </a:p>
        </p:txBody>
      </p:sp>
      <p:sp>
        <p:nvSpPr>
          <p:cNvPr id="24" name="Text Placeholder 17"/>
          <p:cNvSpPr>
            <a:spLocks noGrp="1"/>
          </p:cNvSpPr>
          <p:nvPr>
            <p:ph type="body" sz="quarter" idx="16" hasCustomPrompt="1"/>
          </p:nvPr>
        </p:nvSpPr>
        <p:spPr>
          <a:xfrm>
            <a:off x="1581664" y="1949359"/>
            <a:ext cx="5951740" cy="1436743"/>
          </a:xfrm>
        </p:spPr>
        <p:txBody>
          <a:bodyPr lIns="182880">
            <a:noAutofit/>
          </a:bodyPr>
          <a:lstStyle>
            <a:lvl1pPr marL="280121" indent="-280121" algn="l" defTabSz="914246" rtl="0" eaLnBrk="1" fontAlgn="base" latinLnBrk="0" hangingPunct="1">
              <a:spcBef>
                <a:spcPct val="0"/>
              </a:spcBef>
              <a:spcAft>
                <a:spcPts val="300"/>
              </a:spcAft>
              <a:buClr>
                <a:prstClr val="white"/>
              </a:buClr>
              <a:buSzPct val="100000"/>
              <a:buFont typeface="Arial" panose="020B0604020202020204" pitchFamily="34" charset="0"/>
              <a:buChar char="•"/>
              <a:defRPr lang="en-US" sz="1400" kern="1200" dirty="0" smtClean="0">
                <a:solidFill>
                  <a:prstClr val="white"/>
                </a:solidFill>
                <a:latin typeface="+mn-lt"/>
                <a:ea typeface="Segoe UI" pitchFamily="34" charset="0"/>
                <a:cs typeface="Segoe UI" pitchFamily="34" charset="0"/>
              </a:defRPr>
            </a:lvl1pPr>
            <a:lvl2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2pPr>
            <a:lvl3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3pPr>
            <a:lvl4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4pPr>
            <a:lvl5pPr marL="0" indent="0" algn="l" defTabSz="914246" rtl="0" eaLnBrk="1" fontAlgn="base" latinLnBrk="0" hangingPunct="1">
              <a:spcBef>
                <a:spcPct val="0"/>
              </a:spcBef>
              <a:spcAft>
                <a:spcPts val="300"/>
              </a:spcAft>
              <a:buClr>
                <a:prstClr val="white"/>
              </a:buClr>
              <a:buSzPct val="100000"/>
              <a:buFontTx/>
              <a:buNone/>
              <a:defRPr lang="en-US" sz="1400" kern="1200" dirty="0">
                <a:solidFill>
                  <a:prstClr val="white"/>
                </a:solidFill>
                <a:latin typeface="+mn-lt"/>
                <a:ea typeface="Segoe UI" pitchFamily="34" charset="0"/>
                <a:cs typeface="Segoe UI" pitchFamily="34" charset="0"/>
              </a:defRPr>
            </a:lvl5pPr>
          </a:lstStyle>
          <a:p>
            <a:pPr marL="285750" indent="-285750">
              <a:buFont typeface="Arial" panose="020B0604020202020204" pitchFamily="34" charset="0"/>
              <a:buChar char="•"/>
            </a:pPr>
            <a:r>
              <a:rPr lang="en-US" sz="1400" dirty="0">
                <a:solidFill>
                  <a:prstClr val="white"/>
                </a:solidFill>
                <a:ea typeface="Segoe UI" pitchFamily="34" charset="0"/>
                <a:cs typeface="Segoe UI" pitchFamily="34" charset="0"/>
              </a:rPr>
              <a:t>2-3 bullets or paragraph text on what business problem the customer set out to achieve. </a:t>
            </a:r>
          </a:p>
        </p:txBody>
      </p:sp>
      <p:sp>
        <p:nvSpPr>
          <p:cNvPr id="27" name="Text Placeholder 17"/>
          <p:cNvSpPr>
            <a:spLocks noGrp="1"/>
          </p:cNvSpPr>
          <p:nvPr>
            <p:ph type="body" sz="quarter" idx="18" hasCustomPrompt="1"/>
          </p:nvPr>
        </p:nvSpPr>
        <p:spPr>
          <a:xfrm>
            <a:off x="2892769" y="4197003"/>
            <a:ext cx="2338667" cy="1789112"/>
          </a:xfrm>
        </p:spPr>
        <p:txBody>
          <a:bodyPr lIns="182880">
            <a:noAutofit/>
          </a:bodyPr>
          <a:lstStyle>
            <a:lvl1pPr marL="170313" indent="-170313" algn="l" defTabSz="914246" rtl="0" eaLnBrk="1" fontAlgn="base" latinLnBrk="0" hangingPunct="1">
              <a:spcBef>
                <a:spcPct val="0"/>
              </a:spcBef>
              <a:spcAft>
                <a:spcPts val="294"/>
              </a:spcAft>
              <a:buClr>
                <a:prstClr val="white"/>
              </a:buClr>
              <a:buSzPct val="100000"/>
              <a:buFont typeface="Arial" panose="020B0604020202020204" pitchFamily="34" charset="0"/>
              <a:buChar char="•"/>
              <a:defRPr lang="en-US" sz="1400" kern="1200" dirty="0" smtClean="0">
                <a:solidFill>
                  <a:prstClr val="white"/>
                </a:solidFill>
                <a:latin typeface="+mn-lt"/>
                <a:ea typeface="Segoe UI" pitchFamily="34" charset="0"/>
                <a:cs typeface="Segoe UI" pitchFamily="34" charset="0"/>
              </a:defRPr>
            </a:lvl1pPr>
            <a:lvl2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2pPr>
            <a:lvl3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3pPr>
            <a:lvl4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4pPr>
            <a:lvl5pPr marL="0" indent="0" algn="l" defTabSz="914246" rtl="0" eaLnBrk="1" fontAlgn="base" latinLnBrk="0" hangingPunct="1">
              <a:spcBef>
                <a:spcPct val="0"/>
              </a:spcBef>
              <a:spcAft>
                <a:spcPts val="300"/>
              </a:spcAft>
              <a:buClr>
                <a:prstClr val="white"/>
              </a:buClr>
              <a:buSzPct val="100000"/>
              <a:buFontTx/>
              <a:buNone/>
              <a:defRPr lang="en-US" sz="1400" kern="1200" dirty="0">
                <a:solidFill>
                  <a:prstClr val="white"/>
                </a:solidFill>
                <a:latin typeface="+mn-lt"/>
                <a:ea typeface="Segoe UI" pitchFamily="34" charset="0"/>
                <a:cs typeface="Segoe UI" pitchFamily="34" charset="0"/>
              </a:defRPr>
            </a:lvl5pPr>
          </a:lstStyle>
          <a:p>
            <a:pPr marL="173736" indent="-173736" fontAlgn="base">
              <a:spcBef>
                <a:spcPct val="0"/>
              </a:spcBef>
              <a:spcAft>
                <a:spcPts val="300"/>
              </a:spcAft>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Provide the names of the competitor companies who were beat out in this deal.</a:t>
            </a:r>
          </a:p>
        </p:txBody>
      </p:sp>
      <p:sp>
        <p:nvSpPr>
          <p:cNvPr id="32" name="Text Placeholder 17"/>
          <p:cNvSpPr>
            <a:spLocks noGrp="1"/>
          </p:cNvSpPr>
          <p:nvPr>
            <p:ph type="body" sz="quarter" idx="22" hasCustomPrompt="1"/>
          </p:nvPr>
        </p:nvSpPr>
        <p:spPr>
          <a:xfrm>
            <a:off x="7811582" y="2033487"/>
            <a:ext cx="4349691" cy="1789112"/>
          </a:xfrm>
        </p:spPr>
        <p:txBody>
          <a:bodyPr lIns="182880">
            <a:noAutofit/>
          </a:bodyPr>
          <a:lstStyle>
            <a:lvl1pPr marL="170313" indent="-170313" algn="l" defTabSz="914246" rtl="0" eaLnBrk="1" fontAlgn="base" latinLnBrk="0" hangingPunct="1">
              <a:spcBef>
                <a:spcPct val="0"/>
              </a:spcBef>
              <a:spcAft>
                <a:spcPts val="294"/>
              </a:spcAft>
              <a:buClr>
                <a:prstClr val="white"/>
              </a:buClr>
              <a:buSzPct val="100000"/>
              <a:buFont typeface="Arial" panose="020B0604020202020204" pitchFamily="34" charset="0"/>
              <a:buChar char="•"/>
              <a:defRPr lang="en-US" sz="1400" kern="1200" baseline="0" dirty="0" smtClean="0">
                <a:solidFill>
                  <a:prstClr val="white"/>
                </a:solidFill>
                <a:latin typeface="+mn-lt"/>
                <a:ea typeface="Segoe UI" pitchFamily="34" charset="0"/>
                <a:cs typeface="Segoe UI" pitchFamily="34" charset="0"/>
              </a:defRPr>
            </a:lvl1pPr>
            <a:lvl2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2pPr>
            <a:lvl3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3pPr>
            <a:lvl4pPr marL="0" indent="0" algn="l" defTabSz="914246" rtl="0" eaLnBrk="1" fontAlgn="base" latinLnBrk="0" hangingPunct="1">
              <a:spcBef>
                <a:spcPct val="0"/>
              </a:spcBef>
              <a:spcAft>
                <a:spcPts val="300"/>
              </a:spcAft>
              <a:buClr>
                <a:prstClr val="white"/>
              </a:buClr>
              <a:buSzPct val="100000"/>
              <a:buFontTx/>
              <a:buNone/>
              <a:defRPr lang="en-US" sz="1400" kern="1200" dirty="0" smtClean="0">
                <a:solidFill>
                  <a:prstClr val="white"/>
                </a:solidFill>
                <a:latin typeface="+mn-lt"/>
                <a:ea typeface="Segoe UI" pitchFamily="34" charset="0"/>
                <a:cs typeface="Segoe UI" pitchFamily="34" charset="0"/>
              </a:defRPr>
            </a:lvl4pPr>
            <a:lvl5pPr marL="0" indent="0" algn="l" defTabSz="914246" rtl="0" eaLnBrk="1" fontAlgn="base" latinLnBrk="0" hangingPunct="1">
              <a:spcBef>
                <a:spcPct val="0"/>
              </a:spcBef>
              <a:spcAft>
                <a:spcPts val="300"/>
              </a:spcAft>
              <a:buClr>
                <a:prstClr val="white"/>
              </a:buClr>
              <a:buSzPct val="100000"/>
              <a:buFontTx/>
              <a:buNone/>
              <a:defRPr lang="en-US" sz="1400" kern="1200" dirty="0">
                <a:solidFill>
                  <a:prstClr val="white"/>
                </a:solidFill>
                <a:latin typeface="+mn-lt"/>
                <a:ea typeface="Segoe UI" pitchFamily="34" charset="0"/>
                <a:cs typeface="Segoe UI" pitchFamily="34" charset="0"/>
              </a:defRPr>
            </a:lvl5pPr>
          </a:lstStyle>
          <a:p>
            <a:pPr marL="173736" indent="-173736" fontAlgn="base">
              <a:spcBef>
                <a:spcPct val="0"/>
              </a:spcBef>
              <a:spcAft>
                <a:spcPts val="300"/>
              </a:spcAft>
              <a:buClr>
                <a:prstClr val="white"/>
              </a:buClr>
              <a:buSzPct val="100000"/>
              <a:buFont typeface="Arial" panose="020B0604020202020204" pitchFamily="34" charset="0"/>
              <a:buChar char="•"/>
            </a:pPr>
            <a:r>
              <a:rPr lang="en-US" sz="1400" dirty="0">
                <a:solidFill>
                  <a:prstClr val="white"/>
                </a:solidFill>
                <a:ea typeface="Segoe UI" pitchFamily="34" charset="0"/>
                <a:cs typeface="Segoe UI" pitchFamily="34" charset="0"/>
              </a:rPr>
              <a:t>3-5 bullets on business outcomes:  # of seats deployed, $x of Azure, Office365 or CRM Online consumed, devices included, other scorecard metrics, impact to customer</a:t>
            </a:r>
          </a:p>
          <a:p>
            <a:pPr marL="173736" indent="-173736" fontAlgn="base">
              <a:spcBef>
                <a:spcPct val="0"/>
              </a:spcBef>
              <a:spcAft>
                <a:spcPts val="300"/>
              </a:spcAft>
              <a:buClr>
                <a:prstClr val="white"/>
              </a:buClr>
              <a:buSzPct val="100000"/>
              <a:buFont typeface="Arial" panose="020B0604020202020204" pitchFamily="34" charset="0"/>
              <a:buChar char="•"/>
            </a:pPr>
            <a:endParaRPr lang="en-US" sz="1400" dirty="0">
              <a:solidFill>
                <a:prstClr val="white"/>
              </a:solidFill>
              <a:ea typeface="Segoe UI" pitchFamily="34" charset="0"/>
              <a:cs typeface="Segoe UI" pitchFamily="34" charset="0"/>
            </a:endParaRPr>
          </a:p>
        </p:txBody>
      </p:sp>
      <p:sp>
        <p:nvSpPr>
          <p:cNvPr id="35" name="Picture Placeholder 28"/>
          <p:cNvSpPr>
            <a:spLocks noGrp="1"/>
          </p:cNvSpPr>
          <p:nvPr>
            <p:ph type="pic" sz="quarter" idx="23" hasCustomPrompt="1"/>
          </p:nvPr>
        </p:nvSpPr>
        <p:spPr>
          <a:xfrm>
            <a:off x="286038" y="1434783"/>
            <a:ext cx="1205000" cy="1023559"/>
          </a:xfrm>
        </p:spPr>
        <p:txBody>
          <a:bodyPr anchor="ctr">
            <a:normAutofit/>
          </a:bodyPr>
          <a:lstStyle>
            <a:lvl1pPr marL="0" indent="0" algn="ctr">
              <a:lnSpc>
                <a:spcPct val="90000"/>
              </a:lnSpc>
              <a:buFontTx/>
              <a:buNone/>
              <a:defRPr sz="1400" baseline="0">
                <a:solidFill>
                  <a:schemeClr val="bg1"/>
                </a:solidFill>
              </a:defRPr>
            </a:lvl1pPr>
          </a:lstStyle>
          <a:p>
            <a:r>
              <a:rPr lang="en-US" dirty="0"/>
              <a:t>Click to insert Industry Icon</a:t>
            </a:r>
          </a:p>
        </p:txBody>
      </p:sp>
      <p:sp>
        <p:nvSpPr>
          <p:cNvPr id="36" name="Picture Placeholder 28"/>
          <p:cNvSpPr>
            <a:spLocks noGrp="1"/>
          </p:cNvSpPr>
          <p:nvPr>
            <p:ph type="pic" sz="quarter" idx="24" hasCustomPrompt="1"/>
          </p:nvPr>
        </p:nvSpPr>
        <p:spPr>
          <a:xfrm>
            <a:off x="286038" y="2511177"/>
            <a:ext cx="1205000" cy="1023559"/>
          </a:xfrm>
        </p:spPr>
        <p:txBody>
          <a:bodyPr anchor="ctr">
            <a:normAutofit/>
          </a:bodyPr>
          <a:lstStyle>
            <a:lvl1pPr marL="0" indent="0" algn="ctr">
              <a:lnSpc>
                <a:spcPct val="90000"/>
              </a:lnSpc>
              <a:buFontTx/>
              <a:buNone/>
              <a:defRPr sz="1400" baseline="0">
                <a:solidFill>
                  <a:schemeClr val="bg1"/>
                </a:solidFill>
              </a:defRPr>
            </a:lvl1pPr>
          </a:lstStyle>
          <a:p>
            <a:r>
              <a:rPr lang="en-US" dirty="0"/>
              <a:t>Click to insert Megatrend Icon</a:t>
            </a:r>
          </a:p>
        </p:txBody>
      </p:sp>
      <p:sp>
        <p:nvSpPr>
          <p:cNvPr id="3" name="Oval 2"/>
          <p:cNvSpPr/>
          <p:nvPr userDrawn="1"/>
        </p:nvSpPr>
        <p:spPr>
          <a:xfrm>
            <a:off x="11379709" y="207700"/>
            <a:ext cx="540863" cy="540863"/>
          </a:xfrm>
          <a:prstGeom prst="ellipse">
            <a:avLst/>
          </a:prstGeom>
          <a:ln>
            <a:solidFill>
              <a:schemeClr val="bg1">
                <a:lumMod val="65000"/>
              </a:schemeClr>
            </a:solidFill>
            <a:prstDash val="lgDash"/>
          </a:ln>
        </p:spPr>
        <p:txBody>
          <a:bodyPr vert="horz"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5050">
                    <a:lumMod val="40000"/>
                    <a:lumOff val="60000"/>
                  </a:srgbClr>
                </a:solidFill>
                <a:effectLst/>
                <a:uLnTx/>
                <a:uFillTx/>
                <a:latin typeface="Segoe UI"/>
                <a:ea typeface="Segoe UI" pitchFamily="34" charset="0"/>
                <a:cs typeface="Segoe UI" pitchFamily="34" charset="0"/>
              </a:rPr>
              <a:t>Country Flag</a:t>
            </a:r>
          </a:p>
        </p:txBody>
      </p:sp>
    </p:spTree>
    <p:extLst>
      <p:ext uri="{BB962C8B-B14F-4D97-AF65-F5344CB8AC3E}">
        <p14:creationId xmlns:p14="http://schemas.microsoft.com/office/powerpoint/2010/main" val="348257260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4335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507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500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813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4417FA-8497-4F67-B260-53298E377F02}" type="datetimeFigureOut">
              <a:rPr lang="en-US" smtClean="0"/>
              <a:t>4/21/2017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B6068-D781-4160-8AAF-0B0B43FAEBA9}" type="slidenum">
              <a:rPr lang="en-US" smtClean="0"/>
              <a:t>‹#›</a:t>
            </a:fld>
            <a:endParaRPr lang="en-US"/>
          </a:p>
        </p:txBody>
      </p:sp>
    </p:spTree>
    <p:extLst>
      <p:ext uri="{BB962C8B-B14F-4D97-AF65-F5344CB8AC3E}">
        <p14:creationId xmlns:p14="http://schemas.microsoft.com/office/powerpoint/2010/main" val="11081605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5986325"/>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7485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260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3513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300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71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7991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Drag picture to placeholder or click icon to add</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585619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2803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41394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6735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30724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7546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740199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848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493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4624816"/>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99797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81470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Title Only (No Copy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t>Click</a:t>
            </a:r>
            <a:r>
              <a:rPr lang="pl-PL" dirty="0"/>
              <a:t> to </a:t>
            </a:r>
            <a:r>
              <a:rPr lang="pl-PL" dirty="0" err="1"/>
              <a:t>edit</a:t>
            </a:r>
            <a:r>
              <a:rPr lang="pl-PL" dirty="0"/>
              <a:t> Master </a:t>
            </a:r>
            <a:r>
              <a:rPr lang="pl-PL" dirty="0" err="1"/>
              <a:t>title</a:t>
            </a:r>
            <a:r>
              <a:rPr lang="pl-PL" dirty="0"/>
              <a:t> style</a:t>
            </a:r>
            <a:endParaRPr lang="en-US" dirty="0"/>
          </a:p>
        </p:txBody>
      </p:sp>
    </p:spTree>
    <p:extLst>
      <p:ext uri="{BB962C8B-B14F-4D97-AF65-F5344CB8AC3E}">
        <p14:creationId xmlns:p14="http://schemas.microsoft.com/office/powerpoint/2010/main" val="863912035"/>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Photo (Lak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52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cSld name="Content with Coloured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649645"/>
            <a:ext cx="11655840" cy="2121606"/>
          </a:xfrm>
        </p:spPr>
        <p:txBody>
          <a:bodyPr/>
          <a:lstStyle>
            <a:lvl1pPr marL="0" indent="0">
              <a:buNone/>
              <a:defRPr/>
            </a:lvl1pPr>
            <a:lvl2pPr marL="25207" indent="0">
              <a:buNone/>
              <a:defRPr sz="2353"/>
            </a:lvl2pPr>
            <a:lvl3pPr marL="197454" indent="0">
              <a:buNone/>
              <a:defRPr sz="1961"/>
            </a:lvl3pPr>
            <a:lvl4pPr marL="420114" indent="0">
              <a:buNone/>
              <a:defRPr sz="1961"/>
            </a:lvl4pPr>
            <a:lvl5pPr marL="652578" indent="0">
              <a:buNone/>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rot="16200000">
            <a:off x="8574441" y="3240439"/>
            <a:ext cx="6858001" cy="377120"/>
          </a:xfrm>
          <a:prstGeom prst="rect">
            <a:avLst/>
          </a:prstGeom>
          <a:noFill/>
        </p:spPr>
        <p:txBody>
          <a:bodyPr wrap="square" lIns="179285" tIns="143428" rIns="179285" bIns="143428"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FFFFFF">
                    <a:lumMod val="85000"/>
                  </a:srgbClr>
                </a:solidFill>
                <a:effectLst/>
                <a:uLnTx/>
                <a:uFillTx/>
                <a:latin typeface="Segoe UI Light"/>
                <a:ea typeface="+mn-ea"/>
                <a:cs typeface="+mn-cs"/>
              </a:rPr>
              <a:t>Copyright 2016 © Project Botticelli Ltd. All rights reserved.</a:t>
            </a:r>
          </a:p>
        </p:txBody>
      </p:sp>
    </p:spTree>
    <p:extLst>
      <p:ext uri="{BB962C8B-B14F-4D97-AF65-F5344CB8AC3E}">
        <p14:creationId xmlns:p14="http://schemas.microsoft.com/office/powerpoint/2010/main" val="6149100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149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55232" y="1639010"/>
            <a:ext cx="11684648" cy="2055306"/>
          </a:xfrm>
        </p:spPr>
        <p:txBody>
          <a:bodyPr/>
          <a:lstStyle/>
          <a:p>
            <a:pPr lvl="0"/>
            <a:r>
              <a:rPr lang="pl-PL" dirty="0" err="1"/>
              <a:t>Click</a:t>
            </a:r>
            <a:r>
              <a:rPr lang="pl-PL" dirty="0"/>
              <a:t> to </a:t>
            </a:r>
            <a:r>
              <a:rPr lang="pl-PL" dirty="0" err="1"/>
              <a:t>edit</a:t>
            </a:r>
            <a:r>
              <a:rPr lang="pl-PL" dirty="0"/>
              <a:t> Master </a:t>
            </a:r>
            <a:r>
              <a:rPr lang="pl-PL" dirty="0" err="1"/>
              <a:t>text</a:t>
            </a:r>
            <a:r>
              <a:rPr lang="pl-PL" dirty="0"/>
              <a:t> </a:t>
            </a:r>
            <a:r>
              <a:rPr lang="pl-PL" dirty="0" err="1"/>
              <a:t>styles</a:t>
            </a:r>
            <a:endParaRPr lang="pl-PL" dirty="0"/>
          </a:p>
          <a:p>
            <a:pPr lvl="1"/>
            <a:r>
              <a:rPr lang="pl-PL" dirty="0"/>
              <a:t>Second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en-US" dirty="0"/>
          </a:p>
        </p:txBody>
      </p:sp>
      <p:sp>
        <p:nvSpPr>
          <p:cNvPr id="6" name="TextBox 5"/>
          <p:cNvSpPr txBox="1"/>
          <p:nvPr userDrawn="1"/>
        </p:nvSpPr>
        <p:spPr>
          <a:xfrm rot="16200000">
            <a:off x="8574441" y="3240439"/>
            <a:ext cx="6858001" cy="377120"/>
          </a:xfrm>
          <a:prstGeom prst="rect">
            <a:avLst/>
          </a:prstGeom>
          <a:noFill/>
        </p:spPr>
        <p:txBody>
          <a:bodyPr wrap="square" lIns="179285" tIns="143428" rIns="179285" bIns="143428"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FFFFFF">
                    <a:lumMod val="85000"/>
                  </a:srgbClr>
                </a:solidFill>
                <a:effectLst/>
                <a:uLnTx/>
                <a:uFillTx/>
                <a:latin typeface="Segoe UI Light"/>
                <a:ea typeface="+mn-ea"/>
                <a:cs typeface="+mn-cs"/>
              </a:rPr>
              <a:t>Copyright 2016 © Project Botticelli Ltd. All rights reserved.</a:t>
            </a:r>
          </a:p>
        </p:txBody>
      </p:sp>
    </p:spTree>
    <p:extLst>
      <p:ext uri="{BB962C8B-B14F-4D97-AF65-F5344CB8AC3E}">
        <p14:creationId xmlns:p14="http://schemas.microsoft.com/office/powerpoint/2010/main" val="1019985158"/>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Content Not Colou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69240" y="1649645"/>
            <a:ext cx="11655840" cy="2121606"/>
          </a:xfrm>
        </p:spPr>
        <p:txBody>
          <a:bodyPr/>
          <a:lstStyle>
            <a:lvl1pPr marL="0" indent="0">
              <a:buNone/>
              <a:defRPr>
                <a:solidFill>
                  <a:schemeClr val="tx2"/>
                </a:solidFill>
              </a:defRPr>
            </a:lvl1pPr>
            <a:lvl2pPr marL="25207" indent="0">
              <a:buNone/>
              <a:defRPr sz="2353"/>
            </a:lvl2pPr>
            <a:lvl3pPr marL="197454" indent="0">
              <a:buNone/>
              <a:defRPr sz="1961"/>
            </a:lvl3pPr>
            <a:lvl4pPr marL="420114" indent="0">
              <a:buNone/>
              <a:defRPr sz="1961"/>
            </a:lvl4pPr>
            <a:lvl5pPr marL="652578" indent="0">
              <a:buNone/>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rot="16200000">
            <a:off x="8574441" y="3240439"/>
            <a:ext cx="6858001" cy="377120"/>
          </a:xfrm>
          <a:prstGeom prst="rect">
            <a:avLst/>
          </a:prstGeom>
          <a:noFill/>
        </p:spPr>
        <p:txBody>
          <a:bodyPr wrap="square" lIns="179285" tIns="143428" rIns="179285" bIns="143428"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FFFFFF">
                    <a:lumMod val="85000"/>
                  </a:srgbClr>
                </a:solidFill>
                <a:effectLst/>
                <a:uLnTx/>
                <a:uFillTx/>
                <a:latin typeface="Segoe UI Light"/>
                <a:ea typeface="+mn-ea"/>
                <a:cs typeface="+mn-cs"/>
              </a:rPr>
              <a:t>Copyright 2016 © Project Botticelli Ltd. All rights reserved.</a:t>
            </a:r>
          </a:p>
        </p:txBody>
      </p:sp>
    </p:spTree>
    <p:extLst>
      <p:ext uri="{BB962C8B-B14F-4D97-AF65-F5344CB8AC3E}">
        <p14:creationId xmlns:p14="http://schemas.microsoft.com/office/powerpoint/2010/main" val="3403850839"/>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646830"/>
            <a:ext cx="5378548" cy="2664640"/>
          </a:xfrm>
        </p:spPr>
        <p:txBody>
          <a:bodyPr wrap="square">
            <a:spAutoFit/>
          </a:bodyPr>
          <a:lstStyle>
            <a:lvl1pPr marL="0" indent="0">
              <a:spcBef>
                <a:spcPts val="1079"/>
              </a:spcBef>
              <a:buClr>
                <a:schemeClr val="tx1"/>
              </a:buClr>
              <a:buFont typeface="Wingdings" pitchFamily="2" charset="2"/>
              <a:buNone/>
              <a:defRPr sz="3921"/>
            </a:lvl1pPr>
            <a:lvl2pPr marL="0" indent="0">
              <a:buNone/>
              <a:defRPr sz="2353"/>
            </a:lvl2pPr>
            <a:lvl3pPr marL="204455" indent="0">
              <a:buNone/>
              <a:tabLst/>
              <a:defRPr sz="1961"/>
            </a:lvl3pPr>
            <a:lvl4pPr marL="406111" indent="0">
              <a:buNone/>
              <a:defRPr sz="1961"/>
            </a:lvl4pPr>
            <a:lvl5pPr marL="604965" indent="0">
              <a:buNone/>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646830"/>
            <a:ext cx="5384419" cy="2664640"/>
          </a:xfrm>
        </p:spPr>
        <p:txBody>
          <a:bodyPr wrap="square">
            <a:spAutoFit/>
          </a:bodyPr>
          <a:lstStyle>
            <a:lvl1pPr marL="0" indent="0">
              <a:spcBef>
                <a:spcPts val="1079"/>
              </a:spcBef>
              <a:buClr>
                <a:schemeClr val="tx1"/>
              </a:buClr>
              <a:buFont typeface="Wingdings" pitchFamily="2" charset="2"/>
              <a:buNone/>
              <a:defRPr sz="3921"/>
            </a:lvl1pPr>
            <a:lvl2pPr marL="0" indent="0">
              <a:buNone/>
              <a:defRPr sz="2353"/>
            </a:lvl2pPr>
            <a:lvl3pPr marL="204455" indent="0">
              <a:buNone/>
              <a:tabLst/>
              <a:defRPr sz="1961"/>
            </a:lvl3pPr>
            <a:lvl4pPr marL="406111" indent="0">
              <a:buNone/>
              <a:defRPr sz="1961"/>
            </a:lvl4pPr>
            <a:lvl5pPr marL="604965" indent="0">
              <a:buNone/>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rot="16200000">
            <a:off x="8574441" y="3240439"/>
            <a:ext cx="6858001" cy="377120"/>
          </a:xfrm>
          <a:prstGeom prst="rect">
            <a:avLst/>
          </a:prstGeom>
          <a:noFill/>
        </p:spPr>
        <p:txBody>
          <a:bodyPr wrap="square" lIns="179285" tIns="143428" rIns="179285" bIns="143428"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FFFFFF">
                    <a:lumMod val="85000"/>
                  </a:srgbClr>
                </a:solidFill>
                <a:effectLst/>
                <a:uLnTx/>
                <a:uFillTx/>
                <a:latin typeface="Segoe UI Light"/>
                <a:ea typeface="+mn-ea"/>
                <a:cs typeface="+mn-cs"/>
              </a:rPr>
              <a:t>Copyright 2016 © Project Botticelli Ltd. All rights reserved.</a:t>
            </a:r>
          </a:p>
        </p:txBody>
      </p:sp>
    </p:spTree>
    <p:extLst>
      <p:ext uri="{BB962C8B-B14F-4D97-AF65-F5344CB8AC3E}">
        <p14:creationId xmlns:p14="http://schemas.microsoft.com/office/powerpoint/2010/main" val="137973786"/>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cSld name="Section Title (Dem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7058" spc="-88" baseline="0">
                <a:solidFill>
                  <a:schemeClr val="bg1"/>
                </a:solidFill>
              </a:defRPr>
            </a:lvl1pPr>
          </a:lstStyle>
          <a:p>
            <a:r>
              <a:rPr lang="en-US" dirty="0"/>
              <a:t>Section title</a:t>
            </a:r>
          </a:p>
        </p:txBody>
      </p:sp>
    </p:spTree>
    <p:extLst>
      <p:ext uri="{BB962C8B-B14F-4D97-AF65-F5344CB8AC3E}">
        <p14:creationId xmlns:p14="http://schemas.microsoft.com/office/powerpoint/2010/main" val="1024301339"/>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7058" spc="-88" baseline="0">
                <a:solidFill>
                  <a:schemeClr val="bg1"/>
                </a:solidFill>
              </a:defRPr>
            </a:lvl1pPr>
          </a:lstStyle>
          <a:p>
            <a:r>
              <a:rPr lang="en-US" dirty="0"/>
              <a:t>Section title</a:t>
            </a:r>
          </a:p>
        </p:txBody>
      </p:sp>
    </p:spTree>
    <p:extLst>
      <p:ext uri="{BB962C8B-B14F-4D97-AF65-F5344CB8AC3E}">
        <p14:creationId xmlns:p14="http://schemas.microsoft.com/office/powerpoint/2010/main" val="119800411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rot="16200000">
            <a:off x="8574441" y="3240439"/>
            <a:ext cx="6858001" cy="377120"/>
          </a:xfrm>
          <a:prstGeom prst="rect">
            <a:avLst/>
          </a:prstGeom>
          <a:noFill/>
        </p:spPr>
        <p:txBody>
          <a:bodyPr wrap="square" lIns="179285" tIns="143428" rIns="179285" bIns="143428"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FFFFFF">
                    <a:lumMod val="85000"/>
                  </a:srgbClr>
                </a:solidFill>
                <a:effectLst/>
                <a:uLnTx/>
                <a:uFillTx/>
                <a:latin typeface="Segoe UI Light"/>
                <a:ea typeface="+mn-ea"/>
                <a:cs typeface="+mn-cs"/>
              </a:rPr>
              <a:t>Copyright 2016 © Project Botticelli Ltd. All rights reserved.</a:t>
            </a:r>
          </a:p>
        </p:txBody>
      </p:sp>
    </p:spTree>
    <p:extLst>
      <p:ext uri="{BB962C8B-B14F-4D97-AF65-F5344CB8AC3E}">
        <p14:creationId xmlns:p14="http://schemas.microsoft.com/office/powerpoint/2010/main" val="1154504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5"/>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4" y="2084173"/>
            <a:ext cx="6274911" cy="1793104"/>
          </a:xfrm>
          <a:noFill/>
        </p:spPr>
        <p:txBody>
          <a:bodyPr lIns="146304" tIns="91440" rIns="146304" bIns="91440" anchor="t" anchorCtr="0"/>
          <a:lstStyle>
            <a:lvl1pPr>
              <a:defRPr sz="5292"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6" y="6029312"/>
            <a:ext cx="1673267" cy="368686"/>
          </a:xfrm>
          <a:prstGeom prst="rect">
            <a:avLst/>
          </a:prstGeom>
        </p:spPr>
      </p:pic>
    </p:spTree>
    <p:extLst>
      <p:ext uri="{BB962C8B-B14F-4D97-AF65-F5344CB8AC3E}">
        <p14:creationId xmlns:p14="http://schemas.microsoft.com/office/powerpoint/2010/main" val="408581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179351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621124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602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789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71740875"/>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93627915"/>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795"/>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7174025"/>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45053196"/>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016"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14701069"/>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016"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84960791"/>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6"/>
            <a:ext cx="9860674"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8168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34030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507044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6547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3718117"/>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1752752"/>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262107"/>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398839657"/>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927950"/>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87097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050985"/>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837197"/>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473117"/>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1"/>
            <a:ext cx="11623331"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76788441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9915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2001442"/>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latin typeface="Segoe UI"/>
              <a:ea typeface="+mn-ea"/>
              <a:cs typeface="+mn-cs"/>
            </a:endParaRPr>
          </a:p>
        </p:txBody>
      </p:sp>
      <p:sp>
        <p:nvSpPr>
          <p:cNvPr id="6" name="Freeform 539"/>
          <p:cNvSpPr>
            <a:spLocks noChangeAspect="1"/>
          </p:cNvSpPr>
          <p:nvPr userDrawn="1"/>
        </p:nvSpPr>
        <p:spPr bwMode="auto">
          <a:xfrm>
            <a:off x="9303797"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latin typeface="Segoe UI"/>
              <a:ea typeface="+mn-ea"/>
              <a:cs typeface="+mn-cs"/>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p:cNvSpPr/>
          <p:nvPr userDrawn="1"/>
        </p:nvSpPr>
        <p:spPr bwMode="auto">
          <a:xfrm>
            <a:off x="5686283" y="6687743"/>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Bent Arrow 39"/>
          <p:cNvSpPr/>
          <p:nvPr userDrawn="1"/>
        </p:nvSpPr>
        <p:spPr bwMode="auto">
          <a:xfrm rot="10800000" flipH="1">
            <a:off x="2049681" y="5710545"/>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Bent Arrow 43"/>
          <p:cNvSpPr/>
          <p:nvPr userDrawn="1"/>
        </p:nvSpPr>
        <p:spPr bwMode="auto">
          <a:xfrm rot="10800000">
            <a:off x="11224379" y="6302646"/>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Bent Arrow 44"/>
          <p:cNvSpPr/>
          <p:nvPr userDrawn="1"/>
        </p:nvSpPr>
        <p:spPr bwMode="auto">
          <a:xfrm rot="16200000">
            <a:off x="11536785" y="6610172"/>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5"/>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 name="Freeform 18"/>
          <p:cNvSpPr>
            <a:spLocks/>
          </p:cNvSpPr>
          <p:nvPr userDrawn="1"/>
        </p:nvSpPr>
        <p:spPr bwMode="auto">
          <a:xfrm>
            <a:off x="4431638"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Rectangle 51"/>
          <p:cNvSpPr/>
          <p:nvPr userDrawn="1"/>
        </p:nvSpPr>
        <p:spPr bwMode="auto">
          <a:xfrm>
            <a:off x="-391886" y="6074231"/>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p:cNvSpPr/>
          <p:nvPr userDrawn="1"/>
        </p:nvSpPr>
        <p:spPr bwMode="auto">
          <a:xfrm>
            <a:off x="0" y="6344999"/>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4132787399"/>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198" y="2"/>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6" y="6029312"/>
            <a:ext cx="1673267" cy="368686"/>
          </a:xfrm>
          <a:prstGeom prst="rect">
            <a:avLst/>
          </a:prstGeom>
        </p:spPr>
      </p:pic>
      <p:sp>
        <p:nvSpPr>
          <p:cNvPr id="8" name="Title 1"/>
          <p:cNvSpPr>
            <a:spLocks noGrp="1"/>
          </p:cNvSpPr>
          <p:nvPr>
            <p:ph type="title" hasCustomPrompt="1"/>
          </p:nvPr>
        </p:nvSpPr>
        <p:spPr bwMode="auto">
          <a:xfrm>
            <a:off x="269304" y="2084173"/>
            <a:ext cx="6274911" cy="1793104"/>
          </a:xfrm>
          <a:noFill/>
        </p:spPr>
        <p:txBody>
          <a:bodyPr lIns="146304" tIns="91440" rIns="146304" bIns="91440" anchor="t" anchorCtr="0"/>
          <a:lstStyle>
            <a:lvl1pPr>
              <a:defRPr sz="5292"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8401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997172"/>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1761956"/>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7"/>
            <a:ext cx="9859116" cy="2690921"/>
          </a:xfrm>
          <a:noFill/>
        </p:spPr>
        <p:txBody>
          <a:bodyPr tIns="91440" bIns="91440" anchor="t" anchorCtr="0">
            <a:no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bwMode="white">
          <a:xfrm>
            <a:off x="269241" y="3877276"/>
            <a:ext cx="9860674" cy="1793104"/>
          </a:xfrm>
          <a:noFill/>
        </p:spPr>
        <p:txBody>
          <a:bodyPr lIns="182880" tIns="146304" rIns="182880" bIns="146304">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3738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841103"/>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058619"/>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899784316"/>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8" y="1"/>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3854"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388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751"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5" b="0" i="0" u="none" strike="noStrike" kern="0" cap="none" spc="0" normalizeH="0" baseline="0" noProof="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5"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175"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13775"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751" rtl="0" eaLnBrk="1" fontAlgn="base" latinLnBrk="0" hangingPunct="1">
                <a:lnSpc>
                  <a:spcPct val="90000"/>
                </a:lnSpc>
                <a:spcBef>
                  <a:spcPts val="0"/>
                </a:spcBef>
                <a:spcAft>
                  <a:spcPts val="0"/>
                </a:spcAft>
                <a:buClrTx/>
                <a:buSzTx/>
                <a:buFontTx/>
                <a:buNone/>
                <a:tabLst/>
                <a:defRPr/>
              </a:pPr>
              <a:r>
                <a:rPr kumimoji="0" lang="en-US" sz="1371" b="0" i="0" u="none" strike="noStrike" kern="0" cap="none" spc="0" normalizeH="0" baseline="0" noProof="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4922104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503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198" y="2"/>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6" y="6029312"/>
            <a:ext cx="1673267" cy="368686"/>
          </a:xfrm>
          <a:prstGeom prst="rect">
            <a:avLst/>
          </a:prstGeom>
        </p:spPr>
      </p:pic>
      <p:sp>
        <p:nvSpPr>
          <p:cNvPr id="8" name="Title 1"/>
          <p:cNvSpPr>
            <a:spLocks noGrp="1"/>
          </p:cNvSpPr>
          <p:nvPr>
            <p:ph type="title" hasCustomPrompt="1"/>
          </p:nvPr>
        </p:nvSpPr>
        <p:spPr bwMode="auto">
          <a:xfrm>
            <a:off x="269304" y="2084173"/>
            <a:ext cx="6274911" cy="1793104"/>
          </a:xfrm>
          <a:noFill/>
        </p:spPr>
        <p:txBody>
          <a:bodyPr lIns="146304" tIns="91440" rIns="146304" bIns="91440" anchor="t" anchorCtr="0"/>
          <a:lstStyle>
            <a:lvl1pPr>
              <a:defRPr sz="5292"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95397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407286"/>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type="tx">
  <p:cSld name="1_Title Only">
    <p:bg>
      <p:bgPr>
        <a:solidFill>
          <a:srgbClr val="F3F3F3"/>
        </a:solidFill>
        <a:effectLst/>
      </p:bgPr>
    </p:bg>
    <p:spTree>
      <p:nvGrpSpPr>
        <p:cNvPr id="1" name=""/>
        <p:cNvGrpSpPr/>
        <p:nvPr/>
      </p:nvGrpSpPr>
      <p:grpSpPr>
        <a:xfrm>
          <a:off x="0" y="0"/>
          <a:ext cx="0" cy="0"/>
          <a:chOff x="0" y="0"/>
          <a:chExt cx="0" cy="0"/>
        </a:xfrm>
      </p:grpSpPr>
      <p:sp>
        <p:nvSpPr>
          <p:cNvPr id="14" name="Shape 227"/>
          <p:cNvSpPr>
            <a:spLocks noGrp="1"/>
          </p:cNvSpPr>
          <p:nvPr>
            <p:ph type="sldNum" sz="quarter" idx="2"/>
          </p:nvPr>
        </p:nvSpPr>
        <p:spPr>
          <a:xfrm>
            <a:off x="5892800" y="6172201"/>
            <a:ext cx="2844800" cy="368300"/>
          </a:xfrm>
          <a:prstGeom prst="rect">
            <a:avLst/>
          </a:prstGeom>
        </p:spPr>
        <p:txBody>
          <a:bodyPr/>
          <a:lstStyle/>
          <a:p>
            <a:pPr algn="r" defTabSz="914139" hangingPunct="0">
              <a:defRPr/>
            </a:pPr>
            <a:fld id="{86CB4B4D-7CA3-9044-876B-883B54F8677D}" type="slidenum">
              <a:rPr lang="en-US" sz="1200" kern="0" smtClean="0">
                <a:solidFill>
                  <a:srgbClr val="FFFFFF"/>
                </a:solidFill>
                <a:cs typeface="Segoe UI"/>
                <a:sym typeface="Segoe UI"/>
              </a:rPr>
              <a:pPr algn="r" defTabSz="914139" hangingPunct="0">
                <a:defRPr/>
              </a:pPr>
              <a:t>‹#›</a:t>
            </a:fld>
            <a:endParaRPr lang="en-US" sz="1200" kern="0">
              <a:solidFill>
                <a:srgbClr val="FFFFFF"/>
              </a:solidFill>
              <a:cs typeface="Segoe UI"/>
              <a:sym typeface="Segoe UI"/>
            </a:endParaRPr>
          </a:p>
        </p:txBody>
      </p:sp>
      <p:sp>
        <p:nvSpPr>
          <p:cNvPr id="15" name="Right Triangle 9"/>
          <p:cNvSpPr/>
          <p:nvPr userDrawn="1"/>
        </p:nvSpPr>
        <p:spPr>
          <a:xfrm>
            <a:off x="-29181" y="1"/>
            <a:ext cx="9792585" cy="6858000"/>
          </a:xfrm>
          <a:custGeom>
            <a:avLst/>
            <a:gdLst>
              <a:gd name="connsiteX0" fmla="*/ 0 w 19558484"/>
              <a:gd name="connsiteY0" fmla="*/ 18785191 h 18785191"/>
              <a:gd name="connsiteX1" fmla="*/ 0 w 19558484"/>
              <a:gd name="connsiteY1" fmla="*/ 0 h 18785191"/>
              <a:gd name="connsiteX2" fmla="*/ 19558484 w 19558484"/>
              <a:gd name="connsiteY2" fmla="*/ 18785191 h 18785191"/>
              <a:gd name="connsiteX3" fmla="*/ 0 w 19558484"/>
              <a:gd name="connsiteY3" fmla="*/ 18785191 h 18785191"/>
              <a:gd name="connsiteX0" fmla="*/ 0 w 19558484"/>
              <a:gd name="connsiteY0" fmla="*/ 18785191 h 18785191"/>
              <a:gd name="connsiteX1" fmla="*/ 0 w 19558484"/>
              <a:gd name="connsiteY1" fmla="*/ 0 h 18785191"/>
              <a:gd name="connsiteX2" fmla="*/ 5167883 w 19558484"/>
              <a:gd name="connsiteY2" fmla="*/ 5030281 h 18785191"/>
              <a:gd name="connsiteX3" fmla="*/ 19558484 w 19558484"/>
              <a:gd name="connsiteY3" fmla="*/ 18785191 h 18785191"/>
              <a:gd name="connsiteX4" fmla="*/ 0 w 19558484"/>
              <a:gd name="connsiteY4" fmla="*/ 18785191 h 18785191"/>
              <a:gd name="connsiteX0" fmla="*/ 26687 w 19585171"/>
              <a:gd name="connsiteY0" fmla="*/ 18785191 h 18785191"/>
              <a:gd name="connsiteX1" fmla="*/ 0 w 19585171"/>
              <a:gd name="connsiteY1" fmla="*/ 5166469 h 18785191"/>
              <a:gd name="connsiteX2" fmla="*/ 26687 w 19585171"/>
              <a:gd name="connsiteY2" fmla="*/ 0 h 18785191"/>
              <a:gd name="connsiteX3" fmla="*/ 5194570 w 19585171"/>
              <a:gd name="connsiteY3" fmla="*/ 5030281 h 18785191"/>
              <a:gd name="connsiteX4" fmla="*/ 19585171 w 19585171"/>
              <a:gd name="connsiteY4" fmla="*/ 18785191 h 18785191"/>
              <a:gd name="connsiteX5" fmla="*/ 26687 w 19585171"/>
              <a:gd name="connsiteY5" fmla="*/ 18785191 h 18785191"/>
              <a:gd name="connsiteX0" fmla="*/ 26687 w 19585171"/>
              <a:gd name="connsiteY0" fmla="*/ 13754910 h 13754910"/>
              <a:gd name="connsiteX1" fmla="*/ 0 w 19585171"/>
              <a:gd name="connsiteY1" fmla="*/ 136188 h 13754910"/>
              <a:gd name="connsiteX2" fmla="*/ 5194570 w 19585171"/>
              <a:gd name="connsiteY2" fmla="*/ 0 h 13754910"/>
              <a:gd name="connsiteX3" fmla="*/ 19585171 w 19585171"/>
              <a:gd name="connsiteY3" fmla="*/ 13754910 h 13754910"/>
              <a:gd name="connsiteX4" fmla="*/ 26687 w 19585171"/>
              <a:gd name="connsiteY4" fmla="*/ 13754910 h 13754910"/>
              <a:gd name="connsiteX0" fmla="*/ 26687 w 19585171"/>
              <a:gd name="connsiteY0" fmla="*/ 13754910 h 13754910"/>
              <a:gd name="connsiteX1" fmla="*/ 0 w 19585171"/>
              <a:gd name="connsiteY1" fmla="*/ 38911 h 13754910"/>
              <a:gd name="connsiteX2" fmla="*/ 5194570 w 19585171"/>
              <a:gd name="connsiteY2" fmla="*/ 0 h 13754910"/>
              <a:gd name="connsiteX3" fmla="*/ 19585171 w 19585171"/>
              <a:gd name="connsiteY3" fmla="*/ 13754910 h 13754910"/>
              <a:gd name="connsiteX4" fmla="*/ 26687 w 19585171"/>
              <a:gd name="connsiteY4" fmla="*/ 13754910 h 13754910"/>
              <a:gd name="connsiteX0" fmla="*/ 26687 w 19585171"/>
              <a:gd name="connsiteY0" fmla="*/ 13715999 h 13715999"/>
              <a:gd name="connsiteX1" fmla="*/ 0 w 19585171"/>
              <a:gd name="connsiteY1" fmla="*/ 0 h 13715999"/>
              <a:gd name="connsiteX2" fmla="*/ 5233480 w 19585171"/>
              <a:gd name="connsiteY2" fmla="*/ 0 h 13715999"/>
              <a:gd name="connsiteX3" fmla="*/ 19585171 w 19585171"/>
              <a:gd name="connsiteY3" fmla="*/ 13715999 h 13715999"/>
              <a:gd name="connsiteX4" fmla="*/ 26687 w 19585171"/>
              <a:gd name="connsiteY4" fmla="*/ 13715999 h 13715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5171" h="13715999">
                <a:moveTo>
                  <a:pt x="26687" y="13715999"/>
                </a:moveTo>
                <a:cubicBezTo>
                  <a:pt x="17791" y="9176425"/>
                  <a:pt x="8896" y="4539574"/>
                  <a:pt x="0" y="0"/>
                </a:cubicBezTo>
                <a:lnTo>
                  <a:pt x="5233480" y="0"/>
                </a:lnTo>
                <a:lnTo>
                  <a:pt x="19585171" y="13715999"/>
                </a:lnTo>
                <a:lnTo>
                  <a:pt x="26687" y="13715999"/>
                </a:lnTo>
                <a:close/>
              </a:path>
            </a:pathLst>
          </a:custGeom>
          <a:solidFill>
            <a:srgbClr val="EDEEED"/>
          </a:solidFill>
          <a:ln w="12700" cap="flat">
            <a:noFill/>
            <a:prstDash val="solid"/>
            <a:round/>
          </a:ln>
          <a:effectLst/>
          <a:sp3d/>
        </p:spPr>
        <p:style>
          <a:lnRef idx="0">
            <a:scrgbClr r="0" g="0" b="0"/>
          </a:lnRef>
          <a:fillRef idx="0">
            <a:scrgbClr r="0" g="0" b="0"/>
          </a:fillRef>
          <a:effectRef idx="0">
            <a:scrgbClr r="0" g="0" b="0"/>
          </a:effectRef>
          <a:fontRef idx="none"/>
        </p:style>
        <p:txBody>
          <a:bodyPr/>
          <a:lstStyle/>
          <a:p>
            <a:pPr marL="0" marR="0" lvl="0" indent="0" algn="l" defTabSz="914139"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Segoe UI"/>
              <a:sym typeface="Segoe UI"/>
            </a:endParaRPr>
          </a:p>
        </p:txBody>
      </p:sp>
      <p:sp>
        <p:nvSpPr>
          <p:cNvPr id="16" name="Right Triangle 15"/>
          <p:cNvSpPr/>
          <p:nvPr userDrawn="1"/>
        </p:nvSpPr>
        <p:spPr>
          <a:xfrm>
            <a:off x="-19455" y="4159632"/>
            <a:ext cx="2809448" cy="2698369"/>
          </a:xfrm>
          <a:prstGeom prst="rtTriangle">
            <a:avLst/>
          </a:prstGeom>
          <a:solidFill>
            <a:srgbClr val="008EC7"/>
          </a:solidFill>
          <a:ln w="12700" cap="flat">
            <a:noFill/>
            <a:prstDash val="solid"/>
            <a:round/>
          </a:ln>
          <a:effectLst/>
          <a:sp3d/>
        </p:spPr>
        <p:style>
          <a:lnRef idx="0">
            <a:scrgbClr r="0" g="0" b="0"/>
          </a:lnRef>
          <a:fillRef idx="0">
            <a:scrgbClr r="0" g="0" b="0"/>
          </a:fillRef>
          <a:effectRef idx="0">
            <a:scrgbClr r="0" g="0" b="0"/>
          </a:effectRef>
          <a:fontRef idx="none"/>
        </p:style>
        <p:txBody>
          <a:bodyPr/>
          <a:lstStyle/>
          <a:p>
            <a:pPr marL="0" marR="0" lvl="0" indent="0" algn="l" defTabSz="914139"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737475923"/>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261794"/>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738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08" name="Rectangle 207"/>
          <p:cNvSpPr/>
          <p:nvPr userDrawn="1"/>
        </p:nvSpPr>
        <p:spPr bwMode="auto">
          <a:xfrm>
            <a:off x="-212623" y="6858003"/>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04" tIns="44802" rIns="89604" bIns="44802"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39824996"/>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7"/>
            <a:ext cx="5378548" cy="1973570"/>
          </a:xfrm>
        </p:spPr>
        <p:txBody>
          <a:bodyPr>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097556" y="2"/>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a:p>
        </p:txBody>
      </p:sp>
    </p:spTree>
    <p:extLst>
      <p:ext uri="{BB962C8B-B14F-4D97-AF65-F5344CB8AC3E}">
        <p14:creationId xmlns:p14="http://schemas.microsoft.com/office/powerpoint/2010/main" val="1409279412"/>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0" y="0"/>
          <a:ext cx="12191377" cy="5882283"/>
        </p:xfrm>
        <a:graphic>
          <a:graphicData uri="http://schemas.openxmlformats.org/presentationml/2006/ole">
            <mc:AlternateContent xmlns:mc="http://schemas.openxmlformats.org/markup-compatibility/2006">
              <mc:Choice xmlns:v="urn:schemas-microsoft-com:vml" Requires="v">
                <p:oleObj spid="_x0000_s2058"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0" y="0"/>
                        <a:ext cx="12191377" cy="5882283"/>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378009" y="6111894"/>
            <a:ext cx="1427788" cy="304828"/>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3" name="TextBox 2"/>
          <p:cNvSpPr txBox="1"/>
          <p:nvPr userDrawn="1"/>
        </p:nvSpPr>
        <p:spPr>
          <a:xfrm>
            <a:off x="236824" y="1875745"/>
            <a:ext cx="8400504" cy="124027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NZ" sz="6862" b="0" i="0" u="none" strike="noStrike" kern="1200" cap="none" spc="0" normalizeH="0" baseline="0" noProof="0" dirty="0">
                <a:ln>
                  <a:noFill/>
                </a:ln>
                <a:solidFill>
                  <a:srgbClr val="FFFFFF"/>
                </a:solidFill>
                <a:effectLst/>
                <a:uLnTx/>
                <a:uFillTx/>
                <a:latin typeface="Segoe UI"/>
                <a:ea typeface="+mn-ea"/>
                <a:cs typeface="+mn-cs"/>
              </a:rPr>
              <a:t>Microsoft Ignite NZ</a:t>
            </a:r>
          </a:p>
        </p:txBody>
      </p:sp>
      <p:sp>
        <p:nvSpPr>
          <p:cNvPr id="5" name="TextBox 4"/>
          <p:cNvSpPr txBox="1"/>
          <p:nvPr userDrawn="1"/>
        </p:nvSpPr>
        <p:spPr>
          <a:xfrm>
            <a:off x="236824" y="2864180"/>
            <a:ext cx="8047542" cy="145150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NZ" sz="3921" b="0" i="0" u="none" strike="noStrike" kern="1200" cap="none" spc="0" normalizeH="0" baseline="0" noProof="0" dirty="0">
                <a:ln>
                  <a:noFill/>
                </a:ln>
                <a:solidFill>
                  <a:srgbClr val="FFFFFF"/>
                </a:solidFill>
                <a:effectLst/>
                <a:uLnTx/>
                <a:uFillTx/>
                <a:latin typeface="Segoe UI"/>
                <a:ea typeface="+mn-ea"/>
                <a:cs typeface="+mn-cs"/>
              </a:rPr>
              <a:t>25-28 October 2016</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NZ" sz="3921" b="0" i="0" u="none" strike="noStrike" kern="1200" cap="none" spc="0" normalizeH="0" baseline="0" noProof="0" dirty="0">
                <a:ln>
                  <a:noFill/>
                </a:ln>
                <a:solidFill>
                  <a:srgbClr val="FFFFFF"/>
                </a:solidFill>
                <a:effectLst/>
                <a:uLnTx/>
                <a:uFillTx/>
                <a:latin typeface="Segoe UI"/>
                <a:ea typeface="+mn-ea"/>
                <a:cs typeface="+mn-cs"/>
              </a:rPr>
              <a:t>SKYCITY, Auckland</a:t>
            </a:r>
          </a:p>
        </p:txBody>
      </p:sp>
      <p:pic>
        <p:nvPicPr>
          <p:cNvPr id="8" name="Picture 7"/>
          <p:cNvPicPr>
            <a:picLocks noChangeAspect="1"/>
          </p:cNvPicPr>
          <p:nvPr userDrawn="1"/>
        </p:nvPicPr>
        <p:blipFill>
          <a:blip r:embed="rId7"/>
          <a:stretch>
            <a:fillRect/>
          </a:stretch>
        </p:blipFill>
        <p:spPr>
          <a:xfrm>
            <a:off x="30793" y="-229610"/>
            <a:ext cx="12161207" cy="2162299"/>
          </a:xfrm>
          <a:prstGeom prst="rect">
            <a:avLst/>
          </a:prstGeom>
        </p:spPr>
      </p:pic>
    </p:spTree>
    <p:extLst>
      <p:ext uri="{BB962C8B-B14F-4D97-AF65-F5344CB8AC3E}">
        <p14:creationId xmlns:p14="http://schemas.microsoft.com/office/powerpoint/2010/main" val="288807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624" y="0"/>
          <a:ext cx="12191377" cy="5961604"/>
        </p:xfrm>
        <a:graphic>
          <a:graphicData uri="http://schemas.openxmlformats.org/presentationml/2006/ole">
            <mc:AlternateContent xmlns:mc="http://schemas.openxmlformats.org/markup-compatibility/2006">
              <mc:Choice xmlns:v="urn:schemas-microsoft-com:vml" Requires="v">
                <p:oleObj spid="_x0000_s3082"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624" y="0"/>
                        <a:ext cx="12191377" cy="596160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448602" y="6162386"/>
            <a:ext cx="1427788" cy="304828"/>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81830" y="178991"/>
            <a:ext cx="11443481" cy="2077911"/>
          </a:xfrm>
          <a:noFill/>
        </p:spPr>
        <p:txBody>
          <a:bodyPr lIns="146304" tIns="91440" rIns="146304" bIns="91440" anchor="t" anchorCtr="0"/>
          <a:lstStyle>
            <a:lvl1pPr>
              <a:defRPr sz="5882" spc="-98" baseline="0">
                <a:solidFill>
                  <a:schemeClr val="bg1"/>
                </a:solidFill>
              </a:defRPr>
            </a:lvl1pPr>
          </a:lstStyle>
          <a:p>
            <a:r>
              <a:rPr lang="en-US" dirty="0"/>
              <a:t>Presentation title</a:t>
            </a:r>
          </a:p>
        </p:txBody>
      </p:sp>
      <p:sp>
        <p:nvSpPr>
          <p:cNvPr id="9" name="Text Placeholder 4"/>
          <p:cNvSpPr>
            <a:spLocks noGrp="1"/>
          </p:cNvSpPr>
          <p:nvPr>
            <p:ph type="body" sz="quarter" idx="12" hasCustomPrompt="1"/>
          </p:nvPr>
        </p:nvSpPr>
        <p:spPr bwMode="white">
          <a:xfrm>
            <a:off x="268617" y="3428999"/>
            <a:ext cx="7490303" cy="813419"/>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dirty="0"/>
              <a:t>Speaker Name</a:t>
            </a:r>
          </a:p>
        </p:txBody>
      </p:sp>
      <p:sp>
        <p:nvSpPr>
          <p:cNvPr id="12" name="Text Placeholder 4"/>
          <p:cNvSpPr>
            <a:spLocks noGrp="1"/>
          </p:cNvSpPr>
          <p:nvPr>
            <p:ph type="body" sz="quarter" idx="13" hasCustomPrompt="1"/>
          </p:nvPr>
        </p:nvSpPr>
        <p:spPr bwMode="white">
          <a:xfrm>
            <a:off x="281830" y="2457683"/>
            <a:ext cx="7236951" cy="8709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dirty="0"/>
              <a:t>Session Code</a:t>
            </a:r>
          </a:p>
        </p:txBody>
      </p:sp>
    </p:spTree>
    <p:extLst>
      <p:ext uri="{BB962C8B-B14F-4D97-AF65-F5344CB8AC3E}">
        <p14:creationId xmlns:p14="http://schemas.microsoft.com/office/powerpoint/2010/main" val="7827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4825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4954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348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219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6329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5237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9494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046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880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67624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21892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2889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029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168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168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8395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569938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02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4322220"/>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218901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50675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0" y="0"/>
          <a:ext cx="12191377" cy="5882283"/>
        </p:xfrm>
        <a:graphic>
          <a:graphicData uri="http://schemas.openxmlformats.org/presentationml/2006/ole">
            <mc:AlternateContent xmlns:mc="http://schemas.openxmlformats.org/markup-compatibility/2006">
              <mc:Choice xmlns:v="urn:schemas-microsoft-com:vml" Requires="v">
                <p:oleObj spid="_x0000_s4106"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0" y="0"/>
                        <a:ext cx="12191377" cy="5882283"/>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378009" y="6111894"/>
            <a:ext cx="1427788" cy="304828"/>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3" name="TextBox 2"/>
          <p:cNvSpPr txBox="1"/>
          <p:nvPr userDrawn="1"/>
        </p:nvSpPr>
        <p:spPr>
          <a:xfrm>
            <a:off x="236824" y="1875745"/>
            <a:ext cx="8400504" cy="124027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NZ" sz="6862" b="0" i="0" u="none" strike="noStrike" kern="1200" cap="none" spc="0" normalizeH="0" baseline="0" noProof="0" dirty="0">
                <a:ln>
                  <a:noFill/>
                </a:ln>
                <a:solidFill>
                  <a:srgbClr val="FFFFFF"/>
                </a:solidFill>
                <a:effectLst/>
                <a:uLnTx/>
                <a:uFillTx/>
                <a:latin typeface="Segoe UI"/>
                <a:ea typeface="+mn-ea"/>
                <a:cs typeface="+mn-cs"/>
              </a:rPr>
              <a:t>Microsoft Ignite NZ</a:t>
            </a:r>
          </a:p>
        </p:txBody>
      </p:sp>
      <p:sp>
        <p:nvSpPr>
          <p:cNvPr id="5" name="TextBox 4"/>
          <p:cNvSpPr txBox="1"/>
          <p:nvPr userDrawn="1"/>
        </p:nvSpPr>
        <p:spPr>
          <a:xfrm>
            <a:off x="236824" y="2864180"/>
            <a:ext cx="8047542" cy="145150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NZ" sz="3921" b="0" i="0" u="none" strike="noStrike" kern="1200" cap="none" spc="0" normalizeH="0" baseline="0" noProof="0" dirty="0">
                <a:ln>
                  <a:noFill/>
                </a:ln>
                <a:solidFill>
                  <a:srgbClr val="FFFFFF"/>
                </a:solidFill>
                <a:effectLst/>
                <a:uLnTx/>
                <a:uFillTx/>
                <a:latin typeface="Segoe UI"/>
                <a:ea typeface="+mn-ea"/>
                <a:cs typeface="+mn-cs"/>
              </a:rPr>
              <a:t>25-28 October 2016</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NZ" sz="3921" b="0" i="0" u="none" strike="noStrike" kern="1200" cap="none" spc="0" normalizeH="0" baseline="0" noProof="0" dirty="0">
                <a:ln>
                  <a:noFill/>
                </a:ln>
                <a:solidFill>
                  <a:srgbClr val="FFFFFF"/>
                </a:solidFill>
                <a:effectLst/>
                <a:uLnTx/>
                <a:uFillTx/>
                <a:latin typeface="Segoe UI"/>
                <a:ea typeface="+mn-ea"/>
                <a:cs typeface="+mn-cs"/>
              </a:rPr>
              <a:t>SKYCITY, Auckland</a:t>
            </a:r>
          </a:p>
        </p:txBody>
      </p:sp>
      <p:pic>
        <p:nvPicPr>
          <p:cNvPr id="8" name="Picture 7"/>
          <p:cNvPicPr>
            <a:picLocks noChangeAspect="1"/>
          </p:cNvPicPr>
          <p:nvPr userDrawn="1"/>
        </p:nvPicPr>
        <p:blipFill>
          <a:blip r:embed="rId7"/>
          <a:stretch>
            <a:fillRect/>
          </a:stretch>
        </p:blipFill>
        <p:spPr>
          <a:xfrm>
            <a:off x="30793" y="-229610"/>
            <a:ext cx="12161207" cy="2162299"/>
          </a:xfrm>
          <a:prstGeom prst="rect">
            <a:avLst/>
          </a:prstGeom>
        </p:spPr>
      </p:pic>
    </p:spTree>
    <p:extLst>
      <p:ext uri="{BB962C8B-B14F-4D97-AF65-F5344CB8AC3E}">
        <p14:creationId xmlns:p14="http://schemas.microsoft.com/office/powerpoint/2010/main" val="247056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5542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624" y="0"/>
          <a:ext cx="12191377" cy="5961604"/>
        </p:xfrm>
        <a:graphic>
          <a:graphicData uri="http://schemas.openxmlformats.org/presentationml/2006/ole">
            <mc:AlternateContent xmlns:mc="http://schemas.openxmlformats.org/markup-compatibility/2006">
              <mc:Choice xmlns:v="urn:schemas-microsoft-com:vml" Requires="v">
                <p:oleObj spid="_x0000_s5130"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624" y="0"/>
                        <a:ext cx="12191377" cy="596160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448602" y="6162386"/>
            <a:ext cx="1427788" cy="304828"/>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81830" y="178991"/>
            <a:ext cx="11443481" cy="2077911"/>
          </a:xfrm>
          <a:noFill/>
        </p:spPr>
        <p:txBody>
          <a:bodyPr lIns="146304" tIns="91440" rIns="146304" bIns="91440" anchor="t" anchorCtr="0"/>
          <a:lstStyle>
            <a:lvl1pPr>
              <a:defRPr sz="5882" spc="-98" baseline="0">
                <a:solidFill>
                  <a:schemeClr val="bg1"/>
                </a:solidFill>
              </a:defRPr>
            </a:lvl1pPr>
          </a:lstStyle>
          <a:p>
            <a:r>
              <a:rPr lang="en-US" dirty="0"/>
              <a:t>Presentation title</a:t>
            </a:r>
          </a:p>
        </p:txBody>
      </p:sp>
      <p:sp>
        <p:nvSpPr>
          <p:cNvPr id="9" name="Text Placeholder 4"/>
          <p:cNvSpPr>
            <a:spLocks noGrp="1"/>
          </p:cNvSpPr>
          <p:nvPr>
            <p:ph type="body" sz="quarter" idx="12" hasCustomPrompt="1"/>
          </p:nvPr>
        </p:nvSpPr>
        <p:spPr bwMode="white">
          <a:xfrm>
            <a:off x="268617" y="3428999"/>
            <a:ext cx="7490303" cy="813419"/>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dirty="0"/>
              <a:t>Speaker Name</a:t>
            </a:r>
          </a:p>
        </p:txBody>
      </p:sp>
      <p:sp>
        <p:nvSpPr>
          <p:cNvPr id="12" name="Text Placeholder 4"/>
          <p:cNvSpPr>
            <a:spLocks noGrp="1"/>
          </p:cNvSpPr>
          <p:nvPr>
            <p:ph type="body" sz="quarter" idx="13" hasCustomPrompt="1"/>
          </p:nvPr>
        </p:nvSpPr>
        <p:spPr bwMode="white">
          <a:xfrm>
            <a:off x="281830" y="2457683"/>
            <a:ext cx="7236951" cy="8709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dirty="0"/>
              <a:t>Session Code</a:t>
            </a:r>
          </a:p>
        </p:txBody>
      </p:sp>
    </p:spTree>
    <p:extLst>
      <p:ext uri="{BB962C8B-B14F-4D97-AF65-F5344CB8AC3E}">
        <p14:creationId xmlns:p14="http://schemas.microsoft.com/office/powerpoint/2010/main" val="378462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5588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077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0097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4508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195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6071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9567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0267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398835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4417FA-8497-4F67-B260-53298E377F02}" type="datetimeFigureOut">
              <a:rPr lang="en-US" smtClean="0"/>
              <a:t>4/21/2017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B6068-D781-4160-8AAF-0B0B43FAEBA9}" type="slidenum">
              <a:rPr lang="en-US" smtClean="0"/>
              <a:t>‹#›</a:t>
            </a:fld>
            <a:endParaRPr lang="en-US"/>
          </a:p>
        </p:txBody>
      </p:sp>
    </p:spTree>
    <p:extLst>
      <p:ext uri="{BB962C8B-B14F-4D97-AF65-F5344CB8AC3E}">
        <p14:creationId xmlns:p14="http://schemas.microsoft.com/office/powerpoint/2010/main" val="6637934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2893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808724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8340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10227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1346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0084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25474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665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171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2491236"/>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12368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3112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85138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402195"/>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pic>
        <p:nvPicPr>
          <p:cNvPr id="5" name="Picture 15" descr="D:\RAVI\2014\April\30-4-14\theme\SECOND-SLIDE-03-0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b="83720"/>
          <a:stretch>
            <a:fillRect/>
          </a:stretch>
        </p:blipFill>
        <p:spPr bwMode="auto">
          <a:xfrm>
            <a:off x="0" y="-107949"/>
            <a:ext cx="1219200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8903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310486"/>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62938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2997566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4983103"/>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6779778"/>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2652302"/>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01414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6480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24858174"/>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5527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20835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599486"/>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7846532"/>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6569386"/>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9976409"/>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66917318"/>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190629"/>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0827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58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304781"/>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377134"/>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4102369"/>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78221204"/>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37970986"/>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2666999" y="-2666999"/>
            <a:ext cx="6858001" cy="12192000"/>
          </a:xfrm>
          <a:prstGeom prst="rect">
            <a:avLst/>
          </a:prstGeom>
        </p:spPr>
      </p:pic>
      <p:sp>
        <p:nvSpPr>
          <p:cNvPr id="12" name="Rectangle 11"/>
          <p:cNvSpPr/>
          <p:nvPr userDrawn="1"/>
        </p:nvSpPr>
        <p:spPr bwMode="auto">
          <a:xfrm>
            <a:off x="2445" y="0"/>
            <a:ext cx="8337064" cy="6883526"/>
          </a:xfrm>
          <a:prstGeom prst="rect">
            <a:avLst/>
          </a:prstGeom>
          <a:solidFill>
            <a:schemeClr val="accent1">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Title 1"/>
          <p:cNvSpPr>
            <a:spLocks noGrp="1"/>
          </p:cNvSpPr>
          <p:nvPr>
            <p:ph type="title" hasCustomPrompt="1"/>
          </p:nvPr>
        </p:nvSpPr>
        <p:spPr>
          <a:xfrm>
            <a:off x="269302" y="1187622"/>
            <a:ext cx="8067761"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Microsoft Machine Learning</a:t>
            </a:r>
            <a:br>
              <a:rPr lang="en-US" dirty="0"/>
            </a:br>
            <a:r>
              <a:rPr lang="en-US" dirty="0"/>
              <a:t>&amp; Data Science Summit</a:t>
            </a:r>
          </a:p>
        </p:txBody>
      </p:sp>
      <p:sp>
        <p:nvSpPr>
          <p:cNvPr id="5" name="Text Placeholder 4"/>
          <p:cNvSpPr>
            <a:spLocks noGrp="1"/>
          </p:cNvSpPr>
          <p:nvPr>
            <p:ph type="body" sz="quarter" idx="12" hasCustomPrompt="1"/>
          </p:nvPr>
        </p:nvSpPr>
        <p:spPr>
          <a:xfrm>
            <a:off x="269301" y="2980725"/>
            <a:ext cx="8067762"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September 26 – 27 | Atlanta, GA</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1" name="Text Placeholder 3"/>
          <p:cNvSpPr>
            <a:spLocks noGrp="1"/>
          </p:cNvSpPr>
          <p:nvPr userDrawn="1"/>
        </p:nvSpPr>
        <p:spPr>
          <a:xfrm>
            <a:off x="278531" y="6124076"/>
            <a:ext cx="2614572" cy="45265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BR017</a:t>
            </a:r>
          </a:p>
        </p:txBody>
      </p:sp>
    </p:spTree>
    <p:extLst>
      <p:ext uri="{BB962C8B-B14F-4D97-AF65-F5344CB8AC3E}">
        <p14:creationId xmlns:p14="http://schemas.microsoft.com/office/powerpoint/2010/main" val="2749216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239699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5565619"/>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amp; Two 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3636">
                      <a:schemeClr val="accent1"/>
                    </a:gs>
                    <a:gs pos="31000">
                      <a:schemeClr val="accent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832454"/>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4495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nd Two Color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7532">
                      <a:schemeClr val="accent1"/>
                    </a:gs>
                    <a:gs pos="35000">
                      <a:schemeClr val="accent1"/>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7308173"/>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525824"/>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8342594"/>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6595312"/>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835530" y="1501533"/>
            <a:ext cx="6858001" cy="3854937"/>
          </a:xfrm>
          <a:prstGeom prst="rect">
            <a:avLst/>
          </a:prstGeom>
        </p:spPr>
      </p:pic>
      <p:sp>
        <p:nvSpPr>
          <p:cNvPr id="2" name="Title 1"/>
          <p:cNvSpPr>
            <a:spLocks noGrp="1"/>
          </p:cNvSpPr>
          <p:nvPr>
            <p:ph type="title" hasCustomPrompt="1"/>
          </p:nvPr>
        </p:nvSpPr>
        <p:spPr>
          <a:xfrm>
            <a:off x="269239" y="2084186"/>
            <a:ext cx="8067823"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3"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75886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835530" y="1501533"/>
            <a:ext cx="6858001" cy="3854937"/>
          </a:xfrm>
          <a:prstGeom prst="rect">
            <a:avLst/>
          </a:prstGeom>
        </p:spPr>
      </p:pic>
      <p:sp>
        <p:nvSpPr>
          <p:cNvPr id="2" name="Title 1"/>
          <p:cNvSpPr>
            <a:spLocks noGrp="1"/>
          </p:cNvSpPr>
          <p:nvPr>
            <p:ph type="title" hasCustomPrompt="1"/>
          </p:nvPr>
        </p:nvSpPr>
        <p:spPr>
          <a:xfrm>
            <a:off x="269241" y="2084186"/>
            <a:ext cx="8067822"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59764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835530" y="1501533"/>
            <a:ext cx="6858001" cy="3854937"/>
          </a:xfrm>
          <a:prstGeom prst="rect">
            <a:avLst/>
          </a:prstGeom>
        </p:spPr>
      </p:pic>
      <p:sp>
        <p:nvSpPr>
          <p:cNvPr id="2" name="Title 1"/>
          <p:cNvSpPr>
            <a:spLocks noGrp="1"/>
          </p:cNvSpPr>
          <p:nvPr>
            <p:ph type="title" hasCustomPrompt="1"/>
          </p:nvPr>
        </p:nvSpPr>
        <p:spPr>
          <a:xfrm>
            <a:off x="269239" y="2084172"/>
            <a:ext cx="806782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2045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0689876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441130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4303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780946"/>
      </p:ext>
    </p:extLst>
  </p:cSld>
  <p:clrMapOvr>
    <a:masterClrMapping/>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995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5456285"/>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616158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3914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260677"/>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bg2"/>
        </a:solidFill>
        <a:effectLst/>
      </p:bgPr>
    </p:bg>
    <p:spTree>
      <p:nvGrpSpPr>
        <p:cNvPr id="1" name=""/>
        <p:cNvGrpSpPr/>
        <p:nvPr/>
      </p:nvGrpSpPr>
      <p:grpSpPr>
        <a:xfrm>
          <a:off x="0" y="0"/>
          <a:ext cx="0" cy="0"/>
          <a:chOff x="0" y="0"/>
          <a:chExt cx="0" cy="0"/>
        </a:xfrm>
      </p:grpSpPr>
      <p:grpSp>
        <p:nvGrpSpPr>
          <p:cNvPr id="3" name="Group 13"/>
          <p:cNvGrpSpPr>
            <a:grpSpLocks/>
          </p:cNvGrpSpPr>
          <p:nvPr userDrawn="1"/>
        </p:nvGrpSpPr>
        <p:grpSpPr bwMode="auto">
          <a:xfrm>
            <a:off x="5380734" y="5760571"/>
            <a:ext cx="1651628" cy="328981"/>
            <a:chOff x="3533775" y="5853113"/>
            <a:chExt cx="2144713" cy="438150"/>
          </a:xfrm>
        </p:grpSpPr>
        <p:sp>
          <p:nvSpPr>
            <p:cNvPr id="4"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5"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6"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7"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9"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10"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11"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12"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13"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Arial"/>
                <a:ea typeface="+mn-ea"/>
                <a:cs typeface="+mn-cs"/>
              </a:endParaRPr>
            </a:p>
          </p:txBody>
        </p:sp>
        <p:sp>
          <p:nvSpPr>
            <p:cNvPr id="14"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15"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16"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grpSp>
      <p:sp>
        <p:nvSpPr>
          <p:cNvPr id="18" name="AutoShape 72">
            <a:hlinkClick r:id="rId2"/>
          </p:cNvPr>
          <p:cNvSpPr>
            <a:spLocks noChangeAspect="1" noChangeArrowheads="1" noTextEdit="1"/>
          </p:cNvSpPr>
          <p:nvPr userDrawn="1"/>
        </p:nvSpPr>
        <p:spPr bwMode="auto">
          <a:xfrm>
            <a:off x="5295767" y="5736732"/>
            <a:ext cx="1821557" cy="37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grpSp>
        <p:nvGrpSpPr>
          <p:cNvPr id="19" name="Group 18"/>
          <p:cNvGrpSpPr/>
          <p:nvPr userDrawn="1"/>
        </p:nvGrpSpPr>
        <p:grpSpPr>
          <a:xfrm>
            <a:off x="3729771" y="617438"/>
            <a:ext cx="5045658" cy="3529159"/>
            <a:chOff x="2704972" y="617435"/>
            <a:chExt cx="3719383" cy="2668208"/>
          </a:xfrm>
        </p:grpSpPr>
        <p:sp>
          <p:nvSpPr>
            <p:cNvPr id="20" name="Freeform 7"/>
            <p:cNvSpPr>
              <a:spLocks/>
            </p:cNvSpPr>
            <p:nvPr userDrawn="1"/>
          </p:nvSpPr>
          <p:spPr bwMode="auto">
            <a:xfrm>
              <a:off x="3728093" y="636506"/>
              <a:ext cx="688952" cy="240776"/>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8"/>
            <p:cNvSpPr>
              <a:spLocks/>
            </p:cNvSpPr>
            <p:nvPr userDrawn="1"/>
          </p:nvSpPr>
          <p:spPr bwMode="auto">
            <a:xfrm>
              <a:off x="4383671" y="617435"/>
              <a:ext cx="650810" cy="274151"/>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9"/>
            <p:cNvSpPr>
              <a:spLocks/>
            </p:cNvSpPr>
            <p:nvPr userDrawn="1"/>
          </p:nvSpPr>
          <p:spPr bwMode="auto">
            <a:xfrm>
              <a:off x="5020177" y="636506"/>
              <a:ext cx="503007" cy="240776"/>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3" name="Line 48"/>
            <p:cNvSpPr>
              <a:spLocks noChangeShapeType="1"/>
            </p:cNvSpPr>
            <p:nvPr userDrawn="1"/>
          </p:nvSpPr>
          <p:spPr bwMode="auto">
            <a:xfrm>
              <a:off x="2752223" y="3008711"/>
              <a:ext cx="3639554"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49"/>
            <p:cNvSpPr>
              <a:spLocks noEditPoints="1"/>
            </p:cNvSpPr>
            <p:nvPr userDrawn="1"/>
          </p:nvSpPr>
          <p:spPr bwMode="auto">
            <a:xfrm>
              <a:off x="3431778" y="2583615"/>
              <a:ext cx="83117" cy="110588"/>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50"/>
            <p:cNvSpPr>
              <a:spLocks/>
            </p:cNvSpPr>
            <p:nvPr userDrawn="1"/>
          </p:nvSpPr>
          <p:spPr bwMode="auto">
            <a:xfrm>
              <a:off x="3541663" y="2583615"/>
              <a:ext cx="77130" cy="110588"/>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51"/>
            <p:cNvSpPr>
              <a:spLocks/>
            </p:cNvSpPr>
            <p:nvPr userDrawn="1"/>
          </p:nvSpPr>
          <p:spPr bwMode="auto">
            <a:xfrm>
              <a:off x="3637107" y="2583615"/>
              <a:ext cx="103193" cy="110588"/>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52"/>
            <p:cNvSpPr>
              <a:spLocks noEditPoints="1"/>
            </p:cNvSpPr>
            <p:nvPr userDrawn="1"/>
          </p:nvSpPr>
          <p:spPr bwMode="auto">
            <a:xfrm>
              <a:off x="3744525" y="2582206"/>
              <a:ext cx="114815" cy="114815"/>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8" name="Freeform 53"/>
            <p:cNvSpPr>
              <a:spLocks/>
            </p:cNvSpPr>
            <p:nvPr userDrawn="1"/>
          </p:nvSpPr>
          <p:spPr bwMode="auto">
            <a:xfrm>
              <a:off x="3884345" y="2583615"/>
              <a:ext cx="94035" cy="110588"/>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9" name="Freeform 54"/>
            <p:cNvSpPr>
              <a:spLocks noEditPoints="1"/>
            </p:cNvSpPr>
            <p:nvPr userDrawn="1"/>
          </p:nvSpPr>
          <p:spPr bwMode="auto">
            <a:xfrm>
              <a:off x="4012544" y="2583615"/>
              <a:ext cx="104600" cy="110588"/>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55"/>
            <p:cNvSpPr>
              <a:spLocks/>
            </p:cNvSpPr>
            <p:nvPr userDrawn="1"/>
          </p:nvSpPr>
          <p:spPr bwMode="auto">
            <a:xfrm>
              <a:off x="4178778" y="2583615"/>
              <a:ext cx="89104" cy="110588"/>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56"/>
            <p:cNvSpPr>
              <a:spLocks/>
            </p:cNvSpPr>
            <p:nvPr userDrawn="1"/>
          </p:nvSpPr>
          <p:spPr bwMode="auto">
            <a:xfrm>
              <a:off x="4291127" y="2583615"/>
              <a:ext cx="89809" cy="110588"/>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57"/>
            <p:cNvSpPr>
              <a:spLocks/>
            </p:cNvSpPr>
            <p:nvPr userDrawn="1"/>
          </p:nvSpPr>
          <p:spPr bwMode="auto">
            <a:xfrm>
              <a:off x="4415099" y="2583615"/>
              <a:ext cx="77482" cy="110588"/>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58"/>
            <p:cNvSpPr>
              <a:spLocks/>
            </p:cNvSpPr>
            <p:nvPr userDrawn="1"/>
          </p:nvSpPr>
          <p:spPr bwMode="auto">
            <a:xfrm>
              <a:off x="4561611" y="2582206"/>
              <a:ext cx="108828" cy="114815"/>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34" name="Freeform 59"/>
            <p:cNvSpPr>
              <a:spLocks noEditPoints="1"/>
            </p:cNvSpPr>
            <p:nvPr userDrawn="1"/>
          </p:nvSpPr>
          <p:spPr bwMode="auto">
            <a:xfrm>
              <a:off x="4688048" y="2582206"/>
              <a:ext cx="114815" cy="114815"/>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35" name="Freeform 60"/>
            <p:cNvSpPr>
              <a:spLocks/>
            </p:cNvSpPr>
            <p:nvPr userDrawn="1"/>
          </p:nvSpPr>
          <p:spPr bwMode="auto">
            <a:xfrm>
              <a:off x="4827869" y="2583615"/>
              <a:ext cx="93683" cy="110588"/>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36" name="Freeform 61"/>
            <p:cNvSpPr>
              <a:spLocks/>
            </p:cNvSpPr>
            <p:nvPr userDrawn="1"/>
          </p:nvSpPr>
          <p:spPr bwMode="auto">
            <a:xfrm>
              <a:off x="4945148" y="2583615"/>
              <a:ext cx="88752" cy="110588"/>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37" name="Freeform 62"/>
            <p:cNvSpPr>
              <a:spLocks noEditPoints="1"/>
            </p:cNvSpPr>
            <p:nvPr userDrawn="1"/>
          </p:nvSpPr>
          <p:spPr bwMode="auto">
            <a:xfrm>
              <a:off x="5057497" y="2583615"/>
              <a:ext cx="83117" cy="110588"/>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38" name="Freeform 63"/>
            <p:cNvSpPr>
              <a:spLocks noEditPoints="1"/>
            </p:cNvSpPr>
            <p:nvPr userDrawn="1"/>
          </p:nvSpPr>
          <p:spPr bwMode="auto">
            <a:xfrm>
              <a:off x="5154703" y="2583615"/>
              <a:ext cx="110588" cy="110588"/>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39" name="Freeform 64"/>
            <p:cNvSpPr>
              <a:spLocks/>
            </p:cNvSpPr>
            <p:nvPr userDrawn="1"/>
          </p:nvSpPr>
          <p:spPr bwMode="auto">
            <a:xfrm>
              <a:off x="5272687" y="2582206"/>
              <a:ext cx="109884" cy="114815"/>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40" name="Freeform 65"/>
            <p:cNvSpPr>
              <a:spLocks/>
            </p:cNvSpPr>
            <p:nvPr userDrawn="1"/>
          </p:nvSpPr>
          <p:spPr bwMode="auto">
            <a:xfrm>
              <a:off x="5395954" y="2583615"/>
              <a:ext cx="89104" cy="110588"/>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41" name="Freeform 66"/>
            <p:cNvSpPr>
              <a:spLocks/>
            </p:cNvSpPr>
            <p:nvPr userDrawn="1"/>
          </p:nvSpPr>
          <p:spPr bwMode="auto">
            <a:xfrm>
              <a:off x="4460884" y="2097237"/>
              <a:ext cx="43319" cy="64804"/>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42" name="Freeform 67"/>
            <p:cNvSpPr>
              <a:spLocks/>
            </p:cNvSpPr>
            <p:nvPr userDrawn="1"/>
          </p:nvSpPr>
          <p:spPr bwMode="auto">
            <a:xfrm>
              <a:off x="5894306" y="2083854"/>
              <a:ext cx="44024" cy="65508"/>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43" name="Freeform 68"/>
            <p:cNvSpPr>
              <a:spLocks noEditPoints="1"/>
            </p:cNvSpPr>
            <p:nvPr userDrawn="1"/>
          </p:nvSpPr>
          <p:spPr bwMode="auto">
            <a:xfrm>
              <a:off x="2719646" y="2072936"/>
              <a:ext cx="1018188" cy="485673"/>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44" name="Freeform 69"/>
            <p:cNvSpPr>
              <a:spLocks noEditPoints="1"/>
            </p:cNvSpPr>
            <p:nvPr userDrawn="1"/>
          </p:nvSpPr>
          <p:spPr bwMode="auto">
            <a:xfrm>
              <a:off x="3705432" y="2108859"/>
              <a:ext cx="1394329" cy="405726"/>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45" name="Freeform 70"/>
            <p:cNvSpPr>
              <a:spLocks noEditPoints="1"/>
            </p:cNvSpPr>
            <p:nvPr userDrawn="1"/>
          </p:nvSpPr>
          <p:spPr bwMode="auto">
            <a:xfrm>
              <a:off x="5093069" y="1979605"/>
              <a:ext cx="1298885" cy="793842"/>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46" name="Freeform 71"/>
            <p:cNvSpPr>
              <a:spLocks/>
            </p:cNvSpPr>
            <p:nvPr userDrawn="1"/>
          </p:nvSpPr>
          <p:spPr bwMode="auto">
            <a:xfrm>
              <a:off x="3100718" y="2404701"/>
              <a:ext cx="2775274" cy="125733"/>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47" name="Freeform 72"/>
            <p:cNvSpPr>
              <a:spLocks/>
            </p:cNvSpPr>
            <p:nvPr userDrawn="1"/>
          </p:nvSpPr>
          <p:spPr bwMode="auto">
            <a:xfrm>
              <a:off x="6292635" y="2041239"/>
              <a:ext cx="56703" cy="70086"/>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48" name="Freeform 73"/>
            <p:cNvSpPr>
              <a:spLocks/>
            </p:cNvSpPr>
            <p:nvPr userDrawn="1"/>
          </p:nvSpPr>
          <p:spPr bwMode="auto">
            <a:xfrm>
              <a:off x="6357791" y="2041239"/>
              <a:ext cx="66564" cy="70086"/>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49" name="TextBox 48"/>
            <p:cNvSpPr txBox="1"/>
            <p:nvPr userDrawn="1"/>
          </p:nvSpPr>
          <p:spPr>
            <a:xfrm>
              <a:off x="2704972" y="3076122"/>
              <a:ext cx="3622785" cy="209521"/>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prstClr val="white"/>
                  </a:solidFill>
                  <a:effectLst/>
                  <a:uLnTx/>
                  <a:uFillTx/>
                  <a:latin typeface="Calibri"/>
                  <a:ea typeface="+mn-ea"/>
                  <a:cs typeface="+mn-cs"/>
                </a:rPr>
                <a:t>$6.9 </a:t>
              </a:r>
              <a:r>
                <a:rPr kumimoji="0" lang="en-US" sz="1801"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801" b="1" i="0" u="none" strike="noStrike" kern="1200" cap="none" spc="0" normalizeH="0" baseline="0" noProof="0" dirty="0">
                  <a:ln>
                    <a:noFill/>
                  </a:ln>
                  <a:solidFill>
                    <a:prstClr val="white"/>
                  </a:solidFill>
                  <a:effectLst/>
                  <a:uLnTx/>
                  <a:uFillTx/>
                  <a:latin typeface="Calibri"/>
                  <a:ea typeface="+mn-ea"/>
                  <a:cs typeface="+mn-cs"/>
                </a:rPr>
                <a:t>110,000</a:t>
              </a:r>
              <a:r>
                <a:rPr kumimoji="0" lang="en-US" sz="1801"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801" b="1" i="0" u="none" strike="noStrike" kern="1200" cap="none" spc="0" normalizeH="0" baseline="0" noProof="0" dirty="0">
                  <a:ln>
                    <a:noFill/>
                  </a:ln>
                  <a:solidFill>
                    <a:prstClr val="white"/>
                  </a:solidFill>
                  <a:effectLst/>
                  <a:uLnTx/>
                  <a:uFillTx/>
                  <a:latin typeface="Calibri"/>
                  <a:ea typeface="+mn-ea"/>
                  <a:cs typeface="+mn-cs"/>
                </a:rPr>
                <a:t>31</a:t>
              </a:r>
              <a:r>
                <a:rPr kumimoji="0" lang="en-US" sz="1801" b="0" i="0" u="none" strike="noStrike" kern="1200" cap="none" spc="0" normalizeH="0" baseline="0" noProof="0" dirty="0">
                  <a:ln>
                    <a:noFill/>
                  </a:ln>
                  <a:solidFill>
                    <a:prstClr val="white"/>
                  </a:solidFill>
                  <a:effectLst/>
                  <a:uLnTx/>
                  <a:uFillTx/>
                  <a:latin typeface="Calibri"/>
                  <a:ea typeface="+mn-ea"/>
                  <a:cs typeface="+mn-cs"/>
                </a:rPr>
                <a:t> COUNTRIES</a:t>
              </a:r>
            </a:p>
          </p:txBody>
        </p:sp>
      </p:grpSp>
    </p:spTree>
    <p:extLst>
      <p:ext uri="{BB962C8B-B14F-4D97-AF65-F5344CB8AC3E}">
        <p14:creationId xmlns:p14="http://schemas.microsoft.com/office/powerpoint/2010/main" val="2121125792"/>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5" y="1284544"/>
            <a:ext cx="11132487" cy="4945779"/>
          </a:xfrm>
          <a:prstGeom prst="rect">
            <a:avLst/>
          </a:prstGeom>
        </p:spPr>
        <p:txBody>
          <a:bodyPr/>
          <a:lstStyle/>
          <a:p>
            <a:pPr lvl="0"/>
            <a:r>
              <a:rPr dirty="0"/>
              <a:t>Click to edit Master text styles</a:t>
            </a:r>
          </a:p>
          <a:p>
            <a:pPr lvl="1"/>
            <a:r>
              <a:rPr dirty="0"/>
              <a:t>Second level</a:t>
            </a:r>
          </a:p>
          <a:p>
            <a:pPr lvl="2"/>
            <a:r>
              <a:rPr dirty="0"/>
              <a:t>Third level</a:t>
            </a:r>
          </a:p>
        </p:txBody>
      </p:sp>
      <p:sp>
        <p:nvSpPr>
          <p:cNvPr id="8" name="Title 1"/>
          <p:cNvSpPr>
            <a:spLocks noGrp="1"/>
          </p:cNvSpPr>
          <p:nvPr>
            <p:ph type="title"/>
          </p:nvPr>
        </p:nvSpPr>
        <p:spPr>
          <a:xfrm>
            <a:off x="548523" y="230105"/>
            <a:ext cx="11195527" cy="501997"/>
          </a:xfr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3042"/>
            </a:lvl1pPr>
          </a:lstStyle>
          <a:p>
            <a:endParaRPr lang="en-US" sz="2662" dirty="0"/>
          </a:p>
        </p:txBody>
      </p:sp>
    </p:spTree>
    <p:extLst>
      <p:ext uri="{BB962C8B-B14F-4D97-AF65-F5344CB8AC3E}">
        <p14:creationId xmlns:p14="http://schemas.microsoft.com/office/powerpoint/2010/main" val="1872700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4415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2785229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9597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603407"/>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368102"/>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7154420"/>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7159261"/>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43591392"/>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6184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9805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0516098"/>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4589776"/>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9654450"/>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64136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638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21889621"/>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35611"/>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352600"/>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404736"/>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286159"/>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8710261"/>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77049648"/>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8317435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userDrawn="1"/>
        </p:nvSpPr>
        <p:spPr bwMode="white">
          <a:xfrm>
            <a:off x="287915" y="1014837"/>
            <a:ext cx="11653523" cy="270083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431"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Cortana Analytics</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431"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Workshop</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758" y="479504"/>
            <a:ext cx="1522404" cy="326167"/>
          </a:xfrm>
          <a:prstGeom prst="rect">
            <a:avLst/>
          </a:prstGeom>
        </p:spPr>
      </p:pic>
      <p:sp>
        <p:nvSpPr>
          <p:cNvPr id="11" name="TextBox 10"/>
          <p:cNvSpPr txBox="1"/>
          <p:nvPr userDrawn="1"/>
        </p:nvSpPr>
        <p:spPr bwMode="white">
          <a:xfrm>
            <a:off x="287915" y="3518654"/>
            <a:ext cx="9994611" cy="91436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450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Sept 10 – 11, 2015  •  MSCC</a:t>
            </a:r>
          </a:p>
        </p:txBody>
      </p:sp>
    </p:spTree>
    <p:extLst>
      <p:ext uri="{BB962C8B-B14F-4D97-AF65-F5344CB8AC3E}">
        <p14:creationId xmlns:p14="http://schemas.microsoft.com/office/powerpoint/2010/main" val="262428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p:cNvSpPr/>
          <p:nvPr userDrawn="1"/>
        </p:nvSpPr>
        <p:spPr bwMode="gray">
          <a:xfrm>
            <a:off x="269239" y="1187621"/>
            <a:ext cx="8067824" cy="3586208"/>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244901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075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solidFill>
          <a:schemeClr val="bg1">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8" name="Rectangle 7"/>
          <p:cNvSpPr/>
          <p:nvPr userDrawn="1"/>
        </p:nvSpPr>
        <p:spPr bwMode="gray">
          <a:xfrm>
            <a:off x="269239" y="1187621"/>
            <a:ext cx="8067824" cy="3586208"/>
          </a:xfrm>
          <a:prstGeom prst="rect">
            <a:avLst/>
          </a:prstGeom>
          <a:solidFill>
            <a:srgbClr val="7DB2CA">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280307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147889"/>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2325337"/>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2330111"/>
      </p:ext>
    </p:extLst>
  </p:cSld>
  <p:clrMapOvr>
    <a:masterClrMapping/>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2663133"/>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25002955"/>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Tree>
    <p:extLst>
      <p:ext uri="{BB962C8B-B14F-4D97-AF65-F5344CB8AC3E}">
        <p14:creationId xmlns:p14="http://schemas.microsoft.com/office/powerpoint/2010/main" val="1288106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Tree>
    <p:extLst>
      <p:ext uri="{BB962C8B-B14F-4D97-AF65-F5344CB8AC3E}">
        <p14:creationId xmlns:p14="http://schemas.microsoft.com/office/powerpoint/2010/main" val="1846628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1960166"/>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02850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9178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07636435"/>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9663245"/>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61250072"/>
      </p:ext>
    </p:extLst>
  </p:cSld>
  <p:clrMapOvr>
    <a:masterClrMapping/>
  </p:clrMapOvr>
  <p:transition>
    <p:fade/>
  </p:transition>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57753"/>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993702"/>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747510"/>
      </p:ext>
    </p:extLst>
  </p:cSld>
  <p:clrMapOvr>
    <a:masterClrMapping/>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140347"/>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7209929"/>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458149273"/>
      </p:ext>
    </p:extLst>
  </p:cSld>
  <p:clrMapOvr>
    <a:masterClrMapping/>
  </p:clrMapOvr>
  <p:transition>
    <p:fade/>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1909493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4417FA-8497-4F67-B260-53298E377F02}" type="datetimeFigureOut">
              <a:rPr lang="en-US" smtClean="0"/>
              <a:t>4/21/2017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B6068-D781-4160-8AAF-0B0B43FAEBA9}" type="slidenum">
              <a:rPr lang="en-US" smtClean="0"/>
              <a:t>‹#›</a:t>
            </a:fld>
            <a:endParaRPr lang="en-US"/>
          </a:p>
        </p:txBody>
      </p:sp>
    </p:spTree>
    <p:extLst>
      <p:ext uri="{BB962C8B-B14F-4D97-AF65-F5344CB8AC3E}">
        <p14:creationId xmlns:p14="http://schemas.microsoft.com/office/powerpoint/2010/main" val="5188960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7061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8912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90438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23910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517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2333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460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1835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735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293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0646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581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095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2359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53590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7833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49409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8357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54166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87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34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46836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4101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41105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11867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2449457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332781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87774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911663365"/>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84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654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80614772"/>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274752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240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41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84434890"/>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32131055"/>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97469726"/>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00716914"/>
      </p:ext>
    </p:extLst>
  </p:cSld>
  <p:clrMapOvr>
    <a:masterClrMapping/>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374092"/>
      </p:ext>
    </p:extLst>
  </p:cSld>
  <p:clrMapOvr>
    <a:masterClrMapping/>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727212053"/>
      </p:ext>
    </p:extLst>
  </p:cSld>
  <p:clrMapOvr>
    <a:masterClrMapping/>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00562525"/>
      </p:ext>
    </p:extLst>
  </p:cSld>
  <p:clrMapOvr>
    <a:masterClrMapping/>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437571430"/>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304637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32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18902929"/>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56749918"/>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38443786"/>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936086413"/>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57372787"/>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77010905"/>
      </p:ext>
    </p:extLst>
  </p:cSld>
  <p:clrMapOvr>
    <a:masterClrMapping/>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7488862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42800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165296858"/>
      </p:ext>
    </p:extLst>
  </p:cSld>
  <p:clrMapOvr>
    <a:masterClrMapping/>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30422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7193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6538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579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5994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1000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1195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9353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364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3526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9551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8580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69200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274130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42445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89694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36615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44200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0222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398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644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5131275"/>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399894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37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1676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885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2968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7335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108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9386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17860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9674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172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39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085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54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2840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25433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1921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76691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7339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3573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14967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040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090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940427"/>
      </p:ext>
    </p:extLst>
  </p:cSld>
  <p:clrMapOvr>
    <a:masterClrMapping/>
  </p:clrMapOvr>
  <p:transition>
    <p:fade/>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96425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24689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38649258"/>
      </p:ext>
    </p:extLst>
  </p:cSld>
  <p:clrMapOvr>
    <a:masterClrMapping/>
  </p:clrMapOvr>
  <p:transition>
    <p:fade/>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65204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685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4076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9615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397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7926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417FA-8497-4F67-B260-53298E377F02}" type="datetimeFigureOut">
              <a:rPr lang="en-US" smtClean="0"/>
              <a:t>4/21/2017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B6068-D781-4160-8AAF-0B0B43FAEBA9}" type="slidenum">
              <a:rPr lang="en-US" smtClean="0"/>
              <a:t>‹#›</a:t>
            </a:fld>
            <a:endParaRPr lang="en-US"/>
          </a:p>
        </p:txBody>
      </p:sp>
    </p:spTree>
    <p:extLst>
      <p:ext uri="{BB962C8B-B14F-4D97-AF65-F5344CB8AC3E}">
        <p14:creationId xmlns:p14="http://schemas.microsoft.com/office/powerpoint/2010/main" val="23119315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281362"/>
      </p:ext>
    </p:extLst>
  </p:cSld>
  <p:clrMapOvr>
    <a:masterClrMapping/>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4272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9523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07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03934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819880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35687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870161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8486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5572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7417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369064"/>
      </p:ext>
    </p:extLst>
  </p:cSld>
  <p:clrMapOvr>
    <a:masterClrMapping/>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6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255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545794"/>
      </p:ext>
    </p:extLst>
  </p:cSld>
  <p:clrMapOvr>
    <a:masterClrMapping/>
  </p:clrMapOvr>
  <p:transition>
    <p:fade/>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284182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5925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892836576"/>
      </p:ext>
    </p:extLst>
  </p:cSld>
  <p:clrMapOvr>
    <a:masterClrMapping/>
  </p:clrMapOvr>
  <p:transition>
    <p:fade/>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bwMode="white">
          <a:xfrm>
            <a:off x="10129912" y="291069"/>
            <a:ext cx="1792850" cy="452654"/>
          </a:xfrm>
        </p:spPr>
        <p:txBody>
          <a:bodyPr/>
          <a:lstStyle>
            <a:lvl1pPr marL="0" indent="0" algn="r">
              <a:buNone/>
              <a:defRPr sz="1961">
                <a:latin typeface="+mn-lt"/>
              </a:defRPr>
            </a:lvl1pPr>
          </a:lstStyle>
          <a:p>
            <a:pPr lvl="0"/>
            <a:r>
              <a:rPr lang="en-US" dirty="0"/>
              <a:t>Session Code</a:t>
            </a:r>
          </a:p>
        </p:txBody>
      </p:sp>
    </p:spTree>
    <p:extLst>
      <p:ext uri="{BB962C8B-B14F-4D97-AF65-F5344CB8AC3E}">
        <p14:creationId xmlns:p14="http://schemas.microsoft.com/office/powerpoint/2010/main" val="215093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6788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910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4312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300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2794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4356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6304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3315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0885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70296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05516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2650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6634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7820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917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6317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06506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721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467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251094"/>
      </p:ext>
    </p:extLst>
  </p:cSld>
  <p:clrMapOvr>
    <a:masterClrMapping/>
  </p:clrMapOvr>
  <p:transition>
    <p:fade/>
  </p:transition>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754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22452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3503492968"/>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377411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8094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888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300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1407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233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7521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609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632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5537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6760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8117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67562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836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2711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10852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2552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616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4477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905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731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406443"/>
      </p:ext>
    </p:extLst>
  </p:cSld>
  <p:clrMapOvr>
    <a:masterClrMapping/>
  </p:clrMapOvr>
  <p:transition>
    <p:fade/>
  </p:transition>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868763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8870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315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0.xml><?xml version="1.0" encoding="utf-8"?>
<p:sldLayout xmlns:a="http://schemas.openxmlformats.org/drawingml/2006/main" xmlns:r="http://schemas.openxmlformats.org/officeDocument/2006/relationships" xmlns:p="http://schemas.openxmlformats.org/presentationml/2006/main" userDrawn="1">
  <p:cSld name="Blue right">
    <p:spTree>
      <p:nvGrpSpPr>
        <p:cNvPr id="1" name=""/>
        <p:cNvGrpSpPr/>
        <p:nvPr/>
      </p:nvGrpSpPr>
      <p:grpSpPr>
        <a:xfrm>
          <a:off x="0" y="0"/>
          <a:ext cx="0" cy="0"/>
          <a:chOff x="0" y="0"/>
          <a:chExt cx="0" cy="0"/>
        </a:xfrm>
      </p:grpSpPr>
      <p:sp>
        <p:nvSpPr>
          <p:cNvPr id="2" name="Title 1"/>
          <p:cNvSpPr>
            <a:spLocks noGrp="1"/>
          </p:cNvSpPr>
          <p:nvPr>
            <p:ph type="title"/>
          </p:nvPr>
        </p:nvSpPr>
        <p:spPr>
          <a:xfrm>
            <a:off x="599273" y="1018904"/>
            <a:ext cx="4467143" cy="4820192"/>
          </a:xfrm>
        </p:spPr>
        <p:txBody>
          <a:bodyPr anchor="ctr"/>
          <a:lstStyle>
            <a:lvl1pPr>
              <a:defRPr sz="6598"/>
            </a:lvl1pPr>
          </a:lstStyle>
          <a:p>
            <a:r>
              <a:rPr lang="en-US" dirty="0"/>
              <a:t>Click to edit Master title style</a:t>
            </a:r>
          </a:p>
        </p:txBody>
      </p:sp>
      <p:sp>
        <p:nvSpPr>
          <p:cNvPr id="4" name="Rectangle 3"/>
          <p:cNvSpPr>
            <a:spLocks noChangeAspect="1"/>
          </p:cNvSpPr>
          <p:nvPr userDrawn="1"/>
        </p:nvSpPr>
        <p:spPr bwMode="auto">
          <a:xfrm>
            <a:off x="5486401" y="0"/>
            <a:ext cx="6705600"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88722495"/>
      </p:ext>
    </p:extLst>
  </p:cSld>
  <p:clrMapOvr>
    <a:masterClrMapping/>
  </p:clrMapOvr>
  <p:transition>
    <p:fade/>
  </p:transition>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760718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7043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0113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3652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8578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4344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99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4720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3259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2118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3056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567777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05495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3275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7177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827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18069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47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573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4780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6004311"/>
      </p:ext>
    </p:extLst>
  </p:cSld>
  <p:clrMapOvr>
    <a:masterClrMapping/>
  </p:clrMapOvr>
  <p:transition>
    <p:fade/>
  </p:transition>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423232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1700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3.xml><?xml version="1.0" encoding="utf-8"?>
<p:sldLayout xmlns:a="http://schemas.openxmlformats.org/drawingml/2006/main" xmlns:r="http://schemas.openxmlformats.org/officeDocument/2006/relationships" xmlns:p="http://schemas.openxmlformats.org/presentationml/2006/main" userDrawn="1">
  <p:cSld name="Blue right">
    <p:spTree>
      <p:nvGrpSpPr>
        <p:cNvPr id="1" name=""/>
        <p:cNvGrpSpPr/>
        <p:nvPr/>
      </p:nvGrpSpPr>
      <p:grpSpPr>
        <a:xfrm>
          <a:off x="0" y="0"/>
          <a:ext cx="0" cy="0"/>
          <a:chOff x="0" y="0"/>
          <a:chExt cx="0" cy="0"/>
        </a:xfrm>
      </p:grpSpPr>
      <p:sp>
        <p:nvSpPr>
          <p:cNvPr id="2" name="Title 1"/>
          <p:cNvSpPr>
            <a:spLocks noGrp="1"/>
          </p:cNvSpPr>
          <p:nvPr>
            <p:ph type="title"/>
          </p:nvPr>
        </p:nvSpPr>
        <p:spPr>
          <a:xfrm>
            <a:off x="599273" y="1018904"/>
            <a:ext cx="4467143" cy="4820192"/>
          </a:xfrm>
        </p:spPr>
        <p:txBody>
          <a:bodyPr anchor="ctr"/>
          <a:lstStyle>
            <a:lvl1pPr>
              <a:defRPr sz="6598"/>
            </a:lvl1pPr>
          </a:lstStyle>
          <a:p>
            <a:r>
              <a:rPr lang="en-US" dirty="0"/>
              <a:t>Click to edit Master title style</a:t>
            </a:r>
          </a:p>
        </p:txBody>
      </p:sp>
      <p:sp>
        <p:nvSpPr>
          <p:cNvPr id="4" name="Rectangle 3"/>
          <p:cNvSpPr>
            <a:spLocks noChangeAspect="1"/>
          </p:cNvSpPr>
          <p:nvPr userDrawn="1"/>
        </p:nvSpPr>
        <p:spPr bwMode="auto">
          <a:xfrm>
            <a:off x="5486401" y="0"/>
            <a:ext cx="6705600"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13135840"/>
      </p:ext>
    </p:extLst>
  </p:cSld>
  <p:clrMapOvr>
    <a:masterClrMapping/>
  </p:clrMapOvr>
  <p:transition>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271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18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3142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0598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094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8286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37229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544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9820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9535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6699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473124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44209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02860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4611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154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7484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4417FA-8497-4F67-B260-53298E377F02}" type="datetimeFigureOut">
              <a:rPr lang="en-US" smtClean="0"/>
              <a:t>4/21/2017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B6068-D781-4160-8AAF-0B0B43FAEBA9}" type="slidenum">
              <a:rPr lang="en-US" smtClean="0"/>
              <a:t>‹#›</a:t>
            </a:fld>
            <a:endParaRPr lang="en-US"/>
          </a:p>
        </p:txBody>
      </p:sp>
    </p:spTree>
    <p:extLst>
      <p:ext uri="{BB962C8B-B14F-4D97-AF65-F5344CB8AC3E}">
        <p14:creationId xmlns:p14="http://schemas.microsoft.com/office/powerpoint/2010/main" val="16375002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7913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079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25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5254967"/>
      </p:ext>
    </p:extLst>
  </p:cSld>
  <p:clrMapOvr>
    <a:masterClrMapping/>
  </p:clrMapOvr>
  <p:transition>
    <p:fade/>
  </p:transition>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308404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4998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5.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923173"/>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67" rtl="0" eaLnBrk="0" fontAlgn="auto" latinLnBrk="0" hangingPunct="0">
              <a:lnSpc>
                <a:spcPct val="100000"/>
              </a:lnSpc>
              <a:spcBef>
                <a:spcPts val="0"/>
              </a:spcBef>
              <a:spcAft>
                <a:spcPts val="0"/>
              </a:spcAft>
              <a:buClrTx/>
              <a:buSzTx/>
              <a:buFontTx/>
              <a:buNone/>
              <a:tabLst/>
              <a:defRPr/>
            </a:pPr>
            <a:fld id="{3261EC2C-A78A-4E63-8952-DC8B66DB96A4}" type="slidenum">
              <a:rPr kumimoji="0" lang="en-US" altLang="en-US" sz="1200" b="0" i="0" u="none" strike="noStrike" kern="1200" cap="none" spc="0" normalizeH="0" baseline="0" noProof="0">
                <a:ln>
                  <a:noFill/>
                </a:ln>
                <a:solidFill>
                  <a:srgbClr val="505050"/>
                </a:solidFill>
                <a:effectLst/>
                <a:uLnTx/>
                <a:uFillTx/>
                <a:latin typeface="Calibri" pitchFamily="34" charset="0"/>
                <a:ea typeface="+mn-ea"/>
                <a:cs typeface="+mn-cs"/>
              </a:rPr>
              <a:pPr marL="0" marR="0" lvl="0" indent="0" algn="l" defTabSz="914367" rtl="0" eaLnBrk="0" fontAlgn="auto" latinLnBrk="0" hangingPunct="0">
                <a:lnSpc>
                  <a:spcPct val="100000"/>
                </a:lnSpc>
                <a:spcBef>
                  <a:spcPts val="0"/>
                </a:spcBef>
                <a:spcAft>
                  <a:spcPts val="0"/>
                </a:spcAft>
                <a:buClrTx/>
                <a:buSzTx/>
                <a:buFontTx/>
                <a:buNone/>
                <a:tabLst/>
                <a:defRPr/>
              </a:pPr>
              <a:t>‹#›</a:t>
            </a:fld>
            <a:endParaRPr kumimoji="0" lang="en-US" altLang="en-US" sz="1400" b="0" i="0" u="none" strike="noStrike" kern="1200" cap="none" spc="0" normalizeH="0" baseline="0" noProof="0">
              <a:ln>
                <a:noFill/>
              </a:ln>
              <a:solidFill>
                <a:srgbClr val="505050"/>
              </a:solidFill>
              <a:effectLst/>
              <a:uLnTx/>
              <a:uFillTx/>
              <a:latin typeface="Calibri" pitchFamily="34" charset="0"/>
              <a:ea typeface="+mn-ea"/>
              <a:cs typeface="+mn-cs"/>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714080677"/>
      </p:ext>
    </p:extLst>
  </p:cSld>
  <p:clrMapOvr>
    <a:masterClrMapping/>
  </p:clrMapOvr>
  <p:transition>
    <p:fade/>
  </p:transition>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930322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5141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2378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2136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894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1474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514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2377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161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955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9572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0104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667618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5935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08780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88560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8212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5957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88155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10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633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1757134"/>
      </p:ext>
    </p:extLst>
  </p:cSld>
  <p:clrMapOvr>
    <a:masterClrMapping/>
  </p:clrMapOvr>
  <p:transition>
    <p:fade/>
  </p:transition>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124712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37635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9853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577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225">
              <a:defRPr/>
            </a:pPr>
            <a:endParaRPr lang="en-US" sz="800" dirty="0">
              <a:solidFill>
                <a:srgbClr val="505050"/>
              </a:solidFill>
              <a:cs typeface="Segoe UI" pitchFamily="34" charset="0"/>
            </a:endParaRPr>
          </a:p>
        </p:txBody>
      </p:sp>
      <p:sp>
        <p:nvSpPr>
          <p:cNvPr id="3" name="Slide Number Placeholder 2"/>
          <p:cNvSpPr>
            <a:spLocks noGrp="1"/>
          </p:cNvSpPr>
          <p:nvPr>
            <p:ph type="sldNum" sz="quarter" idx="16"/>
          </p:nvPr>
        </p:nvSpPr>
        <p:spPr/>
        <p:txBody>
          <a:bodyPr/>
          <a:lstStyle/>
          <a:p>
            <a:pPr algn="r" defTabSz="914225">
              <a:defRPr/>
            </a:pPr>
            <a:fld id="{FAADACFB-7C71-4E89-89D2-7BBA40B7BFA9}" type="slidenum">
              <a:rPr lang="en-US" sz="800" smtClean="0">
                <a:solidFill>
                  <a:srgbClr val="505050"/>
                </a:solidFill>
                <a:cs typeface="Segoe UI" pitchFamily="34" charset="0"/>
              </a:rPr>
              <a:pPr algn="r" defTabSz="914225">
                <a:defRPr/>
              </a:pPr>
              <a:t>‹#›</a:t>
            </a:fld>
            <a:endParaRPr lang="en-US" sz="800" dirty="0">
              <a:solidFill>
                <a:srgbClr val="505050"/>
              </a:solidFill>
              <a:cs typeface="Segoe UI" pitchFamily="34" charset="0"/>
            </a:endParaRPr>
          </a:p>
        </p:txBody>
      </p:sp>
    </p:spTree>
    <p:extLst>
      <p:ext uri="{BB962C8B-B14F-4D97-AF65-F5344CB8AC3E}">
        <p14:creationId xmlns:p14="http://schemas.microsoft.com/office/powerpoint/2010/main" val="2957839245"/>
      </p:ext>
    </p:extLst>
  </p:cSld>
  <p:clrMapOvr>
    <a:masterClrMapping/>
  </p:clrMapOvr>
  <p:transition>
    <p:fade/>
  </p:transition>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8958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429158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Product logo</a:t>
            </a:r>
          </a:p>
        </p:txBody>
      </p:sp>
      <p:sp>
        <p:nvSpPr>
          <p:cNvPr id="11" name="Rectangle 10"/>
          <p:cNvSpPr/>
          <p:nvPr/>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505050"/>
                    </a:gs>
                    <a:gs pos="43000">
                      <a:srgbClr val="505050"/>
                    </a:gs>
                  </a:gsLst>
                  <a:lin ang="5400000" scaled="1"/>
                </a:gradFill>
                <a:effectLst/>
                <a:uLnTx/>
                <a:uFillTx/>
                <a:latin typeface="Segoe UI"/>
                <a:ea typeface="Segoe UI" pitchFamily="34" charset="0"/>
                <a:cs typeface="Segoe UI" pitchFamily="34" charset="0"/>
              </a:rPr>
              <a:t>Update on slide master</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12" name="Rectangle 11"/>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3" name="Rectangle 12"/>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1143598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6972857"/>
      </p:ext>
    </p:extLst>
  </p:cSld>
  <p:clrMapOvr>
    <a:masterClrMapping/>
  </p:clrMapOvr>
  <p:transition>
    <p:fade/>
  </p:transition>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7245735"/>
      </p:ext>
    </p:extLst>
  </p:cSld>
  <p:clrMapOvr>
    <a:masterClrMapping/>
  </p:clrMapOvr>
  <p:transition>
    <p:fade/>
  </p:transition>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p:txBody>
      </p:sp>
    </p:spTree>
    <p:extLst>
      <p:ext uri="{BB962C8B-B14F-4D97-AF65-F5344CB8AC3E}">
        <p14:creationId xmlns:p14="http://schemas.microsoft.com/office/powerpoint/2010/main" val="2843507063"/>
      </p:ext>
    </p:extLst>
  </p:cSld>
  <p:clrMapOvr>
    <a:masterClrMapping/>
  </p:clrMapOvr>
  <p:transition>
    <p:fade/>
  </p:transition>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p:txBody>
      </p:sp>
    </p:spTree>
    <p:extLst>
      <p:ext uri="{BB962C8B-B14F-4D97-AF65-F5344CB8AC3E}">
        <p14:creationId xmlns:p14="http://schemas.microsoft.com/office/powerpoint/2010/main" val="3517780703"/>
      </p:ext>
    </p:extLst>
  </p:cSld>
  <p:clrMapOvr>
    <a:masterClrMapping/>
  </p:clrMapOvr>
  <p:transition>
    <p:fade/>
  </p:transition>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p:txBody>
      </p:sp>
    </p:spTree>
    <p:extLst>
      <p:ext uri="{BB962C8B-B14F-4D97-AF65-F5344CB8AC3E}">
        <p14:creationId xmlns:p14="http://schemas.microsoft.com/office/powerpoint/2010/main" val="263524574"/>
      </p:ext>
    </p:extLst>
  </p:cSld>
  <p:clrMapOvr>
    <a:masterClrMapping/>
  </p:clrMapOvr>
  <p:transition>
    <p:fade/>
  </p:transition>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p:txBody>
      </p:sp>
    </p:spTree>
    <p:extLst>
      <p:ext uri="{BB962C8B-B14F-4D97-AF65-F5344CB8AC3E}">
        <p14:creationId xmlns:p14="http://schemas.microsoft.com/office/powerpoint/2010/main" val="42479458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594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4001445"/>
      </p:ext>
    </p:extLst>
  </p:cSld>
  <p:clrMapOvr>
    <a:masterClrMapping/>
  </p:clrMapOvr>
  <p:transition>
    <p:fade/>
  </p:transition>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dirty="0"/>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5953012"/>
      </p:ext>
    </p:extLst>
  </p:cSld>
  <p:clrMapOvr>
    <a:masterClrMapping/>
  </p:clrMapOvr>
  <p:transition>
    <p:fade/>
  </p:transition>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6359745"/>
      </p:ext>
    </p:extLst>
  </p:cSld>
  <p:clrMapOvr>
    <a:masterClrMapping/>
  </p:clrMapOvr>
  <p:transition>
    <p:fade/>
  </p:transition>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8633386"/>
      </p:ext>
    </p:extLst>
  </p:cSld>
  <p:clrMapOvr>
    <a:masterClrMapping/>
  </p:clrMapOvr>
  <p:transition>
    <p:fade/>
  </p:transition>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1635998"/>
      </p:ext>
    </p:extLst>
  </p:cSld>
  <p:clrMapOvr>
    <a:masterClrMapping/>
  </p:clrMapOvr>
  <p:transition>
    <p:fade/>
  </p:transition>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780484"/>
      </p:ext>
    </p:extLst>
  </p:cSld>
  <p:clrMapOvr>
    <a:masterClrMapping/>
  </p:clrMapOvr>
  <p:transition>
    <p:fade/>
  </p:transition>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7665827"/>
      </p:ext>
    </p:extLst>
  </p:cSld>
  <p:clrMapOvr>
    <a:masterClrMapping/>
  </p:clrMapOvr>
  <p:transition>
    <p:fade/>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3812090"/>
      </p:ext>
    </p:extLst>
  </p:cSld>
  <p:clrMapOvr>
    <a:masterClrMapping/>
  </p:clrMapOvr>
  <p:transition>
    <p:fade/>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61246"/>
      </p:ext>
    </p:extLst>
  </p:cSld>
  <p:clrMapOvr>
    <a:masterClrMapping/>
  </p:clrMapOvr>
  <p:transition>
    <p:fade/>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412230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962693"/>
      </p:ext>
    </p:extLst>
  </p:cSld>
  <p:clrMapOvr>
    <a:masterClrMapping/>
  </p:clrMapOvr>
  <p:transition>
    <p:fade/>
  </p:transition>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5838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6500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4269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6249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2756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297190"/>
      </p:ext>
    </p:extLst>
  </p:cSld>
  <p:clrMapOvr>
    <a:masterClrMapping/>
  </p:clrMapOvr>
  <p:transition>
    <p:fade/>
  </p:transition>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227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2766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106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56713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077000"/>
      </p:ext>
    </p:extLst>
  </p:cSld>
  <p:clrMapOvr>
    <a:masterClrMapping/>
  </p:clrMapOvr>
  <p:transition>
    <p:fade/>
  </p:transition>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464935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5051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2.xml><?xml version="1.0" encoding="utf-8"?>
<p:sldLayout xmlns:a="http://schemas.openxmlformats.org/drawingml/2006/main" xmlns:r="http://schemas.openxmlformats.org/officeDocument/2006/relationships" xmlns:p="http://schemas.openxmlformats.org/presentationml/2006/main" type="titleOnly">
  <p:cSld name="1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0"/>
            <a:ext cx="11653525" cy="927940"/>
          </a:xfrm>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3" name="Slide Number Placeholder 7"/>
          <p:cNvSpPr>
            <a:spLocks noGrp="1"/>
          </p:cNvSpPr>
          <p:nvPr>
            <p:ph type="sldNum" sz="quarter" idx="10"/>
          </p:nvPr>
        </p:nvSpPr>
        <p:spPr/>
        <p:txBody>
          <a:bodyPr/>
          <a:lstStyle>
            <a:lvl1pPr defTabSz="913505" fontAlgn="base">
              <a:lnSpc>
                <a:spcPct val="90000"/>
              </a:lnSpc>
              <a:spcBef>
                <a:spcPct val="0"/>
              </a:spcBef>
              <a:spcAft>
                <a:spcPct val="0"/>
              </a:spcAft>
              <a:defRPr>
                <a:solidFill>
                  <a:srgbClr val="D2D2D2"/>
                </a:solidFill>
              </a:defRPr>
            </a:lvl1pPr>
          </a:lstStyle>
          <a:p>
            <a:pPr>
              <a:defRPr/>
            </a:pPr>
            <a:fld id="{D501E86F-28C2-E848-8F25-5B1F772CA3AD}" type="slidenum">
              <a:rPr lang="en-US" sz="1765" smtClean="0"/>
              <a:pPr>
                <a:defRPr/>
              </a:pPr>
              <a:t>‹#›</a:t>
            </a:fld>
            <a:endParaRPr lang="en-US" sz="1765" dirty="0"/>
          </a:p>
        </p:txBody>
      </p:sp>
    </p:spTree>
    <p:extLst>
      <p:ext uri="{BB962C8B-B14F-4D97-AF65-F5344CB8AC3E}">
        <p14:creationId xmlns:p14="http://schemas.microsoft.com/office/powerpoint/2010/main" val="3709817291"/>
      </p:ext>
    </p:extLst>
  </p:cSld>
  <p:clrMapOvr>
    <a:overrideClrMapping bg1="dk1" tx1="lt1" bg2="dk2" tx2="lt2" accent1="accent1" accent2="accent2" accent3="accent3" accent4="accent4" accent5="accent5" accent6="accent6" hlink="hlink" folHlink="folHlink"/>
  </p:clrMapOvr>
  <p:transition spd="slow">
    <p:wipe dir="r"/>
  </p:transition>
</p:sldLayout>
</file>

<file path=ppt/slideLayouts/slideLayout863.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85825320"/>
      </p:ext>
    </p:extLst>
  </p:cSld>
  <p:clrMapOvr>
    <a:masterClrMapping/>
  </p:clrMapOvr>
  <p:transition>
    <p:fade/>
  </p:transition>
</p:sldLayout>
</file>

<file path=ppt/slideLayouts/slideLayout86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269239" y="1638058"/>
            <a:ext cx="5378549" cy="205530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89511"/>
            <a:ext cx="5649800" cy="1661809"/>
          </a:xfrm>
        </p:spPr>
        <p:txBody>
          <a:bodyPr/>
          <a:lstStyle/>
          <a:p>
            <a:r>
              <a:rPr lang="en-US" dirty="0"/>
              <a:t>Click to edit Master title style</a:t>
            </a:r>
          </a:p>
        </p:txBody>
      </p:sp>
    </p:spTree>
    <p:extLst>
      <p:ext uri="{BB962C8B-B14F-4D97-AF65-F5344CB8AC3E}">
        <p14:creationId xmlns:p14="http://schemas.microsoft.com/office/powerpoint/2010/main" val="3976065249"/>
      </p:ext>
    </p:extLst>
  </p:cSld>
  <p:clrMapOvr>
    <a:masterClrMapping/>
  </p:clrMapOvr>
  <p:transition>
    <p:fade/>
  </p:transition>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dirty="0"/>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3214064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866.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p:txBody>
      </p:sp>
    </p:spTree>
    <p:extLst>
      <p:ext uri="{BB962C8B-B14F-4D97-AF65-F5344CB8AC3E}">
        <p14:creationId xmlns:p14="http://schemas.microsoft.com/office/powerpoint/2010/main" val="1795197764"/>
      </p:ext>
    </p:extLst>
  </p:cSld>
  <p:clrMapOvr>
    <a:masterClrMapping/>
  </p:clrMapOvr>
  <p:transition>
    <p:fade/>
  </p:transition>
</p:sldLayout>
</file>

<file path=ppt/slideLayouts/slideLayout86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231587"/>
      </p:ext>
    </p:extLst>
  </p:cSld>
  <p:clrMapOvr>
    <a:masterClrMapping/>
  </p:clrMapOvr>
  <p:transition>
    <p:fade/>
  </p:transition>
</p:sldLayout>
</file>

<file path=ppt/slideLayouts/slideLayout868.xml><?xml version="1.0" encoding="utf-8"?>
<p:sldLayout xmlns:a="http://schemas.openxmlformats.org/drawingml/2006/main" xmlns:r="http://schemas.openxmlformats.org/officeDocument/2006/relationships" xmlns:p="http://schemas.openxmlformats.org/presentationml/2006/main" userDrawn="1">
  <p:cSld name="3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p:txBody>
      </p:sp>
      <p:sp>
        <p:nvSpPr>
          <p:cNvPr id="5" name="Text Placeholder 3"/>
          <p:cNvSpPr>
            <a:spLocks noGrp="1"/>
          </p:cNvSpPr>
          <p:nvPr>
            <p:ph type="body" sz="quarter" idx="11"/>
          </p:nvPr>
        </p:nvSpPr>
        <p:spPr>
          <a:xfrm>
            <a:off x="269241" y="2084172"/>
            <a:ext cx="11655840"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8815918"/>
      </p:ext>
    </p:extLst>
  </p:cSld>
  <p:clrMapOvr>
    <a:masterClrMapping/>
  </p:clrMapOvr>
  <p:transition>
    <p:fade/>
  </p:transition>
</p:sldLayout>
</file>

<file path=ppt/slideLayouts/slideLayout86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087869"/>
            <a:endParaRPr lang="en-US" sz="1765" dirty="0">
              <a:solidFill>
                <a:srgbClr val="505050"/>
              </a:solidFill>
            </a:endParaRPr>
          </a:p>
        </p:txBody>
      </p:sp>
      <p:sp>
        <p:nvSpPr>
          <p:cNvPr id="4" name="Slide Number Placeholder 3"/>
          <p:cNvSpPr>
            <a:spLocks noGrp="1"/>
          </p:cNvSpPr>
          <p:nvPr>
            <p:ph type="sldNum" sz="quarter" idx="11"/>
          </p:nvPr>
        </p:nvSpPr>
        <p:spPr/>
        <p:txBody>
          <a:bodyPr/>
          <a:lstStyle/>
          <a:p>
            <a:pPr defTabSz="1087869"/>
            <a:fld id="{FAADACFB-7C71-4E89-89D2-7BBA40B7BFA9}" type="slidenum">
              <a:rPr lang="en-US" sz="1765" smtClean="0">
                <a:solidFill>
                  <a:srgbClr val="505050"/>
                </a:solidFill>
              </a:rPr>
              <a:pPr defTabSz="1087869"/>
              <a:t>‹#›</a:t>
            </a:fld>
            <a:endParaRPr lang="en-US" sz="1765" dirty="0">
              <a:solidFill>
                <a:srgbClr val="505050"/>
              </a:solidFill>
            </a:endParaRPr>
          </a:p>
        </p:txBody>
      </p:sp>
    </p:spTree>
    <p:extLst>
      <p:ext uri="{BB962C8B-B14F-4D97-AF65-F5344CB8AC3E}">
        <p14:creationId xmlns:p14="http://schemas.microsoft.com/office/powerpoint/2010/main" val="39270227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635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0.xml><?xml version="1.0" encoding="utf-8"?>
<p:sldLayout xmlns:a="http://schemas.openxmlformats.org/drawingml/2006/main" xmlns:r="http://schemas.openxmlformats.org/officeDocument/2006/relationships" xmlns:p="http://schemas.openxmlformats.org/presentationml/2006/main" userDrawn="1">
  <p:cSld name="4_Two Column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495582"/>
      </p:ext>
    </p:extLst>
  </p:cSld>
  <p:clrMapOvr>
    <a:masterClrMapping/>
  </p:clrMapOvr>
  <p:transition>
    <p:fade/>
  </p:transition>
</p:sldLayout>
</file>

<file path=ppt/slideLayouts/slideLayout87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213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0511003"/>
      </p:ext>
    </p:extLst>
  </p:cSld>
  <p:clrMapOvr>
    <a:masterClrMapping/>
  </p:clrMapOvr>
  <p:transition>
    <p:fade/>
  </p:transition>
</p:sldLayout>
</file>

<file path=ppt/slideLayouts/slideLayout873.xml><?xml version="1.0" encoding="utf-8"?>
<p:sldLayout xmlns:a="http://schemas.openxmlformats.org/drawingml/2006/main" xmlns:r="http://schemas.openxmlformats.org/officeDocument/2006/relationships" xmlns:p="http://schemas.openxmlformats.org/presentationml/2006/main" userDrawn="1">
  <p:cSld name="4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132"/>
          <a:stretch/>
        </p:blipFill>
        <p:spPr>
          <a:xfrm>
            <a:off x="-617211" y="-93570"/>
            <a:ext cx="12809211" cy="6951570"/>
          </a:xfrm>
          <a:prstGeom prst="rect">
            <a:avLst/>
          </a:prstGeom>
        </p:spPr>
      </p:pic>
      <p:sp>
        <p:nvSpPr>
          <p:cNvPr id="5" name="Rectangle 4"/>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3"/>
          <p:cNvSpPr>
            <a:spLocks noGrp="1"/>
          </p:cNvSpPr>
          <p:nvPr>
            <p:ph type="title"/>
          </p:nvPr>
        </p:nvSpPr>
        <p:spPr>
          <a:xfrm>
            <a:off x="269240" y="289511"/>
            <a:ext cx="11655840" cy="899665"/>
          </a:xfrm>
        </p:spPr>
        <p:txBody>
          <a:bodyPr/>
          <a:lstStyle>
            <a:lvl1pPr>
              <a:defRPr>
                <a:solidFill>
                  <a:schemeClr val="bg1"/>
                </a:solidFill>
              </a:defRPr>
            </a:lvl1pPr>
          </a:lstStyle>
          <a:p>
            <a:r>
              <a:rPr lang="en-US" dirty="0"/>
              <a:t>Agenda</a:t>
            </a:r>
          </a:p>
        </p:txBody>
      </p:sp>
    </p:spTree>
    <p:extLst>
      <p:ext uri="{BB962C8B-B14F-4D97-AF65-F5344CB8AC3E}">
        <p14:creationId xmlns:p14="http://schemas.microsoft.com/office/powerpoint/2010/main" val="30362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4.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69240" y="3692027"/>
            <a:ext cx="4502786" cy="425495"/>
          </a:xfrm>
        </p:spPr>
        <p:txBody>
          <a:bodyPr/>
          <a:lstStyle>
            <a:lvl1pPr marL="0" indent="0">
              <a:buNone/>
              <a:defRPr sz="1765">
                <a:ln>
                  <a:noFill/>
                </a:ln>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8" name="Title 7"/>
          <p:cNvSpPr>
            <a:spLocks noGrp="1"/>
          </p:cNvSpPr>
          <p:nvPr>
            <p:ph type="title"/>
          </p:nvPr>
        </p:nvSpPr>
        <p:spPr>
          <a:xfrm>
            <a:off x="269240" y="289511"/>
            <a:ext cx="4502786" cy="2038848"/>
          </a:xfrm>
        </p:spPr>
        <p:txBody>
          <a:bodyPr/>
          <a:lstStyle/>
          <a:p>
            <a:r>
              <a:rPr lang="en-US" dirty="0"/>
              <a:t>Click to edit Master title style</a:t>
            </a:r>
          </a:p>
        </p:txBody>
      </p:sp>
    </p:spTree>
    <p:extLst>
      <p:ext uri="{BB962C8B-B14F-4D97-AF65-F5344CB8AC3E}">
        <p14:creationId xmlns:p14="http://schemas.microsoft.com/office/powerpoint/2010/main" val="3169502808"/>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latin typeface="Segoe UI"/>
              <a:ea typeface="+mn-ea"/>
              <a:cs typeface="+mn-cs"/>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dirty="0">
              <a:ln>
                <a:noFill/>
              </a:ln>
              <a:solidFill>
                <a:srgbClr val="333333"/>
              </a:solidFill>
              <a:effectLst/>
              <a:uLnTx/>
              <a:uFillTx/>
              <a:latin typeface="Segoe UI"/>
              <a:ea typeface="+mn-ea"/>
              <a:cs typeface="+mn-cs"/>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154065964"/>
      </p:ext>
    </p:extLst>
  </p:cSld>
  <p:clrMapOvr>
    <a:masterClrMapping/>
  </p:clrMapOvr>
  <p:transition>
    <p:fade/>
  </p:transition>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3" name="Text Placeholder 2"/>
          <p:cNvSpPr>
            <a:spLocks noGrp="1"/>
          </p:cNvSpPr>
          <p:nvPr>
            <p:ph type="body" sz="quarter" idx="13" hasCustomPrompt="1"/>
          </p:nvPr>
        </p:nvSpPr>
        <p:spPr bwMode="white">
          <a:xfrm>
            <a:off x="10129912" y="291069"/>
            <a:ext cx="1792850" cy="452654"/>
          </a:xfrm>
        </p:spPr>
        <p:txBody>
          <a:bodyPr/>
          <a:lstStyle>
            <a:lvl1pPr marL="0" indent="0" algn="r">
              <a:buNone/>
              <a:defRPr sz="1961">
                <a:latin typeface="+mn-lt"/>
              </a:defRPr>
            </a:lvl1pPr>
          </a:lstStyle>
          <a:p>
            <a:pPr lvl="0"/>
            <a:r>
              <a:rPr lang="en-US" dirty="0"/>
              <a:t>Session Code</a:t>
            </a:r>
          </a:p>
        </p:txBody>
      </p:sp>
    </p:spTree>
    <p:extLst>
      <p:ext uri="{BB962C8B-B14F-4D97-AF65-F5344CB8AC3E}">
        <p14:creationId xmlns:p14="http://schemas.microsoft.com/office/powerpoint/2010/main" val="295190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0285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6896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7977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287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92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4988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9049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0080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34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576474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0429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8724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67646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0815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705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8745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08726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47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374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219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8883008"/>
      </p:ext>
    </p:extLst>
  </p:cSld>
  <p:clrMapOvr>
    <a:masterClrMapping/>
  </p:clrMapOvr>
  <p:transition>
    <p:fade/>
  </p:transition>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1611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973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6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90334768"/>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6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938280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4417FA-8497-4F67-B260-53298E377F02}" type="datetimeFigureOut">
              <a:rPr lang="en-US" smtClean="0"/>
              <a:t>4/21/2017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B6068-D781-4160-8AAF-0B0B43FAEBA9}" type="slidenum">
              <a:rPr lang="en-US" smtClean="0"/>
              <a:t>‹#›</a:t>
            </a:fld>
            <a:endParaRPr lang="en-US"/>
          </a:p>
        </p:txBody>
      </p:sp>
    </p:spTree>
    <p:extLst>
      <p:ext uri="{BB962C8B-B14F-4D97-AF65-F5344CB8AC3E}">
        <p14:creationId xmlns:p14="http://schemas.microsoft.com/office/powerpoint/2010/main" val="26936756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8646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6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503481232"/>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367"/>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086098290"/>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367"/>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824397768"/>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367"/>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441116855"/>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367"/>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1858813872"/>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367"/>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2329240251"/>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367"/>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1304097860"/>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6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2096021872"/>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6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655332779"/>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1"/>
            <a:ext cx="12434711" cy="6994525"/>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marL="0" marR="0" lvl="0" indent="0" algn="ctr" defTabSz="91409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 name="Title 1"/>
          <p:cNvSpPr>
            <a:spLocks noGrp="1"/>
          </p:cNvSpPr>
          <p:nvPr>
            <p:ph type="title" hasCustomPrompt="1"/>
          </p:nvPr>
        </p:nvSpPr>
        <p:spPr bwMode="auto">
          <a:xfrm>
            <a:off x="269304" y="2077814"/>
            <a:ext cx="6276530" cy="1978764"/>
          </a:xfrm>
          <a:solidFill>
            <a:srgbClr val="3B8F66"/>
          </a:solid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Event name here</a:t>
            </a:r>
          </a:p>
        </p:txBody>
      </p:sp>
      <p:sp>
        <p:nvSpPr>
          <p:cNvPr id="11" name="Text Placeholder 2"/>
          <p:cNvSpPr>
            <a:spLocks noGrp="1"/>
          </p:cNvSpPr>
          <p:nvPr>
            <p:ph type="body" sz="quarter" idx="14" hasCustomPrompt="1"/>
          </p:nvPr>
        </p:nvSpPr>
        <p:spPr bwMode="auto">
          <a:xfrm>
            <a:off x="267684" y="4056579"/>
            <a:ext cx="6276530" cy="717249"/>
          </a:xfrm>
          <a:solidFill>
            <a:srgbClr val="3B8F66"/>
          </a:solidFill>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a:t>City | Date</a:t>
            </a: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71492" y="6054818"/>
            <a:ext cx="1737793" cy="639069"/>
          </a:xfrm>
          <a:prstGeom prst="rect">
            <a:avLst/>
          </a:prstGeom>
        </p:spPr>
      </p:pic>
    </p:spTree>
    <p:extLst>
      <p:ext uri="{BB962C8B-B14F-4D97-AF65-F5344CB8AC3E}">
        <p14:creationId xmlns:p14="http://schemas.microsoft.com/office/powerpoint/2010/main" val="40664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122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91548" y="290584"/>
            <a:ext cx="10515600" cy="648666"/>
          </a:xfrm>
        </p:spPr>
        <p:txBody>
          <a:bodyPr/>
          <a:lstStyle>
            <a:lvl1pPr>
              <a:defRPr lang="en-US" sz="5294" b="0" kern="1200" cap="none" spc="-98" baseline="0" dirty="0">
                <a:ln w="3175">
                  <a:noFill/>
                </a:ln>
                <a:solidFill>
                  <a:srgbClr val="3B8F66"/>
                </a:solidFill>
                <a:effectLst/>
                <a:latin typeface="+mj-lt"/>
                <a:ea typeface="+mn-ea"/>
                <a:cs typeface="Segoe UI" pitchFamily="34" charset="0"/>
              </a:defRPr>
            </a:lvl1pPr>
          </a:lstStyle>
          <a:p>
            <a:r>
              <a:rPr lang="en-US"/>
              <a:t>Click to edit Master title style</a:t>
            </a:r>
          </a:p>
        </p:txBody>
      </p:sp>
      <p:sp>
        <p:nvSpPr>
          <p:cNvPr id="6" name="Text Placeholder 5"/>
          <p:cNvSpPr>
            <a:spLocks noGrp="1"/>
          </p:cNvSpPr>
          <p:nvPr>
            <p:ph type="body" sz="quarter" idx="10"/>
          </p:nvPr>
        </p:nvSpPr>
        <p:spPr>
          <a:xfrm>
            <a:off x="706507" y="1581773"/>
            <a:ext cx="1077898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3" indent="0">
              <a:buNone/>
              <a:defRPr/>
            </a:lvl3pPr>
            <a:lvl4pPr marL="448188" indent="0">
              <a:buNone/>
              <a:defRPr/>
            </a:lvl4pPr>
            <a:lvl5pPr marL="672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2478809"/>
      </p:ext>
    </p:extLst>
  </p:cSld>
  <p:clrMapOvr>
    <a:masterClrMapping/>
  </p:clrMapOvr>
  <p:transition>
    <p:fade/>
  </p:transition>
</p:sldLayout>
</file>

<file path=ppt/slideLayouts/slideLayout911.xml><?xml version="1.0" encoding="utf-8"?>
<p:sldLayout xmlns:a="http://schemas.openxmlformats.org/drawingml/2006/main" xmlns:r="http://schemas.openxmlformats.org/officeDocument/2006/relationships" xmlns:p="http://schemas.openxmlformats.org/presentationml/2006/main" userDrawn="1">
  <p:cSld name="2_Title with photo">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8309" y="0"/>
            <a:ext cx="12208618"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2" y="3"/>
            <a:ext cx="5029201" cy="6858000"/>
          </a:xfrm>
          <a:prstGeom prst="rect">
            <a:avLst/>
          </a:prstGeom>
          <a:solidFill>
            <a:srgbClr val="3B8F6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6" tIns="93246" rIns="93246" bIns="93246" numCol="1" spcCol="0" rtlCol="0" fromWordArt="0" anchor="b" anchorCtr="0" forceAA="0" compatLnSpc="1">
            <a:prstTxWarp prst="textNoShape">
              <a:avLst/>
            </a:prstTxWarp>
            <a:noAutofit/>
          </a:bodyPr>
          <a:lstStyle/>
          <a:p>
            <a:pPr marL="0" marR="0" lvl="0" indent="0" algn="r" defTabSz="914128" rtl="0" eaLnBrk="1" fontAlgn="auto" latinLnBrk="0" hangingPunct="1">
              <a:lnSpc>
                <a:spcPct val="100000"/>
              </a:lnSpc>
              <a:spcBef>
                <a:spcPts val="0"/>
              </a:spcBef>
              <a:spcAft>
                <a:spcPts val="0"/>
              </a:spcAft>
              <a:buClrTx/>
              <a:buSzTx/>
              <a:buFontTx/>
              <a:buNone/>
              <a:tabLst/>
              <a:defRPr/>
            </a:pPr>
            <a:endParaRPr kumimoji="0" lang="en-US" sz="122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03" rtl="0" eaLnBrk="1" latinLnBrk="0" hangingPunct="1">
              <a:lnSpc>
                <a:spcPct val="90000"/>
              </a:lnSpc>
              <a:spcBef>
                <a:spcPct val="0"/>
              </a:spcBef>
              <a:buNone/>
              <a:defRPr lang="en-US" sz="4895" b="0" kern="1200" cap="none" spc="-102" baseline="0" dirty="0">
                <a:solidFill>
                  <a:schemeClr val="bg1"/>
                </a:solidFill>
                <a:latin typeface="+mn-lt"/>
                <a:ea typeface="Segoe UI Semibold" panose="020B0702040204020203" pitchFamily="34" charset="0"/>
                <a:cs typeface="Segoe UI Semibold" panose="020B0702040204020203" pitchFamily="34" charset="0"/>
              </a:defRPr>
            </a:lvl1pPr>
          </a:lstStyle>
          <a:p>
            <a:pPr lvl="0"/>
            <a:r>
              <a:rPr lang="en-US"/>
              <a:t>Presentation Title</a:t>
            </a:r>
          </a:p>
        </p:txBody>
      </p:sp>
      <p:sp>
        <p:nvSpPr>
          <p:cNvPr id="8" name="Text Placeholder 3"/>
          <p:cNvSpPr>
            <a:spLocks noGrp="1"/>
          </p:cNvSpPr>
          <p:nvPr>
            <p:ph type="body" sz="quarter" idx="10" hasCustomPrompt="1"/>
          </p:nvPr>
        </p:nvSpPr>
        <p:spPr>
          <a:xfrm>
            <a:off x="303724" y="5670384"/>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5" indent="0">
              <a:buNone/>
              <a:defRPr sz="2040">
                <a:solidFill>
                  <a:schemeClr val="bg1"/>
                </a:solidFill>
              </a:defRPr>
            </a:lvl2pPr>
            <a:lvl3pPr marL="600048" indent="0">
              <a:buNone/>
              <a:defRPr sz="2040">
                <a:solidFill>
                  <a:schemeClr val="bg1"/>
                </a:solidFill>
              </a:defRPr>
            </a:lvl3pPr>
            <a:lvl4pPr marL="887264" indent="0">
              <a:buNone/>
              <a:defRPr sz="2040">
                <a:solidFill>
                  <a:schemeClr val="bg1"/>
                </a:solidFill>
              </a:defRPr>
            </a:lvl4pPr>
            <a:lvl5pPr marL="1127281" indent="0">
              <a:buNone/>
              <a:defRPr sz="2040">
                <a:solidFill>
                  <a:schemeClr val="bg1"/>
                </a:solidFill>
              </a:defRPr>
            </a:lvl5pPr>
          </a:lstStyle>
          <a:p>
            <a:pPr lvl="0"/>
            <a:r>
              <a:rPr lang="en-US"/>
              <a:t>Speaker Name</a:t>
            </a:r>
          </a:p>
          <a:p>
            <a:pPr lvl="0"/>
            <a:r>
              <a:rPr lang="en-US"/>
              <a:t>Date</a:t>
            </a:r>
          </a:p>
        </p:txBody>
      </p:sp>
      <p:pic>
        <p:nvPicPr>
          <p:cNvPr id="12" name="Picture 11"/>
          <p:cNvPicPr>
            <a:picLocks noChangeAspect="1"/>
          </p:cNvPicPr>
          <p:nvPr userDrawn="1"/>
        </p:nvPicPr>
        <p:blipFill>
          <a:blip r:embed="rId3"/>
          <a:stretch>
            <a:fillRect/>
          </a:stretch>
        </p:blipFill>
        <p:spPr>
          <a:xfrm>
            <a:off x="10551633" y="6252087"/>
            <a:ext cx="1347215" cy="288910"/>
          </a:xfrm>
          <a:prstGeom prst="rect">
            <a:avLst/>
          </a:prstGeom>
        </p:spPr>
      </p:pic>
    </p:spTree>
    <p:extLst>
      <p:ext uri="{BB962C8B-B14F-4D97-AF65-F5344CB8AC3E}">
        <p14:creationId xmlns:p14="http://schemas.microsoft.com/office/powerpoint/2010/main" val="912908119"/>
      </p:ext>
    </p:extLst>
  </p:cSld>
  <p:clrMapOvr>
    <a:masterClrMapping/>
  </p:clrMapOvr>
  <p:transition>
    <p:fade/>
  </p:transition>
  <p:extLst mod="1">
    <p:ext uri="{DCECCB84-F9BA-43D5-87BE-67443E8EF086}">
      <p15:sldGuideLst xmlns:p15="http://schemas.microsoft.com/office/powerpoint/2012/main">
        <p15:guide id="1" pos="4126">
          <p15:clr>
            <a:srgbClr val="5ACBF0"/>
          </p15:clr>
        </p15:guide>
      </p15:sldGuideLst>
    </p:ext>
  </p:extLst>
</p:sldLayout>
</file>

<file path=ppt/slideLayouts/slideLayout912.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8309" y="0"/>
            <a:ext cx="12208618"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4" hasCustomPrompt="1"/>
          </p:nvPr>
        </p:nvSpPr>
        <p:spPr bwMode="auto">
          <a:xfrm>
            <a:off x="296405" y="5745805"/>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a:t>Speaker Name</a:t>
            </a:r>
          </a:p>
        </p:txBody>
      </p:sp>
      <p:sp>
        <p:nvSpPr>
          <p:cNvPr id="14" name="Rectangle 13"/>
          <p:cNvSpPr/>
          <p:nvPr userDrawn="1"/>
        </p:nvSpPr>
        <p:spPr bwMode="auto">
          <a:xfrm>
            <a:off x="269241" y="4773833"/>
            <a:ext cx="8067824" cy="1793103"/>
          </a:xfrm>
          <a:prstGeom prst="rect">
            <a:avLst/>
          </a:prstGeom>
          <a:solidFill>
            <a:srgbClr val="3B8F6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marL="0" marR="0" lvl="0" indent="0" algn="ctr" defTabSz="91409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Title 1"/>
          <p:cNvSpPr>
            <a:spLocks noGrp="1"/>
          </p:cNvSpPr>
          <p:nvPr>
            <p:ph type="title" hasCustomPrompt="1"/>
          </p:nvPr>
        </p:nvSpPr>
        <p:spPr bwMode="auto">
          <a:xfrm>
            <a:off x="296404" y="4787297"/>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pic>
        <p:nvPicPr>
          <p:cNvPr id="15" name="Picture 14"/>
          <p:cNvPicPr>
            <a:picLocks noChangeAspect="1"/>
          </p:cNvPicPr>
          <p:nvPr userDrawn="1"/>
        </p:nvPicPr>
        <p:blipFill>
          <a:blip r:embed="rId3"/>
          <a:stretch>
            <a:fillRect/>
          </a:stretch>
        </p:blipFill>
        <p:spPr>
          <a:xfrm>
            <a:off x="10551633" y="6252087"/>
            <a:ext cx="1347215" cy="288910"/>
          </a:xfrm>
          <a:prstGeom prst="rect">
            <a:avLst/>
          </a:prstGeom>
        </p:spPr>
      </p:pic>
    </p:spTree>
    <p:extLst>
      <p:ext uri="{BB962C8B-B14F-4D97-AF65-F5344CB8AC3E}">
        <p14:creationId xmlns:p14="http://schemas.microsoft.com/office/powerpoint/2010/main" val="157597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20"/>
            <a:ext cx="11653522" cy="395317"/>
          </a:xfrm>
          <a:prstGeom prst="rect">
            <a:avLst/>
          </a:prstGeom>
          <a:noFill/>
          <a:ln w="12700">
            <a:noFill/>
            <a:miter lim="800000"/>
            <a:headEnd type="none" w="sm" len="sm"/>
            <a:tailEnd type="none" w="sm" len="sm"/>
          </a:ln>
          <a:effectLst/>
        </p:spPr>
        <p:txBody>
          <a:bodyPr vert="horz" wrap="square" lIns="179283" tIns="143426" rIns="179283" bIns="143426" numCol="1" anchor="t" anchorCtr="0" compatLnSpc="1">
            <a:prstTxWarp prst="textNoShape">
              <a:avLst/>
            </a:prstTxWarp>
            <a:spAutoFit/>
          </a:bodyPr>
          <a:lstStyle/>
          <a:p>
            <a:pPr marL="0" marR="0" lvl="0" indent="0" algn="l" defTabSz="913912"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812336983"/>
      </p:ext>
    </p:extLst>
  </p:cSld>
  <p:clrMapOvr>
    <a:masterClrMapping/>
  </p:clrMapOvr>
  <p:transition>
    <p:fade/>
  </p:transition>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6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1238550022"/>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6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086804965"/>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6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170558595"/>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367"/>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695538787"/>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367"/>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107691319"/>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367"/>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193282595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10630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367"/>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461181137"/>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367"/>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478220639"/>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367"/>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014474646"/>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6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1269120060"/>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36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897052186"/>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1"/>
            <a:ext cx="12434711" cy="6994525"/>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marL="0" marR="0" lvl="0" indent="0" algn="ctr" defTabSz="91409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 name="Title 1"/>
          <p:cNvSpPr>
            <a:spLocks noGrp="1"/>
          </p:cNvSpPr>
          <p:nvPr>
            <p:ph type="title" hasCustomPrompt="1"/>
          </p:nvPr>
        </p:nvSpPr>
        <p:spPr bwMode="auto">
          <a:xfrm>
            <a:off x="269304" y="2077814"/>
            <a:ext cx="6276530" cy="1978764"/>
          </a:xfrm>
          <a:solidFill>
            <a:srgbClr val="3B8F66"/>
          </a:solid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Event name here</a:t>
            </a:r>
          </a:p>
        </p:txBody>
      </p:sp>
      <p:sp>
        <p:nvSpPr>
          <p:cNvPr id="11" name="Text Placeholder 2"/>
          <p:cNvSpPr>
            <a:spLocks noGrp="1"/>
          </p:cNvSpPr>
          <p:nvPr>
            <p:ph type="body" sz="quarter" idx="14" hasCustomPrompt="1"/>
          </p:nvPr>
        </p:nvSpPr>
        <p:spPr bwMode="auto">
          <a:xfrm>
            <a:off x="267684" y="4056579"/>
            <a:ext cx="6276530" cy="717249"/>
          </a:xfrm>
          <a:solidFill>
            <a:srgbClr val="3B8F66"/>
          </a:solidFill>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a:t>City | Date</a:t>
            </a: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71492" y="6054818"/>
            <a:ext cx="1737793" cy="639069"/>
          </a:xfrm>
          <a:prstGeom prst="rect">
            <a:avLst/>
          </a:prstGeom>
        </p:spPr>
      </p:pic>
    </p:spTree>
    <p:extLst>
      <p:ext uri="{BB962C8B-B14F-4D97-AF65-F5344CB8AC3E}">
        <p14:creationId xmlns:p14="http://schemas.microsoft.com/office/powerpoint/2010/main" val="120411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91548" y="290584"/>
            <a:ext cx="10515600" cy="648666"/>
          </a:xfrm>
        </p:spPr>
        <p:txBody>
          <a:bodyPr/>
          <a:lstStyle>
            <a:lvl1pPr>
              <a:defRPr lang="en-US" sz="5294" b="0" kern="1200" cap="none" spc="-98" baseline="0" dirty="0">
                <a:ln w="3175">
                  <a:noFill/>
                </a:ln>
                <a:solidFill>
                  <a:srgbClr val="3B8F66"/>
                </a:solidFill>
                <a:effectLst/>
                <a:latin typeface="+mj-lt"/>
                <a:ea typeface="+mn-ea"/>
                <a:cs typeface="Segoe UI" pitchFamily="34" charset="0"/>
              </a:defRPr>
            </a:lvl1pPr>
          </a:lstStyle>
          <a:p>
            <a:r>
              <a:rPr lang="en-US"/>
              <a:t>Click to edit Master title style</a:t>
            </a:r>
          </a:p>
        </p:txBody>
      </p:sp>
      <p:sp>
        <p:nvSpPr>
          <p:cNvPr id="6" name="Text Placeholder 5"/>
          <p:cNvSpPr>
            <a:spLocks noGrp="1"/>
          </p:cNvSpPr>
          <p:nvPr>
            <p:ph type="body" sz="quarter" idx="10"/>
          </p:nvPr>
        </p:nvSpPr>
        <p:spPr>
          <a:xfrm>
            <a:off x="706507" y="1581773"/>
            <a:ext cx="1077898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3" indent="0">
              <a:buNone/>
              <a:defRPr/>
            </a:lvl3pPr>
            <a:lvl4pPr marL="448188" indent="0">
              <a:buNone/>
              <a:defRPr/>
            </a:lvl4pPr>
            <a:lvl5pPr marL="672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283148"/>
      </p:ext>
    </p:extLst>
  </p:cSld>
  <p:clrMapOvr>
    <a:masterClrMapping/>
  </p:clrMapOvr>
  <p:transition>
    <p:fade/>
  </p:transition>
</p:sldLayout>
</file>

<file path=ppt/slideLayouts/slideLayout927.xml><?xml version="1.0" encoding="utf-8"?>
<p:sldLayout xmlns:a="http://schemas.openxmlformats.org/drawingml/2006/main" xmlns:r="http://schemas.openxmlformats.org/officeDocument/2006/relationships" xmlns:p="http://schemas.openxmlformats.org/presentationml/2006/main" userDrawn="1">
  <p:cSld name="2_Title with photo">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8309" y="0"/>
            <a:ext cx="12208618"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2" y="3"/>
            <a:ext cx="5029201" cy="6858000"/>
          </a:xfrm>
          <a:prstGeom prst="rect">
            <a:avLst/>
          </a:prstGeom>
          <a:solidFill>
            <a:srgbClr val="3B8F6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6" tIns="93246" rIns="93246" bIns="93246" numCol="1" spcCol="0" rtlCol="0" fromWordArt="0" anchor="b" anchorCtr="0" forceAA="0" compatLnSpc="1">
            <a:prstTxWarp prst="textNoShape">
              <a:avLst/>
            </a:prstTxWarp>
            <a:noAutofit/>
          </a:bodyPr>
          <a:lstStyle/>
          <a:p>
            <a:pPr marL="0" marR="0" lvl="0" indent="0" algn="r" defTabSz="914128" rtl="0" eaLnBrk="1" fontAlgn="auto" latinLnBrk="0" hangingPunct="1">
              <a:lnSpc>
                <a:spcPct val="100000"/>
              </a:lnSpc>
              <a:spcBef>
                <a:spcPts val="0"/>
              </a:spcBef>
              <a:spcAft>
                <a:spcPts val="0"/>
              </a:spcAft>
              <a:buClrTx/>
              <a:buSzTx/>
              <a:buFontTx/>
              <a:buNone/>
              <a:tabLst/>
              <a:defRPr/>
            </a:pPr>
            <a:endParaRPr kumimoji="0" lang="en-US" sz="122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03" rtl="0" eaLnBrk="1" latinLnBrk="0" hangingPunct="1">
              <a:lnSpc>
                <a:spcPct val="90000"/>
              </a:lnSpc>
              <a:spcBef>
                <a:spcPct val="0"/>
              </a:spcBef>
              <a:buNone/>
              <a:defRPr lang="en-US" sz="4895" b="0" kern="1200" cap="none" spc="-102" baseline="0" dirty="0">
                <a:solidFill>
                  <a:schemeClr val="bg1"/>
                </a:solidFill>
                <a:latin typeface="+mn-lt"/>
                <a:ea typeface="Segoe UI Semibold" panose="020B0702040204020203" pitchFamily="34" charset="0"/>
                <a:cs typeface="Segoe UI Semibold" panose="020B0702040204020203" pitchFamily="34" charset="0"/>
              </a:defRPr>
            </a:lvl1pPr>
          </a:lstStyle>
          <a:p>
            <a:pPr lvl="0"/>
            <a:r>
              <a:rPr lang="en-US"/>
              <a:t>Presentation Title</a:t>
            </a:r>
          </a:p>
        </p:txBody>
      </p:sp>
      <p:sp>
        <p:nvSpPr>
          <p:cNvPr id="8" name="Text Placeholder 3"/>
          <p:cNvSpPr>
            <a:spLocks noGrp="1"/>
          </p:cNvSpPr>
          <p:nvPr>
            <p:ph type="body" sz="quarter" idx="10" hasCustomPrompt="1"/>
          </p:nvPr>
        </p:nvSpPr>
        <p:spPr>
          <a:xfrm>
            <a:off x="303724" y="5670384"/>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5" indent="0">
              <a:buNone/>
              <a:defRPr sz="2040">
                <a:solidFill>
                  <a:schemeClr val="bg1"/>
                </a:solidFill>
              </a:defRPr>
            </a:lvl2pPr>
            <a:lvl3pPr marL="600048" indent="0">
              <a:buNone/>
              <a:defRPr sz="2040">
                <a:solidFill>
                  <a:schemeClr val="bg1"/>
                </a:solidFill>
              </a:defRPr>
            </a:lvl3pPr>
            <a:lvl4pPr marL="887264" indent="0">
              <a:buNone/>
              <a:defRPr sz="2040">
                <a:solidFill>
                  <a:schemeClr val="bg1"/>
                </a:solidFill>
              </a:defRPr>
            </a:lvl4pPr>
            <a:lvl5pPr marL="1127281" indent="0">
              <a:buNone/>
              <a:defRPr sz="2040">
                <a:solidFill>
                  <a:schemeClr val="bg1"/>
                </a:solidFill>
              </a:defRPr>
            </a:lvl5pPr>
          </a:lstStyle>
          <a:p>
            <a:pPr lvl="0"/>
            <a:r>
              <a:rPr lang="en-US"/>
              <a:t>Speaker Name</a:t>
            </a:r>
          </a:p>
          <a:p>
            <a:pPr lvl="0"/>
            <a:r>
              <a:rPr lang="en-US"/>
              <a:t>Date</a:t>
            </a:r>
          </a:p>
        </p:txBody>
      </p:sp>
      <p:pic>
        <p:nvPicPr>
          <p:cNvPr id="12" name="Picture 11"/>
          <p:cNvPicPr>
            <a:picLocks noChangeAspect="1"/>
          </p:cNvPicPr>
          <p:nvPr userDrawn="1"/>
        </p:nvPicPr>
        <p:blipFill>
          <a:blip r:embed="rId3"/>
          <a:stretch>
            <a:fillRect/>
          </a:stretch>
        </p:blipFill>
        <p:spPr>
          <a:xfrm>
            <a:off x="10551633" y="6252087"/>
            <a:ext cx="1347215" cy="288910"/>
          </a:xfrm>
          <a:prstGeom prst="rect">
            <a:avLst/>
          </a:prstGeom>
        </p:spPr>
      </p:pic>
    </p:spTree>
    <p:extLst>
      <p:ext uri="{BB962C8B-B14F-4D97-AF65-F5344CB8AC3E}">
        <p14:creationId xmlns:p14="http://schemas.microsoft.com/office/powerpoint/2010/main" val="921819805"/>
      </p:ext>
    </p:extLst>
  </p:cSld>
  <p:clrMapOvr>
    <a:masterClrMapping/>
  </p:clrMapOvr>
  <p:transition>
    <p:fade/>
  </p:transition>
  <p:extLst mod="1">
    <p:ext uri="{DCECCB84-F9BA-43D5-87BE-67443E8EF086}">
      <p15:sldGuideLst xmlns:p15="http://schemas.microsoft.com/office/powerpoint/2012/main">
        <p15:guide id="1" pos="4126">
          <p15:clr>
            <a:srgbClr val="5ACBF0"/>
          </p15:clr>
        </p15:guide>
      </p15:sldGuideLst>
    </p:ext>
  </p:extLst>
</p:sldLayout>
</file>

<file path=ppt/slideLayouts/slideLayout928.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8309" y="0"/>
            <a:ext cx="12208618"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4" hasCustomPrompt="1"/>
          </p:nvPr>
        </p:nvSpPr>
        <p:spPr bwMode="auto">
          <a:xfrm>
            <a:off x="296405" y="5745805"/>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a:t>Speaker Name</a:t>
            </a:r>
          </a:p>
        </p:txBody>
      </p:sp>
      <p:sp>
        <p:nvSpPr>
          <p:cNvPr id="14" name="Rectangle 13"/>
          <p:cNvSpPr/>
          <p:nvPr userDrawn="1"/>
        </p:nvSpPr>
        <p:spPr bwMode="auto">
          <a:xfrm>
            <a:off x="269241" y="4773833"/>
            <a:ext cx="8067824" cy="1793103"/>
          </a:xfrm>
          <a:prstGeom prst="rect">
            <a:avLst/>
          </a:prstGeom>
          <a:solidFill>
            <a:srgbClr val="3B8F6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marL="0" marR="0" lvl="0" indent="0" algn="ctr" defTabSz="91409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Title 1"/>
          <p:cNvSpPr>
            <a:spLocks noGrp="1"/>
          </p:cNvSpPr>
          <p:nvPr>
            <p:ph type="title" hasCustomPrompt="1"/>
          </p:nvPr>
        </p:nvSpPr>
        <p:spPr bwMode="auto">
          <a:xfrm>
            <a:off x="296404" y="4787297"/>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pic>
        <p:nvPicPr>
          <p:cNvPr id="15" name="Picture 14"/>
          <p:cNvPicPr>
            <a:picLocks noChangeAspect="1"/>
          </p:cNvPicPr>
          <p:nvPr userDrawn="1"/>
        </p:nvPicPr>
        <p:blipFill>
          <a:blip r:embed="rId3"/>
          <a:stretch>
            <a:fillRect/>
          </a:stretch>
        </p:blipFill>
        <p:spPr>
          <a:xfrm>
            <a:off x="10551633" y="6252087"/>
            <a:ext cx="1347215" cy="288910"/>
          </a:xfrm>
          <a:prstGeom prst="rect">
            <a:avLst/>
          </a:prstGeom>
        </p:spPr>
      </p:pic>
    </p:spTree>
    <p:extLst>
      <p:ext uri="{BB962C8B-B14F-4D97-AF65-F5344CB8AC3E}">
        <p14:creationId xmlns:p14="http://schemas.microsoft.com/office/powerpoint/2010/main" val="22185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20"/>
            <a:ext cx="11653522" cy="395317"/>
          </a:xfrm>
          <a:prstGeom prst="rect">
            <a:avLst/>
          </a:prstGeom>
          <a:noFill/>
          <a:ln w="12700">
            <a:noFill/>
            <a:miter lim="800000"/>
            <a:headEnd type="none" w="sm" len="sm"/>
            <a:tailEnd type="none" w="sm" len="sm"/>
          </a:ln>
          <a:effectLst/>
        </p:spPr>
        <p:txBody>
          <a:bodyPr vert="horz" wrap="square" lIns="179283" tIns="143426" rIns="179283" bIns="143426" numCol="1" anchor="t" anchorCtr="0" compatLnSpc="1">
            <a:prstTxWarp prst="textNoShape">
              <a:avLst/>
            </a:prstTxWarp>
            <a:spAutoFit/>
          </a:bodyPr>
          <a:lstStyle/>
          <a:p>
            <a:pPr marL="0" marR="0" lvl="0" indent="0" algn="l" defTabSz="913912"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17184333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189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solidFill>
          <a:srgbClr val="52525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3" y="1580764"/>
            <a:ext cx="12192003" cy="2854810"/>
          </a:xfrm>
          <a:prstGeom prst="rect">
            <a:avLst/>
          </a:prstGeom>
          <a:solidFill>
            <a:schemeClr val="accent6">
              <a:alpha val="7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extBox 6"/>
          <p:cNvSpPr txBox="1"/>
          <p:nvPr userDrawn="1"/>
        </p:nvSpPr>
        <p:spPr bwMode="white">
          <a:xfrm>
            <a:off x="225152" y="1820176"/>
            <a:ext cx="11653523" cy="118595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4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Microsoft Data Science Summit</a:t>
            </a:r>
          </a:p>
        </p:txBody>
      </p:sp>
      <p:sp>
        <p:nvSpPr>
          <p:cNvPr id="11" name="TextBox 10"/>
          <p:cNvSpPr txBox="1"/>
          <p:nvPr userDrawn="1"/>
        </p:nvSpPr>
        <p:spPr bwMode="white">
          <a:xfrm>
            <a:off x="273219" y="3356980"/>
            <a:ext cx="9994611" cy="7785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Sept 26 – 27 | Atlanta, GA</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85518" y="479504"/>
            <a:ext cx="1522404" cy="326167"/>
          </a:xfrm>
          <a:prstGeom prst="rect">
            <a:avLst/>
          </a:prstGeom>
        </p:spPr>
      </p:pic>
    </p:spTree>
    <p:extLst>
      <p:ext uri="{BB962C8B-B14F-4D97-AF65-F5344CB8AC3E}">
        <p14:creationId xmlns:p14="http://schemas.microsoft.com/office/powerpoint/2010/main" val="194544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Title Slide Black">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15" name="Rectangle 14"/>
          <p:cNvSpPr/>
          <p:nvPr userDrawn="1"/>
        </p:nvSpPr>
        <p:spPr bwMode="auto">
          <a:xfrm>
            <a:off x="-1" y="1"/>
            <a:ext cx="8135864" cy="6857999"/>
          </a:xfrm>
          <a:prstGeom prst="rect">
            <a:avLst/>
          </a:prstGeom>
          <a:solidFill>
            <a:schemeClr val="accent6">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userDrawn="1"/>
        </p:nvSpPr>
        <p:spPr bwMode="white">
          <a:xfrm>
            <a:off x="269240" y="1983762"/>
            <a:ext cx="7320802" cy="175629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Microsoft Data </a:t>
            </a:r>
            <a:b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Science Summit</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93345" y="440493"/>
            <a:ext cx="1522404" cy="326167"/>
          </a:xfrm>
          <a:prstGeom prst="rect">
            <a:avLst/>
          </a:prstGeom>
        </p:spPr>
      </p:pic>
      <p:sp>
        <p:nvSpPr>
          <p:cNvPr id="11" name="TextBox 10"/>
          <p:cNvSpPr txBox="1"/>
          <p:nvPr userDrawn="1"/>
        </p:nvSpPr>
        <p:spPr bwMode="white">
          <a:xfrm>
            <a:off x="286920" y="3894821"/>
            <a:ext cx="9994611" cy="72424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Sept 26 – 27 | Atlanta, GA</a:t>
            </a:r>
          </a:p>
        </p:txBody>
      </p:sp>
    </p:spTree>
    <p:extLst>
      <p:ext uri="{BB962C8B-B14F-4D97-AF65-F5344CB8AC3E}">
        <p14:creationId xmlns:p14="http://schemas.microsoft.com/office/powerpoint/2010/main" val="27405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9" name="Rectangle 8"/>
          <p:cNvSpPr/>
          <p:nvPr userDrawn="1"/>
        </p:nvSpPr>
        <p:spPr bwMode="auto">
          <a:xfrm>
            <a:off x="-1" y="1"/>
            <a:ext cx="8135864" cy="685799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userDrawn="1"/>
        </p:nvSpPr>
        <p:spPr bwMode="white">
          <a:xfrm>
            <a:off x="269240" y="1983762"/>
            <a:ext cx="7320802" cy="175629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Microsoft Data </a:t>
            </a:r>
            <a:b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Science Summit</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93345" y="440493"/>
            <a:ext cx="1522404" cy="326167"/>
          </a:xfrm>
          <a:prstGeom prst="rect">
            <a:avLst/>
          </a:prstGeom>
        </p:spPr>
      </p:pic>
      <p:sp>
        <p:nvSpPr>
          <p:cNvPr id="11" name="TextBox 10"/>
          <p:cNvSpPr txBox="1"/>
          <p:nvPr userDrawn="1"/>
        </p:nvSpPr>
        <p:spPr bwMode="white">
          <a:xfrm>
            <a:off x="286920" y="3894821"/>
            <a:ext cx="9994611" cy="72424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Sept 26 – 27 | Atlanta, GA</a:t>
            </a:r>
          </a:p>
        </p:txBody>
      </p:sp>
    </p:spTree>
    <p:extLst>
      <p:ext uri="{BB962C8B-B14F-4D97-AF65-F5344CB8AC3E}">
        <p14:creationId xmlns:p14="http://schemas.microsoft.com/office/powerpoint/2010/main" val="80028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bg1"/>
                    </a:gs>
                    <a:gs pos="100000">
                      <a:schemeClr val="bg1"/>
                    </a:gs>
                  </a:gsLst>
                  <a:lin ang="5400000" scaled="0"/>
                </a:gradFill>
              </a:defRPr>
            </a:lvl1pPr>
            <a:lvl2pPr marL="0" indent="0">
              <a:buFontTx/>
              <a:buNone/>
              <a:defRPr sz="1961">
                <a:gradFill>
                  <a:gsLst>
                    <a:gs pos="1250">
                      <a:schemeClr val="bg1"/>
                    </a:gs>
                    <a:gs pos="100000">
                      <a:schemeClr val="bg1"/>
                    </a:gs>
                  </a:gsLst>
                  <a:lin ang="5400000" scaled="0"/>
                </a:gradFill>
              </a:defRPr>
            </a:lvl2pPr>
            <a:lvl3pPr marL="224097" indent="0">
              <a:buNone/>
              <a:defRPr>
                <a:gradFill>
                  <a:gsLst>
                    <a:gs pos="1250">
                      <a:schemeClr val="bg1"/>
                    </a:gs>
                    <a:gs pos="100000">
                      <a:schemeClr val="bg1"/>
                    </a:gs>
                  </a:gsLst>
                  <a:lin ang="5400000" scaled="0"/>
                </a:gradFill>
              </a:defRPr>
            </a:lvl3pPr>
            <a:lvl4pPr marL="448193" indent="0">
              <a:buNone/>
              <a:defRPr>
                <a:gradFill>
                  <a:gsLst>
                    <a:gs pos="1250">
                      <a:schemeClr val="bg1"/>
                    </a:gs>
                    <a:gs pos="100000">
                      <a:schemeClr val="bg1"/>
                    </a:gs>
                  </a:gsLst>
                  <a:lin ang="5400000" scaled="0"/>
                </a:gradFill>
              </a:defRPr>
            </a:lvl4pPr>
            <a:lvl5pPr marL="672290" indent="0">
              <a:buNone/>
              <a:defRPr>
                <a:gradFill>
                  <a:gsLst>
                    <a:gs pos="1250">
                      <a:schemeClr val="bg1"/>
                    </a:gs>
                    <a:gs pos="100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1501430"/>
      </p:ext>
    </p:extLst>
  </p:cSld>
  <p:clrMapOvr>
    <a:masterClrMapping/>
  </p:clrMapOvr>
  <p:transition>
    <p:fade/>
  </p:transition>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692411"/>
      </p:ext>
    </p:extLst>
  </p:cSld>
  <p:clrMapOvr>
    <a:masterClrMapping/>
  </p:clrMapOvr>
  <p:transition>
    <p:fade/>
  </p:transition>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366290"/>
      </p:ext>
    </p:extLst>
  </p:cSld>
  <p:clrMapOvr>
    <a:masterClrMapping/>
  </p:clrMapOvr>
  <p:transition>
    <p:fade/>
  </p:transition>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chemeClr val="bg1"/>
              </a:buClr>
              <a:buFont typeface="Arial" pitchFamily="34" charset="0"/>
              <a:buChar char="•"/>
              <a:defRPr sz="3137"/>
            </a:lvl1pPr>
            <a:lvl2pPr marL="520702" indent="-228601">
              <a:buClr>
                <a:schemeClr val="bg1"/>
              </a:buClr>
              <a:defRPr sz="2353"/>
            </a:lvl2pPr>
            <a:lvl3pPr marL="685803" indent="-165101">
              <a:buClr>
                <a:schemeClr val="bg1"/>
              </a:buClr>
              <a:tabLst/>
              <a:defRPr sz="1961"/>
            </a:lvl3pPr>
            <a:lvl4pPr marL="863603" indent="-177801">
              <a:buClr>
                <a:schemeClr val="bg1"/>
              </a:buClr>
              <a:defRPr/>
            </a:lvl4pPr>
            <a:lvl5pPr marL="1028704" indent="-165101">
              <a:buClr>
                <a:schemeClr val="bg1"/>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chemeClr val="bg1"/>
              </a:buClr>
              <a:buFont typeface="Arial" pitchFamily="34" charset="0"/>
              <a:buChar char="•"/>
              <a:defRPr sz="3137"/>
            </a:lvl1pPr>
            <a:lvl2pPr marL="520702" indent="-228601">
              <a:buClr>
                <a:schemeClr val="bg1"/>
              </a:buClr>
              <a:defRPr sz="2353"/>
            </a:lvl2pPr>
            <a:lvl3pPr marL="685803" indent="-165101">
              <a:buClr>
                <a:schemeClr val="bg1"/>
              </a:buClr>
              <a:tabLst/>
              <a:defRPr sz="1961"/>
            </a:lvl3pPr>
            <a:lvl4pPr marL="863603" indent="-177801">
              <a:buClr>
                <a:schemeClr val="bg1"/>
              </a:buClr>
              <a:defRPr/>
            </a:lvl4pPr>
            <a:lvl5pPr marL="1028704" indent="-165101">
              <a:buClr>
                <a:schemeClr val="bg1"/>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2795719"/>
      </p:ext>
    </p:extLst>
  </p:cSld>
  <p:clrMapOvr>
    <a:masterClrMapping/>
  </p:clrMapOvr>
  <p:transition>
    <p:fade/>
  </p:transition>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1456767"/>
      </p:ext>
    </p:extLst>
  </p:cSld>
  <p:clrMapOvr>
    <a:masterClrMapping/>
  </p:clrMapOvr>
  <p:transition>
    <p:fade/>
  </p:transition>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76770"/>
          <a:stretch/>
        </p:blipFill>
        <p:spPr>
          <a:xfrm>
            <a:off x="10595824" y="0"/>
            <a:ext cx="1596176" cy="6858000"/>
          </a:xfrm>
          <a:prstGeom prst="rect">
            <a:avLst/>
          </a:prstGeom>
        </p:spPr>
      </p:pic>
      <p:sp>
        <p:nvSpPr>
          <p:cNvPr id="2" name="Title 1"/>
          <p:cNvSpPr>
            <a:spLocks noGrp="1"/>
          </p:cNvSpPr>
          <p:nvPr>
            <p:ph type="title" hasCustomPrompt="1"/>
          </p:nvPr>
        </p:nvSpPr>
        <p:spPr bwMode="white">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4471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rotWithShape="1">
          <a:blip r:embed="rId2"/>
          <a:srcRect r="76770"/>
          <a:stretch/>
        </p:blipFill>
        <p:spPr>
          <a:xfrm>
            <a:off x="10595824" y="0"/>
            <a:ext cx="1596176" cy="6858000"/>
          </a:xfrm>
          <a:prstGeom prst="rect">
            <a:avLst/>
          </a:prstGeom>
        </p:spPr>
      </p:pic>
    </p:spTree>
    <p:extLst>
      <p:ext uri="{BB962C8B-B14F-4D97-AF65-F5344CB8AC3E}">
        <p14:creationId xmlns:p14="http://schemas.microsoft.com/office/powerpoint/2010/main" val="3891517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684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Section header teal">
    <p:bg>
      <p:bgPr>
        <a:solidFill>
          <a:srgbClr val="52525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3" name="Rectangle 2"/>
          <p:cNvSpPr/>
          <p:nvPr userDrawn="1"/>
        </p:nvSpPr>
        <p:spPr bwMode="auto">
          <a:xfrm>
            <a:off x="-2" y="1919960"/>
            <a:ext cx="7769015" cy="3018080"/>
          </a:xfrm>
          <a:prstGeom prst="rect">
            <a:avLst/>
          </a:prstGeom>
          <a:solidFill>
            <a:schemeClr val="accent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hasCustomPrompt="1"/>
          </p:nvPr>
        </p:nvSpPr>
        <p:spPr>
          <a:xfrm>
            <a:off x="269240" y="2263539"/>
            <a:ext cx="702199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8133813"/>
      </p:ext>
    </p:extLst>
  </p:cSld>
  <p:clrMapOvr>
    <a:masterClrMapping/>
  </p:clrMapOvr>
  <p:transition>
    <p:fade/>
  </p:transition>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rgbClr val="D83B0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5" name="Rectangle 4"/>
          <p:cNvSpPr/>
          <p:nvPr userDrawn="1"/>
        </p:nvSpPr>
        <p:spPr bwMode="auto">
          <a:xfrm>
            <a:off x="-2" y="1919960"/>
            <a:ext cx="7769015" cy="3018080"/>
          </a:xfrm>
          <a:prstGeom prst="rect">
            <a:avLst/>
          </a:prstGeom>
          <a:solidFill>
            <a:schemeClr val="accent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hasCustomPrompt="1"/>
          </p:nvPr>
        </p:nvSpPr>
        <p:spPr>
          <a:xfrm>
            <a:off x="269240" y="2263539"/>
            <a:ext cx="702199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706683"/>
      </p:ext>
    </p:extLst>
  </p:cSld>
  <p:clrMapOvr>
    <a:masterClrMapping/>
  </p:clrMapOvr>
  <p:transition>
    <p:fade/>
  </p:transition>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rgbClr val="00827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5" name="Rectangle 4"/>
          <p:cNvSpPr/>
          <p:nvPr userDrawn="1"/>
        </p:nvSpPr>
        <p:spPr bwMode="auto">
          <a:xfrm>
            <a:off x="-2" y="1919960"/>
            <a:ext cx="7769015" cy="3018080"/>
          </a:xfrm>
          <a:prstGeom prst="rect">
            <a:avLst/>
          </a:prstGeom>
          <a:solidFill>
            <a:schemeClr val="bg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hasCustomPrompt="1"/>
          </p:nvPr>
        </p:nvSpPr>
        <p:spPr>
          <a:xfrm>
            <a:off x="269240" y="2263539"/>
            <a:ext cx="702199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5861651"/>
      </p:ext>
    </p:extLst>
  </p:cSld>
  <p:clrMapOvr>
    <a:masterClrMapping/>
  </p:clrMapOvr>
  <p:transition>
    <p:fade/>
  </p:transition>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Section header grey">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5" name="Rectangle 4"/>
          <p:cNvSpPr/>
          <p:nvPr userDrawn="1"/>
        </p:nvSpPr>
        <p:spPr bwMode="auto">
          <a:xfrm>
            <a:off x="-2" y="1919960"/>
            <a:ext cx="7769015" cy="3018080"/>
          </a:xfrm>
          <a:prstGeom prst="rect">
            <a:avLst/>
          </a:prstGeom>
          <a:solidFill>
            <a:schemeClr val="bg1">
              <a:lumMod val="50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hasCustomPrompt="1"/>
          </p:nvPr>
        </p:nvSpPr>
        <p:spPr>
          <a:xfrm>
            <a:off x="269240" y="2263539"/>
            <a:ext cx="702199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0156986"/>
      </p:ext>
    </p:extLst>
  </p:cSld>
  <p:clrMapOvr>
    <a:masterClrMapping/>
  </p:clrMapOvr>
  <p:transition>
    <p:fade/>
  </p:transition>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bg1"/>
                    </a:gs>
                    <a:gs pos="100000">
                      <a:schemeClr val="bg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87716532"/>
      </p:ext>
    </p:extLst>
  </p:cSld>
  <p:clrMapOvr>
    <a:masterClrMapping/>
  </p:clrMapOvr>
  <p:transition>
    <p:fade/>
  </p:transition>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Blank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750741"/>
      </p:ext>
    </p:extLst>
  </p:cSld>
  <p:clrMapOvr>
    <a:masterClrMapping/>
  </p:clrMapOvr>
  <p:transition>
    <p:fade/>
  </p:transition>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967632"/>
      </p:ext>
    </p:extLst>
  </p:cSld>
  <p:clrMapOvr>
    <a:masterClrMapping/>
  </p:clrMapOvr>
  <p:transition>
    <p:fade/>
  </p:transition>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userDrawn="1">
  <p:cSld name="Blank orang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984651"/>
      </p:ext>
    </p:extLst>
  </p:cSld>
  <p:clrMapOvr>
    <a:masterClrMapping/>
  </p:clrMapOvr>
  <p:transition>
    <p:fade/>
  </p:transition>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772296"/>
      </p:ext>
    </p:extLst>
  </p:cSld>
  <p:clrMapOvr>
    <a:masterClrMapping/>
  </p:clrMapOvr>
  <p:transition>
    <p:fade/>
  </p:transition>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2731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240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0366731"/>
      </p:ext>
    </p:extLst>
  </p:cSld>
  <p:clrMapOvr>
    <a:masterClrMapping/>
  </p:clrMapOvr>
  <p:transition>
    <p:fade/>
  </p:transition>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970075280"/>
      </p:ext>
    </p:extLst>
  </p:cSld>
  <p:clrMapOvr>
    <a:masterClrMapping/>
  </p:clrMapOvr>
  <p:transition>
    <p:fade/>
  </p:transition>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066203"/>
      </p:ext>
    </p:extLst>
  </p:cSld>
  <p:clrMapOvr>
    <a:masterClrMapping/>
  </p:clrMapOvr>
  <p:transition>
    <p:fade/>
  </p:transition>
</p:sldLayout>
</file>

<file path=ppt/slideLayouts/slideLayout95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latin typeface="Segoe UI"/>
              <a:ea typeface="+mn-ea"/>
              <a:cs typeface="+mn-cs"/>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latin typeface="Segoe UI"/>
              <a:ea typeface="+mn-ea"/>
              <a:cs typeface="+mn-cs"/>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995433914"/>
      </p:ext>
    </p:extLst>
  </p:cSld>
  <p:clrMapOvr>
    <a:masterClrMapping/>
  </p:clrMapOvr>
  <p:transition>
    <p:fade/>
  </p:transition>
</p:sldLayout>
</file>

<file path=ppt/slideLayouts/slideLayout95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4226860"/>
      </p:ext>
    </p:extLst>
  </p:cSld>
  <p:clrMapOvr>
    <a:masterClrMapping/>
  </p:clrMapOvr>
  <p:transition>
    <p:fade/>
  </p:transition>
</p:sldLayout>
</file>

<file path=ppt/slideLayouts/slideLayout955.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0" rtl="0" eaLnBrk="1" latinLnBrk="0" hangingPunct="1">
              <a:lnSpc>
                <a:spcPct val="90000"/>
              </a:lnSpc>
              <a:spcBef>
                <a:spcPct val="0"/>
              </a:spcBef>
              <a:buNone/>
              <a:defRPr lang="en-US" sz="6598"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Tree>
    <p:extLst>
      <p:ext uri="{BB962C8B-B14F-4D97-AF65-F5344CB8AC3E}">
        <p14:creationId xmlns:p14="http://schemas.microsoft.com/office/powerpoint/2010/main" val="283482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56.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US" smtClean="0"/>
              <a:pPr>
                <a:defRPr/>
              </a:pPr>
              <a:t>‹#›</a:t>
            </a:fld>
            <a:endParaRPr lang="en-US" dirty="0"/>
          </a:p>
        </p:txBody>
      </p:sp>
      <p:pic>
        <p:nvPicPr>
          <p:cNvPr id="5" name="Picture 4"/>
          <p:cNvPicPr>
            <a:picLocks noChangeAspect="1"/>
          </p:cNvPicPr>
          <p:nvPr userDrawn="1"/>
        </p:nvPicPr>
        <p:blipFill>
          <a:blip r:embed="rId2"/>
          <a:stretch>
            <a:fillRect/>
          </a:stretch>
        </p:blipFill>
        <p:spPr>
          <a:xfrm>
            <a:off x="269239" y="6481588"/>
            <a:ext cx="898127" cy="191293"/>
          </a:xfrm>
          <a:prstGeom prst="rect">
            <a:avLst/>
          </a:prstGeom>
        </p:spPr>
      </p:pic>
    </p:spTree>
    <p:extLst>
      <p:ext uri="{BB962C8B-B14F-4D97-AF65-F5344CB8AC3E}">
        <p14:creationId xmlns:p14="http://schemas.microsoft.com/office/powerpoint/2010/main" val="3420987718"/>
      </p:ext>
    </p:extLst>
  </p:cSld>
  <p:clrMapOvr>
    <a:masterClrMapping/>
  </p:clrMapOvr>
  <p:transition spd="med">
    <p:fade/>
  </p:transition>
</p:sldLayout>
</file>

<file path=ppt/slideLayouts/slideLayout957.xml><?xml version="1.0" encoding="utf-8"?>
<p:sldLayout xmlns:a="http://schemas.openxmlformats.org/drawingml/2006/main" xmlns:r="http://schemas.openxmlformats.org/officeDocument/2006/relationships" xmlns:p="http://schemas.openxmlformats.org/presentationml/2006/main" userDrawn="1">
  <p:cSld name="How they did it">
    <p:bg>
      <p:bgRef idx="1001">
        <a:schemeClr val="bg1"/>
      </p:bgRef>
    </p:bg>
    <p:spTree>
      <p:nvGrpSpPr>
        <p:cNvPr id="1" name=""/>
        <p:cNvGrpSpPr/>
        <p:nvPr/>
      </p:nvGrpSpPr>
      <p:grpSpPr>
        <a:xfrm>
          <a:off x="0" y="0"/>
          <a:ext cx="0" cy="0"/>
          <a:chOff x="0" y="0"/>
          <a:chExt cx="0" cy="0"/>
        </a:xfrm>
      </p:grpSpPr>
      <p:sp>
        <p:nvSpPr>
          <p:cNvPr id="17" name="Rectangle 16"/>
          <p:cNvSpPr/>
          <p:nvPr userDrawn="1"/>
        </p:nvSpPr>
        <p:spPr bwMode="auto">
          <a:xfrm>
            <a:off x="0" y="1640566"/>
            <a:ext cx="6581969" cy="52174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261458" y="289512"/>
            <a:ext cx="9537817" cy="488866"/>
          </a:xfrm>
        </p:spPr>
        <p:txBody>
          <a:bodyPr/>
          <a:lstStyle>
            <a:lvl1pPr>
              <a:defRPr sz="3529">
                <a:latin typeface="+mj-lt"/>
              </a:defRPr>
            </a:lvl1pPr>
          </a:lstStyle>
          <a:p>
            <a:r>
              <a:rPr lang="en-US" dirty="0"/>
              <a:t>Click to edit Master title style</a:t>
            </a:r>
          </a:p>
        </p:txBody>
      </p:sp>
      <p:sp>
        <p:nvSpPr>
          <p:cNvPr id="10" name="Text Placeholder 9"/>
          <p:cNvSpPr>
            <a:spLocks noGrp="1"/>
          </p:cNvSpPr>
          <p:nvPr>
            <p:ph type="body" sz="quarter" idx="17"/>
          </p:nvPr>
        </p:nvSpPr>
        <p:spPr>
          <a:xfrm>
            <a:off x="261457" y="1270116"/>
            <a:ext cx="11641072" cy="2715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sz="1961" b="0" dirty="0" smtClean="0">
                <a:latin typeface="+mn-lt"/>
              </a:defRPr>
            </a:lvl1pPr>
          </a:lstStyle>
          <a:p>
            <a:pPr lvl="0">
              <a:spcBef>
                <a:spcPts val="0"/>
              </a:spcBef>
            </a:pPr>
            <a:r>
              <a:rPr lang="en-US" dirty="0"/>
              <a:t>Click to edit Master text styles</a:t>
            </a:r>
          </a:p>
        </p:txBody>
      </p:sp>
      <p:sp>
        <p:nvSpPr>
          <p:cNvPr id="6" name="Text Placeholder 5"/>
          <p:cNvSpPr>
            <a:spLocks noGrp="1"/>
          </p:cNvSpPr>
          <p:nvPr>
            <p:ph type="body" sz="quarter" idx="18" hasCustomPrompt="1"/>
          </p:nvPr>
        </p:nvSpPr>
        <p:spPr>
          <a:xfrm>
            <a:off x="6729327" y="1760418"/>
            <a:ext cx="5268137" cy="1847237"/>
          </a:xfrm>
        </p:spPr>
        <p:txBody>
          <a:bodyPr>
            <a:spAutoFit/>
          </a:bodyPr>
          <a:lstStyle>
            <a:lvl1pPr>
              <a:defRPr sz="3137">
                <a:solidFill>
                  <a:schemeClr val="accent3"/>
                </a:solidFill>
                <a:latin typeface="+mj-lt"/>
              </a:defRPr>
            </a:lvl1pPr>
            <a:lvl2pPr>
              <a:spcBef>
                <a:spcPts val="588"/>
              </a:spcBef>
              <a:defRPr lang="en-US" sz="1765" b="0" kern="1200" dirty="0" smtClean="0">
                <a:solidFill>
                  <a:schemeClr val="tx2"/>
                </a:solidFill>
                <a:latin typeface="+mn-lt"/>
                <a:ea typeface="ＭＳ Ｐゴシック" charset="0"/>
                <a:cs typeface="Segoe UI Semilight" panose="020B0402040204020203" pitchFamily="34" charset="0"/>
              </a:defRPr>
            </a:lvl2pPr>
          </a:lstStyle>
          <a:p>
            <a:pPr lvl="0"/>
            <a:r>
              <a:rPr lang="en-US" dirty="0"/>
              <a:t>How they did it</a:t>
            </a:r>
          </a:p>
          <a:p>
            <a:pPr marL="0" lvl="1" indent="0" algn="l" defTabSz="913505" rtl="0" fontAlgn="base">
              <a:lnSpc>
                <a:spcPct val="90000"/>
              </a:lnSpc>
              <a:spcBef>
                <a:spcPct val="20000"/>
              </a:spcBef>
              <a:spcAft>
                <a:spcPct val="0"/>
              </a:spcAft>
              <a:buSzPct val="90000"/>
              <a:buFont typeface="Arial" charset="0"/>
              <a:buNone/>
            </a:pPr>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1" y="1640566"/>
            <a:ext cx="12292071"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593844" y="1640566"/>
            <a:ext cx="0" cy="5217434"/>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Shape 190"/>
          <p:cNvSpPr/>
          <p:nvPr userDrawn="1"/>
        </p:nvSpPr>
        <p:spPr>
          <a:xfrm>
            <a:off x="10092561" y="1"/>
            <a:ext cx="2101220" cy="769263"/>
          </a:xfrm>
          <a:prstGeom prst="rect">
            <a:avLst/>
          </a:prstGeom>
          <a:solidFill>
            <a:schemeClr val="accent3"/>
          </a:solidFill>
          <a:ln w="9525" cap="flat">
            <a:noFill/>
            <a:prstDash val="solid"/>
            <a:round/>
            <a:headEnd type="none" w="med" len="med"/>
            <a:tailEnd type="none" w="med" len="med"/>
          </a:ln>
        </p:spPr>
        <p:txBody>
          <a:bodyPr lIns="0" tIns="45694" rIns="0" bIns="45694" anchor="ctr" anchorCtr="0">
            <a:noAutofit/>
          </a:bodyPr>
          <a:lstStyle/>
          <a:p>
            <a:pPr marL="0" marR="0" lvl="0" indent="0" algn="ctr" defTabSz="896386" rtl="0" eaLnBrk="1" fontAlgn="auto" latinLnBrk="0" hangingPunct="1">
              <a:lnSpc>
                <a:spcPct val="100000"/>
              </a:lnSpc>
              <a:spcBef>
                <a:spcPts val="0"/>
              </a:spcBef>
              <a:spcAft>
                <a:spcPts val="0"/>
              </a:spcAft>
              <a:buClr>
                <a:srgbClr val="505050"/>
              </a:buClr>
              <a:buSzPct val="25000"/>
              <a:buFontTx/>
              <a:buNone/>
              <a:tabLst/>
              <a:defRPr/>
            </a:pPr>
            <a:endParaRPr kumimoji="0" lang="en-US" sz="1568"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5" name="Text Placeholder 20"/>
          <p:cNvSpPr>
            <a:spLocks noGrp="1"/>
          </p:cNvSpPr>
          <p:nvPr>
            <p:ph type="body" sz="quarter" idx="20"/>
          </p:nvPr>
        </p:nvSpPr>
        <p:spPr>
          <a:xfrm>
            <a:off x="10117462" y="194580"/>
            <a:ext cx="2074538" cy="38010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lvl1pPr>
              <a:spcAft>
                <a:spcPts val="294"/>
              </a:spcAft>
              <a:defRPr kumimoji="0" lang="en-US" sz="1372" b="1" i="0" u="none" strike="noStrike" cap="none" spc="0" normalizeH="0" baseline="0" dirty="0">
                <a:ln>
                  <a:noFill/>
                </a:ln>
                <a:solidFill>
                  <a:srgbClr val="FFFFFF"/>
                </a:solidFill>
                <a:effectLst/>
                <a:uLnTx/>
                <a:uFillTx/>
                <a:latin typeface="+mn-lt"/>
                <a:ea typeface="Arial"/>
                <a:cs typeface="Arial"/>
              </a:defRPr>
            </a:lvl1pPr>
          </a:lstStyle>
          <a:p>
            <a:pPr lvl="0" algn="ctr">
              <a:spcBef>
                <a:spcPts val="0"/>
              </a:spcBef>
            </a:pPr>
            <a:r>
              <a:rPr lang="en-US" dirty="0"/>
              <a:t>Click to edit Master</a:t>
            </a:r>
          </a:p>
        </p:txBody>
      </p:sp>
    </p:spTree>
    <p:extLst>
      <p:ext uri="{BB962C8B-B14F-4D97-AF65-F5344CB8AC3E}">
        <p14:creationId xmlns:p14="http://schemas.microsoft.com/office/powerpoint/2010/main" val="106716039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8.xml><?xml version="1.0" encoding="utf-8"?>
<p:sldLayout xmlns:a="http://schemas.openxmlformats.org/drawingml/2006/main" xmlns:r="http://schemas.openxmlformats.org/officeDocument/2006/relationships" xmlns:p="http://schemas.openxmlformats.org/presentationml/2006/main" userDrawn="1">
  <p:cSld name="1_Title-Content spl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460" y="511828"/>
            <a:ext cx="5556611" cy="2200893"/>
          </a:xfrm>
        </p:spPr>
        <p:txBody>
          <a:bodyPr>
            <a:noAutofit/>
          </a:bodyPr>
          <a:lstStyle>
            <a:lvl1pPr>
              <a:defRPr>
                <a:solidFill>
                  <a:schemeClr val="bg1"/>
                </a:solidFill>
              </a:defRPr>
            </a:lvl1pPr>
          </a:lstStyle>
          <a:p>
            <a:r>
              <a:rPr lang="en-US" dirty="0"/>
              <a:t>Click to edit Master title style</a:t>
            </a: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9" name="Straight Connector 38"/>
          <p:cNvCxnSpPr/>
          <p:nvPr userDrawn="1"/>
        </p:nvCxnSpPr>
        <p:spPr>
          <a:xfrm>
            <a:off x="6305491" y="357810"/>
            <a:ext cx="0" cy="5686262"/>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6613913" y="933099"/>
            <a:ext cx="5243532" cy="1486561"/>
          </a:xfrm>
        </p:spPr>
        <p:txBody>
          <a:bodyPr/>
          <a:lstStyle>
            <a:lvl1pPr>
              <a:buClr>
                <a:schemeClr val="accent1"/>
              </a:buClr>
              <a:defRPr sz="2800">
                <a:solidFill>
                  <a:schemeClr val="bg2"/>
                </a:solidFill>
              </a:defRPr>
            </a:lvl1pPr>
            <a:lvl2pPr>
              <a:buClr>
                <a:schemeClr val="accent1"/>
              </a:buClr>
              <a:defRPr sz="1600">
                <a:solidFill>
                  <a:schemeClr val="bg2"/>
                </a:solidFill>
              </a:defRPr>
            </a:lvl2pPr>
            <a:lvl3pPr>
              <a:buClr>
                <a:schemeClr val="accent1"/>
              </a:buClr>
              <a:defRPr sz="1400">
                <a:solidFill>
                  <a:schemeClr val="bg2"/>
                </a:solidFill>
              </a:defRPr>
            </a:lvl3pPr>
            <a:lvl4pPr>
              <a:buClr>
                <a:schemeClr val="accent1"/>
              </a:buClr>
              <a:defRPr sz="1200">
                <a:solidFill>
                  <a:schemeClr val="bg2"/>
                </a:solidFill>
              </a:defRPr>
            </a:lvl4pPr>
            <a:lvl5pPr>
              <a:buClr>
                <a:schemeClr val="accent1"/>
              </a:buClr>
              <a:defRPr sz="1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5663559"/>
      </p:ext>
    </p:extLst>
  </p:cSld>
  <p:clrMapOvr>
    <a:masterClrMapping/>
  </p:clrMapOvr>
  <p:transition>
    <p:fade/>
  </p:transition>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solidFill>
          <a:srgbClr val="52525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3" y="1580764"/>
            <a:ext cx="12192003" cy="2854810"/>
          </a:xfrm>
          <a:prstGeom prst="rect">
            <a:avLst/>
          </a:prstGeom>
          <a:solidFill>
            <a:schemeClr val="accent6">
              <a:alpha val="7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extBox 6"/>
          <p:cNvSpPr txBox="1"/>
          <p:nvPr userDrawn="1"/>
        </p:nvSpPr>
        <p:spPr bwMode="white">
          <a:xfrm>
            <a:off x="225152" y="1820176"/>
            <a:ext cx="11653523" cy="118595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47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Microsoft Data Science Summit</a:t>
            </a:r>
          </a:p>
        </p:txBody>
      </p:sp>
      <p:sp>
        <p:nvSpPr>
          <p:cNvPr id="11" name="TextBox 10"/>
          <p:cNvSpPr txBox="1"/>
          <p:nvPr userDrawn="1"/>
        </p:nvSpPr>
        <p:spPr bwMode="white">
          <a:xfrm>
            <a:off x="273219" y="3356980"/>
            <a:ext cx="9994611" cy="7785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Sept 26 – 27 | Atlanta, GA</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85518" y="479504"/>
            <a:ext cx="1522404" cy="326167"/>
          </a:xfrm>
          <a:prstGeom prst="rect">
            <a:avLst/>
          </a:prstGeom>
        </p:spPr>
      </p:pic>
    </p:spTree>
    <p:extLst>
      <p:ext uri="{BB962C8B-B14F-4D97-AF65-F5344CB8AC3E}">
        <p14:creationId xmlns:p14="http://schemas.microsoft.com/office/powerpoint/2010/main" val="86670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42533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Title Slide Black">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15" name="Rectangle 14"/>
          <p:cNvSpPr/>
          <p:nvPr userDrawn="1"/>
        </p:nvSpPr>
        <p:spPr bwMode="auto">
          <a:xfrm>
            <a:off x="-1" y="1"/>
            <a:ext cx="8135864" cy="6857999"/>
          </a:xfrm>
          <a:prstGeom prst="rect">
            <a:avLst/>
          </a:prstGeom>
          <a:solidFill>
            <a:schemeClr val="accent6">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userDrawn="1"/>
        </p:nvSpPr>
        <p:spPr bwMode="white">
          <a:xfrm>
            <a:off x="269240" y="1983762"/>
            <a:ext cx="7320802" cy="175629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Microsoft Data </a:t>
            </a:r>
            <a:b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Science Summit</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93345" y="440493"/>
            <a:ext cx="1522404" cy="326167"/>
          </a:xfrm>
          <a:prstGeom prst="rect">
            <a:avLst/>
          </a:prstGeom>
        </p:spPr>
      </p:pic>
      <p:sp>
        <p:nvSpPr>
          <p:cNvPr id="11" name="TextBox 10"/>
          <p:cNvSpPr txBox="1"/>
          <p:nvPr userDrawn="1"/>
        </p:nvSpPr>
        <p:spPr bwMode="white">
          <a:xfrm>
            <a:off x="286920" y="3894821"/>
            <a:ext cx="9994611" cy="72424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Sept 26 – 27 | Atlanta, GA</a:t>
            </a:r>
          </a:p>
        </p:txBody>
      </p:sp>
    </p:spTree>
    <p:extLst>
      <p:ext uri="{BB962C8B-B14F-4D97-AF65-F5344CB8AC3E}">
        <p14:creationId xmlns:p14="http://schemas.microsoft.com/office/powerpoint/2010/main" val="164110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9" name="Rectangle 8"/>
          <p:cNvSpPr/>
          <p:nvPr userDrawn="1"/>
        </p:nvSpPr>
        <p:spPr bwMode="auto">
          <a:xfrm>
            <a:off x="-1" y="1"/>
            <a:ext cx="8135864" cy="685799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userDrawn="1"/>
        </p:nvSpPr>
        <p:spPr bwMode="white">
          <a:xfrm>
            <a:off x="269240" y="1983762"/>
            <a:ext cx="7320802" cy="175629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Microsoft Data </a:t>
            </a:r>
            <a:b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en-US" sz="5294"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Science Summit</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93345" y="440493"/>
            <a:ext cx="1522404" cy="326167"/>
          </a:xfrm>
          <a:prstGeom prst="rect">
            <a:avLst/>
          </a:prstGeom>
        </p:spPr>
      </p:pic>
      <p:sp>
        <p:nvSpPr>
          <p:cNvPr id="11" name="TextBox 10"/>
          <p:cNvSpPr txBox="1"/>
          <p:nvPr userDrawn="1"/>
        </p:nvSpPr>
        <p:spPr bwMode="white">
          <a:xfrm>
            <a:off x="286920" y="3894821"/>
            <a:ext cx="9994611" cy="72424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Sept 26 – 27 | Atlanta, GA</a:t>
            </a:r>
          </a:p>
        </p:txBody>
      </p:sp>
    </p:spTree>
    <p:extLst>
      <p:ext uri="{BB962C8B-B14F-4D97-AF65-F5344CB8AC3E}">
        <p14:creationId xmlns:p14="http://schemas.microsoft.com/office/powerpoint/2010/main" val="60314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bg1"/>
                    </a:gs>
                    <a:gs pos="100000">
                      <a:schemeClr val="bg1"/>
                    </a:gs>
                  </a:gsLst>
                  <a:lin ang="5400000" scaled="0"/>
                </a:gradFill>
              </a:defRPr>
            </a:lvl1pPr>
            <a:lvl2pPr marL="0" indent="0">
              <a:buFontTx/>
              <a:buNone/>
              <a:defRPr sz="1961">
                <a:gradFill>
                  <a:gsLst>
                    <a:gs pos="1250">
                      <a:schemeClr val="bg1"/>
                    </a:gs>
                    <a:gs pos="100000">
                      <a:schemeClr val="bg1"/>
                    </a:gs>
                  </a:gsLst>
                  <a:lin ang="5400000" scaled="0"/>
                </a:gradFill>
              </a:defRPr>
            </a:lvl2pPr>
            <a:lvl3pPr marL="224097" indent="0">
              <a:buNone/>
              <a:defRPr>
                <a:gradFill>
                  <a:gsLst>
                    <a:gs pos="1250">
                      <a:schemeClr val="bg1"/>
                    </a:gs>
                    <a:gs pos="100000">
                      <a:schemeClr val="bg1"/>
                    </a:gs>
                  </a:gsLst>
                  <a:lin ang="5400000" scaled="0"/>
                </a:gradFill>
              </a:defRPr>
            </a:lvl3pPr>
            <a:lvl4pPr marL="448193" indent="0">
              <a:buNone/>
              <a:defRPr>
                <a:gradFill>
                  <a:gsLst>
                    <a:gs pos="1250">
                      <a:schemeClr val="bg1"/>
                    </a:gs>
                    <a:gs pos="100000">
                      <a:schemeClr val="bg1"/>
                    </a:gs>
                  </a:gsLst>
                  <a:lin ang="5400000" scaled="0"/>
                </a:gradFill>
              </a:defRPr>
            </a:lvl4pPr>
            <a:lvl5pPr marL="672290" indent="0">
              <a:buNone/>
              <a:defRPr>
                <a:gradFill>
                  <a:gsLst>
                    <a:gs pos="1250">
                      <a:schemeClr val="bg1"/>
                    </a:gs>
                    <a:gs pos="100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4439305"/>
      </p:ext>
    </p:extLst>
  </p:cSld>
  <p:clrMapOvr>
    <a:masterClrMapping/>
  </p:clrMapOvr>
  <p:transition>
    <p:fade/>
  </p:transition>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3106652"/>
      </p:ext>
    </p:extLst>
  </p:cSld>
  <p:clrMapOvr>
    <a:masterClrMapping/>
  </p:clrMapOvr>
  <p:transition>
    <p:fade/>
  </p:transition>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1646300"/>
      </p:ext>
    </p:extLst>
  </p:cSld>
  <p:clrMapOvr>
    <a:masterClrMapping/>
  </p:clrMapOvr>
  <p:transition>
    <p:fade/>
  </p:transition>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281677" indent="-281677">
              <a:spcBef>
                <a:spcPts val="1200"/>
              </a:spcBef>
              <a:buClr>
                <a:schemeClr val="bg1"/>
              </a:buClr>
              <a:buFont typeface="Arial" pitchFamily="34" charset="0"/>
              <a:buChar char="•"/>
              <a:defRPr sz="3137"/>
            </a:lvl1pPr>
            <a:lvl2pPr marL="520702" indent="-228601">
              <a:buClr>
                <a:schemeClr val="bg1"/>
              </a:buClr>
              <a:defRPr sz="2353"/>
            </a:lvl2pPr>
            <a:lvl3pPr marL="685803" indent="-165101">
              <a:buClr>
                <a:schemeClr val="bg1"/>
              </a:buClr>
              <a:tabLst/>
              <a:defRPr sz="1961"/>
            </a:lvl3pPr>
            <a:lvl4pPr marL="863603" indent="-177801">
              <a:buClr>
                <a:schemeClr val="bg1"/>
              </a:buClr>
              <a:defRPr/>
            </a:lvl4pPr>
            <a:lvl5pPr marL="1028704" indent="-165101">
              <a:buClr>
                <a:schemeClr val="bg1"/>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281677" indent="-281677">
              <a:spcBef>
                <a:spcPts val="1200"/>
              </a:spcBef>
              <a:buClr>
                <a:schemeClr val="bg1"/>
              </a:buClr>
              <a:buFont typeface="Arial" pitchFamily="34" charset="0"/>
              <a:buChar char="•"/>
              <a:defRPr sz="3137"/>
            </a:lvl1pPr>
            <a:lvl2pPr marL="520702" indent="-228601">
              <a:buClr>
                <a:schemeClr val="bg1"/>
              </a:buClr>
              <a:defRPr sz="2353"/>
            </a:lvl2pPr>
            <a:lvl3pPr marL="685803" indent="-165101">
              <a:buClr>
                <a:schemeClr val="bg1"/>
              </a:buClr>
              <a:tabLst/>
              <a:defRPr sz="1961"/>
            </a:lvl3pPr>
            <a:lvl4pPr marL="863603" indent="-177801">
              <a:buClr>
                <a:schemeClr val="bg1"/>
              </a:buClr>
              <a:defRPr/>
            </a:lvl4pPr>
            <a:lvl5pPr marL="1028704" indent="-165101">
              <a:buClr>
                <a:schemeClr val="bg1"/>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890463"/>
      </p:ext>
    </p:extLst>
  </p:cSld>
  <p:clrMapOvr>
    <a:masterClrMapping/>
  </p:clrMapOvr>
  <p:transition>
    <p:fade/>
  </p:transition>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5428901"/>
      </p:ext>
    </p:extLst>
  </p:cSld>
  <p:clrMapOvr>
    <a:masterClrMapping/>
  </p:clrMapOvr>
  <p:transition>
    <p:fade/>
  </p:transition>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76770"/>
          <a:stretch/>
        </p:blipFill>
        <p:spPr>
          <a:xfrm>
            <a:off x="10595824" y="0"/>
            <a:ext cx="1596176" cy="6858000"/>
          </a:xfrm>
          <a:prstGeom prst="rect">
            <a:avLst/>
          </a:prstGeom>
        </p:spPr>
      </p:pic>
      <p:sp>
        <p:nvSpPr>
          <p:cNvPr id="2" name="Title 1"/>
          <p:cNvSpPr>
            <a:spLocks noGrp="1"/>
          </p:cNvSpPr>
          <p:nvPr>
            <p:ph type="title" hasCustomPrompt="1"/>
          </p:nvPr>
        </p:nvSpPr>
        <p:spPr bwMode="white">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49229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rotWithShape="1">
          <a:blip r:embed="rId2"/>
          <a:srcRect r="76770"/>
          <a:stretch/>
        </p:blipFill>
        <p:spPr>
          <a:xfrm>
            <a:off x="10595824" y="0"/>
            <a:ext cx="1596176" cy="6858000"/>
          </a:xfrm>
          <a:prstGeom prst="rect">
            <a:avLst/>
          </a:prstGeom>
        </p:spPr>
      </p:pic>
    </p:spTree>
    <p:extLst>
      <p:ext uri="{BB962C8B-B14F-4D97-AF65-F5344CB8AC3E}">
        <p14:creationId xmlns:p14="http://schemas.microsoft.com/office/powerpoint/2010/main" val="27814462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Section header teal">
    <p:bg>
      <p:bgPr>
        <a:solidFill>
          <a:srgbClr val="52525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3" name="Rectangle 2"/>
          <p:cNvSpPr/>
          <p:nvPr userDrawn="1"/>
        </p:nvSpPr>
        <p:spPr bwMode="auto">
          <a:xfrm>
            <a:off x="-2" y="1919960"/>
            <a:ext cx="7769015" cy="3018080"/>
          </a:xfrm>
          <a:prstGeom prst="rect">
            <a:avLst/>
          </a:prstGeom>
          <a:solidFill>
            <a:schemeClr val="accent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hasCustomPrompt="1"/>
          </p:nvPr>
        </p:nvSpPr>
        <p:spPr>
          <a:xfrm>
            <a:off x="269240" y="2263539"/>
            <a:ext cx="702199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17145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6874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rgbClr val="D83B0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5" name="Rectangle 4"/>
          <p:cNvSpPr/>
          <p:nvPr userDrawn="1"/>
        </p:nvSpPr>
        <p:spPr bwMode="auto">
          <a:xfrm>
            <a:off x="-2" y="1919960"/>
            <a:ext cx="7769015" cy="3018080"/>
          </a:xfrm>
          <a:prstGeom prst="rect">
            <a:avLst/>
          </a:prstGeom>
          <a:solidFill>
            <a:schemeClr val="accent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hasCustomPrompt="1"/>
          </p:nvPr>
        </p:nvSpPr>
        <p:spPr>
          <a:xfrm>
            <a:off x="269240" y="2263539"/>
            <a:ext cx="702199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1491959"/>
      </p:ext>
    </p:extLst>
  </p:cSld>
  <p:clrMapOvr>
    <a:masterClrMapping/>
  </p:clrMapOvr>
  <p:transition>
    <p:fade/>
  </p:transition>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rgbClr val="00827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5" name="Rectangle 4"/>
          <p:cNvSpPr/>
          <p:nvPr userDrawn="1"/>
        </p:nvSpPr>
        <p:spPr bwMode="auto">
          <a:xfrm>
            <a:off x="-2" y="1919960"/>
            <a:ext cx="7769015" cy="3018080"/>
          </a:xfrm>
          <a:prstGeom prst="rect">
            <a:avLst/>
          </a:prstGeom>
          <a:solidFill>
            <a:schemeClr val="bg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hasCustomPrompt="1"/>
          </p:nvPr>
        </p:nvSpPr>
        <p:spPr>
          <a:xfrm>
            <a:off x="269240" y="2263539"/>
            <a:ext cx="702199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5332008"/>
      </p:ext>
    </p:extLst>
  </p:cSld>
  <p:clrMapOvr>
    <a:masterClrMapping/>
  </p:clrMapOvr>
  <p:transition>
    <p:fade/>
  </p:transition>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Section header grey">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659216" y="-2659216"/>
            <a:ext cx="6873565" cy="12192000"/>
          </a:xfrm>
          <a:prstGeom prst="rect">
            <a:avLst/>
          </a:prstGeom>
        </p:spPr>
      </p:pic>
      <p:sp>
        <p:nvSpPr>
          <p:cNvPr id="5" name="Rectangle 4"/>
          <p:cNvSpPr/>
          <p:nvPr userDrawn="1"/>
        </p:nvSpPr>
        <p:spPr bwMode="auto">
          <a:xfrm>
            <a:off x="-2" y="1919960"/>
            <a:ext cx="7769015" cy="3018080"/>
          </a:xfrm>
          <a:prstGeom prst="rect">
            <a:avLst/>
          </a:prstGeom>
          <a:solidFill>
            <a:schemeClr val="bg1">
              <a:lumMod val="50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hasCustomPrompt="1"/>
          </p:nvPr>
        </p:nvSpPr>
        <p:spPr>
          <a:xfrm>
            <a:off x="269240" y="2263539"/>
            <a:ext cx="702199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4565445"/>
      </p:ext>
    </p:extLst>
  </p:cSld>
  <p:clrMapOvr>
    <a:masterClrMapping/>
  </p:clrMapOvr>
  <p:transition>
    <p:fade/>
  </p:transition>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bg1"/>
                    </a:gs>
                    <a:gs pos="100000">
                      <a:schemeClr val="bg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9789069"/>
      </p:ext>
    </p:extLst>
  </p:cSld>
  <p:clrMapOvr>
    <a:masterClrMapping/>
  </p:clrMapOvr>
  <p:transition>
    <p:fade/>
  </p:transition>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Blank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338103"/>
      </p:ext>
    </p:extLst>
  </p:cSld>
  <p:clrMapOvr>
    <a:masterClrMapping/>
  </p:clrMapOvr>
  <p:transition>
    <p:fade/>
  </p:transition>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69784"/>
      </p:ext>
    </p:extLst>
  </p:cSld>
  <p:clrMapOvr>
    <a:masterClrMapping/>
  </p:clrMapOvr>
  <p:transition>
    <p:fade/>
  </p:transition>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Blank orang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554427"/>
      </p:ext>
    </p:extLst>
  </p:cSld>
  <p:clrMapOvr>
    <a:masterClrMapping/>
  </p:clrMapOvr>
  <p:transition>
    <p:fade/>
  </p:transition>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945937"/>
      </p:ext>
    </p:extLst>
  </p:cSld>
  <p:clrMapOvr>
    <a:masterClrMapping/>
  </p:clrMapOvr>
  <p:transition>
    <p:fade/>
  </p:transition>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578293"/>
      </p:ext>
    </p:extLst>
  </p:cSld>
  <p:clrMapOvr>
    <a:masterClrMapping/>
  </p:clrMapOvr>
  <p:transition>
    <p:fade/>
  </p:transition>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24527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1606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4274047614"/>
      </p:ext>
    </p:extLst>
  </p:cSld>
  <p:clrMapOvr>
    <a:masterClrMapping/>
  </p:clrMapOvr>
  <p:transition>
    <p:fade/>
  </p:transition>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9405213"/>
      </p:ext>
    </p:extLst>
  </p:cSld>
  <p:clrMapOvr>
    <a:masterClrMapping/>
  </p:clrMapOvr>
  <p:transition>
    <p:fade/>
  </p:transition>
</p:sldLayout>
</file>

<file path=ppt/slideLayouts/slideLayout982.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latin typeface="Segoe UI"/>
              <a:ea typeface="+mn-ea"/>
              <a:cs typeface="+mn-cs"/>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latin typeface="Segoe UI"/>
              <a:ea typeface="+mn-ea"/>
              <a:cs typeface="+mn-cs"/>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619155835"/>
      </p:ext>
    </p:extLst>
  </p:cSld>
  <p:clrMapOvr>
    <a:masterClrMapping/>
  </p:clrMapOvr>
  <p:transition>
    <p:fade/>
  </p:transition>
</p:sldLayout>
</file>

<file path=ppt/slideLayouts/slideLayout98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217345"/>
      </p:ext>
    </p:extLst>
  </p:cSld>
  <p:clrMapOvr>
    <a:masterClrMapping/>
  </p:clrMapOvr>
  <p:transition>
    <p:fade/>
  </p:transition>
</p:sldLayout>
</file>

<file path=ppt/slideLayouts/slideLayout984.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0" rtl="0" eaLnBrk="1" latinLnBrk="0" hangingPunct="1">
              <a:lnSpc>
                <a:spcPct val="90000"/>
              </a:lnSpc>
              <a:spcBef>
                <a:spcPct val="0"/>
              </a:spcBef>
              <a:buNone/>
              <a:defRPr lang="en-US" sz="6598"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Tree>
    <p:extLst>
      <p:ext uri="{BB962C8B-B14F-4D97-AF65-F5344CB8AC3E}">
        <p14:creationId xmlns:p14="http://schemas.microsoft.com/office/powerpoint/2010/main" val="3328825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85.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US" smtClean="0"/>
              <a:pPr>
                <a:defRPr/>
              </a:pPr>
              <a:t>‹#›</a:t>
            </a:fld>
            <a:endParaRPr lang="en-US" dirty="0"/>
          </a:p>
        </p:txBody>
      </p:sp>
      <p:pic>
        <p:nvPicPr>
          <p:cNvPr id="5" name="Picture 4"/>
          <p:cNvPicPr>
            <a:picLocks noChangeAspect="1"/>
          </p:cNvPicPr>
          <p:nvPr userDrawn="1"/>
        </p:nvPicPr>
        <p:blipFill>
          <a:blip r:embed="rId2"/>
          <a:stretch>
            <a:fillRect/>
          </a:stretch>
        </p:blipFill>
        <p:spPr>
          <a:xfrm>
            <a:off x="269239" y="6481588"/>
            <a:ext cx="898127" cy="191293"/>
          </a:xfrm>
          <a:prstGeom prst="rect">
            <a:avLst/>
          </a:prstGeom>
        </p:spPr>
      </p:pic>
    </p:spTree>
    <p:extLst>
      <p:ext uri="{BB962C8B-B14F-4D97-AF65-F5344CB8AC3E}">
        <p14:creationId xmlns:p14="http://schemas.microsoft.com/office/powerpoint/2010/main" val="1245594587"/>
      </p:ext>
    </p:extLst>
  </p:cSld>
  <p:clrMapOvr>
    <a:masterClrMapping/>
  </p:clrMapOvr>
  <p:transition spd="med">
    <p:fade/>
  </p:transition>
</p:sldLayout>
</file>

<file path=ppt/slideLayouts/slideLayout986.xml><?xml version="1.0" encoding="utf-8"?>
<p:sldLayout xmlns:a="http://schemas.openxmlformats.org/drawingml/2006/main" xmlns:r="http://schemas.openxmlformats.org/officeDocument/2006/relationships" xmlns:p="http://schemas.openxmlformats.org/presentationml/2006/main" userDrawn="1">
  <p:cSld name="How they did it">
    <p:bg>
      <p:bgRef idx="1001">
        <a:schemeClr val="bg1"/>
      </p:bgRef>
    </p:bg>
    <p:spTree>
      <p:nvGrpSpPr>
        <p:cNvPr id="1" name=""/>
        <p:cNvGrpSpPr/>
        <p:nvPr/>
      </p:nvGrpSpPr>
      <p:grpSpPr>
        <a:xfrm>
          <a:off x="0" y="0"/>
          <a:ext cx="0" cy="0"/>
          <a:chOff x="0" y="0"/>
          <a:chExt cx="0" cy="0"/>
        </a:xfrm>
      </p:grpSpPr>
      <p:sp>
        <p:nvSpPr>
          <p:cNvPr id="17" name="Rectangle 16"/>
          <p:cNvSpPr/>
          <p:nvPr userDrawn="1"/>
        </p:nvSpPr>
        <p:spPr bwMode="auto">
          <a:xfrm>
            <a:off x="0" y="1640566"/>
            <a:ext cx="6581969" cy="52174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261458" y="289512"/>
            <a:ext cx="9537817" cy="488866"/>
          </a:xfrm>
        </p:spPr>
        <p:txBody>
          <a:bodyPr/>
          <a:lstStyle>
            <a:lvl1pPr>
              <a:defRPr sz="3529">
                <a:latin typeface="+mj-lt"/>
              </a:defRPr>
            </a:lvl1pPr>
          </a:lstStyle>
          <a:p>
            <a:r>
              <a:rPr lang="en-US" dirty="0"/>
              <a:t>Click to edit Master title style</a:t>
            </a:r>
          </a:p>
        </p:txBody>
      </p:sp>
      <p:sp>
        <p:nvSpPr>
          <p:cNvPr id="10" name="Text Placeholder 9"/>
          <p:cNvSpPr>
            <a:spLocks noGrp="1"/>
          </p:cNvSpPr>
          <p:nvPr>
            <p:ph type="body" sz="quarter" idx="17"/>
          </p:nvPr>
        </p:nvSpPr>
        <p:spPr>
          <a:xfrm>
            <a:off x="261457" y="1270116"/>
            <a:ext cx="11641072" cy="2715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sz="1961" b="0" dirty="0" smtClean="0">
                <a:latin typeface="+mn-lt"/>
              </a:defRPr>
            </a:lvl1pPr>
          </a:lstStyle>
          <a:p>
            <a:pPr lvl="0">
              <a:spcBef>
                <a:spcPts val="0"/>
              </a:spcBef>
            </a:pPr>
            <a:r>
              <a:rPr lang="en-US" dirty="0"/>
              <a:t>Click to edit Master text styles</a:t>
            </a:r>
          </a:p>
        </p:txBody>
      </p:sp>
      <p:sp>
        <p:nvSpPr>
          <p:cNvPr id="6" name="Text Placeholder 5"/>
          <p:cNvSpPr>
            <a:spLocks noGrp="1"/>
          </p:cNvSpPr>
          <p:nvPr>
            <p:ph type="body" sz="quarter" idx="18" hasCustomPrompt="1"/>
          </p:nvPr>
        </p:nvSpPr>
        <p:spPr>
          <a:xfrm>
            <a:off x="6729327" y="1760418"/>
            <a:ext cx="5268137" cy="1847237"/>
          </a:xfrm>
        </p:spPr>
        <p:txBody>
          <a:bodyPr>
            <a:spAutoFit/>
          </a:bodyPr>
          <a:lstStyle>
            <a:lvl1pPr>
              <a:defRPr sz="3137">
                <a:solidFill>
                  <a:schemeClr val="accent3"/>
                </a:solidFill>
                <a:latin typeface="+mj-lt"/>
              </a:defRPr>
            </a:lvl1pPr>
            <a:lvl2pPr>
              <a:spcBef>
                <a:spcPts val="588"/>
              </a:spcBef>
              <a:defRPr lang="en-US" sz="1765" b="0" kern="1200" dirty="0" smtClean="0">
                <a:solidFill>
                  <a:schemeClr val="tx2"/>
                </a:solidFill>
                <a:latin typeface="+mn-lt"/>
                <a:ea typeface="ＭＳ Ｐゴシック" charset="0"/>
                <a:cs typeface="Segoe UI Semilight" panose="020B0402040204020203" pitchFamily="34" charset="0"/>
              </a:defRPr>
            </a:lvl2pPr>
          </a:lstStyle>
          <a:p>
            <a:pPr lvl="0"/>
            <a:r>
              <a:rPr lang="en-US" dirty="0"/>
              <a:t>How they did it</a:t>
            </a:r>
          </a:p>
          <a:p>
            <a:pPr marL="0" lvl="1" indent="0" algn="l" defTabSz="913505" rtl="0" fontAlgn="base">
              <a:lnSpc>
                <a:spcPct val="90000"/>
              </a:lnSpc>
              <a:spcBef>
                <a:spcPct val="20000"/>
              </a:spcBef>
              <a:spcAft>
                <a:spcPct val="0"/>
              </a:spcAft>
              <a:buSzPct val="90000"/>
              <a:buFont typeface="Arial" charset="0"/>
              <a:buNone/>
            </a:pPr>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1" y="1640566"/>
            <a:ext cx="12292071"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593844" y="1640566"/>
            <a:ext cx="0" cy="5217434"/>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Shape 190"/>
          <p:cNvSpPr/>
          <p:nvPr userDrawn="1"/>
        </p:nvSpPr>
        <p:spPr>
          <a:xfrm>
            <a:off x="10092561" y="1"/>
            <a:ext cx="2101220" cy="769263"/>
          </a:xfrm>
          <a:prstGeom prst="rect">
            <a:avLst/>
          </a:prstGeom>
          <a:solidFill>
            <a:schemeClr val="accent3"/>
          </a:solidFill>
          <a:ln w="9525" cap="flat">
            <a:noFill/>
            <a:prstDash val="solid"/>
            <a:round/>
            <a:headEnd type="none" w="med" len="med"/>
            <a:tailEnd type="none" w="med" len="med"/>
          </a:ln>
        </p:spPr>
        <p:txBody>
          <a:bodyPr lIns="0" tIns="45694" rIns="0" bIns="45694" anchor="ctr" anchorCtr="0">
            <a:noAutofit/>
          </a:bodyPr>
          <a:lstStyle/>
          <a:p>
            <a:pPr marL="0" marR="0" lvl="0" indent="0" algn="ctr" defTabSz="896386" rtl="0" eaLnBrk="1" fontAlgn="auto" latinLnBrk="0" hangingPunct="1">
              <a:lnSpc>
                <a:spcPct val="100000"/>
              </a:lnSpc>
              <a:spcBef>
                <a:spcPts val="0"/>
              </a:spcBef>
              <a:spcAft>
                <a:spcPts val="0"/>
              </a:spcAft>
              <a:buClr>
                <a:srgbClr val="505050"/>
              </a:buClr>
              <a:buSzPct val="25000"/>
              <a:buFontTx/>
              <a:buNone/>
              <a:tabLst/>
              <a:defRPr/>
            </a:pPr>
            <a:endParaRPr kumimoji="0" lang="en-US" sz="1568"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5" name="Text Placeholder 20"/>
          <p:cNvSpPr>
            <a:spLocks noGrp="1"/>
          </p:cNvSpPr>
          <p:nvPr>
            <p:ph type="body" sz="quarter" idx="20"/>
          </p:nvPr>
        </p:nvSpPr>
        <p:spPr>
          <a:xfrm>
            <a:off x="10117462" y="194580"/>
            <a:ext cx="2074538" cy="38010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lvl1pPr>
              <a:spcAft>
                <a:spcPts val="294"/>
              </a:spcAft>
              <a:defRPr kumimoji="0" lang="en-US" sz="1372" b="1" i="0" u="none" strike="noStrike" cap="none" spc="0" normalizeH="0" baseline="0" dirty="0">
                <a:ln>
                  <a:noFill/>
                </a:ln>
                <a:solidFill>
                  <a:srgbClr val="FFFFFF"/>
                </a:solidFill>
                <a:effectLst/>
                <a:uLnTx/>
                <a:uFillTx/>
                <a:latin typeface="+mn-lt"/>
                <a:ea typeface="Arial"/>
                <a:cs typeface="Arial"/>
              </a:defRPr>
            </a:lvl1pPr>
          </a:lstStyle>
          <a:p>
            <a:pPr lvl="0" algn="ctr">
              <a:spcBef>
                <a:spcPts val="0"/>
              </a:spcBef>
            </a:pPr>
            <a:r>
              <a:rPr lang="en-US" dirty="0"/>
              <a:t>Click to edit Master</a:t>
            </a:r>
          </a:p>
        </p:txBody>
      </p:sp>
    </p:spTree>
    <p:extLst>
      <p:ext uri="{BB962C8B-B14F-4D97-AF65-F5344CB8AC3E}">
        <p14:creationId xmlns:p14="http://schemas.microsoft.com/office/powerpoint/2010/main" val="159126829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87.xml><?xml version="1.0" encoding="utf-8"?>
<p:sldLayout xmlns:a="http://schemas.openxmlformats.org/drawingml/2006/main" xmlns:r="http://schemas.openxmlformats.org/officeDocument/2006/relationships" xmlns:p="http://schemas.openxmlformats.org/presentationml/2006/main" userDrawn="1">
  <p:cSld name="1_Title-Content spl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460" y="511828"/>
            <a:ext cx="5556611" cy="2200893"/>
          </a:xfrm>
        </p:spPr>
        <p:txBody>
          <a:bodyPr>
            <a:noAutofit/>
          </a:bodyPr>
          <a:lstStyle>
            <a:lvl1pPr>
              <a:defRPr>
                <a:solidFill>
                  <a:schemeClr val="bg1"/>
                </a:solidFill>
              </a:defRPr>
            </a:lvl1pPr>
          </a:lstStyle>
          <a:p>
            <a:r>
              <a:rPr lang="en-US" dirty="0"/>
              <a:t>Click to edit Master title style</a:t>
            </a: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9" name="Straight Connector 38"/>
          <p:cNvCxnSpPr/>
          <p:nvPr userDrawn="1"/>
        </p:nvCxnSpPr>
        <p:spPr>
          <a:xfrm>
            <a:off x="6305491" y="357810"/>
            <a:ext cx="0" cy="5686262"/>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6613913" y="933099"/>
            <a:ext cx="5243532" cy="1486561"/>
          </a:xfrm>
        </p:spPr>
        <p:txBody>
          <a:bodyPr/>
          <a:lstStyle>
            <a:lvl1pPr>
              <a:buClr>
                <a:schemeClr val="accent1"/>
              </a:buClr>
              <a:defRPr sz="2800">
                <a:solidFill>
                  <a:schemeClr val="bg2"/>
                </a:solidFill>
              </a:defRPr>
            </a:lvl1pPr>
            <a:lvl2pPr>
              <a:buClr>
                <a:schemeClr val="accent1"/>
              </a:buClr>
              <a:defRPr sz="1600">
                <a:solidFill>
                  <a:schemeClr val="bg2"/>
                </a:solidFill>
              </a:defRPr>
            </a:lvl2pPr>
            <a:lvl3pPr>
              <a:buClr>
                <a:schemeClr val="accent1"/>
              </a:buClr>
              <a:defRPr sz="1400">
                <a:solidFill>
                  <a:schemeClr val="bg2"/>
                </a:solidFill>
              </a:defRPr>
            </a:lvl3pPr>
            <a:lvl4pPr>
              <a:buClr>
                <a:schemeClr val="accent1"/>
              </a:buClr>
              <a:defRPr sz="1200">
                <a:solidFill>
                  <a:schemeClr val="bg2"/>
                </a:solidFill>
              </a:defRPr>
            </a:lvl4pPr>
            <a:lvl5pPr>
              <a:buClr>
                <a:schemeClr val="accent1"/>
              </a:buClr>
              <a:defRPr sz="1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316545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17161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image" Target="../media/image1.png"/><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theme" Target="../theme/theme11.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theme" Target="../theme/theme12.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theme" Target="../theme/theme1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theme" Target="../theme/theme14.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theme" Target="../theme/theme15.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26" Type="http://schemas.openxmlformats.org/officeDocument/2006/relationships/theme" Target="../theme/theme16.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theme" Target="../theme/theme17.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theme" Target="../theme/theme18.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theme" Target="../theme/theme19.xml"/><Relationship Id="rId3" Type="http://schemas.openxmlformats.org/officeDocument/2006/relationships/slideLayout" Target="../slideLayouts/slideLayout348.xml"/><Relationship Id="rId21" Type="http://schemas.openxmlformats.org/officeDocument/2006/relationships/slideLayout" Target="../slideLayouts/slideLayout366.xml"/><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8.xml"/><Relationship Id="rId13" Type="http://schemas.openxmlformats.org/officeDocument/2006/relationships/slideLayout" Target="../slideLayouts/slideLayout383.xml"/><Relationship Id="rId18" Type="http://schemas.openxmlformats.org/officeDocument/2006/relationships/slideLayout" Target="../slideLayouts/slideLayout388.xml"/><Relationship Id="rId26" Type="http://schemas.openxmlformats.org/officeDocument/2006/relationships/theme" Target="../theme/theme20.xml"/><Relationship Id="rId3" Type="http://schemas.openxmlformats.org/officeDocument/2006/relationships/slideLayout" Target="../slideLayouts/slideLayout373.xml"/><Relationship Id="rId21" Type="http://schemas.openxmlformats.org/officeDocument/2006/relationships/slideLayout" Target="../slideLayouts/slideLayout391.xml"/><Relationship Id="rId7" Type="http://schemas.openxmlformats.org/officeDocument/2006/relationships/slideLayout" Target="../slideLayouts/slideLayout377.xml"/><Relationship Id="rId12" Type="http://schemas.openxmlformats.org/officeDocument/2006/relationships/slideLayout" Target="../slideLayouts/slideLayout382.xml"/><Relationship Id="rId17" Type="http://schemas.openxmlformats.org/officeDocument/2006/relationships/slideLayout" Target="../slideLayouts/slideLayout387.xml"/><Relationship Id="rId25" Type="http://schemas.openxmlformats.org/officeDocument/2006/relationships/slideLayout" Target="../slideLayouts/slideLayout395.xml"/><Relationship Id="rId2" Type="http://schemas.openxmlformats.org/officeDocument/2006/relationships/slideLayout" Target="../slideLayouts/slideLayout372.xml"/><Relationship Id="rId16" Type="http://schemas.openxmlformats.org/officeDocument/2006/relationships/slideLayout" Target="../slideLayouts/slideLayout386.xml"/><Relationship Id="rId20" Type="http://schemas.openxmlformats.org/officeDocument/2006/relationships/slideLayout" Target="../slideLayouts/slideLayout390.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24" Type="http://schemas.openxmlformats.org/officeDocument/2006/relationships/slideLayout" Target="../slideLayouts/slideLayout394.xml"/><Relationship Id="rId5" Type="http://schemas.openxmlformats.org/officeDocument/2006/relationships/slideLayout" Target="../slideLayouts/slideLayout375.xml"/><Relationship Id="rId15" Type="http://schemas.openxmlformats.org/officeDocument/2006/relationships/slideLayout" Target="../slideLayouts/slideLayout385.xml"/><Relationship Id="rId23" Type="http://schemas.openxmlformats.org/officeDocument/2006/relationships/slideLayout" Target="../slideLayouts/slideLayout393.xml"/><Relationship Id="rId10" Type="http://schemas.openxmlformats.org/officeDocument/2006/relationships/slideLayout" Target="../slideLayouts/slideLayout380.xml"/><Relationship Id="rId19" Type="http://schemas.openxmlformats.org/officeDocument/2006/relationships/slideLayout" Target="../slideLayouts/slideLayout389.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slideLayout" Target="../slideLayouts/slideLayout384.xml"/><Relationship Id="rId22" Type="http://schemas.openxmlformats.org/officeDocument/2006/relationships/slideLayout" Target="../slideLayouts/slideLayout39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03.xml"/><Relationship Id="rId13" Type="http://schemas.openxmlformats.org/officeDocument/2006/relationships/slideLayout" Target="../slideLayouts/slideLayout408.xml"/><Relationship Id="rId18" Type="http://schemas.openxmlformats.org/officeDocument/2006/relationships/slideLayout" Target="../slideLayouts/slideLayout413.xml"/><Relationship Id="rId26" Type="http://schemas.openxmlformats.org/officeDocument/2006/relationships/slideLayout" Target="../slideLayouts/slideLayout421.xml"/><Relationship Id="rId3" Type="http://schemas.openxmlformats.org/officeDocument/2006/relationships/slideLayout" Target="../slideLayouts/slideLayout398.xml"/><Relationship Id="rId21" Type="http://schemas.openxmlformats.org/officeDocument/2006/relationships/slideLayout" Target="../slideLayouts/slideLayout416.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17" Type="http://schemas.openxmlformats.org/officeDocument/2006/relationships/slideLayout" Target="../slideLayouts/slideLayout412.xml"/><Relationship Id="rId25" Type="http://schemas.openxmlformats.org/officeDocument/2006/relationships/slideLayout" Target="../slideLayouts/slideLayout420.xml"/><Relationship Id="rId2" Type="http://schemas.openxmlformats.org/officeDocument/2006/relationships/slideLayout" Target="../slideLayouts/slideLayout397.xml"/><Relationship Id="rId16" Type="http://schemas.openxmlformats.org/officeDocument/2006/relationships/slideLayout" Target="../slideLayouts/slideLayout411.xml"/><Relationship Id="rId20" Type="http://schemas.openxmlformats.org/officeDocument/2006/relationships/slideLayout" Target="../slideLayouts/slideLayout415.xml"/><Relationship Id="rId29" Type="http://schemas.openxmlformats.org/officeDocument/2006/relationships/slideLayout" Target="../slideLayouts/slideLayout424.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24" Type="http://schemas.openxmlformats.org/officeDocument/2006/relationships/slideLayout" Target="../slideLayouts/slideLayout419.xml"/><Relationship Id="rId5" Type="http://schemas.openxmlformats.org/officeDocument/2006/relationships/slideLayout" Target="../slideLayouts/slideLayout400.xml"/><Relationship Id="rId15" Type="http://schemas.openxmlformats.org/officeDocument/2006/relationships/slideLayout" Target="../slideLayouts/slideLayout410.xml"/><Relationship Id="rId23" Type="http://schemas.openxmlformats.org/officeDocument/2006/relationships/slideLayout" Target="../slideLayouts/slideLayout418.xml"/><Relationship Id="rId28" Type="http://schemas.openxmlformats.org/officeDocument/2006/relationships/slideLayout" Target="../slideLayouts/slideLayout423.xml"/><Relationship Id="rId10" Type="http://schemas.openxmlformats.org/officeDocument/2006/relationships/slideLayout" Target="../slideLayouts/slideLayout405.xml"/><Relationship Id="rId19" Type="http://schemas.openxmlformats.org/officeDocument/2006/relationships/slideLayout" Target="../slideLayouts/slideLayout414.xml"/><Relationship Id="rId31" Type="http://schemas.openxmlformats.org/officeDocument/2006/relationships/theme" Target="../theme/theme21.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slideLayout" Target="../slideLayouts/slideLayout409.xml"/><Relationship Id="rId22" Type="http://schemas.openxmlformats.org/officeDocument/2006/relationships/slideLayout" Target="../slideLayouts/slideLayout417.xml"/><Relationship Id="rId27" Type="http://schemas.openxmlformats.org/officeDocument/2006/relationships/slideLayout" Target="../slideLayouts/slideLayout422.xml"/><Relationship Id="rId30" Type="http://schemas.openxmlformats.org/officeDocument/2006/relationships/slideLayout" Target="../slideLayouts/slideLayout425.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26" Type="http://schemas.openxmlformats.org/officeDocument/2006/relationships/slideLayout" Target="../slideLayouts/slideLayout451.xml"/><Relationship Id="rId3" Type="http://schemas.openxmlformats.org/officeDocument/2006/relationships/slideLayout" Target="../slideLayouts/slideLayout428.xml"/><Relationship Id="rId21" Type="http://schemas.openxmlformats.org/officeDocument/2006/relationships/slideLayout" Target="../slideLayouts/slideLayout446.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5" Type="http://schemas.openxmlformats.org/officeDocument/2006/relationships/slideLayout" Target="../slideLayouts/slideLayout450.xml"/><Relationship Id="rId2" Type="http://schemas.openxmlformats.org/officeDocument/2006/relationships/slideLayout" Target="../slideLayouts/slideLayout427.xml"/><Relationship Id="rId16" Type="http://schemas.openxmlformats.org/officeDocument/2006/relationships/slideLayout" Target="../slideLayouts/slideLayout441.xml"/><Relationship Id="rId20" Type="http://schemas.openxmlformats.org/officeDocument/2006/relationships/slideLayout" Target="../slideLayouts/slideLayout445.xml"/><Relationship Id="rId29" Type="http://schemas.openxmlformats.org/officeDocument/2006/relationships/image" Target="../media/image20.png"/><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24" Type="http://schemas.openxmlformats.org/officeDocument/2006/relationships/slideLayout" Target="../slideLayouts/slideLayout449.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23" Type="http://schemas.openxmlformats.org/officeDocument/2006/relationships/slideLayout" Target="../slideLayouts/slideLayout448.xml"/><Relationship Id="rId28" Type="http://schemas.openxmlformats.org/officeDocument/2006/relationships/theme" Target="../theme/theme22.xml"/><Relationship Id="rId10" Type="http://schemas.openxmlformats.org/officeDocument/2006/relationships/slideLayout" Target="../slideLayouts/slideLayout435.xml"/><Relationship Id="rId19" Type="http://schemas.openxmlformats.org/officeDocument/2006/relationships/slideLayout" Target="../slideLayouts/slideLayout444.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 Id="rId22" Type="http://schemas.openxmlformats.org/officeDocument/2006/relationships/slideLayout" Target="../slideLayouts/slideLayout447.xml"/><Relationship Id="rId27" Type="http://schemas.openxmlformats.org/officeDocument/2006/relationships/slideLayout" Target="../slideLayouts/slideLayout45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60.xml"/><Relationship Id="rId13" Type="http://schemas.openxmlformats.org/officeDocument/2006/relationships/slideLayout" Target="../slideLayouts/slideLayout465.xml"/><Relationship Id="rId3" Type="http://schemas.openxmlformats.org/officeDocument/2006/relationships/slideLayout" Target="../slideLayouts/slideLayout455.xml"/><Relationship Id="rId7" Type="http://schemas.openxmlformats.org/officeDocument/2006/relationships/slideLayout" Target="../slideLayouts/slideLayout459.xml"/><Relationship Id="rId12" Type="http://schemas.openxmlformats.org/officeDocument/2006/relationships/slideLayout" Target="../slideLayouts/slideLayout464.xml"/><Relationship Id="rId2" Type="http://schemas.openxmlformats.org/officeDocument/2006/relationships/slideLayout" Target="../slideLayouts/slideLayout454.xml"/><Relationship Id="rId16" Type="http://schemas.openxmlformats.org/officeDocument/2006/relationships/image" Target="../media/image26.png"/><Relationship Id="rId1" Type="http://schemas.openxmlformats.org/officeDocument/2006/relationships/slideLayout" Target="../slideLayouts/slideLayout453.xml"/><Relationship Id="rId6" Type="http://schemas.openxmlformats.org/officeDocument/2006/relationships/slideLayout" Target="../slideLayouts/slideLayout458.xml"/><Relationship Id="rId11" Type="http://schemas.openxmlformats.org/officeDocument/2006/relationships/slideLayout" Target="../slideLayouts/slideLayout463.xml"/><Relationship Id="rId5" Type="http://schemas.openxmlformats.org/officeDocument/2006/relationships/slideLayout" Target="../slideLayouts/slideLayout457.xml"/><Relationship Id="rId15" Type="http://schemas.openxmlformats.org/officeDocument/2006/relationships/theme" Target="../theme/theme23.xml"/><Relationship Id="rId10" Type="http://schemas.openxmlformats.org/officeDocument/2006/relationships/slideLayout" Target="../slideLayouts/slideLayout462.xml"/><Relationship Id="rId4" Type="http://schemas.openxmlformats.org/officeDocument/2006/relationships/slideLayout" Target="../slideLayouts/slideLayout456.xml"/><Relationship Id="rId9" Type="http://schemas.openxmlformats.org/officeDocument/2006/relationships/slideLayout" Target="../slideLayouts/slideLayout461.xml"/><Relationship Id="rId14" Type="http://schemas.openxmlformats.org/officeDocument/2006/relationships/slideLayout" Target="../slideLayouts/slideLayout46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74.xml"/><Relationship Id="rId13" Type="http://schemas.openxmlformats.org/officeDocument/2006/relationships/slideLayout" Target="../slideLayouts/slideLayout479.xml"/><Relationship Id="rId18" Type="http://schemas.openxmlformats.org/officeDocument/2006/relationships/slideLayout" Target="../slideLayouts/slideLayout484.xml"/><Relationship Id="rId3" Type="http://schemas.openxmlformats.org/officeDocument/2006/relationships/slideLayout" Target="../slideLayouts/slideLayout469.xml"/><Relationship Id="rId21" Type="http://schemas.openxmlformats.org/officeDocument/2006/relationships/slideLayout" Target="../slideLayouts/slideLayout487.xml"/><Relationship Id="rId7" Type="http://schemas.openxmlformats.org/officeDocument/2006/relationships/slideLayout" Target="../slideLayouts/slideLayout473.xml"/><Relationship Id="rId12" Type="http://schemas.openxmlformats.org/officeDocument/2006/relationships/slideLayout" Target="../slideLayouts/slideLayout478.xml"/><Relationship Id="rId17" Type="http://schemas.openxmlformats.org/officeDocument/2006/relationships/slideLayout" Target="../slideLayouts/slideLayout483.xml"/><Relationship Id="rId2" Type="http://schemas.openxmlformats.org/officeDocument/2006/relationships/slideLayout" Target="../slideLayouts/slideLayout468.xml"/><Relationship Id="rId16" Type="http://schemas.openxmlformats.org/officeDocument/2006/relationships/slideLayout" Target="../slideLayouts/slideLayout482.xml"/><Relationship Id="rId20" Type="http://schemas.openxmlformats.org/officeDocument/2006/relationships/slideLayout" Target="../slideLayouts/slideLayout486.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slideLayout" Target="../slideLayouts/slideLayout477.xml"/><Relationship Id="rId5" Type="http://schemas.openxmlformats.org/officeDocument/2006/relationships/slideLayout" Target="../slideLayouts/slideLayout471.xml"/><Relationship Id="rId15" Type="http://schemas.openxmlformats.org/officeDocument/2006/relationships/slideLayout" Target="../slideLayouts/slideLayout481.xml"/><Relationship Id="rId23" Type="http://schemas.openxmlformats.org/officeDocument/2006/relationships/theme" Target="../theme/theme24.xml"/><Relationship Id="rId10" Type="http://schemas.openxmlformats.org/officeDocument/2006/relationships/slideLayout" Target="../slideLayouts/slideLayout476.xml"/><Relationship Id="rId19" Type="http://schemas.openxmlformats.org/officeDocument/2006/relationships/slideLayout" Target="../slideLayouts/slideLayout485.xml"/><Relationship Id="rId4" Type="http://schemas.openxmlformats.org/officeDocument/2006/relationships/slideLayout" Target="../slideLayouts/slideLayout470.xml"/><Relationship Id="rId9" Type="http://schemas.openxmlformats.org/officeDocument/2006/relationships/slideLayout" Target="../slideLayouts/slideLayout475.xml"/><Relationship Id="rId14" Type="http://schemas.openxmlformats.org/officeDocument/2006/relationships/slideLayout" Target="../slideLayouts/slideLayout480.xml"/><Relationship Id="rId22" Type="http://schemas.openxmlformats.org/officeDocument/2006/relationships/slideLayout" Target="../slideLayouts/slideLayout488.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496.xml"/><Relationship Id="rId13" Type="http://schemas.openxmlformats.org/officeDocument/2006/relationships/slideLayout" Target="../slideLayouts/slideLayout501.xml"/><Relationship Id="rId18" Type="http://schemas.openxmlformats.org/officeDocument/2006/relationships/slideLayout" Target="../slideLayouts/slideLayout506.xml"/><Relationship Id="rId3" Type="http://schemas.openxmlformats.org/officeDocument/2006/relationships/slideLayout" Target="../slideLayouts/slideLayout491.xml"/><Relationship Id="rId21" Type="http://schemas.openxmlformats.org/officeDocument/2006/relationships/slideLayout" Target="../slideLayouts/slideLayout509.xml"/><Relationship Id="rId7" Type="http://schemas.openxmlformats.org/officeDocument/2006/relationships/slideLayout" Target="../slideLayouts/slideLayout495.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20" Type="http://schemas.openxmlformats.org/officeDocument/2006/relationships/slideLayout" Target="../slideLayouts/slideLayout508.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5" Type="http://schemas.openxmlformats.org/officeDocument/2006/relationships/slideLayout" Target="../slideLayouts/slideLayout493.xml"/><Relationship Id="rId15" Type="http://schemas.openxmlformats.org/officeDocument/2006/relationships/slideLayout" Target="../slideLayouts/slideLayout503.xml"/><Relationship Id="rId23" Type="http://schemas.openxmlformats.org/officeDocument/2006/relationships/theme" Target="../theme/theme25.xml"/><Relationship Id="rId10" Type="http://schemas.openxmlformats.org/officeDocument/2006/relationships/slideLayout" Target="../slideLayouts/slideLayout498.xml"/><Relationship Id="rId19" Type="http://schemas.openxmlformats.org/officeDocument/2006/relationships/slideLayout" Target="../slideLayouts/slideLayout507.xml"/><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 Id="rId22" Type="http://schemas.openxmlformats.org/officeDocument/2006/relationships/slideLayout" Target="../slideLayouts/slideLayout510.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513.xml"/><Relationship Id="rId2" Type="http://schemas.openxmlformats.org/officeDocument/2006/relationships/slideLayout" Target="../slideLayouts/slideLayout512.xml"/><Relationship Id="rId1" Type="http://schemas.openxmlformats.org/officeDocument/2006/relationships/slideLayout" Target="../slideLayouts/slideLayout511.xml"/><Relationship Id="rId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21.xml"/><Relationship Id="rId13" Type="http://schemas.openxmlformats.org/officeDocument/2006/relationships/slideLayout" Target="../slideLayouts/slideLayout526.xml"/><Relationship Id="rId18" Type="http://schemas.openxmlformats.org/officeDocument/2006/relationships/slideLayout" Target="../slideLayouts/slideLayout531.xml"/><Relationship Id="rId3" Type="http://schemas.openxmlformats.org/officeDocument/2006/relationships/slideLayout" Target="../slideLayouts/slideLayout516.xml"/><Relationship Id="rId21" Type="http://schemas.openxmlformats.org/officeDocument/2006/relationships/slideLayout" Target="../slideLayouts/slideLayout534.xml"/><Relationship Id="rId7" Type="http://schemas.openxmlformats.org/officeDocument/2006/relationships/slideLayout" Target="../slideLayouts/slideLayout520.xml"/><Relationship Id="rId12" Type="http://schemas.openxmlformats.org/officeDocument/2006/relationships/slideLayout" Target="../slideLayouts/slideLayout525.xml"/><Relationship Id="rId17" Type="http://schemas.openxmlformats.org/officeDocument/2006/relationships/slideLayout" Target="../slideLayouts/slideLayout530.xml"/><Relationship Id="rId2" Type="http://schemas.openxmlformats.org/officeDocument/2006/relationships/slideLayout" Target="../slideLayouts/slideLayout515.xml"/><Relationship Id="rId16" Type="http://schemas.openxmlformats.org/officeDocument/2006/relationships/slideLayout" Target="../slideLayouts/slideLayout529.xml"/><Relationship Id="rId20" Type="http://schemas.openxmlformats.org/officeDocument/2006/relationships/slideLayout" Target="../slideLayouts/slideLayout533.xml"/><Relationship Id="rId1" Type="http://schemas.openxmlformats.org/officeDocument/2006/relationships/slideLayout" Target="../slideLayouts/slideLayout514.xml"/><Relationship Id="rId6" Type="http://schemas.openxmlformats.org/officeDocument/2006/relationships/slideLayout" Target="../slideLayouts/slideLayout519.xml"/><Relationship Id="rId11" Type="http://schemas.openxmlformats.org/officeDocument/2006/relationships/slideLayout" Target="../slideLayouts/slideLayout524.xml"/><Relationship Id="rId5" Type="http://schemas.openxmlformats.org/officeDocument/2006/relationships/slideLayout" Target="../slideLayouts/slideLayout518.xml"/><Relationship Id="rId15" Type="http://schemas.openxmlformats.org/officeDocument/2006/relationships/slideLayout" Target="../slideLayouts/slideLayout528.xml"/><Relationship Id="rId23" Type="http://schemas.openxmlformats.org/officeDocument/2006/relationships/image" Target="../media/image20.png"/><Relationship Id="rId10" Type="http://schemas.openxmlformats.org/officeDocument/2006/relationships/slideLayout" Target="../slideLayouts/slideLayout523.xml"/><Relationship Id="rId19" Type="http://schemas.openxmlformats.org/officeDocument/2006/relationships/slideLayout" Target="../slideLayouts/slideLayout532.xml"/><Relationship Id="rId4" Type="http://schemas.openxmlformats.org/officeDocument/2006/relationships/slideLayout" Target="../slideLayouts/slideLayout517.xml"/><Relationship Id="rId9" Type="http://schemas.openxmlformats.org/officeDocument/2006/relationships/slideLayout" Target="../slideLayouts/slideLayout522.xml"/><Relationship Id="rId14" Type="http://schemas.openxmlformats.org/officeDocument/2006/relationships/slideLayout" Target="../slideLayouts/slideLayout527.xml"/><Relationship Id="rId22"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42.xml"/><Relationship Id="rId13" Type="http://schemas.openxmlformats.org/officeDocument/2006/relationships/slideLayout" Target="../slideLayouts/slideLayout547.xml"/><Relationship Id="rId18" Type="http://schemas.openxmlformats.org/officeDocument/2006/relationships/slideLayout" Target="../slideLayouts/slideLayout552.xml"/><Relationship Id="rId3" Type="http://schemas.openxmlformats.org/officeDocument/2006/relationships/slideLayout" Target="../slideLayouts/slideLayout537.xml"/><Relationship Id="rId21" Type="http://schemas.openxmlformats.org/officeDocument/2006/relationships/image" Target="../media/image86.emf"/><Relationship Id="rId7" Type="http://schemas.openxmlformats.org/officeDocument/2006/relationships/slideLayout" Target="../slideLayouts/slideLayout541.xml"/><Relationship Id="rId12" Type="http://schemas.openxmlformats.org/officeDocument/2006/relationships/slideLayout" Target="../slideLayouts/slideLayout546.xml"/><Relationship Id="rId17" Type="http://schemas.openxmlformats.org/officeDocument/2006/relationships/slideLayout" Target="../slideLayouts/slideLayout551.xml"/><Relationship Id="rId2" Type="http://schemas.openxmlformats.org/officeDocument/2006/relationships/slideLayout" Target="../slideLayouts/slideLayout536.xml"/><Relationship Id="rId16" Type="http://schemas.openxmlformats.org/officeDocument/2006/relationships/slideLayout" Target="../slideLayouts/slideLayout550.xml"/><Relationship Id="rId20" Type="http://schemas.openxmlformats.org/officeDocument/2006/relationships/theme" Target="../theme/theme28.xml"/><Relationship Id="rId1" Type="http://schemas.openxmlformats.org/officeDocument/2006/relationships/slideLayout" Target="../slideLayouts/slideLayout535.xml"/><Relationship Id="rId6" Type="http://schemas.openxmlformats.org/officeDocument/2006/relationships/slideLayout" Target="../slideLayouts/slideLayout540.xml"/><Relationship Id="rId11" Type="http://schemas.openxmlformats.org/officeDocument/2006/relationships/slideLayout" Target="../slideLayouts/slideLayout545.xml"/><Relationship Id="rId5" Type="http://schemas.openxmlformats.org/officeDocument/2006/relationships/slideLayout" Target="../slideLayouts/slideLayout539.xml"/><Relationship Id="rId15" Type="http://schemas.openxmlformats.org/officeDocument/2006/relationships/slideLayout" Target="../slideLayouts/slideLayout549.xml"/><Relationship Id="rId10" Type="http://schemas.openxmlformats.org/officeDocument/2006/relationships/slideLayout" Target="../slideLayouts/slideLayout544.xml"/><Relationship Id="rId19" Type="http://schemas.openxmlformats.org/officeDocument/2006/relationships/slideLayout" Target="../slideLayouts/slideLayout553.xml"/><Relationship Id="rId4" Type="http://schemas.openxmlformats.org/officeDocument/2006/relationships/slideLayout" Target="../slideLayouts/slideLayout538.xml"/><Relationship Id="rId9" Type="http://schemas.openxmlformats.org/officeDocument/2006/relationships/slideLayout" Target="../slideLayouts/slideLayout543.xml"/><Relationship Id="rId14" Type="http://schemas.openxmlformats.org/officeDocument/2006/relationships/slideLayout" Target="../slideLayouts/slideLayout548.xml"/></Relationships>
</file>

<file path=ppt/slideMasters/_rels/slideMaster29.xml.rels><?xml version="1.0" encoding="UTF-8" standalone="yes"?>
<Relationships xmlns="http://schemas.openxmlformats.org/package/2006/relationships"><Relationship Id="rId3" Type="http://schemas.openxmlformats.org/officeDocument/2006/relationships/slideLayout" Target="../slideLayouts/slideLayout556.xml"/><Relationship Id="rId2" Type="http://schemas.openxmlformats.org/officeDocument/2006/relationships/slideLayout" Target="../slideLayouts/slideLayout555.xml"/><Relationship Id="rId1" Type="http://schemas.openxmlformats.org/officeDocument/2006/relationships/slideLayout" Target="../slideLayouts/slideLayout554.xml"/><Relationship Id="rId5" Type="http://schemas.openxmlformats.org/officeDocument/2006/relationships/image" Target="../media/image92.jpeg"/><Relationship Id="rId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64.xml"/><Relationship Id="rId13" Type="http://schemas.openxmlformats.org/officeDocument/2006/relationships/slideLayout" Target="../slideLayouts/slideLayout569.xml"/><Relationship Id="rId18" Type="http://schemas.openxmlformats.org/officeDocument/2006/relationships/slideLayout" Target="../slideLayouts/slideLayout574.xml"/><Relationship Id="rId3" Type="http://schemas.openxmlformats.org/officeDocument/2006/relationships/slideLayout" Target="../slideLayouts/slideLayout559.xml"/><Relationship Id="rId21" Type="http://schemas.openxmlformats.org/officeDocument/2006/relationships/slideLayout" Target="../slideLayouts/slideLayout577.xml"/><Relationship Id="rId7" Type="http://schemas.openxmlformats.org/officeDocument/2006/relationships/slideLayout" Target="../slideLayouts/slideLayout563.xml"/><Relationship Id="rId12" Type="http://schemas.openxmlformats.org/officeDocument/2006/relationships/slideLayout" Target="../slideLayouts/slideLayout568.xml"/><Relationship Id="rId17" Type="http://schemas.openxmlformats.org/officeDocument/2006/relationships/slideLayout" Target="../slideLayouts/slideLayout573.xml"/><Relationship Id="rId2" Type="http://schemas.openxmlformats.org/officeDocument/2006/relationships/slideLayout" Target="../slideLayouts/slideLayout558.xml"/><Relationship Id="rId16" Type="http://schemas.openxmlformats.org/officeDocument/2006/relationships/slideLayout" Target="../slideLayouts/slideLayout572.xml"/><Relationship Id="rId20" Type="http://schemas.openxmlformats.org/officeDocument/2006/relationships/slideLayout" Target="../slideLayouts/slideLayout576.xml"/><Relationship Id="rId1" Type="http://schemas.openxmlformats.org/officeDocument/2006/relationships/slideLayout" Target="../slideLayouts/slideLayout557.xml"/><Relationship Id="rId6" Type="http://schemas.openxmlformats.org/officeDocument/2006/relationships/slideLayout" Target="../slideLayouts/slideLayout562.xml"/><Relationship Id="rId11" Type="http://schemas.openxmlformats.org/officeDocument/2006/relationships/slideLayout" Target="../slideLayouts/slideLayout567.xml"/><Relationship Id="rId5" Type="http://schemas.openxmlformats.org/officeDocument/2006/relationships/slideLayout" Target="../slideLayouts/slideLayout561.xml"/><Relationship Id="rId15" Type="http://schemas.openxmlformats.org/officeDocument/2006/relationships/slideLayout" Target="../slideLayouts/slideLayout571.xml"/><Relationship Id="rId23" Type="http://schemas.openxmlformats.org/officeDocument/2006/relationships/image" Target="../media/image20.png"/><Relationship Id="rId10" Type="http://schemas.openxmlformats.org/officeDocument/2006/relationships/slideLayout" Target="../slideLayouts/slideLayout566.xml"/><Relationship Id="rId19" Type="http://schemas.openxmlformats.org/officeDocument/2006/relationships/slideLayout" Target="../slideLayouts/slideLayout575.xml"/><Relationship Id="rId4" Type="http://schemas.openxmlformats.org/officeDocument/2006/relationships/slideLayout" Target="../slideLayouts/slideLayout560.xml"/><Relationship Id="rId9" Type="http://schemas.openxmlformats.org/officeDocument/2006/relationships/slideLayout" Target="../slideLayouts/slideLayout565.xml"/><Relationship Id="rId14" Type="http://schemas.openxmlformats.org/officeDocument/2006/relationships/slideLayout" Target="../slideLayouts/slideLayout570.xml"/><Relationship Id="rId22"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585.xml"/><Relationship Id="rId13" Type="http://schemas.openxmlformats.org/officeDocument/2006/relationships/slideLayout" Target="../slideLayouts/slideLayout590.xml"/><Relationship Id="rId18" Type="http://schemas.openxmlformats.org/officeDocument/2006/relationships/slideLayout" Target="../slideLayouts/slideLayout595.xml"/><Relationship Id="rId3" Type="http://schemas.openxmlformats.org/officeDocument/2006/relationships/slideLayout" Target="../slideLayouts/slideLayout580.xml"/><Relationship Id="rId21" Type="http://schemas.openxmlformats.org/officeDocument/2006/relationships/slideLayout" Target="../slideLayouts/slideLayout598.xml"/><Relationship Id="rId7" Type="http://schemas.openxmlformats.org/officeDocument/2006/relationships/slideLayout" Target="../slideLayouts/slideLayout584.xml"/><Relationship Id="rId12" Type="http://schemas.openxmlformats.org/officeDocument/2006/relationships/slideLayout" Target="../slideLayouts/slideLayout589.xml"/><Relationship Id="rId17" Type="http://schemas.openxmlformats.org/officeDocument/2006/relationships/slideLayout" Target="../slideLayouts/slideLayout594.xml"/><Relationship Id="rId2" Type="http://schemas.openxmlformats.org/officeDocument/2006/relationships/slideLayout" Target="../slideLayouts/slideLayout579.xml"/><Relationship Id="rId16" Type="http://schemas.openxmlformats.org/officeDocument/2006/relationships/slideLayout" Target="../slideLayouts/slideLayout593.xml"/><Relationship Id="rId20" Type="http://schemas.openxmlformats.org/officeDocument/2006/relationships/slideLayout" Target="../slideLayouts/slideLayout597.xml"/><Relationship Id="rId1" Type="http://schemas.openxmlformats.org/officeDocument/2006/relationships/slideLayout" Target="../slideLayouts/slideLayout578.xml"/><Relationship Id="rId6" Type="http://schemas.openxmlformats.org/officeDocument/2006/relationships/slideLayout" Target="../slideLayouts/slideLayout583.xml"/><Relationship Id="rId11" Type="http://schemas.openxmlformats.org/officeDocument/2006/relationships/slideLayout" Target="../slideLayouts/slideLayout588.xml"/><Relationship Id="rId24" Type="http://schemas.openxmlformats.org/officeDocument/2006/relationships/image" Target="../media/image20.png"/><Relationship Id="rId5" Type="http://schemas.openxmlformats.org/officeDocument/2006/relationships/slideLayout" Target="../slideLayouts/slideLayout582.xml"/><Relationship Id="rId15" Type="http://schemas.openxmlformats.org/officeDocument/2006/relationships/slideLayout" Target="../slideLayouts/slideLayout592.xml"/><Relationship Id="rId23" Type="http://schemas.openxmlformats.org/officeDocument/2006/relationships/theme" Target="../theme/theme31.xml"/><Relationship Id="rId10" Type="http://schemas.openxmlformats.org/officeDocument/2006/relationships/slideLayout" Target="../slideLayouts/slideLayout587.xml"/><Relationship Id="rId19" Type="http://schemas.openxmlformats.org/officeDocument/2006/relationships/slideLayout" Target="../slideLayouts/slideLayout596.xml"/><Relationship Id="rId4" Type="http://schemas.openxmlformats.org/officeDocument/2006/relationships/slideLayout" Target="../slideLayouts/slideLayout581.xml"/><Relationship Id="rId9" Type="http://schemas.openxmlformats.org/officeDocument/2006/relationships/slideLayout" Target="../slideLayouts/slideLayout586.xml"/><Relationship Id="rId14" Type="http://schemas.openxmlformats.org/officeDocument/2006/relationships/slideLayout" Target="../slideLayouts/slideLayout591.xml"/><Relationship Id="rId22" Type="http://schemas.openxmlformats.org/officeDocument/2006/relationships/slideLayout" Target="../slideLayouts/slideLayout59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07.xml"/><Relationship Id="rId13" Type="http://schemas.openxmlformats.org/officeDocument/2006/relationships/slideLayout" Target="../slideLayouts/slideLayout612.xml"/><Relationship Id="rId18" Type="http://schemas.openxmlformats.org/officeDocument/2006/relationships/slideLayout" Target="../slideLayouts/slideLayout617.xml"/><Relationship Id="rId3" Type="http://schemas.openxmlformats.org/officeDocument/2006/relationships/slideLayout" Target="../slideLayouts/slideLayout602.xml"/><Relationship Id="rId21" Type="http://schemas.openxmlformats.org/officeDocument/2006/relationships/slideLayout" Target="../slideLayouts/slideLayout620.xml"/><Relationship Id="rId7" Type="http://schemas.openxmlformats.org/officeDocument/2006/relationships/slideLayout" Target="../slideLayouts/slideLayout606.xml"/><Relationship Id="rId12" Type="http://schemas.openxmlformats.org/officeDocument/2006/relationships/slideLayout" Target="../slideLayouts/slideLayout611.xml"/><Relationship Id="rId17" Type="http://schemas.openxmlformats.org/officeDocument/2006/relationships/slideLayout" Target="../slideLayouts/slideLayout616.xml"/><Relationship Id="rId2" Type="http://schemas.openxmlformats.org/officeDocument/2006/relationships/slideLayout" Target="../slideLayouts/slideLayout601.xml"/><Relationship Id="rId16" Type="http://schemas.openxmlformats.org/officeDocument/2006/relationships/slideLayout" Target="../slideLayouts/slideLayout615.xml"/><Relationship Id="rId20" Type="http://schemas.openxmlformats.org/officeDocument/2006/relationships/slideLayout" Target="../slideLayouts/slideLayout619.xml"/><Relationship Id="rId1" Type="http://schemas.openxmlformats.org/officeDocument/2006/relationships/slideLayout" Target="../slideLayouts/slideLayout600.xml"/><Relationship Id="rId6" Type="http://schemas.openxmlformats.org/officeDocument/2006/relationships/slideLayout" Target="../slideLayouts/slideLayout605.xml"/><Relationship Id="rId11" Type="http://schemas.openxmlformats.org/officeDocument/2006/relationships/slideLayout" Target="../slideLayouts/slideLayout610.xml"/><Relationship Id="rId5" Type="http://schemas.openxmlformats.org/officeDocument/2006/relationships/slideLayout" Target="../slideLayouts/slideLayout604.xml"/><Relationship Id="rId15" Type="http://schemas.openxmlformats.org/officeDocument/2006/relationships/slideLayout" Target="../slideLayouts/slideLayout614.xml"/><Relationship Id="rId23" Type="http://schemas.openxmlformats.org/officeDocument/2006/relationships/theme" Target="../theme/theme32.xml"/><Relationship Id="rId10" Type="http://schemas.openxmlformats.org/officeDocument/2006/relationships/slideLayout" Target="../slideLayouts/slideLayout609.xml"/><Relationship Id="rId19" Type="http://schemas.openxmlformats.org/officeDocument/2006/relationships/slideLayout" Target="../slideLayouts/slideLayout618.xml"/><Relationship Id="rId4" Type="http://schemas.openxmlformats.org/officeDocument/2006/relationships/slideLayout" Target="../slideLayouts/slideLayout603.xml"/><Relationship Id="rId9" Type="http://schemas.openxmlformats.org/officeDocument/2006/relationships/slideLayout" Target="../slideLayouts/slideLayout608.xml"/><Relationship Id="rId14" Type="http://schemas.openxmlformats.org/officeDocument/2006/relationships/slideLayout" Target="../slideLayouts/slideLayout613.xml"/><Relationship Id="rId22" Type="http://schemas.openxmlformats.org/officeDocument/2006/relationships/slideLayout" Target="../slideLayouts/slideLayout62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29.xml"/><Relationship Id="rId13" Type="http://schemas.openxmlformats.org/officeDocument/2006/relationships/slideLayout" Target="../slideLayouts/slideLayout634.xml"/><Relationship Id="rId18" Type="http://schemas.openxmlformats.org/officeDocument/2006/relationships/slideLayout" Target="../slideLayouts/slideLayout639.xml"/><Relationship Id="rId26" Type="http://schemas.openxmlformats.org/officeDocument/2006/relationships/slideLayout" Target="../slideLayouts/slideLayout647.xml"/><Relationship Id="rId3" Type="http://schemas.openxmlformats.org/officeDocument/2006/relationships/slideLayout" Target="../slideLayouts/slideLayout624.xml"/><Relationship Id="rId21" Type="http://schemas.openxmlformats.org/officeDocument/2006/relationships/slideLayout" Target="../slideLayouts/slideLayout642.xml"/><Relationship Id="rId7" Type="http://schemas.openxmlformats.org/officeDocument/2006/relationships/slideLayout" Target="../slideLayouts/slideLayout628.xml"/><Relationship Id="rId12" Type="http://schemas.openxmlformats.org/officeDocument/2006/relationships/slideLayout" Target="../slideLayouts/slideLayout633.xml"/><Relationship Id="rId17" Type="http://schemas.openxmlformats.org/officeDocument/2006/relationships/slideLayout" Target="../slideLayouts/slideLayout638.xml"/><Relationship Id="rId25" Type="http://schemas.openxmlformats.org/officeDocument/2006/relationships/slideLayout" Target="../slideLayouts/slideLayout646.xml"/><Relationship Id="rId2" Type="http://schemas.openxmlformats.org/officeDocument/2006/relationships/slideLayout" Target="../slideLayouts/slideLayout623.xml"/><Relationship Id="rId16" Type="http://schemas.openxmlformats.org/officeDocument/2006/relationships/slideLayout" Target="../slideLayouts/slideLayout637.xml"/><Relationship Id="rId20" Type="http://schemas.openxmlformats.org/officeDocument/2006/relationships/slideLayout" Target="../slideLayouts/slideLayout641.xml"/><Relationship Id="rId29" Type="http://schemas.openxmlformats.org/officeDocument/2006/relationships/image" Target="../media/image20.png"/><Relationship Id="rId1" Type="http://schemas.openxmlformats.org/officeDocument/2006/relationships/slideLayout" Target="../slideLayouts/slideLayout622.xml"/><Relationship Id="rId6" Type="http://schemas.openxmlformats.org/officeDocument/2006/relationships/slideLayout" Target="../slideLayouts/slideLayout627.xml"/><Relationship Id="rId11" Type="http://schemas.openxmlformats.org/officeDocument/2006/relationships/slideLayout" Target="../slideLayouts/slideLayout632.xml"/><Relationship Id="rId24" Type="http://schemas.openxmlformats.org/officeDocument/2006/relationships/slideLayout" Target="../slideLayouts/slideLayout645.xml"/><Relationship Id="rId5" Type="http://schemas.openxmlformats.org/officeDocument/2006/relationships/slideLayout" Target="../slideLayouts/slideLayout626.xml"/><Relationship Id="rId15" Type="http://schemas.openxmlformats.org/officeDocument/2006/relationships/slideLayout" Target="../slideLayouts/slideLayout636.xml"/><Relationship Id="rId23" Type="http://schemas.openxmlformats.org/officeDocument/2006/relationships/slideLayout" Target="../slideLayouts/slideLayout644.xml"/><Relationship Id="rId28" Type="http://schemas.openxmlformats.org/officeDocument/2006/relationships/theme" Target="../theme/theme33.xml"/><Relationship Id="rId10" Type="http://schemas.openxmlformats.org/officeDocument/2006/relationships/slideLayout" Target="../slideLayouts/slideLayout631.xml"/><Relationship Id="rId19" Type="http://schemas.openxmlformats.org/officeDocument/2006/relationships/slideLayout" Target="../slideLayouts/slideLayout640.xml"/><Relationship Id="rId4" Type="http://schemas.openxmlformats.org/officeDocument/2006/relationships/slideLayout" Target="../slideLayouts/slideLayout625.xml"/><Relationship Id="rId9" Type="http://schemas.openxmlformats.org/officeDocument/2006/relationships/slideLayout" Target="../slideLayouts/slideLayout630.xml"/><Relationship Id="rId14" Type="http://schemas.openxmlformats.org/officeDocument/2006/relationships/slideLayout" Target="../slideLayouts/slideLayout635.xml"/><Relationship Id="rId22" Type="http://schemas.openxmlformats.org/officeDocument/2006/relationships/slideLayout" Target="../slideLayouts/slideLayout643.xml"/><Relationship Id="rId27" Type="http://schemas.openxmlformats.org/officeDocument/2006/relationships/slideLayout" Target="../slideLayouts/slideLayout648.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656.xml"/><Relationship Id="rId13" Type="http://schemas.openxmlformats.org/officeDocument/2006/relationships/slideLayout" Target="../slideLayouts/slideLayout661.xml"/><Relationship Id="rId18" Type="http://schemas.openxmlformats.org/officeDocument/2006/relationships/slideLayout" Target="../slideLayouts/slideLayout666.xml"/><Relationship Id="rId3" Type="http://schemas.openxmlformats.org/officeDocument/2006/relationships/slideLayout" Target="../slideLayouts/slideLayout651.xml"/><Relationship Id="rId21" Type="http://schemas.openxmlformats.org/officeDocument/2006/relationships/slideLayout" Target="../slideLayouts/slideLayout669.xml"/><Relationship Id="rId7" Type="http://schemas.openxmlformats.org/officeDocument/2006/relationships/slideLayout" Target="../slideLayouts/slideLayout655.xml"/><Relationship Id="rId12" Type="http://schemas.openxmlformats.org/officeDocument/2006/relationships/slideLayout" Target="../slideLayouts/slideLayout660.xml"/><Relationship Id="rId17" Type="http://schemas.openxmlformats.org/officeDocument/2006/relationships/slideLayout" Target="../slideLayouts/slideLayout665.xml"/><Relationship Id="rId2" Type="http://schemas.openxmlformats.org/officeDocument/2006/relationships/slideLayout" Target="../slideLayouts/slideLayout650.xml"/><Relationship Id="rId16" Type="http://schemas.openxmlformats.org/officeDocument/2006/relationships/slideLayout" Target="../slideLayouts/slideLayout664.xml"/><Relationship Id="rId20" Type="http://schemas.openxmlformats.org/officeDocument/2006/relationships/slideLayout" Target="../slideLayouts/slideLayout668.xml"/><Relationship Id="rId1" Type="http://schemas.openxmlformats.org/officeDocument/2006/relationships/slideLayout" Target="../slideLayouts/slideLayout649.xml"/><Relationship Id="rId6" Type="http://schemas.openxmlformats.org/officeDocument/2006/relationships/slideLayout" Target="../slideLayouts/slideLayout654.xml"/><Relationship Id="rId11" Type="http://schemas.openxmlformats.org/officeDocument/2006/relationships/slideLayout" Target="../slideLayouts/slideLayout659.xml"/><Relationship Id="rId24" Type="http://schemas.openxmlformats.org/officeDocument/2006/relationships/theme" Target="../theme/theme34.xml"/><Relationship Id="rId5" Type="http://schemas.openxmlformats.org/officeDocument/2006/relationships/slideLayout" Target="../slideLayouts/slideLayout653.xml"/><Relationship Id="rId15" Type="http://schemas.openxmlformats.org/officeDocument/2006/relationships/slideLayout" Target="../slideLayouts/slideLayout663.xml"/><Relationship Id="rId23" Type="http://schemas.openxmlformats.org/officeDocument/2006/relationships/slideLayout" Target="../slideLayouts/slideLayout671.xml"/><Relationship Id="rId10" Type="http://schemas.openxmlformats.org/officeDocument/2006/relationships/slideLayout" Target="../slideLayouts/slideLayout658.xml"/><Relationship Id="rId19" Type="http://schemas.openxmlformats.org/officeDocument/2006/relationships/slideLayout" Target="../slideLayouts/slideLayout667.xml"/><Relationship Id="rId4" Type="http://schemas.openxmlformats.org/officeDocument/2006/relationships/slideLayout" Target="../slideLayouts/slideLayout652.xml"/><Relationship Id="rId9" Type="http://schemas.openxmlformats.org/officeDocument/2006/relationships/slideLayout" Target="../slideLayouts/slideLayout657.xml"/><Relationship Id="rId14" Type="http://schemas.openxmlformats.org/officeDocument/2006/relationships/slideLayout" Target="../slideLayouts/slideLayout662.xml"/><Relationship Id="rId22" Type="http://schemas.openxmlformats.org/officeDocument/2006/relationships/slideLayout" Target="../slideLayouts/slideLayout670.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679.xml"/><Relationship Id="rId13" Type="http://schemas.openxmlformats.org/officeDocument/2006/relationships/slideLayout" Target="../slideLayouts/slideLayout684.xml"/><Relationship Id="rId18" Type="http://schemas.openxmlformats.org/officeDocument/2006/relationships/slideLayout" Target="../slideLayouts/slideLayout689.xml"/><Relationship Id="rId3" Type="http://schemas.openxmlformats.org/officeDocument/2006/relationships/slideLayout" Target="../slideLayouts/slideLayout674.xml"/><Relationship Id="rId21" Type="http://schemas.openxmlformats.org/officeDocument/2006/relationships/slideLayout" Target="../slideLayouts/slideLayout692.xml"/><Relationship Id="rId7" Type="http://schemas.openxmlformats.org/officeDocument/2006/relationships/slideLayout" Target="../slideLayouts/slideLayout678.xml"/><Relationship Id="rId12" Type="http://schemas.openxmlformats.org/officeDocument/2006/relationships/slideLayout" Target="../slideLayouts/slideLayout683.xml"/><Relationship Id="rId17" Type="http://schemas.openxmlformats.org/officeDocument/2006/relationships/slideLayout" Target="../slideLayouts/slideLayout688.xml"/><Relationship Id="rId2" Type="http://schemas.openxmlformats.org/officeDocument/2006/relationships/slideLayout" Target="../slideLayouts/slideLayout673.xml"/><Relationship Id="rId16" Type="http://schemas.openxmlformats.org/officeDocument/2006/relationships/slideLayout" Target="../slideLayouts/slideLayout687.xml"/><Relationship Id="rId20" Type="http://schemas.openxmlformats.org/officeDocument/2006/relationships/slideLayout" Target="../slideLayouts/slideLayout691.xml"/><Relationship Id="rId1" Type="http://schemas.openxmlformats.org/officeDocument/2006/relationships/slideLayout" Target="../slideLayouts/slideLayout672.xml"/><Relationship Id="rId6" Type="http://schemas.openxmlformats.org/officeDocument/2006/relationships/slideLayout" Target="../slideLayouts/slideLayout677.xml"/><Relationship Id="rId11" Type="http://schemas.openxmlformats.org/officeDocument/2006/relationships/slideLayout" Target="../slideLayouts/slideLayout682.xml"/><Relationship Id="rId5" Type="http://schemas.openxmlformats.org/officeDocument/2006/relationships/slideLayout" Target="../slideLayouts/slideLayout676.xml"/><Relationship Id="rId15" Type="http://schemas.openxmlformats.org/officeDocument/2006/relationships/slideLayout" Target="../slideLayouts/slideLayout686.xml"/><Relationship Id="rId23" Type="http://schemas.openxmlformats.org/officeDocument/2006/relationships/theme" Target="../theme/theme35.xml"/><Relationship Id="rId10" Type="http://schemas.openxmlformats.org/officeDocument/2006/relationships/slideLayout" Target="../slideLayouts/slideLayout681.xml"/><Relationship Id="rId19" Type="http://schemas.openxmlformats.org/officeDocument/2006/relationships/slideLayout" Target="../slideLayouts/slideLayout690.xml"/><Relationship Id="rId4" Type="http://schemas.openxmlformats.org/officeDocument/2006/relationships/slideLayout" Target="../slideLayouts/slideLayout675.xml"/><Relationship Id="rId9" Type="http://schemas.openxmlformats.org/officeDocument/2006/relationships/slideLayout" Target="../slideLayouts/slideLayout680.xml"/><Relationship Id="rId14" Type="http://schemas.openxmlformats.org/officeDocument/2006/relationships/slideLayout" Target="../slideLayouts/slideLayout685.xml"/><Relationship Id="rId22" Type="http://schemas.openxmlformats.org/officeDocument/2006/relationships/slideLayout" Target="../slideLayouts/slideLayout693.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01.xml"/><Relationship Id="rId13" Type="http://schemas.openxmlformats.org/officeDocument/2006/relationships/slideLayout" Target="../slideLayouts/slideLayout706.xml"/><Relationship Id="rId18" Type="http://schemas.openxmlformats.org/officeDocument/2006/relationships/slideLayout" Target="../slideLayouts/slideLayout711.xml"/><Relationship Id="rId3" Type="http://schemas.openxmlformats.org/officeDocument/2006/relationships/slideLayout" Target="../slideLayouts/slideLayout696.xml"/><Relationship Id="rId21" Type="http://schemas.openxmlformats.org/officeDocument/2006/relationships/slideLayout" Target="../slideLayouts/slideLayout714.xml"/><Relationship Id="rId7" Type="http://schemas.openxmlformats.org/officeDocument/2006/relationships/slideLayout" Target="../slideLayouts/slideLayout700.xml"/><Relationship Id="rId12" Type="http://schemas.openxmlformats.org/officeDocument/2006/relationships/slideLayout" Target="../slideLayouts/slideLayout705.xml"/><Relationship Id="rId17" Type="http://schemas.openxmlformats.org/officeDocument/2006/relationships/slideLayout" Target="../slideLayouts/slideLayout710.xml"/><Relationship Id="rId2" Type="http://schemas.openxmlformats.org/officeDocument/2006/relationships/slideLayout" Target="../slideLayouts/slideLayout695.xml"/><Relationship Id="rId16" Type="http://schemas.openxmlformats.org/officeDocument/2006/relationships/slideLayout" Target="../slideLayouts/slideLayout709.xml"/><Relationship Id="rId20" Type="http://schemas.openxmlformats.org/officeDocument/2006/relationships/slideLayout" Target="../slideLayouts/slideLayout713.xml"/><Relationship Id="rId1" Type="http://schemas.openxmlformats.org/officeDocument/2006/relationships/slideLayout" Target="../slideLayouts/slideLayout694.xml"/><Relationship Id="rId6" Type="http://schemas.openxmlformats.org/officeDocument/2006/relationships/slideLayout" Target="../slideLayouts/slideLayout699.xml"/><Relationship Id="rId11" Type="http://schemas.openxmlformats.org/officeDocument/2006/relationships/slideLayout" Target="../slideLayouts/slideLayout704.xml"/><Relationship Id="rId5" Type="http://schemas.openxmlformats.org/officeDocument/2006/relationships/slideLayout" Target="../slideLayouts/slideLayout698.xml"/><Relationship Id="rId15" Type="http://schemas.openxmlformats.org/officeDocument/2006/relationships/slideLayout" Target="../slideLayouts/slideLayout708.xml"/><Relationship Id="rId23" Type="http://schemas.openxmlformats.org/officeDocument/2006/relationships/theme" Target="../theme/theme36.xml"/><Relationship Id="rId10" Type="http://schemas.openxmlformats.org/officeDocument/2006/relationships/slideLayout" Target="../slideLayouts/slideLayout703.xml"/><Relationship Id="rId19" Type="http://schemas.openxmlformats.org/officeDocument/2006/relationships/slideLayout" Target="../slideLayouts/slideLayout712.xml"/><Relationship Id="rId4" Type="http://schemas.openxmlformats.org/officeDocument/2006/relationships/slideLayout" Target="../slideLayouts/slideLayout697.xml"/><Relationship Id="rId9" Type="http://schemas.openxmlformats.org/officeDocument/2006/relationships/slideLayout" Target="../slideLayouts/slideLayout702.xml"/><Relationship Id="rId14" Type="http://schemas.openxmlformats.org/officeDocument/2006/relationships/slideLayout" Target="../slideLayouts/slideLayout707.xml"/><Relationship Id="rId22" Type="http://schemas.openxmlformats.org/officeDocument/2006/relationships/slideLayout" Target="../slideLayouts/slideLayout715.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23.xml"/><Relationship Id="rId13" Type="http://schemas.openxmlformats.org/officeDocument/2006/relationships/slideLayout" Target="../slideLayouts/slideLayout728.xml"/><Relationship Id="rId18" Type="http://schemas.openxmlformats.org/officeDocument/2006/relationships/slideLayout" Target="../slideLayouts/slideLayout733.xml"/><Relationship Id="rId3" Type="http://schemas.openxmlformats.org/officeDocument/2006/relationships/slideLayout" Target="../slideLayouts/slideLayout718.xml"/><Relationship Id="rId21" Type="http://schemas.openxmlformats.org/officeDocument/2006/relationships/slideLayout" Target="../slideLayouts/slideLayout736.xml"/><Relationship Id="rId7" Type="http://schemas.openxmlformats.org/officeDocument/2006/relationships/slideLayout" Target="../slideLayouts/slideLayout722.xml"/><Relationship Id="rId12" Type="http://schemas.openxmlformats.org/officeDocument/2006/relationships/slideLayout" Target="../slideLayouts/slideLayout727.xml"/><Relationship Id="rId17" Type="http://schemas.openxmlformats.org/officeDocument/2006/relationships/slideLayout" Target="../slideLayouts/slideLayout732.xml"/><Relationship Id="rId2" Type="http://schemas.openxmlformats.org/officeDocument/2006/relationships/slideLayout" Target="../slideLayouts/slideLayout717.xml"/><Relationship Id="rId16" Type="http://schemas.openxmlformats.org/officeDocument/2006/relationships/slideLayout" Target="../slideLayouts/slideLayout731.xml"/><Relationship Id="rId20" Type="http://schemas.openxmlformats.org/officeDocument/2006/relationships/slideLayout" Target="../slideLayouts/slideLayout735.xml"/><Relationship Id="rId1" Type="http://schemas.openxmlformats.org/officeDocument/2006/relationships/slideLayout" Target="../slideLayouts/slideLayout716.xml"/><Relationship Id="rId6" Type="http://schemas.openxmlformats.org/officeDocument/2006/relationships/slideLayout" Target="../slideLayouts/slideLayout721.xml"/><Relationship Id="rId11" Type="http://schemas.openxmlformats.org/officeDocument/2006/relationships/slideLayout" Target="../slideLayouts/slideLayout726.xml"/><Relationship Id="rId5" Type="http://schemas.openxmlformats.org/officeDocument/2006/relationships/slideLayout" Target="../slideLayouts/slideLayout720.xml"/><Relationship Id="rId15" Type="http://schemas.openxmlformats.org/officeDocument/2006/relationships/slideLayout" Target="../slideLayouts/slideLayout730.xml"/><Relationship Id="rId23" Type="http://schemas.openxmlformats.org/officeDocument/2006/relationships/theme" Target="../theme/theme37.xml"/><Relationship Id="rId10" Type="http://schemas.openxmlformats.org/officeDocument/2006/relationships/slideLayout" Target="../slideLayouts/slideLayout725.xml"/><Relationship Id="rId19" Type="http://schemas.openxmlformats.org/officeDocument/2006/relationships/slideLayout" Target="../slideLayouts/slideLayout734.xml"/><Relationship Id="rId4" Type="http://schemas.openxmlformats.org/officeDocument/2006/relationships/slideLayout" Target="../slideLayouts/slideLayout719.xml"/><Relationship Id="rId9" Type="http://schemas.openxmlformats.org/officeDocument/2006/relationships/slideLayout" Target="../slideLayouts/slideLayout724.xml"/><Relationship Id="rId14" Type="http://schemas.openxmlformats.org/officeDocument/2006/relationships/slideLayout" Target="../slideLayouts/slideLayout729.xml"/><Relationship Id="rId22" Type="http://schemas.openxmlformats.org/officeDocument/2006/relationships/slideLayout" Target="../slideLayouts/slideLayout73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745.xml"/><Relationship Id="rId13" Type="http://schemas.openxmlformats.org/officeDocument/2006/relationships/slideLayout" Target="../slideLayouts/slideLayout750.xml"/><Relationship Id="rId18" Type="http://schemas.openxmlformats.org/officeDocument/2006/relationships/slideLayout" Target="../slideLayouts/slideLayout755.xml"/><Relationship Id="rId3" Type="http://schemas.openxmlformats.org/officeDocument/2006/relationships/slideLayout" Target="../slideLayouts/slideLayout740.xml"/><Relationship Id="rId21" Type="http://schemas.openxmlformats.org/officeDocument/2006/relationships/slideLayout" Target="../slideLayouts/slideLayout758.xml"/><Relationship Id="rId7" Type="http://schemas.openxmlformats.org/officeDocument/2006/relationships/slideLayout" Target="../slideLayouts/slideLayout744.xml"/><Relationship Id="rId12" Type="http://schemas.openxmlformats.org/officeDocument/2006/relationships/slideLayout" Target="../slideLayouts/slideLayout749.xml"/><Relationship Id="rId17" Type="http://schemas.openxmlformats.org/officeDocument/2006/relationships/slideLayout" Target="../slideLayouts/slideLayout754.xml"/><Relationship Id="rId2" Type="http://schemas.openxmlformats.org/officeDocument/2006/relationships/slideLayout" Target="../slideLayouts/slideLayout739.xml"/><Relationship Id="rId16" Type="http://schemas.openxmlformats.org/officeDocument/2006/relationships/slideLayout" Target="../slideLayouts/slideLayout753.xml"/><Relationship Id="rId20" Type="http://schemas.openxmlformats.org/officeDocument/2006/relationships/slideLayout" Target="../slideLayouts/slideLayout757.xml"/><Relationship Id="rId1" Type="http://schemas.openxmlformats.org/officeDocument/2006/relationships/slideLayout" Target="../slideLayouts/slideLayout738.xml"/><Relationship Id="rId6" Type="http://schemas.openxmlformats.org/officeDocument/2006/relationships/slideLayout" Target="../slideLayouts/slideLayout743.xml"/><Relationship Id="rId11" Type="http://schemas.openxmlformats.org/officeDocument/2006/relationships/slideLayout" Target="../slideLayouts/slideLayout748.xml"/><Relationship Id="rId24" Type="http://schemas.openxmlformats.org/officeDocument/2006/relationships/theme" Target="../theme/theme38.xml"/><Relationship Id="rId5" Type="http://schemas.openxmlformats.org/officeDocument/2006/relationships/slideLayout" Target="../slideLayouts/slideLayout742.xml"/><Relationship Id="rId15" Type="http://schemas.openxmlformats.org/officeDocument/2006/relationships/slideLayout" Target="../slideLayouts/slideLayout752.xml"/><Relationship Id="rId23" Type="http://schemas.openxmlformats.org/officeDocument/2006/relationships/slideLayout" Target="../slideLayouts/slideLayout760.xml"/><Relationship Id="rId10" Type="http://schemas.openxmlformats.org/officeDocument/2006/relationships/slideLayout" Target="../slideLayouts/slideLayout747.xml"/><Relationship Id="rId19" Type="http://schemas.openxmlformats.org/officeDocument/2006/relationships/slideLayout" Target="../slideLayouts/slideLayout756.xml"/><Relationship Id="rId4" Type="http://schemas.openxmlformats.org/officeDocument/2006/relationships/slideLayout" Target="../slideLayouts/slideLayout741.xml"/><Relationship Id="rId9" Type="http://schemas.openxmlformats.org/officeDocument/2006/relationships/slideLayout" Target="../slideLayouts/slideLayout746.xml"/><Relationship Id="rId14" Type="http://schemas.openxmlformats.org/officeDocument/2006/relationships/slideLayout" Target="../slideLayouts/slideLayout751.xml"/><Relationship Id="rId22" Type="http://schemas.openxmlformats.org/officeDocument/2006/relationships/slideLayout" Target="../slideLayouts/slideLayout759.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768.xml"/><Relationship Id="rId13" Type="http://schemas.openxmlformats.org/officeDocument/2006/relationships/slideLayout" Target="../slideLayouts/slideLayout773.xml"/><Relationship Id="rId18" Type="http://schemas.openxmlformats.org/officeDocument/2006/relationships/slideLayout" Target="../slideLayouts/slideLayout778.xml"/><Relationship Id="rId3" Type="http://schemas.openxmlformats.org/officeDocument/2006/relationships/slideLayout" Target="../slideLayouts/slideLayout763.xml"/><Relationship Id="rId21" Type="http://schemas.openxmlformats.org/officeDocument/2006/relationships/slideLayout" Target="../slideLayouts/slideLayout781.xml"/><Relationship Id="rId7" Type="http://schemas.openxmlformats.org/officeDocument/2006/relationships/slideLayout" Target="../slideLayouts/slideLayout767.xml"/><Relationship Id="rId12" Type="http://schemas.openxmlformats.org/officeDocument/2006/relationships/slideLayout" Target="../slideLayouts/slideLayout772.xml"/><Relationship Id="rId17" Type="http://schemas.openxmlformats.org/officeDocument/2006/relationships/slideLayout" Target="../slideLayouts/slideLayout777.xml"/><Relationship Id="rId2" Type="http://schemas.openxmlformats.org/officeDocument/2006/relationships/slideLayout" Target="../slideLayouts/slideLayout762.xml"/><Relationship Id="rId16" Type="http://schemas.openxmlformats.org/officeDocument/2006/relationships/slideLayout" Target="../slideLayouts/slideLayout776.xml"/><Relationship Id="rId20" Type="http://schemas.openxmlformats.org/officeDocument/2006/relationships/slideLayout" Target="../slideLayouts/slideLayout780.xml"/><Relationship Id="rId1" Type="http://schemas.openxmlformats.org/officeDocument/2006/relationships/slideLayout" Target="../slideLayouts/slideLayout761.xml"/><Relationship Id="rId6" Type="http://schemas.openxmlformats.org/officeDocument/2006/relationships/slideLayout" Target="../slideLayouts/slideLayout766.xml"/><Relationship Id="rId11" Type="http://schemas.openxmlformats.org/officeDocument/2006/relationships/slideLayout" Target="../slideLayouts/slideLayout771.xml"/><Relationship Id="rId24" Type="http://schemas.openxmlformats.org/officeDocument/2006/relationships/theme" Target="../theme/theme39.xml"/><Relationship Id="rId5" Type="http://schemas.openxmlformats.org/officeDocument/2006/relationships/slideLayout" Target="../slideLayouts/slideLayout765.xml"/><Relationship Id="rId15" Type="http://schemas.openxmlformats.org/officeDocument/2006/relationships/slideLayout" Target="../slideLayouts/slideLayout775.xml"/><Relationship Id="rId23" Type="http://schemas.openxmlformats.org/officeDocument/2006/relationships/slideLayout" Target="../slideLayouts/slideLayout783.xml"/><Relationship Id="rId10" Type="http://schemas.openxmlformats.org/officeDocument/2006/relationships/slideLayout" Target="../slideLayouts/slideLayout770.xml"/><Relationship Id="rId19" Type="http://schemas.openxmlformats.org/officeDocument/2006/relationships/slideLayout" Target="../slideLayouts/slideLayout779.xml"/><Relationship Id="rId4" Type="http://schemas.openxmlformats.org/officeDocument/2006/relationships/slideLayout" Target="../slideLayouts/slideLayout764.xml"/><Relationship Id="rId9" Type="http://schemas.openxmlformats.org/officeDocument/2006/relationships/slideLayout" Target="../slideLayouts/slideLayout769.xml"/><Relationship Id="rId14" Type="http://schemas.openxmlformats.org/officeDocument/2006/relationships/slideLayout" Target="../slideLayouts/slideLayout774.xml"/><Relationship Id="rId22" Type="http://schemas.openxmlformats.org/officeDocument/2006/relationships/slideLayout" Target="../slideLayouts/slideLayout78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theme" Target="../theme/theme4.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791.xml"/><Relationship Id="rId13" Type="http://schemas.openxmlformats.org/officeDocument/2006/relationships/slideLayout" Target="../slideLayouts/slideLayout796.xml"/><Relationship Id="rId18" Type="http://schemas.openxmlformats.org/officeDocument/2006/relationships/slideLayout" Target="../slideLayouts/slideLayout801.xml"/><Relationship Id="rId3" Type="http://schemas.openxmlformats.org/officeDocument/2006/relationships/slideLayout" Target="../slideLayouts/slideLayout786.xml"/><Relationship Id="rId21" Type="http://schemas.openxmlformats.org/officeDocument/2006/relationships/slideLayout" Target="../slideLayouts/slideLayout804.xml"/><Relationship Id="rId7" Type="http://schemas.openxmlformats.org/officeDocument/2006/relationships/slideLayout" Target="../slideLayouts/slideLayout790.xml"/><Relationship Id="rId12" Type="http://schemas.openxmlformats.org/officeDocument/2006/relationships/slideLayout" Target="../slideLayouts/slideLayout795.xml"/><Relationship Id="rId17" Type="http://schemas.openxmlformats.org/officeDocument/2006/relationships/slideLayout" Target="../slideLayouts/slideLayout800.xml"/><Relationship Id="rId2" Type="http://schemas.openxmlformats.org/officeDocument/2006/relationships/slideLayout" Target="../slideLayouts/slideLayout785.xml"/><Relationship Id="rId16" Type="http://schemas.openxmlformats.org/officeDocument/2006/relationships/slideLayout" Target="../slideLayouts/slideLayout799.xml"/><Relationship Id="rId20" Type="http://schemas.openxmlformats.org/officeDocument/2006/relationships/slideLayout" Target="../slideLayouts/slideLayout803.xml"/><Relationship Id="rId1" Type="http://schemas.openxmlformats.org/officeDocument/2006/relationships/slideLayout" Target="../slideLayouts/slideLayout784.xml"/><Relationship Id="rId6" Type="http://schemas.openxmlformats.org/officeDocument/2006/relationships/slideLayout" Target="../slideLayouts/slideLayout789.xml"/><Relationship Id="rId11" Type="http://schemas.openxmlformats.org/officeDocument/2006/relationships/slideLayout" Target="../slideLayouts/slideLayout794.xml"/><Relationship Id="rId24" Type="http://schemas.openxmlformats.org/officeDocument/2006/relationships/theme" Target="../theme/theme40.xml"/><Relationship Id="rId5" Type="http://schemas.openxmlformats.org/officeDocument/2006/relationships/slideLayout" Target="../slideLayouts/slideLayout788.xml"/><Relationship Id="rId15" Type="http://schemas.openxmlformats.org/officeDocument/2006/relationships/slideLayout" Target="../slideLayouts/slideLayout798.xml"/><Relationship Id="rId23" Type="http://schemas.openxmlformats.org/officeDocument/2006/relationships/slideLayout" Target="../slideLayouts/slideLayout806.xml"/><Relationship Id="rId10" Type="http://schemas.openxmlformats.org/officeDocument/2006/relationships/slideLayout" Target="../slideLayouts/slideLayout793.xml"/><Relationship Id="rId19" Type="http://schemas.openxmlformats.org/officeDocument/2006/relationships/slideLayout" Target="../slideLayouts/slideLayout802.xml"/><Relationship Id="rId4" Type="http://schemas.openxmlformats.org/officeDocument/2006/relationships/slideLayout" Target="../slideLayouts/slideLayout787.xml"/><Relationship Id="rId9" Type="http://schemas.openxmlformats.org/officeDocument/2006/relationships/slideLayout" Target="../slideLayouts/slideLayout792.xml"/><Relationship Id="rId14" Type="http://schemas.openxmlformats.org/officeDocument/2006/relationships/slideLayout" Target="../slideLayouts/slideLayout797.xml"/><Relationship Id="rId22" Type="http://schemas.openxmlformats.org/officeDocument/2006/relationships/slideLayout" Target="../slideLayouts/slideLayout805.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814.xml"/><Relationship Id="rId13" Type="http://schemas.openxmlformats.org/officeDocument/2006/relationships/slideLayout" Target="../slideLayouts/slideLayout819.xml"/><Relationship Id="rId18" Type="http://schemas.openxmlformats.org/officeDocument/2006/relationships/slideLayout" Target="../slideLayouts/slideLayout824.xml"/><Relationship Id="rId3" Type="http://schemas.openxmlformats.org/officeDocument/2006/relationships/slideLayout" Target="../slideLayouts/slideLayout809.xml"/><Relationship Id="rId21" Type="http://schemas.openxmlformats.org/officeDocument/2006/relationships/slideLayout" Target="../slideLayouts/slideLayout827.xml"/><Relationship Id="rId7" Type="http://schemas.openxmlformats.org/officeDocument/2006/relationships/slideLayout" Target="../slideLayouts/slideLayout813.xml"/><Relationship Id="rId12" Type="http://schemas.openxmlformats.org/officeDocument/2006/relationships/slideLayout" Target="../slideLayouts/slideLayout818.xml"/><Relationship Id="rId17" Type="http://schemas.openxmlformats.org/officeDocument/2006/relationships/slideLayout" Target="../slideLayouts/slideLayout823.xml"/><Relationship Id="rId25" Type="http://schemas.openxmlformats.org/officeDocument/2006/relationships/theme" Target="../theme/theme41.xml"/><Relationship Id="rId2" Type="http://schemas.openxmlformats.org/officeDocument/2006/relationships/slideLayout" Target="../slideLayouts/slideLayout808.xml"/><Relationship Id="rId16" Type="http://schemas.openxmlformats.org/officeDocument/2006/relationships/slideLayout" Target="../slideLayouts/slideLayout822.xml"/><Relationship Id="rId20" Type="http://schemas.openxmlformats.org/officeDocument/2006/relationships/slideLayout" Target="../slideLayouts/slideLayout826.xml"/><Relationship Id="rId1" Type="http://schemas.openxmlformats.org/officeDocument/2006/relationships/slideLayout" Target="../slideLayouts/slideLayout807.xml"/><Relationship Id="rId6" Type="http://schemas.openxmlformats.org/officeDocument/2006/relationships/slideLayout" Target="../slideLayouts/slideLayout812.xml"/><Relationship Id="rId11" Type="http://schemas.openxmlformats.org/officeDocument/2006/relationships/slideLayout" Target="../slideLayouts/slideLayout817.xml"/><Relationship Id="rId24" Type="http://schemas.openxmlformats.org/officeDocument/2006/relationships/slideLayout" Target="../slideLayouts/slideLayout830.xml"/><Relationship Id="rId5" Type="http://schemas.openxmlformats.org/officeDocument/2006/relationships/slideLayout" Target="../slideLayouts/slideLayout811.xml"/><Relationship Id="rId15" Type="http://schemas.openxmlformats.org/officeDocument/2006/relationships/slideLayout" Target="../slideLayouts/slideLayout821.xml"/><Relationship Id="rId23" Type="http://schemas.openxmlformats.org/officeDocument/2006/relationships/slideLayout" Target="../slideLayouts/slideLayout829.xml"/><Relationship Id="rId10" Type="http://schemas.openxmlformats.org/officeDocument/2006/relationships/slideLayout" Target="../slideLayouts/slideLayout816.xml"/><Relationship Id="rId19" Type="http://schemas.openxmlformats.org/officeDocument/2006/relationships/slideLayout" Target="../slideLayouts/slideLayout825.xml"/><Relationship Id="rId4" Type="http://schemas.openxmlformats.org/officeDocument/2006/relationships/slideLayout" Target="../slideLayouts/slideLayout810.xml"/><Relationship Id="rId9" Type="http://schemas.openxmlformats.org/officeDocument/2006/relationships/slideLayout" Target="../slideLayouts/slideLayout815.xml"/><Relationship Id="rId14" Type="http://schemas.openxmlformats.org/officeDocument/2006/relationships/slideLayout" Target="../slideLayouts/slideLayout820.xml"/><Relationship Id="rId22" Type="http://schemas.openxmlformats.org/officeDocument/2006/relationships/slideLayout" Target="../slideLayouts/slideLayout828.xml"/></Relationships>
</file>

<file path=ppt/slideMasters/_rels/slideMaster42.xml.rels><?xml version="1.0" encoding="UTF-8" standalone="yes"?>
<Relationships xmlns="http://schemas.openxmlformats.org/package/2006/relationships"><Relationship Id="rId13" Type="http://schemas.openxmlformats.org/officeDocument/2006/relationships/slideLayout" Target="../slideLayouts/slideLayout843.xml"/><Relationship Id="rId18" Type="http://schemas.openxmlformats.org/officeDocument/2006/relationships/slideLayout" Target="../slideLayouts/slideLayout848.xml"/><Relationship Id="rId26" Type="http://schemas.openxmlformats.org/officeDocument/2006/relationships/slideLayout" Target="../slideLayouts/slideLayout856.xml"/><Relationship Id="rId39" Type="http://schemas.openxmlformats.org/officeDocument/2006/relationships/slideLayout" Target="../slideLayouts/slideLayout869.xml"/><Relationship Id="rId21" Type="http://schemas.openxmlformats.org/officeDocument/2006/relationships/slideLayout" Target="../slideLayouts/slideLayout851.xml"/><Relationship Id="rId34" Type="http://schemas.openxmlformats.org/officeDocument/2006/relationships/slideLayout" Target="../slideLayouts/slideLayout864.xml"/><Relationship Id="rId42" Type="http://schemas.openxmlformats.org/officeDocument/2006/relationships/slideLayout" Target="../slideLayouts/slideLayout872.xml"/><Relationship Id="rId47" Type="http://schemas.openxmlformats.org/officeDocument/2006/relationships/image" Target="../media/image20.png"/><Relationship Id="rId7" Type="http://schemas.openxmlformats.org/officeDocument/2006/relationships/slideLayout" Target="../slideLayouts/slideLayout837.xml"/><Relationship Id="rId2" Type="http://schemas.openxmlformats.org/officeDocument/2006/relationships/slideLayout" Target="../slideLayouts/slideLayout832.xml"/><Relationship Id="rId16" Type="http://schemas.openxmlformats.org/officeDocument/2006/relationships/slideLayout" Target="../slideLayouts/slideLayout846.xml"/><Relationship Id="rId29" Type="http://schemas.openxmlformats.org/officeDocument/2006/relationships/slideLayout" Target="../slideLayouts/slideLayout859.xml"/><Relationship Id="rId1" Type="http://schemas.openxmlformats.org/officeDocument/2006/relationships/slideLayout" Target="../slideLayouts/slideLayout831.xml"/><Relationship Id="rId6" Type="http://schemas.openxmlformats.org/officeDocument/2006/relationships/slideLayout" Target="../slideLayouts/slideLayout836.xml"/><Relationship Id="rId11" Type="http://schemas.openxmlformats.org/officeDocument/2006/relationships/slideLayout" Target="../slideLayouts/slideLayout841.xml"/><Relationship Id="rId24" Type="http://schemas.openxmlformats.org/officeDocument/2006/relationships/slideLayout" Target="../slideLayouts/slideLayout854.xml"/><Relationship Id="rId32" Type="http://schemas.openxmlformats.org/officeDocument/2006/relationships/slideLayout" Target="../slideLayouts/slideLayout862.xml"/><Relationship Id="rId37" Type="http://schemas.openxmlformats.org/officeDocument/2006/relationships/slideLayout" Target="../slideLayouts/slideLayout867.xml"/><Relationship Id="rId40" Type="http://schemas.openxmlformats.org/officeDocument/2006/relationships/slideLayout" Target="../slideLayouts/slideLayout870.xml"/><Relationship Id="rId45" Type="http://schemas.openxmlformats.org/officeDocument/2006/relationships/slideLayout" Target="../slideLayouts/slideLayout875.xml"/><Relationship Id="rId5" Type="http://schemas.openxmlformats.org/officeDocument/2006/relationships/slideLayout" Target="../slideLayouts/slideLayout835.xml"/><Relationship Id="rId15" Type="http://schemas.openxmlformats.org/officeDocument/2006/relationships/slideLayout" Target="../slideLayouts/slideLayout845.xml"/><Relationship Id="rId23" Type="http://schemas.openxmlformats.org/officeDocument/2006/relationships/slideLayout" Target="../slideLayouts/slideLayout853.xml"/><Relationship Id="rId28" Type="http://schemas.openxmlformats.org/officeDocument/2006/relationships/slideLayout" Target="../slideLayouts/slideLayout858.xml"/><Relationship Id="rId36" Type="http://schemas.openxmlformats.org/officeDocument/2006/relationships/slideLayout" Target="../slideLayouts/slideLayout866.xml"/><Relationship Id="rId10" Type="http://schemas.openxmlformats.org/officeDocument/2006/relationships/slideLayout" Target="../slideLayouts/slideLayout840.xml"/><Relationship Id="rId19" Type="http://schemas.openxmlformats.org/officeDocument/2006/relationships/slideLayout" Target="../slideLayouts/slideLayout849.xml"/><Relationship Id="rId31" Type="http://schemas.openxmlformats.org/officeDocument/2006/relationships/slideLayout" Target="../slideLayouts/slideLayout861.xml"/><Relationship Id="rId44" Type="http://schemas.openxmlformats.org/officeDocument/2006/relationships/slideLayout" Target="../slideLayouts/slideLayout874.xml"/><Relationship Id="rId4" Type="http://schemas.openxmlformats.org/officeDocument/2006/relationships/slideLayout" Target="../slideLayouts/slideLayout834.xml"/><Relationship Id="rId9" Type="http://schemas.openxmlformats.org/officeDocument/2006/relationships/slideLayout" Target="../slideLayouts/slideLayout839.xml"/><Relationship Id="rId14" Type="http://schemas.openxmlformats.org/officeDocument/2006/relationships/slideLayout" Target="../slideLayouts/slideLayout844.xml"/><Relationship Id="rId22" Type="http://schemas.openxmlformats.org/officeDocument/2006/relationships/slideLayout" Target="../slideLayouts/slideLayout852.xml"/><Relationship Id="rId27" Type="http://schemas.openxmlformats.org/officeDocument/2006/relationships/slideLayout" Target="../slideLayouts/slideLayout857.xml"/><Relationship Id="rId30" Type="http://schemas.openxmlformats.org/officeDocument/2006/relationships/slideLayout" Target="../slideLayouts/slideLayout860.xml"/><Relationship Id="rId35" Type="http://schemas.openxmlformats.org/officeDocument/2006/relationships/slideLayout" Target="../slideLayouts/slideLayout865.xml"/><Relationship Id="rId43" Type="http://schemas.openxmlformats.org/officeDocument/2006/relationships/slideLayout" Target="../slideLayouts/slideLayout873.xml"/><Relationship Id="rId8" Type="http://schemas.openxmlformats.org/officeDocument/2006/relationships/slideLayout" Target="../slideLayouts/slideLayout838.xml"/><Relationship Id="rId3" Type="http://schemas.openxmlformats.org/officeDocument/2006/relationships/slideLayout" Target="../slideLayouts/slideLayout833.xml"/><Relationship Id="rId12" Type="http://schemas.openxmlformats.org/officeDocument/2006/relationships/slideLayout" Target="../slideLayouts/slideLayout842.xml"/><Relationship Id="rId17" Type="http://schemas.openxmlformats.org/officeDocument/2006/relationships/slideLayout" Target="../slideLayouts/slideLayout847.xml"/><Relationship Id="rId25" Type="http://schemas.openxmlformats.org/officeDocument/2006/relationships/slideLayout" Target="../slideLayouts/slideLayout855.xml"/><Relationship Id="rId33" Type="http://schemas.openxmlformats.org/officeDocument/2006/relationships/slideLayout" Target="../slideLayouts/slideLayout863.xml"/><Relationship Id="rId38" Type="http://schemas.openxmlformats.org/officeDocument/2006/relationships/slideLayout" Target="../slideLayouts/slideLayout868.xml"/><Relationship Id="rId46" Type="http://schemas.openxmlformats.org/officeDocument/2006/relationships/theme" Target="../theme/theme42.xml"/><Relationship Id="rId20" Type="http://schemas.openxmlformats.org/officeDocument/2006/relationships/slideLayout" Target="../slideLayouts/slideLayout850.xml"/><Relationship Id="rId41" Type="http://schemas.openxmlformats.org/officeDocument/2006/relationships/slideLayout" Target="../slideLayouts/slideLayout87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883.xml"/><Relationship Id="rId13" Type="http://schemas.openxmlformats.org/officeDocument/2006/relationships/slideLayout" Target="../slideLayouts/slideLayout888.xml"/><Relationship Id="rId18" Type="http://schemas.openxmlformats.org/officeDocument/2006/relationships/slideLayout" Target="../slideLayouts/slideLayout893.xml"/><Relationship Id="rId3" Type="http://schemas.openxmlformats.org/officeDocument/2006/relationships/slideLayout" Target="../slideLayouts/slideLayout878.xml"/><Relationship Id="rId21" Type="http://schemas.openxmlformats.org/officeDocument/2006/relationships/slideLayout" Target="../slideLayouts/slideLayout896.xml"/><Relationship Id="rId7" Type="http://schemas.openxmlformats.org/officeDocument/2006/relationships/slideLayout" Target="../slideLayouts/slideLayout882.xml"/><Relationship Id="rId12" Type="http://schemas.openxmlformats.org/officeDocument/2006/relationships/slideLayout" Target="../slideLayouts/slideLayout887.xml"/><Relationship Id="rId17" Type="http://schemas.openxmlformats.org/officeDocument/2006/relationships/slideLayout" Target="../slideLayouts/slideLayout892.xml"/><Relationship Id="rId2" Type="http://schemas.openxmlformats.org/officeDocument/2006/relationships/slideLayout" Target="../slideLayouts/slideLayout877.xml"/><Relationship Id="rId16" Type="http://schemas.openxmlformats.org/officeDocument/2006/relationships/slideLayout" Target="../slideLayouts/slideLayout891.xml"/><Relationship Id="rId20" Type="http://schemas.openxmlformats.org/officeDocument/2006/relationships/slideLayout" Target="../slideLayouts/slideLayout895.xml"/><Relationship Id="rId1" Type="http://schemas.openxmlformats.org/officeDocument/2006/relationships/slideLayout" Target="../slideLayouts/slideLayout876.xml"/><Relationship Id="rId6" Type="http://schemas.openxmlformats.org/officeDocument/2006/relationships/slideLayout" Target="../slideLayouts/slideLayout881.xml"/><Relationship Id="rId11" Type="http://schemas.openxmlformats.org/officeDocument/2006/relationships/slideLayout" Target="../slideLayouts/slideLayout886.xml"/><Relationship Id="rId5" Type="http://schemas.openxmlformats.org/officeDocument/2006/relationships/slideLayout" Target="../slideLayouts/slideLayout880.xml"/><Relationship Id="rId15" Type="http://schemas.openxmlformats.org/officeDocument/2006/relationships/slideLayout" Target="../slideLayouts/slideLayout890.xml"/><Relationship Id="rId23" Type="http://schemas.openxmlformats.org/officeDocument/2006/relationships/theme" Target="../theme/theme43.xml"/><Relationship Id="rId10" Type="http://schemas.openxmlformats.org/officeDocument/2006/relationships/slideLayout" Target="../slideLayouts/slideLayout885.xml"/><Relationship Id="rId19" Type="http://schemas.openxmlformats.org/officeDocument/2006/relationships/slideLayout" Target="../slideLayouts/slideLayout894.xml"/><Relationship Id="rId4" Type="http://schemas.openxmlformats.org/officeDocument/2006/relationships/slideLayout" Target="../slideLayouts/slideLayout879.xml"/><Relationship Id="rId9" Type="http://schemas.openxmlformats.org/officeDocument/2006/relationships/slideLayout" Target="../slideLayouts/slideLayout884.xml"/><Relationship Id="rId14" Type="http://schemas.openxmlformats.org/officeDocument/2006/relationships/slideLayout" Target="../slideLayouts/slideLayout889.xml"/><Relationship Id="rId22" Type="http://schemas.openxmlformats.org/officeDocument/2006/relationships/slideLayout" Target="../slideLayouts/slideLayout897.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905.xml"/><Relationship Id="rId13" Type="http://schemas.openxmlformats.org/officeDocument/2006/relationships/slideLayout" Target="../slideLayouts/slideLayout910.xml"/><Relationship Id="rId3" Type="http://schemas.openxmlformats.org/officeDocument/2006/relationships/slideLayout" Target="../slideLayouts/slideLayout900.xml"/><Relationship Id="rId7" Type="http://schemas.openxmlformats.org/officeDocument/2006/relationships/slideLayout" Target="../slideLayouts/slideLayout904.xml"/><Relationship Id="rId12" Type="http://schemas.openxmlformats.org/officeDocument/2006/relationships/slideLayout" Target="../slideLayouts/slideLayout909.xml"/><Relationship Id="rId17" Type="http://schemas.openxmlformats.org/officeDocument/2006/relationships/theme" Target="../theme/theme44.xml"/><Relationship Id="rId2" Type="http://schemas.openxmlformats.org/officeDocument/2006/relationships/slideLayout" Target="../slideLayouts/slideLayout899.xml"/><Relationship Id="rId16" Type="http://schemas.openxmlformats.org/officeDocument/2006/relationships/slideLayout" Target="../slideLayouts/slideLayout913.xml"/><Relationship Id="rId1" Type="http://schemas.openxmlformats.org/officeDocument/2006/relationships/slideLayout" Target="../slideLayouts/slideLayout898.xml"/><Relationship Id="rId6" Type="http://schemas.openxmlformats.org/officeDocument/2006/relationships/slideLayout" Target="../slideLayouts/slideLayout903.xml"/><Relationship Id="rId11" Type="http://schemas.openxmlformats.org/officeDocument/2006/relationships/slideLayout" Target="../slideLayouts/slideLayout908.xml"/><Relationship Id="rId5" Type="http://schemas.openxmlformats.org/officeDocument/2006/relationships/slideLayout" Target="../slideLayouts/slideLayout902.xml"/><Relationship Id="rId15" Type="http://schemas.openxmlformats.org/officeDocument/2006/relationships/slideLayout" Target="../slideLayouts/slideLayout912.xml"/><Relationship Id="rId10" Type="http://schemas.openxmlformats.org/officeDocument/2006/relationships/slideLayout" Target="../slideLayouts/slideLayout907.xml"/><Relationship Id="rId4" Type="http://schemas.openxmlformats.org/officeDocument/2006/relationships/slideLayout" Target="../slideLayouts/slideLayout901.xml"/><Relationship Id="rId9" Type="http://schemas.openxmlformats.org/officeDocument/2006/relationships/slideLayout" Target="../slideLayouts/slideLayout906.xml"/><Relationship Id="rId14" Type="http://schemas.openxmlformats.org/officeDocument/2006/relationships/slideLayout" Target="../slideLayouts/slideLayout911.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921.xml"/><Relationship Id="rId13" Type="http://schemas.openxmlformats.org/officeDocument/2006/relationships/slideLayout" Target="../slideLayouts/slideLayout926.xml"/><Relationship Id="rId3" Type="http://schemas.openxmlformats.org/officeDocument/2006/relationships/slideLayout" Target="../slideLayouts/slideLayout916.xml"/><Relationship Id="rId7" Type="http://schemas.openxmlformats.org/officeDocument/2006/relationships/slideLayout" Target="../slideLayouts/slideLayout920.xml"/><Relationship Id="rId12" Type="http://schemas.openxmlformats.org/officeDocument/2006/relationships/slideLayout" Target="../slideLayouts/slideLayout925.xml"/><Relationship Id="rId17" Type="http://schemas.openxmlformats.org/officeDocument/2006/relationships/theme" Target="../theme/theme45.xml"/><Relationship Id="rId2" Type="http://schemas.openxmlformats.org/officeDocument/2006/relationships/slideLayout" Target="../slideLayouts/slideLayout915.xml"/><Relationship Id="rId16" Type="http://schemas.openxmlformats.org/officeDocument/2006/relationships/slideLayout" Target="../slideLayouts/slideLayout929.xml"/><Relationship Id="rId1" Type="http://schemas.openxmlformats.org/officeDocument/2006/relationships/slideLayout" Target="../slideLayouts/slideLayout914.xml"/><Relationship Id="rId6" Type="http://schemas.openxmlformats.org/officeDocument/2006/relationships/slideLayout" Target="../slideLayouts/slideLayout919.xml"/><Relationship Id="rId11" Type="http://schemas.openxmlformats.org/officeDocument/2006/relationships/slideLayout" Target="../slideLayouts/slideLayout924.xml"/><Relationship Id="rId5" Type="http://schemas.openxmlformats.org/officeDocument/2006/relationships/slideLayout" Target="../slideLayouts/slideLayout918.xml"/><Relationship Id="rId15" Type="http://schemas.openxmlformats.org/officeDocument/2006/relationships/slideLayout" Target="../slideLayouts/slideLayout928.xml"/><Relationship Id="rId10" Type="http://schemas.openxmlformats.org/officeDocument/2006/relationships/slideLayout" Target="../slideLayouts/slideLayout923.xml"/><Relationship Id="rId4" Type="http://schemas.openxmlformats.org/officeDocument/2006/relationships/slideLayout" Target="../slideLayouts/slideLayout917.xml"/><Relationship Id="rId9" Type="http://schemas.openxmlformats.org/officeDocument/2006/relationships/slideLayout" Target="../slideLayouts/slideLayout922.xml"/><Relationship Id="rId14" Type="http://schemas.openxmlformats.org/officeDocument/2006/relationships/slideLayout" Target="../slideLayouts/slideLayout927.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937.xml"/><Relationship Id="rId13" Type="http://schemas.openxmlformats.org/officeDocument/2006/relationships/slideLayout" Target="../slideLayouts/slideLayout942.xml"/><Relationship Id="rId18" Type="http://schemas.openxmlformats.org/officeDocument/2006/relationships/slideLayout" Target="../slideLayouts/slideLayout947.xml"/><Relationship Id="rId26" Type="http://schemas.openxmlformats.org/officeDocument/2006/relationships/slideLayout" Target="../slideLayouts/slideLayout955.xml"/><Relationship Id="rId3" Type="http://schemas.openxmlformats.org/officeDocument/2006/relationships/slideLayout" Target="../slideLayouts/slideLayout932.xml"/><Relationship Id="rId21" Type="http://schemas.openxmlformats.org/officeDocument/2006/relationships/slideLayout" Target="../slideLayouts/slideLayout950.xml"/><Relationship Id="rId7" Type="http://schemas.openxmlformats.org/officeDocument/2006/relationships/slideLayout" Target="../slideLayouts/slideLayout936.xml"/><Relationship Id="rId12" Type="http://schemas.openxmlformats.org/officeDocument/2006/relationships/slideLayout" Target="../slideLayouts/slideLayout941.xml"/><Relationship Id="rId17" Type="http://schemas.openxmlformats.org/officeDocument/2006/relationships/slideLayout" Target="../slideLayouts/slideLayout946.xml"/><Relationship Id="rId25" Type="http://schemas.openxmlformats.org/officeDocument/2006/relationships/slideLayout" Target="../slideLayouts/slideLayout954.xml"/><Relationship Id="rId2" Type="http://schemas.openxmlformats.org/officeDocument/2006/relationships/slideLayout" Target="../slideLayouts/slideLayout931.xml"/><Relationship Id="rId16" Type="http://schemas.openxmlformats.org/officeDocument/2006/relationships/slideLayout" Target="../slideLayouts/slideLayout945.xml"/><Relationship Id="rId20" Type="http://schemas.openxmlformats.org/officeDocument/2006/relationships/slideLayout" Target="../slideLayouts/slideLayout949.xml"/><Relationship Id="rId29" Type="http://schemas.openxmlformats.org/officeDocument/2006/relationships/slideLayout" Target="../slideLayouts/slideLayout958.xml"/><Relationship Id="rId1" Type="http://schemas.openxmlformats.org/officeDocument/2006/relationships/slideLayout" Target="../slideLayouts/slideLayout930.xml"/><Relationship Id="rId6" Type="http://schemas.openxmlformats.org/officeDocument/2006/relationships/slideLayout" Target="../slideLayouts/slideLayout935.xml"/><Relationship Id="rId11" Type="http://schemas.openxmlformats.org/officeDocument/2006/relationships/slideLayout" Target="../slideLayouts/slideLayout940.xml"/><Relationship Id="rId24" Type="http://schemas.openxmlformats.org/officeDocument/2006/relationships/slideLayout" Target="../slideLayouts/slideLayout953.xml"/><Relationship Id="rId5" Type="http://schemas.openxmlformats.org/officeDocument/2006/relationships/slideLayout" Target="../slideLayouts/slideLayout934.xml"/><Relationship Id="rId15" Type="http://schemas.openxmlformats.org/officeDocument/2006/relationships/slideLayout" Target="../slideLayouts/slideLayout944.xml"/><Relationship Id="rId23" Type="http://schemas.openxmlformats.org/officeDocument/2006/relationships/slideLayout" Target="../slideLayouts/slideLayout952.xml"/><Relationship Id="rId28" Type="http://schemas.openxmlformats.org/officeDocument/2006/relationships/slideLayout" Target="../slideLayouts/slideLayout957.xml"/><Relationship Id="rId10" Type="http://schemas.openxmlformats.org/officeDocument/2006/relationships/slideLayout" Target="../slideLayouts/slideLayout939.xml"/><Relationship Id="rId19" Type="http://schemas.openxmlformats.org/officeDocument/2006/relationships/slideLayout" Target="../slideLayouts/slideLayout948.xml"/><Relationship Id="rId4" Type="http://schemas.openxmlformats.org/officeDocument/2006/relationships/slideLayout" Target="../slideLayouts/slideLayout933.xml"/><Relationship Id="rId9" Type="http://schemas.openxmlformats.org/officeDocument/2006/relationships/slideLayout" Target="../slideLayouts/slideLayout938.xml"/><Relationship Id="rId14" Type="http://schemas.openxmlformats.org/officeDocument/2006/relationships/slideLayout" Target="../slideLayouts/slideLayout943.xml"/><Relationship Id="rId22" Type="http://schemas.openxmlformats.org/officeDocument/2006/relationships/slideLayout" Target="../slideLayouts/slideLayout951.xml"/><Relationship Id="rId27" Type="http://schemas.openxmlformats.org/officeDocument/2006/relationships/slideLayout" Target="../slideLayouts/slideLayout956.xml"/><Relationship Id="rId30"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966.xml"/><Relationship Id="rId13" Type="http://schemas.openxmlformats.org/officeDocument/2006/relationships/slideLayout" Target="../slideLayouts/slideLayout971.xml"/><Relationship Id="rId18" Type="http://schemas.openxmlformats.org/officeDocument/2006/relationships/slideLayout" Target="../slideLayouts/slideLayout976.xml"/><Relationship Id="rId26" Type="http://schemas.openxmlformats.org/officeDocument/2006/relationships/slideLayout" Target="../slideLayouts/slideLayout984.xml"/><Relationship Id="rId3" Type="http://schemas.openxmlformats.org/officeDocument/2006/relationships/slideLayout" Target="../slideLayouts/slideLayout961.xml"/><Relationship Id="rId21" Type="http://schemas.openxmlformats.org/officeDocument/2006/relationships/slideLayout" Target="../slideLayouts/slideLayout979.xml"/><Relationship Id="rId7" Type="http://schemas.openxmlformats.org/officeDocument/2006/relationships/slideLayout" Target="../slideLayouts/slideLayout965.xml"/><Relationship Id="rId12" Type="http://schemas.openxmlformats.org/officeDocument/2006/relationships/slideLayout" Target="../slideLayouts/slideLayout970.xml"/><Relationship Id="rId17" Type="http://schemas.openxmlformats.org/officeDocument/2006/relationships/slideLayout" Target="../slideLayouts/slideLayout975.xml"/><Relationship Id="rId25" Type="http://schemas.openxmlformats.org/officeDocument/2006/relationships/slideLayout" Target="../slideLayouts/slideLayout983.xml"/><Relationship Id="rId2" Type="http://schemas.openxmlformats.org/officeDocument/2006/relationships/slideLayout" Target="../slideLayouts/slideLayout960.xml"/><Relationship Id="rId16" Type="http://schemas.openxmlformats.org/officeDocument/2006/relationships/slideLayout" Target="../slideLayouts/slideLayout974.xml"/><Relationship Id="rId20" Type="http://schemas.openxmlformats.org/officeDocument/2006/relationships/slideLayout" Target="../slideLayouts/slideLayout978.xml"/><Relationship Id="rId29" Type="http://schemas.openxmlformats.org/officeDocument/2006/relationships/slideLayout" Target="../slideLayouts/slideLayout987.xml"/><Relationship Id="rId1" Type="http://schemas.openxmlformats.org/officeDocument/2006/relationships/slideLayout" Target="../slideLayouts/slideLayout959.xml"/><Relationship Id="rId6" Type="http://schemas.openxmlformats.org/officeDocument/2006/relationships/slideLayout" Target="../slideLayouts/slideLayout964.xml"/><Relationship Id="rId11" Type="http://schemas.openxmlformats.org/officeDocument/2006/relationships/slideLayout" Target="../slideLayouts/slideLayout969.xml"/><Relationship Id="rId24" Type="http://schemas.openxmlformats.org/officeDocument/2006/relationships/slideLayout" Target="../slideLayouts/slideLayout982.xml"/><Relationship Id="rId5" Type="http://schemas.openxmlformats.org/officeDocument/2006/relationships/slideLayout" Target="../slideLayouts/slideLayout963.xml"/><Relationship Id="rId15" Type="http://schemas.openxmlformats.org/officeDocument/2006/relationships/slideLayout" Target="../slideLayouts/slideLayout973.xml"/><Relationship Id="rId23" Type="http://schemas.openxmlformats.org/officeDocument/2006/relationships/slideLayout" Target="../slideLayouts/slideLayout981.xml"/><Relationship Id="rId28" Type="http://schemas.openxmlformats.org/officeDocument/2006/relationships/slideLayout" Target="../slideLayouts/slideLayout986.xml"/><Relationship Id="rId10" Type="http://schemas.openxmlformats.org/officeDocument/2006/relationships/slideLayout" Target="../slideLayouts/slideLayout968.xml"/><Relationship Id="rId19" Type="http://schemas.openxmlformats.org/officeDocument/2006/relationships/slideLayout" Target="../slideLayouts/slideLayout977.xml"/><Relationship Id="rId4" Type="http://schemas.openxmlformats.org/officeDocument/2006/relationships/slideLayout" Target="../slideLayouts/slideLayout962.xml"/><Relationship Id="rId9" Type="http://schemas.openxmlformats.org/officeDocument/2006/relationships/slideLayout" Target="../slideLayouts/slideLayout967.xml"/><Relationship Id="rId14" Type="http://schemas.openxmlformats.org/officeDocument/2006/relationships/slideLayout" Target="../slideLayouts/slideLayout972.xml"/><Relationship Id="rId22" Type="http://schemas.openxmlformats.org/officeDocument/2006/relationships/slideLayout" Target="../slideLayouts/slideLayout980.xml"/><Relationship Id="rId27" Type="http://schemas.openxmlformats.org/officeDocument/2006/relationships/slideLayout" Target="../slideLayouts/slideLayout985.xml"/><Relationship Id="rId30" Type="http://schemas.openxmlformats.org/officeDocument/2006/relationships/theme" Target="../theme/theme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6" Type="http://schemas.openxmlformats.org/officeDocument/2006/relationships/theme" Target="../theme/theme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theme" Target="../theme/theme6.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6" Type="http://schemas.openxmlformats.org/officeDocument/2006/relationships/theme" Target="../theme/theme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6" Type="http://schemas.openxmlformats.org/officeDocument/2006/relationships/theme" Target="../theme/theme8.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6" Type="http://schemas.openxmlformats.org/officeDocument/2006/relationships/theme" Target="../theme/theme9.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417FA-8497-4F67-B260-53298E377F02}" type="datetimeFigureOut">
              <a:rPr lang="en-US" smtClean="0"/>
              <a:t>4/21/2017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B6068-D781-4160-8AAF-0B0B43FAEBA9}" type="slidenum">
              <a:rPr lang="en-US" smtClean="0"/>
              <a:t>‹#›</a:t>
            </a:fld>
            <a:endParaRPr lang="en-US"/>
          </a:p>
        </p:txBody>
      </p:sp>
    </p:spTree>
    <p:extLst>
      <p:ext uri="{BB962C8B-B14F-4D97-AF65-F5344CB8AC3E}">
        <p14:creationId xmlns:p14="http://schemas.microsoft.com/office/powerpoint/2010/main" val="1993685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9"/>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marL="0" marR="0" lvl="0" indent="0" algn="l" defTabSz="108807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marL="0" marR="0" lvl="0" indent="0" algn="r" defTabSz="1088078"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10880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pic>
        <p:nvPicPr>
          <p:cNvPr id="6" name="Picture 5"/>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84844388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p:transition>
    <p:fade/>
  </p:transition>
  <p:hf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5930039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241152920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19410173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135567460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817841447"/>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2953451999"/>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2552934818"/>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 id="2147483979" r:id="rId20"/>
    <p:sldLayoutId id="2147483980" r:id="rId21"/>
    <p:sldLayoutId id="2147483981" r:id="rId22"/>
    <p:sldLayoutId id="2147483982" r:id="rId23"/>
    <p:sldLayoutId id="2147483983" r:id="rId24"/>
    <p:sldLayoutId id="214748398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637293113"/>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2405624437"/>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 id="2147484031" r:id="rId20"/>
    <p:sldLayoutId id="2147484032" r:id="rId21"/>
    <p:sldLayoutId id="2147484033" r:id="rId22"/>
    <p:sldLayoutId id="2147484034" r:id="rId23"/>
    <p:sldLayoutId id="2147484035" r:id="rId24"/>
    <p:sldLayoutId id="2147484036"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21340402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1881637144"/>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 id="2147484055" r:id="rId18"/>
    <p:sldLayoutId id="2147484056" r:id="rId19"/>
    <p:sldLayoutId id="2147484057" r:id="rId20"/>
    <p:sldLayoutId id="2147484058" r:id="rId21"/>
    <p:sldLayoutId id="2147484059" r:id="rId22"/>
    <p:sldLayoutId id="2147484060" r:id="rId23"/>
    <p:sldLayoutId id="2147484061" r:id="rId24"/>
    <p:sldLayoutId id="21474840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298921313"/>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 id="2147484081" r:id="rId18"/>
    <p:sldLayoutId id="2147484082" r:id="rId19"/>
    <p:sldLayoutId id="2147484083" r:id="rId20"/>
    <p:sldLayoutId id="2147484084" r:id="rId21"/>
    <p:sldLayoutId id="2147484085" r:id="rId22"/>
    <p:sldLayoutId id="2147484086" r:id="rId23"/>
    <p:sldLayoutId id="2147484087" r:id="rId24"/>
    <p:sldLayoutId id="2147484088" r:id="rId25"/>
    <p:sldLayoutId id="2147484089" r:id="rId26"/>
    <p:sldLayoutId id="2147484090" r:id="rId27"/>
    <p:sldLayoutId id="2147484091" r:id="rId28"/>
    <p:sldLayoutId id="2147484092" r:id="rId29"/>
    <p:sldLayoutId id="2147484093"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80"/>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999823370"/>
      </p:ext>
    </p:extLst>
  </p:cSld>
  <p:clrMap bg1="dk1" tx1="lt1" bg2="dk2" tx2="lt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09" r:id="rId15"/>
    <p:sldLayoutId id="2147484110" r:id="rId16"/>
    <p:sldLayoutId id="2147484111" r:id="rId17"/>
    <p:sldLayoutId id="2147484112" r:id="rId18"/>
    <p:sldLayoutId id="2147484113" r:id="rId19"/>
    <p:sldLayoutId id="2147484114" r:id="rId20"/>
    <p:sldLayoutId id="2147484115" r:id="rId21"/>
    <p:sldLayoutId id="2147484116" r:id="rId22"/>
    <p:sldLayoutId id="2147484117" r:id="rId23"/>
    <p:sldLayoutId id="2147484118" r:id="rId24"/>
    <p:sldLayoutId id="2147484119" r:id="rId25"/>
    <p:sldLayoutId id="2147484120" r:id="rId26"/>
    <p:sldLayoutId id="2147484121" r:id="rId27"/>
  </p:sldLayoutIdLst>
  <p:transition>
    <p:fade/>
  </p:transition>
  <p:txStyles>
    <p:titleStyle>
      <a:lvl1pPr algn="l" defTabSz="914016"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943498905"/>
      </p:ext>
    </p:extLst>
  </p:cSld>
  <p:clrMap bg1="dk1" tx1="lt1" bg2="dk2" tx2="lt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Lst>
  <p:transition>
    <p:fade/>
  </p:transition>
  <p:txStyles>
    <p:titleStyle>
      <a:lvl1pPr algn="l" defTabSz="914192"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2421671646"/>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1342291254"/>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0"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843805"/>
      </p:ext>
    </p:extLst>
  </p:cSld>
  <p:clrMap bg1="dk1" tx1="lt1" bg2="dk2" tx2="lt2" accent1="accent1" accent2="accent2" accent3="accent3" accent4="accent4" accent5="accent5" accent6="accent6" hlink="hlink" folHlink="folHlink"/>
  <p:sldLayoutIdLst>
    <p:sldLayoutId id="2147484184" r:id="rId1"/>
    <p:sldLayoutId id="2147484185" r:id="rId2"/>
    <p:sldLayoutId id="2147484186" r:id="rId3"/>
  </p:sldLayoutIdLst>
  <p:transition>
    <p:fade/>
  </p:transition>
  <p:timing>
    <p:tnLst>
      <p:par>
        <p:cTn id="1" dur="indefinite" restart="never" nodeType="tmRoot"/>
      </p:par>
    </p:tnLst>
  </p:timing>
  <p:txStyles>
    <p:titleStyle>
      <a:lvl1pPr algn="l" defTabSz="91433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2" marR="0" indent="-336132" algn="l" defTabSz="91433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68" marR="0" indent="-236538" algn="l" defTabSz="91433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0" marR="0" indent="-224088" algn="l" defTabSz="91433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96" marR="0" indent="-224088" algn="l" defTabSz="91433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485" marR="0" indent="-224088" algn="l" defTabSz="91433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13" indent="-228584" algn="l" defTabSz="91433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80" indent="-228584" algn="l" defTabSz="91433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46" indent="-228584" algn="l" defTabSz="91433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14" indent="-228584" algn="l" defTabSz="91433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32" rtl="0" eaLnBrk="1" latinLnBrk="0" hangingPunct="1">
        <a:defRPr sz="1765" kern="1200">
          <a:solidFill>
            <a:schemeClr val="tx1"/>
          </a:solidFill>
          <a:latin typeface="+mn-lt"/>
          <a:ea typeface="+mn-ea"/>
          <a:cs typeface="+mn-cs"/>
        </a:defRPr>
      </a:lvl1pPr>
      <a:lvl2pPr marL="457167" algn="l" defTabSz="914332" rtl="0" eaLnBrk="1" latinLnBrk="0" hangingPunct="1">
        <a:defRPr sz="1765" kern="1200">
          <a:solidFill>
            <a:schemeClr val="tx1"/>
          </a:solidFill>
          <a:latin typeface="+mn-lt"/>
          <a:ea typeface="+mn-ea"/>
          <a:cs typeface="+mn-cs"/>
        </a:defRPr>
      </a:lvl2pPr>
      <a:lvl3pPr marL="914332" algn="l" defTabSz="914332" rtl="0" eaLnBrk="1" latinLnBrk="0" hangingPunct="1">
        <a:defRPr sz="1765" kern="1200">
          <a:solidFill>
            <a:schemeClr val="tx1"/>
          </a:solidFill>
          <a:latin typeface="+mn-lt"/>
          <a:ea typeface="+mn-ea"/>
          <a:cs typeface="+mn-cs"/>
        </a:defRPr>
      </a:lvl3pPr>
      <a:lvl4pPr marL="1371498" algn="l" defTabSz="914332" rtl="0" eaLnBrk="1" latinLnBrk="0" hangingPunct="1">
        <a:defRPr sz="1765" kern="1200">
          <a:solidFill>
            <a:schemeClr val="tx1"/>
          </a:solidFill>
          <a:latin typeface="+mn-lt"/>
          <a:ea typeface="+mn-ea"/>
          <a:cs typeface="+mn-cs"/>
        </a:defRPr>
      </a:lvl4pPr>
      <a:lvl5pPr marL="1828664" algn="l" defTabSz="914332" rtl="0" eaLnBrk="1" latinLnBrk="0" hangingPunct="1">
        <a:defRPr sz="1765" kern="1200">
          <a:solidFill>
            <a:schemeClr val="tx1"/>
          </a:solidFill>
          <a:latin typeface="+mn-lt"/>
          <a:ea typeface="+mn-ea"/>
          <a:cs typeface="+mn-cs"/>
        </a:defRPr>
      </a:lvl5pPr>
      <a:lvl6pPr marL="2285832" algn="l" defTabSz="914332" rtl="0" eaLnBrk="1" latinLnBrk="0" hangingPunct="1">
        <a:defRPr sz="1765" kern="1200">
          <a:solidFill>
            <a:schemeClr val="tx1"/>
          </a:solidFill>
          <a:latin typeface="+mn-lt"/>
          <a:ea typeface="+mn-ea"/>
          <a:cs typeface="+mn-cs"/>
        </a:defRPr>
      </a:lvl6pPr>
      <a:lvl7pPr marL="2742998" algn="l" defTabSz="914332" rtl="0" eaLnBrk="1" latinLnBrk="0" hangingPunct="1">
        <a:defRPr sz="1765" kern="1200">
          <a:solidFill>
            <a:schemeClr val="tx1"/>
          </a:solidFill>
          <a:latin typeface="+mn-lt"/>
          <a:ea typeface="+mn-ea"/>
          <a:cs typeface="+mn-cs"/>
        </a:defRPr>
      </a:lvl7pPr>
      <a:lvl8pPr marL="3200163" algn="l" defTabSz="914332" rtl="0" eaLnBrk="1" latinLnBrk="0" hangingPunct="1">
        <a:defRPr sz="1765" kern="1200">
          <a:solidFill>
            <a:schemeClr val="tx1"/>
          </a:solidFill>
          <a:latin typeface="+mn-lt"/>
          <a:ea typeface="+mn-ea"/>
          <a:cs typeface="+mn-cs"/>
        </a:defRPr>
      </a:lvl8pPr>
      <a:lvl9pPr marL="3657330" algn="l" defTabSz="91433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84843090"/>
      </p:ext>
    </p:extLst>
  </p:cSld>
  <p:clrMap bg1="dk1" tx1="lt1" bg2="dk2" tx2="lt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21937968"/>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12" descr="G:\Jobs\Layout &amp; Template\Temp\Template_1\Airbus Inner.jpg"/>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0" y="0"/>
            <a:ext cx="12192000" cy="10505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304800" y="1201346"/>
            <a:ext cx="11574584" cy="506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Rectangle 4"/>
          <p:cNvSpPr>
            <a:spLocks noGrp="1" noChangeArrowheads="1"/>
          </p:cNvSpPr>
          <p:nvPr>
            <p:ph type="title"/>
          </p:nvPr>
        </p:nvSpPr>
        <p:spPr bwMode="auto">
          <a:xfrm>
            <a:off x="304800" y="40140"/>
            <a:ext cx="115824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altLang="en-US" dirty="0"/>
              <a:t>Click to edit Master title style</a:t>
            </a:r>
          </a:p>
        </p:txBody>
      </p:sp>
      <p:cxnSp>
        <p:nvCxnSpPr>
          <p:cNvPr id="8" name="Straight Connector 7"/>
          <p:cNvCxnSpPr/>
          <p:nvPr/>
        </p:nvCxnSpPr>
        <p:spPr bwMode="auto">
          <a:xfrm>
            <a:off x="626533" y="6577019"/>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p:nvSpPr>
        <p:spPr>
          <a:xfrm>
            <a:off x="65618" y="6569077"/>
            <a:ext cx="438149" cy="215444"/>
          </a:xfrm>
          <a:prstGeom prst="rect">
            <a:avLst/>
          </a:prstGeom>
        </p:spPr>
        <p:txBody>
          <a:bodyPr rIns="0">
            <a:spAutoFit/>
          </a:bodyPr>
          <a:lstStyle>
            <a:lvl1pPr eaLnBrk="0" hangingPunct="0">
              <a:defRPr sz="3600">
                <a:solidFill>
                  <a:schemeClr val="tx1"/>
                </a:solidFill>
                <a:latin typeface="Arial" pitchFamily="34" charset="0"/>
                <a:ea typeface="MS PGothic" pitchFamily="34" charset="-128"/>
              </a:defRPr>
            </a:lvl1pPr>
            <a:lvl2pPr marL="742950" indent="-285750" eaLnBrk="0" hangingPunct="0">
              <a:defRPr sz="3600">
                <a:solidFill>
                  <a:schemeClr val="tx1"/>
                </a:solidFill>
                <a:latin typeface="Arial" pitchFamily="34" charset="0"/>
                <a:ea typeface="MS PGothic" pitchFamily="34" charset="-128"/>
              </a:defRPr>
            </a:lvl2pPr>
            <a:lvl3pPr marL="1143000" indent="-228600" eaLnBrk="0" hangingPunct="0">
              <a:defRPr sz="3600">
                <a:solidFill>
                  <a:schemeClr val="tx1"/>
                </a:solidFill>
                <a:latin typeface="Arial" pitchFamily="34" charset="0"/>
                <a:ea typeface="MS PGothic" pitchFamily="34" charset="-128"/>
              </a:defRPr>
            </a:lvl3pPr>
            <a:lvl4pPr marL="1600200" indent="-228600" eaLnBrk="0" hangingPunct="0">
              <a:defRPr sz="3600">
                <a:solidFill>
                  <a:schemeClr val="tx1"/>
                </a:solidFill>
                <a:latin typeface="Arial" pitchFamily="34" charset="0"/>
                <a:ea typeface="MS PGothic" pitchFamily="34" charset="-128"/>
              </a:defRPr>
            </a:lvl4pPr>
            <a:lvl5pPr marL="2057400" indent="-228600" eaLnBrk="0" hangingPunct="0">
              <a:defRPr sz="36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36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36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36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3600">
                <a:solidFill>
                  <a:schemeClr val="tx1"/>
                </a:solidFill>
                <a:latin typeface="Arial" pitchFamily="34" charset="0"/>
                <a:ea typeface="MS PGothic"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12A191-AFFC-4BB1-94FA-8C52451CC848}" type="slidenum">
              <a:rPr kumimoji="0" lang="en-US" sz="8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pitchFamily="34" charset="0"/>
              <a:ea typeface="MS PGothic" pitchFamily="34" charset="-128"/>
              <a:cs typeface="+mn-cs"/>
            </a:endParaRPr>
          </a:p>
        </p:txBody>
      </p:sp>
      <p:grpSp>
        <p:nvGrpSpPr>
          <p:cNvPr id="4" name="Group 3"/>
          <p:cNvGrpSpPr/>
          <p:nvPr userDrawn="1"/>
        </p:nvGrpSpPr>
        <p:grpSpPr>
          <a:xfrm>
            <a:off x="8708473" y="6446838"/>
            <a:ext cx="3077124" cy="366256"/>
            <a:chOff x="5839002" y="6446838"/>
            <a:chExt cx="3000198" cy="366256"/>
          </a:xfrm>
        </p:grpSpPr>
        <p:sp>
          <p:nvSpPr>
            <p:cNvPr id="20" name="Rectangle 6"/>
            <p:cNvSpPr>
              <a:spLocks/>
            </p:cNvSpPr>
            <p:nvPr userDrawn="1"/>
          </p:nvSpPr>
          <p:spPr bwMode="auto">
            <a:xfrm>
              <a:off x="5839002" y="6597650"/>
              <a:ext cx="30001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Verdana" pitchFamily="34" charset="0"/>
                  <a:cs typeface="Arial" pitchFamily="34" charset="0"/>
                </a:rPr>
                <a:t>Copyright © 2015 HCL Technologies Limited  |  www.hcltech.com</a:t>
              </a:r>
            </a:p>
          </p:txBody>
        </p:sp>
        <p:grpSp>
          <p:nvGrpSpPr>
            <p:cNvPr id="21" name="Group 20"/>
            <p:cNvGrpSpPr>
              <a:grpSpLocks noChangeAspect="1"/>
            </p:cNvGrpSpPr>
            <p:nvPr userDrawn="1"/>
          </p:nvGrpSpPr>
          <p:grpSpPr bwMode="auto">
            <a:xfrm>
              <a:off x="7889875" y="6446838"/>
              <a:ext cx="942975" cy="160337"/>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089 w 222"/>
                  <a:gd name="T1" fmla="*/ 463 h 94"/>
                  <a:gd name="T2" fmla="*/ 2920 w 222"/>
                  <a:gd name="T3" fmla="*/ 463 h 94"/>
                  <a:gd name="T4" fmla="*/ 2396 w 222"/>
                  <a:gd name="T5" fmla="*/ 106 h 94"/>
                  <a:gd name="T6" fmla="*/ 446 w 222"/>
                  <a:gd name="T7" fmla="*/ 328 h 94"/>
                  <a:gd name="T8" fmla="*/ 406 w 222"/>
                  <a:gd name="T9" fmla="*/ 1082 h 94"/>
                  <a:gd name="T10" fmla="*/ 2011 w 222"/>
                  <a:gd name="T11" fmla="*/ 1143 h 94"/>
                  <a:gd name="T12" fmla="*/ 2747 w 222"/>
                  <a:gd name="T13" fmla="*/ 815 h 94"/>
                  <a:gd name="T14" fmla="*/ 1905 w 222"/>
                  <a:gd name="T15" fmla="*/ 815 h 94"/>
                  <a:gd name="T16" fmla="*/ 1487 w 222"/>
                  <a:gd name="T17" fmla="*/ 947 h 94"/>
                  <a:gd name="T18" fmla="*/ 1036 w 222"/>
                  <a:gd name="T19" fmla="*/ 631 h 94"/>
                  <a:gd name="T20" fmla="*/ 1655 w 222"/>
                  <a:gd name="T21" fmla="*/ 328 h 94"/>
                  <a:gd name="T22" fmla="*/ 2089 w 222"/>
                  <a:gd name="T23" fmla="*/ 463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Arial"/>
                  <a:ea typeface="+mn-ea"/>
                  <a:cs typeface="+mn-cs"/>
                </a:endParaRPr>
              </a:p>
            </p:txBody>
          </p:sp>
        </p:grpSp>
      </p:grpSp>
    </p:spTree>
    <p:extLst>
      <p:ext uri="{BB962C8B-B14F-4D97-AF65-F5344CB8AC3E}">
        <p14:creationId xmlns:p14="http://schemas.microsoft.com/office/powerpoint/2010/main" val="2619031093"/>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Lst>
  <p:transition/>
  <p:txStyles>
    <p:titleStyle>
      <a:lvl1pPr algn="l" rtl="0" eaLnBrk="1" fontAlgn="base" hangingPunct="1">
        <a:spcBef>
          <a:spcPct val="0"/>
        </a:spcBef>
        <a:spcAft>
          <a:spcPct val="0"/>
        </a:spcAft>
        <a:defRPr sz="2800" b="0" cap="all" baseline="0">
          <a:solidFill>
            <a:srgbClr val="00529B"/>
          </a:solidFill>
          <a:latin typeface="+mj-lt"/>
          <a:ea typeface="ＭＳ Ｐゴシック" pitchFamily="34" charset="-128"/>
          <a:cs typeface="Novecento wide Medium"/>
        </a:defRPr>
      </a:lvl1pPr>
      <a:lvl2pPr algn="l" rtl="0" eaLnBrk="1" fontAlgn="base" hangingPunct="1">
        <a:spcBef>
          <a:spcPct val="0"/>
        </a:spcBef>
        <a:spcAft>
          <a:spcPct val="0"/>
        </a:spcAft>
        <a:defRPr sz="2400">
          <a:solidFill>
            <a:srgbClr val="00529B"/>
          </a:solidFill>
          <a:latin typeface="Arial" pitchFamily="34" charset="0"/>
          <a:ea typeface="ＭＳ Ｐゴシック" pitchFamily="34" charset="-128"/>
          <a:cs typeface="Novecento wide Medium" charset="0"/>
        </a:defRPr>
      </a:lvl2pPr>
      <a:lvl3pPr algn="l" rtl="0" eaLnBrk="1" fontAlgn="base" hangingPunct="1">
        <a:spcBef>
          <a:spcPct val="0"/>
        </a:spcBef>
        <a:spcAft>
          <a:spcPct val="0"/>
        </a:spcAft>
        <a:defRPr sz="2400">
          <a:solidFill>
            <a:srgbClr val="00529B"/>
          </a:solidFill>
          <a:latin typeface="Arial" pitchFamily="34" charset="0"/>
          <a:ea typeface="ＭＳ Ｐゴシック" pitchFamily="34" charset="-128"/>
          <a:cs typeface="Novecento wide Medium" charset="0"/>
        </a:defRPr>
      </a:lvl3pPr>
      <a:lvl4pPr algn="l" rtl="0" eaLnBrk="1" fontAlgn="base" hangingPunct="1">
        <a:spcBef>
          <a:spcPct val="0"/>
        </a:spcBef>
        <a:spcAft>
          <a:spcPct val="0"/>
        </a:spcAft>
        <a:defRPr sz="2400">
          <a:solidFill>
            <a:srgbClr val="00529B"/>
          </a:solidFill>
          <a:latin typeface="Arial" pitchFamily="34" charset="0"/>
          <a:ea typeface="ＭＳ Ｐゴシック" pitchFamily="34" charset="-128"/>
          <a:cs typeface="Novecento wide Medium" charset="0"/>
        </a:defRPr>
      </a:lvl4pPr>
      <a:lvl5pPr algn="l" rtl="0" eaLnBrk="1" fontAlgn="base" hangingPunct="1">
        <a:spcBef>
          <a:spcPct val="0"/>
        </a:spcBef>
        <a:spcAft>
          <a:spcPct val="0"/>
        </a:spcAft>
        <a:defRPr sz="2400">
          <a:solidFill>
            <a:srgbClr val="00529B"/>
          </a:solidFill>
          <a:latin typeface="Arial" pitchFamily="34" charset="0"/>
          <a:ea typeface="ＭＳ Ｐゴシック" pitchFamily="34" charset="-128"/>
          <a:cs typeface="Novecento wide Medium" charset="0"/>
        </a:defRPr>
      </a:lvl5pPr>
      <a:lvl6pPr marL="457181" algn="l" rtl="0" eaLnBrk="1" fontAlgn="base" hangingPunct="1">
        <a:spcBef>
          <a:spcPct val="0"/>
        </a:spcBef>
        <a:spcAft>
          <a:spcPct val="0"/>
        </a:spcAft>
        <a:defRPr sz="2400" b="1">
          <a:solidFill>
            <a:schemeClr val="bg1"/>
          </a:solidFill>
          <a:latin typeface="Arial" charset="0"/>
        </a:defRPr>
      </a:lvl6pPr>
      <a:lvl7pPr marL="914363" algn="l" rtl="0" eaLnBrk="1" fontAlgn="base" hangingPunct="1">
        <a:spcBef>
          <a:spcPct val="0"/>
        </a:spcBef>
        <a:spcAft>
          <a:spcPct val="0"/>
        </a:spcAft>
        <a:defRPr sz="2400" b="1">
          <a:solidFill>
            <a:schemeClr val="bg1"/>
          </a:solidFill>
          <a:latin typeface="Arial" charset="0"/>
        </a:defRPr>
      </a:lvl7pPr>
      <a:lvl8pPr marL="1371546" algn="l" rtl="0" eaLnBrk="1" fontAlgn="base" hangingPunct="1">
        <a:spcBef>
          <a:spcPct val="0"/>
        </a:spcBef>
        <a:spcAft>
          <a:spcPct val="0"/>
        </a:spcAft>
        <a:defRPr sz="2400" b="1">
          <a:solidFill>
            <a:schemeClr val="bg1"/>
          </a:solidFill>
          <a:latin typeface="Arial" charset="0"/>
        </a:defRPr>
      </a:lvl8pPr>
      <a:lvl9pPr marL="1828727" algn="l" rtl="0" eaLnBrk="1" fontAlgn="base" hangingPunct="1">
        <a:spcBef>
          <a:spcPct val="0"/>
        </a:spcBef>
        <a:spcAft>
          <a:spcPct val="0"/>
        </a:spcAft>
        <a:defRPr sz="2400" b="1">
          <a:solidFill>
            <a:schemeClr val="bg1"/>
          </a:solidFill>
          <a:latin typeface="Arial" charset="0"/>
        </a:defRPr>
      </a:lvl9pPr>
    </p:titleStyle>
    <p:bodyStyle>
      <a:lvl1pPr marL="238116" indent="-238116" algn="l" rtl="0" eaLnBrk="1" fontAlgn="base" hangingPunct="1">
        <a:spcBef>
          <a:spcPct val="100000"/>
        </a:spcBef>
        <a:spcAft>
          <a:spcPct val="0"/>
        </a:spcAft>
        <a:buClr>
          <a:schemeClr val="tx1"/>
        </a:buClr>
        <a:buFont typeface="Wingdings 2" pitchFamily="18" charset="2"/>
        <a:buChar char="¡"/>
        <a:defRPr sz="1600">
          <a:solidFill>
            <a:schemeClr val="tx1"/>
          </a:solidFill>
          <a:latin typeface="+mn-lt"/>
          <a:ea typeface="ＭＳ Ｐゴシック" pitchFamily="34" charset="-128"/>
          <a:cs typeface="+mn-cs"/>
        </a:defRPr>
      </a:lvl1pPr>
      <a:lvl2pPr marL="457181" indent="-21748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ea typeface="ＭＳ Ｐゴシック" pitchFamily="34" charset="-128"/>
        </a:defRPr>
      </a:lvl2pPr>
      <a:lvl3pPr marL="676248" indent="-209542" algn="l" rtl="0" eaLnBrk="1" fontAlgn="base" hangingPunct="1">
        <a:spcBef>
          <a:spcPct val="50000"/>
        </a:spcBef>
        <a:spcAft>
          <a:spcPct val="0"/>
        </a:spcAft>
        <a:buClr>
          <a:schemeClr val="tx1"/>
        </a:buClr>
        <a:buFont typeface="Wingdings" pitchFamily="2" charset="2"/>
        <a:buChar char="§"/>
        <a:defRPr sz="1400">
          <a:solidFill>
            <a:schemeClr val="tx1"/>
          </a:solidFill>
          <a:latin typeface="+mn-lt"/>
          <a:ea typeface="ＭＳ Ｐゴシック" pitchFamily="34" charset="-128"/>
        </a:defRPr>
      </a:lvl3pPr>
      <a:lvl4pPr marL="904839" indent="-219066" algn="l" rtl="0" eaLnBrk="1" fontAlgn="base" hangingPunct="1">
        <a:spcBef>
          <a:spcPct val="50000"/>
        </a:spcBef>
        <a:spcAft>
          <a:spcPct val="0"/>
        </a:spcAft>
        <a:buClr>
          <a:schemeClr val="tx1"/>
        </a:buClr>
        <a:buFont typeface="Wingdings" pitchFamily="2" charset="2"/>
        <a:buChar char="§"/>
        <a:defRPr sz="1400">
          <a:solidFill>
            <a:schemeClr val="tx1"/>
          </a:solidFill>
          <a:latin typeface="+mn-lt"/>
          <a:ea typeface="ＭＳ Ｐゴシック" pitchFamily="34" charset="-128"/>
        </a:defRPr>
      </a:lvl4pPr>
      <a:lvl5pPr marL="1133430" indent="-219066" algn="l" rtl="0" eaLnBrk="1" fontAlgn="base" hangingPunct="1">
        <a:spcBef>
          <a:spcPct val="50000"/>
        </a:spcBef>
        <a:spcAft>
          <a:spcPct val="0"/>
        </a:spcAft>
        <a:buClr>
          <a:schemeClr val="tx1"/>
        </a:buClr>
        <a:buFont typeface="Wingdings" pitchFamily="2" charset="2"/>
        <a:buChar char="§"/>
        <a:defRPr sz="1400">
          <a:solidFill>
            <a:schemeClr val="tx1"/>
          </a:solidFill>
          <a:latin typeface="+mn-lt"/>
          <a:ea typeface="ＭＳ Ｐゴシック" pitchFamily="34" charset="-128"/>
        </a:defRPr>
      </a:lvl5pPr>
      <a:lvl6pPr marL="1590611" indent="-219066"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6pPr>
      <a:lvl7pPr marL="2047793" indent="-219066"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7pPr>
      <a:lvl8pPr marL="2504975" indent="-219066"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8pPr>
      <a:lvl9pPr marL="2962157" indent="-219066"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363" rtl="0" eaLnBrk="1" latinLnBrk="0" hangingPunct="1">
        <a:defRPr sz="1801" kern="1200">
          <a:solidFill>
            <a:schemeClr val="tx1"/>
          </a:solidFill>
          <a:latin typeface="+mn-lt"/>
          <a:ea typeface="+mn-ea"/>
          <a:cs typeface="+mn-cs"/>
        </a:defRPr>
      </a:lvl1pPr>
      <a:lvl2pPr marL="457181" algn="l" defTabSz="914363" rtl="0" eaLnBrk="1" latinLnBrk="0" hangingPunct="1">
        <a:defRPr sz="1801" kern="1200">
          <a:solidFill>
            <a:schemeClr val="tx1"/>
          </a:solidFill>
          <a:latin typeface="+mn-lt"/>
          <a:ea typeface="+mn-ea"/>
          <a:cs typeface="+mn-cs"/>
        </a:defRPr>
      </a:lvl2pPr>
      <a:lvl3pPr marL="914363" algn="l" defTabSz="914363" rtl="0" eaLnBrk="1" latinLnBrk="0" hangingPunct="1">
        <a:defRPr sz="1801" kern="1200">
          <a:solidFill>
            <a:schemeClr val="tx1"/>
          </a:solidFill>
          <a:latin typeface="+mn-lt"/>
          <a:ea typeface="+mn-ea"/>
          <a:cs typeface="+mn-cs"/>
        </a:defRPr>
      </a:lvl3pPr>
      <a:lvl4pPr marL="1371546" algn="l" defTabSz="914363" rtl="0" eaLnBrk="1" latinLnBrk="0" hangingPunct="1">
        <a:defRPr sz="1801" kern="1200">
          <a:solidFill>
            <a:schemeClr val="tx1"/>
          </a:solidFill>
          <a:latin typeface="+mn-lt"/>
          <a:ea typeface="+mn-ea"/>
          <a:cs typeface="+mn-cs"/>
        </a:defRPr>
      </a:lvl4pPr>
      <a:lvl5pPr marL="1828727" algn="l" defTabSz="914363" rtl="0" eaLnBrk="1" latinLnBrk="0" hangingPunct="1">
        <a:defRPr sz="1801" kern="1200">
          <a:solidFill>
            <a:schemeClr val="tx1"/>
          </a:solidFill>
          <a:latin typeface="+mn-lt"/>
          <a:ea typeface="+mn-ea"/>
          <a:cs typeface="+mn-cs"/>
        </a:defRPr>
      </a:lvl5pPr>
      <a:lvl6pPr marL="2285908" algn="l" defTabSz="914363" rtl="0" eaLnBrk="1" latinLnBrk="0" hangingPunct="1">
        <a:defRPr sz="1801" kern="1200">
          <a:solidFill>
            <a:schemeClr val="tx1"/>
          </a:solidFill>
          <a:latin typeface="+mn-lt"/>
          <a:ea typeface="+mn-ea"/>
          <a:cs typeface="+mn-cs"/>
        </a:defRPr>
      </a:lvl6pPr>
      <a:lvl7pPr marL="2743090" algn="l" defTabSz="914363" rtl="0" eaLnBrk="1" latinLnBrk="0" hangingPunct="1">
        <a:defRPr sz="1801" kern="1200">
          <a:solidFill>
            <a:schemeClr val="tx1"/>
          </a:solidFill>
          <a:latin typeface="+mn-lt"/>
          <a:ea typeface="+mn-ea"/>
          <a:cs typeface="+mn-cs"/>
        </a:defRPr>
      </a:lvl7pPr>
      <a:lvl8pPr marL="3200272" algn="l" defTabSz="914363" rtl="0" eaLnBrk="1" latinLnBrk="0" hangingPunct="1">
        <a:defRPr sz="1801" kern="1200">
          <a:solidFill>
            <a:schemeClr val="tx1"/>
          </a:solidFill>
          <a:latin typeface="+mn-lt"/>
          <a:ea typeface="+mn-ea"/>
          <a:cs typeface="+mn-cs"/>
        </a:defRPr>
      </a:lvl8pPr>
      <a:lvl9pPr marL="3657454" algn="l" defTabSz="914363"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81378625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30540755"/>
      </p:ext>
    </p:extLst>
  </p:cSld>
  <p:clrMap bg1="dk1" tx1="lt1" bg2="dk2" tx2="lt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22692298"/>
      </p:ext>
    </p:extLst>
  </p:cSld>
  <p:clrMap bg1="dk1" tx1="lt1" bg2="dk2" tx2="lt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 id="2147484267" r:id="rId12"/>
    <p:sldLayoutId id="2147484268" r:id="rId13"/>
    <p:sldLayoutId id="2147484269" r:id="rId14"/>
    <p:sldLayoutId id="2147484270" r:id="rId15"/>
    <p:sldLayoutId id="2147484271" r:id="rId16"/>
    <p:sldLayoutId id="2147484272" r:id="rId17"/>
    <p:sldLayoutId id="2147484273" r:id="rId18"/>
    <p:sldLayoutId id="2147484274" r:id="rId19"/>
    <p:sldLayoutId id="2147484275" r:id="rId20"/>
    <p:sldLayoutId id="2147484276" r:id="rId21"/>
    <p:sldLayoutId id="2147484277" r:id="rId2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1286432963"/>
      </p:ext>
    </p:extLst>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 id="2147484296" r:id="rId18"/>
    <p:sldLayoutId id="2147484297" r:id="rId19"/>
    <p:sldLayoutId id="2147484298" r:id="rId20"/>
    <p:sldLayoutId id="2147484299" r:id="rId21"/>
    <p:sldLayoutId id="214748430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9"/>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86322372"/>
      </p:ext>
    </p:extLst>
  </p:cSld>
  <p:clrMap bg1="dk1" tx1="lt1" bg2="dk2" tx2="lt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2916063951"/>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16269511"/>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 id="2147484370" r:id="rId17"/>
    <p:sldLayoutId id="2147484371" r:id="rId18"/>
    <p:sldLayoutId id="2147484372" r:id="rId19"/>
    <p:sldLayoutId id="2147484373" r:id="rId20"/>
    <p:sldLayoutId id="2147484374" r:id="rId21"/>
    <p:sldLayoutId id="2147484375"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2754291393"/>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398"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4021693011"/>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1747981743"/>
      </p:ext>
    </p:extLst>
  </p:cSld>
  <p:clrMap bg1="lt1" tx1="dk1" bg2="lt2" tx2="dk2" accent1="accent1" accent2="accent2" accent3="accent3" accent4="accent4" accent5="accent5" accent6="accent6" hlink="hlink" folHlink="folHlink"/>
  <p:sldLayoutIdLst>
    <p:sldLayoutId id="2147484423" r:id="rId1"/>
    <p:sldLayoutId id="2147484424" r:id="rId2"/>
    <p:sldLayoutId id="2147484425" r:id="rId3"/>
    <p:sldLayoutId id="2147484426" r:id="rId4"/>
    <p:sldLayoutId id="2147484427" r:id="rId5"/>
    <p:sldLayoutId id="2147484428" r:id="rId6"/>
    <p:sldLayoutId id="2147484429" r:id="rId7"/>
    <p:sldLayoutId id="2147484430" r:id="rId8"/>
    <p:sldLayoutId id="2147484431" r:id="rId9"/>
    <p:sldLayoutId id="2147484432" r:id="rId10"/>
    <p:sldLayoutId id="2147484433" r:id="rId11"/>
    <p:sldLayoutId id="2147484434" r:id="rId12"/>
    <p:sldLayoutId id="2147484435" r:id="rId13"/>
    <p:sldLayoutId id="2147484436" r:id="rId14"/>
    <p:sldLayoutId id="2147484437" r:id="rId15"/>
    <p:sldLayoutId id="2147484438" r:id="rId16"/>
    <p:sldLayoutId id="2147484439" r:id="rId17"/>
    <p:sldLayoutId id="2147484440" r:id="rId18"/>
    <p:sldLayoutId id="2147484441" r:id="rId19"/>
    <p:sldLayoutId id="2147484442" r:id="rId20"/>
    <p:sldLayoutId id="2147484443" r:id="rId21"/>
    <p:sldLayoutId id="2147484444" r:id="rId22"/>
    <p:sldLayoutId id="2147484445"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3171900811"/>
      </p:ext>
    </p:extLst>
  </p:cSld>
  <p:clrMap bg1="lt1" tx1="dk1" bg2="lt2" tx2="dk2" accent1="accent1" accent2="accent2" accent3="accent3" accent4="accent4" accent5="accent5" accent6="accent6" hlink="hlink" folHlink="folHlink"/>
  <p:sldLayoutIdLst>
    <p:sldLayoutId id="2147484447" r:id="rId1"/>
    <p:sldLayoutId id="2147484448" r:id="rId2"/>
    <p:sldLayoutId id="2147484449" r:id="rId3"/>
    <p:sldLayoutId id="2147484450" r:id="rId4"/>
    <p:sldLayoutId id="2147484451" r:id="rId5"/>
    <p:sldLayoutId id="2147484452" r:id="rId6"/>
    <p:sldLayoutId id="2147484453" r:id="rId7"/>
    <p:sldLayoutId id="2147484454" r:id="rId8"/>
    <p:sldLayoutId id="2147484455" r:id="rId9"/>
    <p:sldLayoutId id="2147484456" r:id="rId10"/>
    <p:sldLayoutId id="2147484457" r:id="rId11"/>
    <p:sldLayoutId id="2147484458" r:id="rId12"/>
    <p:sldLayoutId id="2147484459" r:id="rId13"/>
    <p:sldLayoutId id="2147484460" r:id="rId14"/>
    <p:sldLayoutId id="2147484461" r:id="rId15"/>
    <p:sldLayoutId id="2147484462" r:id="rId16"/>
    <p:sldLayoutId id="2147484463" r:id="rId17"/>
    <p:sldLayoutId id="2147484464" r:id="rId18"/>
    <p:sldLayoutId id="2147484465" r:id="rId19"/>
    <p:sldLayoutId id="2147484466" r:id="rId20"/>
    <p:sldLayoutId id="2147484467" r:id="rId21"/>
    <p:sldLayoutId id="2147484468" r:id="rId22"/>
    <p:sldLayoutId id="214748446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20781538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4045464013"/>
      </p:ext>
    </p:extLst>
  </p:cSld>
  <p:clrMap bg1="lt1" tx1="dk1" bg2="lt2" tx2="dk2" accent1="accent1" accent2="accent2" accent3="accent3" accent4="accent4" accent5="accent5" accent6="accent6" hlink="hlink" folHlink="folHlink"/>
  <p:sldLayoutIdLst>
    <p:sldLayoutId id="2147484471" r:id="rId1"/>
    <p:sldLayoutId id="2147484472" r:id="rId2"/>
    <p:sldLayoutId id="2147484473" r:id="rId3"/>
    <p:sldLayoutId id="2147484474" r:id="rId4"/>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2055305032"/>
      </p:ext>
    </p:extLst>
  </p:cSld>
  <p:clrMap bg1="lt1" tx1="dk1" bg2="lt2" tx2="dk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 id="2147484511" r:id="rId17"/>
    <p:sldLayoutId id="2147484512" r:id="rId18"/>
    <p:sldLayoutId id="2147484513" r:id="rId19"/>
    <p:sldLayoutId id="2147484514" r:id="rId20"/>
    <p:sldLayoutId id="2147484515" r:id="rId21"/>
    <p:sldLayoutId id="2147484516" r:id="rId22"/>
    <p:sldLayoutId id="2147484517" r:id="rId23"/>
    <p:sldLayoutId id="2147484518"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92449413"/>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5" r:id="rId16"/>
    <p:sldLayoutId id="2147484536" r:id="rId17"/>
    <p:sldLayoutId id="2147484537" r:id="rId18"/>
    <p:sldLayoutId id="2147484538" r:id="rId19"/>
    <p:sldLayoutId id="2147484539" r:id="rId20"/>
    <p:sldLayoutId id="2147484540" r:id="rId21"/>
    <p:sldLayoutId id="2147484541" r:id="rId22"/>
    <p:sldLayoutId id="2147484542" r:id="rId23"/>
    <p:sldLayoutId id="2147484543" r:id="rId24"/>
    <p:sldLayoutId id="2147484544" r:id="rId25"/>
    <p:sldLayoutId id="2147484545" r:id="rId26"/>
    <p:sldLayoutId id="2147484546" r:id="rId27"/>
    <p:sldLayoutId id="2147484547" r:id="rId28"/>
    <p:sldLayoutId id="2147484548" r:id="rId29"/>
    <p:sldLayoutId id="2147484549" r:id="rId30"/>
    <p:sldLayoutId id="2147484550" r:id="rId31"/>
    <p:sldLayoutId id="2147484551" r:id="rId32"/>
    <p:sldLayoutId id="2147484552" r:id="rId33"/>
    <p:sldLayoutId id="2147484553" r:id="rId34"/>
    <p:sldLayoutId id="2147484554" r:id="rId35"/>
    <p:sldLayoutId id="2147484555" r:id="rId36"/>
    <p:sldLayoutId id="2147484556" r:id="rId37"/>
    <p:sldLayoutId id="2147484557" r:id="rId38"/>
    <p:sldLayoutId id="2147484558" r:id="rId39"/>
    <p:sldLayoutId id="2147484559" r:id="rId40"/>
    <p:sldLayoutId id="2147484560" r:id="rId41"/>
    <p:sldLayoutId id="2147484561" r:id="rId42"/>
    <p:sldLayoutId id="2147484562" r:id="rId43"/>
    <p:sldLayoutId id="2147484563" r:id="rId44"/>
    <p:sldLayoutId id="2147484564" r:id="rId4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374633711"/>
      </p:ext>
    </p:extLst>
  </p:cSld>
  <p:clrMap bg1="lt1" tx1="dk1" bg2="lt2" tx2="dk2" accent1="accent1" accent2="accent2" accent3="accent3" accent4="accent4" accent5="accent5" accent6="accent6" hlink="hlink" folHlink="folHlink"/>
  <p:sldLayoutIdLst>
    <p:sldLayoutId id="2147484566" r:id="rId1"/>
    <p:sldLayoutId id="2147484567" r:id="rId2"/>
    <p:sldLayoutId id="2147484568" r:id="rId3"/>
    <p:sldLayoutId id="2147484569" r:id="rId4"/>
    <p:sldLayoutId id="2147484570" r:id="rId5"/>
    <p:sldLayoutId id="2147484571" r:id="rId6"/>
    <p:sldLayoutId id="2147484572" r:id="rId7"/>
    <p:sldLayoutId id="2147484573" r:id="rId8"/>
    <p:sldLayoutId id="2147484574" r:id="rId9"/>
    <p:sldLayoutId id="2147484575" r:id="rId10"/>
    <p:sldLayoutId id="2147484576" r:id="rId11"/>
    <p:sldLayoutId id="2147484577" r:id="rId12"/>
    <p:sldLayoutId id="2147484578" r:id="rId13"/>
    <p:sldLayoutId id="2147484579" r:id="rId14"/>
    <p:sldLayoutId id="2147484580" r:id="rId15"/>
    <p:sldLayoutId id="2147484581" r:id="rId16"/>
    <p:sldLayoutId id="2147484582" r:id="rId17"/>
    <p:sldLayoutId id="2147484583" r:id="rId18"/>
    <p:sldLayoutId id="2147484584" r:id="rId19"/>
    <p:sldLayoutId id="2147484585" r:id="rId20"/>
    <p:sldLayoutId id="2147484586" r:id="rId21"/>
    <p:sldLayoutId id="2147484587"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67"/>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2268922547"/>
      </p:ext>
    </p:extLst>
  </p:cSld>
  <p:clrMap bg1="lt1" tx1="dk1" bg2="lt2" tx2="dk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 id="2147484600" r:id="rId12"/>
    <p:sldLayoutId id="2147484601" r:id="rId13"/>
    <p:sldLayoutId id="2147484602" r:id="rId14"/>
    <p:sldLayoutId id="2147484603" r:id="rId15"/>
    <p:sldLayoutId id="2147484604" r:id="rId16"/>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7"/>
            <a:fld id="{79848BC5-9F09-4C3A-A433-AA1A963293FA}" type="datetimeFigureOut">
              <a:rPr lang="en-US" smtClean="0">
                <a:solidFill>
                  <a:prstClr val="black">
                    <a:tint val="75000"/>
                  </a:prstClr>
                </a:solidFill>
              </a:rPr>
              <a:pPr defTabSz="914367"/>
              <a:t>4/21/2017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67"/>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7"/>
            <a:fld id="{EDB3E8FF-8692-4149-9414-452C7D2A53D4}" type="slidenum">
              <a:rPr lang="en-US" smtClean="0">
                <a:solidFill>
                  <a:prstClr val="black">
                    <a:tint val="75000"/>
                  </a:prstClr>
                </a:solidFill>
              </a:rPr>
              <a:pPr defTabSz="914367"/>
              <a:t>‹#›</a:t>
            </a:fld>
            <a:endParaRPr lang="en-US">
              <a:solidFill>
                <a:prstClr val="black">
                  <a:tint val="75000"/>
                </a:prstClr>
              </a:solidFill>
            </a:endParaRPr>
          </a:p>
        </p:txBody>
      </p:sp>
    </p:spTree>
    <p:extLst>
      <p:ext uri="{BB962C8B-B14F-4D97-AF65-F5344CB8AC3E}">
        <p14:creationId xmlns:p14="http://schemas.microsoft.com/office/powerpoint/2010/main" val="3281912397"/>
      </p:ext>
    </p:extLst>
  </p:cSld>
  <p:clrMap bg1="lt1" tx1="dk1" bg2="lt2" tx2="dk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0" r:id="rId15"/>
    <p:sldLayoutId id="2147484621" r:id="rId16"/>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796869"/>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 id="2147484647" r:id="rId25"/>
    <p:sldLayoutId id="2147484648" r:id="rId26"/>
    <p:sldLayoutId id="2147484649" r:id="rId27"/>
    <p:sldLayoutId id="2147484650" r:id="rId28"/>
    <p:sldLayoutId id="214748465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bg1"/>
              </a:gs>
              <a:gs pos="100000">
                <a:schemeClr val="bg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bg1"/>
              </a:gs>
              <a:gs pos="100000">
                <a:schemeClr val="bg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bg1"/>
              </a:gs>
              <a:gs pos="100000">
                <a:schemeClr val="bg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bg1"/>
              </a:gs>
              <a:gs pos="100000">
                <a:schemeClr val="bg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bg1"/>
              </a:gs>
              <a:gs pos="100000">
                <a:schemeClr val="bg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741469"/>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 id="2147484677" r:id="rId25"/>
    <p:sldLayoutId id="2147484678" r:id="rId26"/>
    <p:sldLayoutId id="2147484679" r:id="rId27"/>
    <p:sldLayoutId id="2147484680" r:id="rId28"/>
    <p:sldLayoutId id="214748468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bg1"/>
              </a:gs>
              <a:gs pos="100000">
                <a:schemeClr val="bg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bg1"/>
              </a:gs>
              <a:gs pos="100000">
                <a:schemeClr val="bg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bg1"/>
              </a:gs>
              <a:gs pos="100000">
                <a:schemeClr val="bg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bg1"/>
              </a:gs>
              <a:gs pos="100000">
                <a:schemeClr val="bg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bg1"/>
              </a:gs>
              <a:gs pos="100000">
                <a:schemeClr val="bg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152254712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64392171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424442645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352383468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Light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161616"/>
                        </a:gs>
                        <a:gs pos="100000">
                          <a:srgbClr val="161616"/>
                        </a:gs>
                      </a:gsLst>
                      <a:lin ang="5400000" scaled="0"/>
                    </a:gradFill>
                    <a:effectLst/>
                    <a:uLnTx/>
                    <a:uFillTx/>
                    <a:latin typeface="Segoe UI"/>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Segoe UI"/>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Segoe UI"/>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Red</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161616"/>
                      </a:gs>
                      <a:gs pos="72000">
                        <a:srgbClr val="161616"/>
                      </a:gs>
                    </a:gsLst>
                    <a:lin ang="5400000" scaled="0"/>
                  </a:gradFill>
                  <a:effectLst/>
                  <a:uLnTx/>
                  <a:uFillTx/>
                  <a:latin typeface="Segoe UI"/>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grpSp>
    </p:spTree>
    <p:extLst>
      <p:ext uri="{BB962C8B-B14F-4D97-AF65-F5344CB8AC3E}">
        <p14:creationId xmlns:p14="http://schemas.microsoft.com/office/powerpoint/2010/main" val="161973502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emf"/><Relationship Id="rId7"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5.xml"/></Relationships>
</file>

<file path=ppt/slides/_rels/slide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xml"/><Relationship Id="rId1" Type="http://schemas.openxmlformats.org/officeDocument/2006/relationships/slideLayout" Target="../slideLayouts/slideLayout12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6.png"/><Relationship Id="rId18" Type="http://schemas.microsoft.com/office/2007/relationships/hdphoto" Target="../media/hdphoto6.wdp"/><Relationship Id="rId3" Type="http://schemas.openxmlformats.org/officeDocument/2006/relationships/hyperlink" Target="http://www.wsj.com/" TargetMode="External"/><Relationship Id="rId21" Type="http://schemas.microsoft.com/office/2007/relationships/hdphoto" Target="../media/hdphoto7.wdp"/><Relationship Id="rId7" Type="http://schemas.openxmlformats.org/officeDocument/2006/relationships/image" Target="../media/image142.png"/><Relationship Id="rId12" Type="http://schemas.openxmlformats.org/officeDocument/2006/relationships/image" Target="../media/image145.png"/><Relationship Id="rId17" Type="http://schemas.openxmlformats.org/officeDocument/2006/relationships/image" Target="../media/image149.png"/><Relationship Id="rId2" Type="http://schemas.openxmlformats.org/officeDocument/2006/relationships/image" Target="../media/image140.png"/><Relationship Id="rId16" Type="http://schemas.microsoft.com/office/2007/relationships/hdphoto" Target="../media/hdphoto5.wdp"/><Relationship Id="rId20" Type="http://schemas.openxmlformats.org/officeDocument/2006/relationships/image" Target="../media/image151.png"/><Relationship Id="rId1" Type="http://schemas.openxmlformats.org/officeDocument/2006/relationships/slideLayout" Target="../slideLayouts/slideLayout140.xml"/><Relationship Id="rId6" Type="http://schemas.openxmlformats.org/officeDocument/2006/relationships/hyperlink" Target="http://finance.yahoo.com/news/good-news-big-banks-only-103948023.html" TargetMode="External"/><Relationship Id="rId11" Type="http://schemas.openxmlformats.org/officeDocument/2006/relationships/image" Target="../media/image144.png"/><Relationship Id="rId5" Type="http://schemas.openxmlformats.org/officeDocument/2006/relationships/image" Target="../media/image141.emf"/><Relationship Id="rId15" Type="http://schemas.openxmlformats.org/officeDocument/2006/relationships/image" Target="../media/image148.png"/><Relationship Id="rId10" Type="http://schemas.openxmlformats.org/officeDocument/2006/relationships/chart" Target="../charts/chart1.xml"/><Relationship Id="rId19" Type="http://schemas.openxmlformats.org/officeDocument/2006/relationships/image" Target="../media/image150.png"/><Relationship Id="rId4" Type="http://schemas.openxmlformats.org/officeDocument/2006/relationships/hyperlink" Target="https://www.accenture.com/us-en/insight-consumer-driven-innovation-survey-2013" TargetMode="External"/><Relationship Id="rId9" Type="http://schemas.microsoft.com/office/2007/relationships/hdphoto" Target="../media/hdphoto4.wdp"/><Relationship Id="rId14" Type="http://schemas.openxmlformats.org/officeDocument/2006/relationships/image" Target="../media/image147.png"/></Relationships>
</file>

<file path=ppt/slides/_rels/slide15.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6.png"/><Relationship Id="rId18" Type="http://schemas.microsoft.com/office/2007/relationships/hdphoto" Target="../media/hdphoto6.wdp"/><Relationship Id="rId3" Type="http://schemas.openxmlformats.org/officeDocument/2006/relationships/hyperlink" Target="http://www.wsj.com/" TargetMode="External"/><Relationship Id="rId21" Type="http://schemas.microsoft.com/office/2007/relationships/hdphoto" Target="../media/hdphoto7.wdp"/><Relationship Id="rId7" Type="http://schemas.openxmlformats.org/officeDocument/2006/relationships/image" Target="../media/image142.png"/><Relationship Id="rId12" Type="http://schemas.openxmlformats.org/officeDocument/2006/relationships/image" Target="../media/image145.png"/><Relationship Id="rId17" Type="http://schemas.openxmlformats.org/officeDocument/2006/relationships/image" Target="../media/image149.png"/><Relationship Id="rId2" Type="http://schemas.openxmlformats.org/officeDocument/2006/relationships/image" Target="../media/image140.png"/><Relationship Id="rId16" Type="http://schemas.microsoft.com/office/2007/relationships/hdphoto" Target="../media/hdphoto5.wdp"/><Relationship Id="rId20" Type="http://schemas.openxmlformats.org/officeDocument/2006/relationships/image" Target="../media/image151.png"/><Relationship Id="rId1" Type="http://schemas.openxmlformats.org/officeDocument/2006/relationships/slideLayout" Target="../slideLayouts/slideLayout140.xml"/><Relationship Id="rId6" Type="http://schemas.openxmlformats.org/officeDocument/2006/relationships/hyperlink" Target="http://finance.yahoo.com/news/good-news-big-banks-only-103948023.html" TargetMode="External"/><Relationship Id="rId11" Type="http://schemas.openxmlformats.org/officeDocument/2006/relationships/image" Target="../media/image144.png"/><Relationship Id="rId5" Type="http://schemas.openxmlformats.org/officeDocument/2006/relationships/image" Target="../media/image141.emf"/><Relationship Id="rId15" Type="http://schemas.openxmlformats.org/officeDocument/2006/relationships/image" Target="../media/image148.png"/><Relationship Id="rId10" Type="http://schemas.openxmlformats.org/officeDocument/2006/relationships/chart" Target="../charts/chart2.xml"/><Relationship Id="rId19" Type="http://schemas.openxmlformats.org/officeDocument/2006/relationships/image" Target="../media/image150.png"/><Relationship Id="rId4" Type="http://schemas.openxmlformats.org/officeDocument/2006/relationships/hyperlink" Target="https://www.accenture.com/us-en/insight-consumer-driven-innovation-survey-2013" TargetMode="External"/><Relationship Id="rId9" Type="http://schemas.microsoft.com/office/2007/relationships/hdphoto" Target="../media/hdphoto4.wdp"/><Relationship Id="rId14" Type="http://schemas.openxmlformats.org/officeDocument/2006/relationships/image" Target="../media/image147.png"/></Relationships>
</file>

<file path=ppt/slides/_rels/slide16.xml.rels><?xml version="1.0" encoding="UTF-8" standalone="yes"?>
<Relationships xmlns="http://schemas.openxmlformats.org/package/2006/relationships"><Relationship Id="rId8" Type="http://schemas.openxmlformats.org/officeDocument/2006/relationships/chart" Target="../charts/chart3.xml"/><Relationship Id="rId13" Type="http://schemas.openxmlformats.org/officeDocument/2006/relationships/image" Target="../media/image158.png"/><Relationship Id="rId18" Type="http://schemas.openxmlformats.org/officeDocument/2006/relationships/image" Target="../media/image163.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image" Target="../media/image140.png"/><Relationship Id="rId16" Type="http://schemas.openxmlformats.org/officeDocument/2006/relationships/image" Target="../media/image161.png"/><Relationship Id="rId1" Type="http://schemas.openxmlformats.org/officeDocument/2006/relationships/slideLayout" Target="../slideLayouts/slideLayout141.xml"/><Relationship Id="rId6" Type="http://schemas.openxmlformats.org/officeDocument/2006/relationships/image" Target="../media/image155.png"/><Relationship Id="rId11" Type="http://schemas.openxmlformats.org/officeDocument/2006/relationships/image" Target="../media/image146.png"/><Relationship Id="rId5" Type="http://schemas.openxmlformats.org/officeDocument/2006/relationships/image" Target="../media/image154.png"/><Relationship Id="rId15" Type="http://schemas.openxmlformats.org/officeDocument/2006/relationships/image" Target="../media/image160.png"/><Relationship Id="rId10" Type="http://schemas.openxmlformats.org/officeDocument/2006/relationships/image" Target="../media/image145.png"/><Relationship Id="rId4" Type="http://schemas.openxmlformats.org/officeDocument/2006/relationships/image" Target="../media/image153.png"/><Relationship Id="rId9" Type="http://schemas.openxmlformats.org/officeDocument/2006/relationships/image" Target="../media/image144.png"/><Relationship Id="rId14" Type="http://schemas.openxmlformats.org/officeDocument/2006/relationships/image" Target="../media/image159.png"/></Relationships>
</file>

<file path=ppt/slides/_rels/slide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3.xml"/><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8" Type="http://schemas.openxmlformats.org/officeDocument/2006/relationships/hyperlink" Target="http://www.gartner.com/document/2865117" TargetMode="External"/><Relationship Id="rId3" Type="http://schemas.openxmlformats.org/officeDocument/2006/relationships/image" Target="../media/image165.png"/><Relationship Id="rId7" Type="http://schemas.openxmlformats.org/officeDocument/2006/relationships/hyperlink" Target="http://www.bain.com/publications/articles/global-digital-insurance-benchmarking-report-2015.aspx" TargetMode="External"/><Relationship Id="rId2" Type="http://schemas.openxmlformats.org/officeDocument/2006/relationships/notesSlide" Target="../notesSlides/notesSlide14.xml"/><Relationship Id="rId1" Type="http://schemas.openxmlformats.org/officeDocument/2006/relationships/slideLayout" Target="../slideLayouts/slideLayout139.xml"/><Relationship Id="rId6" Type="http://schemas.openxmlformats.org/officeDocument/2006/relationships/hyperlink" Target="http://www.newyorker.com/" TargetMode="External"/><Relationship Id="rId11" Type="http://schemas.openxmlformats.org/officeDocument/2006/relationships/image" Target="../media/image141.emf"/><Relationship Id="rId5" Type="http://schemas.openxmlformats.org/officeDocument/2006/relationships/hyperlink" Target="https://www.uk.capgemini.com/thought-leadership/world-retail-banking-report-2015" TargetMode="External"/><Relationship Id="rId10"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hyperlink" Target="http://finance.yahoo.com/news/good-news-big-banks-only-103948023.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xml"/><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23.emf"/><Relationship Id="rId3" Type="http://schemas.openxmlformats.org/officeDocument/2006/relationships/image" Target="../media/image119.emf"/><Relationship Id="rId7" Type="http://schemas.openxmlformats.org/officeDocument/2006/relationships/image" Target="../media/image121.png"/><Relationship Id="rId12" Type="http://schemas.openxmlformats.org/officeDocument/2006/relationships/image" Target="../media/image122.emf"/><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20.png"/><Relationship Id="rId11" Type="http://schemas.openxmlformats.org/officeDocument/2006/relationships/image" Target="../media/image117.png"/><Relationship Id="rId5" Type="http://schemas.openxmlformats.org/officeDocument/2006/relationships/image" Target="../media/image113.png"/><Relationship Id="rId10" Type="http://schemas.openxmlformats.org/officeDocument/2006/relationships/image" Target="../media/image116.png"/><Relationship Id="rId4" Type="http://schemas.openxmlformats.org/officeDocument/2006/relationships/image" Target="../media/image112.emf"/><Relationship Id="rId9" Type="http://schemas.openxmlformats.org/officeDocument/2006/relationships/image" Target="../media/image115.png"/></Relationships>
</file>

<file path=ppt/slides/_rels/slide20.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21.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notesSlide" Target="../notesSlides/notesSlide17.xm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notesSlide" Target="../notesSlides/notesSlide18.xml"/><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1.xml"/></Relationships>
</file>

<file path=ppt/slides/_rels/slide2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0.xml"/><Relationship Id="rId1" Type="http://schemas.openxmlformats.org/officeDocument/2006/relationships/slideLayout" Target="../slideLayouts/slideLayout193.xml"/></Relationships>
</file>

<file path=ppt/slides/_rels/slide25.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emf"/><Relationship Id="rId1" Type="http://schemas.openxmlformats.org/officeDocument/2006/relationships/slideLayout" Target="../slideLayouts/slideLayout188.xml"/><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s>
</file>

<file path=ppt/slides/_rels/slide2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1.xml"/><Relationship Id="rId1" Type="http://schemas.openxmlformats.org/officeDocument/2006/relationships/slideLayout" Target="../slideLayouts/slideLayout2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2.xml"/><Relationship Id="rId1" Type="http://schemas.openxmlformats.org/officeDocument/2006/relationships/slideLayout" Target="../slideLayouts/slideLayout237.xml"/></Relationships>
</file>

<file path=ppt/slides/_rels/slide29.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77.png"/><Relationship Id="rId18" Type="http://schemas.openxmlformats.org/officeDocument/2006/relationships/image" Target="../media/image24.sv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34.png"/><Relationship Id="rId17" Type="http://schemas.openxmlformats.org/officeDocument/2006/relationships/image" Target="../media/image180.png"/><Relationship Id="rId2" Type="http://schemas.openxmlformats.org/officeDocument/2006/relationships/tags" Target="../tags/tag3.xml"/><Relationship Id="rId16" Type="http://schemas.openxmlformats.org/officeDocument/2006/relationships/image" Target="../media/image179.png"/><Relationship Id="rId20" Type="http://schemas.openxmlformats.org/officeDocument/2006/relationships/image" Target="../media/image182.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71.png"/><Relationship Id="rId5" Type="http://schemas.openxmlformats.org/officeDocument/2006/relationships/tags" Target="../tags/tag6.xml"/><Relationship Id="rId15" Type="http://schemas.microsoft.com/office/2007/relationships/hdphoto" Target="../media/hdphoto8.wdp"/><Relationship Id="rId10" Type="http://schemas.openxmlformats.org/officeDocument/2006/relationships/notesSlide" Target="../notesSlides/notesSlide23.xml"/><Relationship Id="rId19" Type="http://schemas.openxmlformats.org/officeDocument/2006/relationships/image" Target="../media/image181.png"/><Relationship Id="rId4" Type="http://schemas.openxmlformats.org/officeDocument/2006/relationships/tags" Target="../tags/tag5.xml"/><Relationship Id="rId9" Type="http://schemas.openxmlformats.org/officeDocument/2006/relationships/slideLayout" Target="../slideLayouts/slideLayout259.xml"/><Relationship Id="rId14" Type="http://schemas.openxmlformats.org/officeDocument/2006/relationships/image" Target="../media/image178.png"/></Relationships>
</file>

<file path=ppt/slides/_rels/slide3.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125.emf"/></Relationships>
</file>

<file path=ppt/slides/_rels/slide30.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28.svg"/><Relationship Id="rId7" Type="http://schemas.openxmlformats.org/officeDocument/2006/relationships/image" Target="../media/image30.svg"/><Relationship Id="rId2" Type="http://schemas.openxmlformats.org/officeDocument/2006/relationships/image" Target="../media/image183.png"/><Relationship Id="rId1" Type="http://schemas.openxmlformats.org/officeDocument/2006/relationships/slideLayout" Target="../slideLayouts/slideLayout276.xml"/><Relationship Id="rId6" Type="http://schemas.openxmlformats.org/officeDocument/2006/relationships/image" Target="../media/image184.png"/><Relationship Id="rId11" Type="http://schemas.openxmlformats.org/officeDocument/2006/relationships/image" Target="../media/image34.svg"/><Relationship Id="rId5" Type="http://schemas.microsoft.com/office/2007/relationships/hdphoto" Target="../media/hdphoto8.wdp"/><Relationship Id="rId10" Type="http://schemas.openxmlformats.org/officeDocument/2006/relationships/image" Target="../media/image186.png"/><Relationship Id="rId4" Type="http://schemas.openxmlformats.org/officeDocument/2006/relationships/image" Target="../media/image178.png"/><Relationship Id="rId9" Type="http://schemas.openxmlformats.org/officeDocument/2006/relationships/image" Target="../media/image32.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1.xml"/></Relationships>
</file>

<file path=ppt/slides/_rels/slide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306.xml"/><Relationship Id="rId4" Type="http://schemas.openxmlformats.org/officeDocument/2006/relationships/image" Target="../media/image280.svg"/></Relationships>
</file>

<file path=ppt/slides/_rels/slide3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87.png"/><Relationship Id="rId7" Type="http://schemas.openxmlformats.org/officeDocument/2006/relationships/image" Target="../media/image300.svg"/><Relationship Id="rId2" Type="http://schemas.openxmlformats.org/officeDocument/2006/relationships/notesSlide" Target="../notesSlides/notesSlide26.xml"/><Relationship Id="rId1" Type="http://schemas.openxmlformats.org/officeDocument/2006/relationships/slideLayout" Target="../slideLayouts/slideLayout306.xml"/><Relationship Id="rId6" Type="http://schemas.openxmlformats.org/officeDocument/2006/relationships/image" Target="../media/image184.png"/><Relationship Id="rId5" Type="http://schemas.openxmlformats.org/officeDocument/2006/relationships/image" Target="../media/image188.png"/><Relationship Id="rId10" Type="http://schemas.openxmlformats.org/officeDocument/2006/relationships/image" Target="../media/image189.png"/><Relationship Id="rId4" Type="http://schemas.openxmlformats.org/officeDocument/2006/relationships/image" Target="../media/image43.svg"/><Relationship Id="rId9" Type="http://schemas.openxmlformats.org/officeDocument/2006/relationships/image" Target="../media/image179.png"/></Relationships>
</file>

<file path=ppt/slides/_rels/slide3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187.png"/><Relationship Id="rId3" Type="http://schemas.openxmlformats.org/officeDocument/2006/relationships/image" Target="../media/image190.png"/><Relationship Id="rId7" Type="http://schemas.openxmlformats.org/officeDocument/2006/relationships/image" Target="../media/image192.png"/><Relationship Id="rId12" Type="http://schemas.openxmlformats.org/officeDocument/2006/relationships/image" Target="../media/image52.svg"/><Relationship Id="rId2" Type="http://schemas.openxmlformats.org/officeDocument/2006/relationships/notesSlide" Target="../notesSlides/notesSlide27.xml"/><Relationship Id="rId1" Type="http://schemas.openxmlformats.org/officeDocument/2006/relationships/slideLayout" Target="../slideLayouts/slideLayout306.xml"/><Relationship Id="rId6" Type="http://schemas.openxmlformats.org/officeDocument/2006/relationships/image" Target="../media/image48.svg"/><Relationship Id="rId11" Type="http://schemas.openxmlformats.org/officeDocument/2006/relationships/image" Target="../media/image193.png"/><Relationship Id="rId5" Type="http://schemas.openxmlformats.org/officeDocument/2006/relationships/image" Target="../media/image191.png"/><Relationship Id="rId10" Type="http://schemas.openxmlformats.org/officeDocument/2006/relationships/image" Target="../media/image280.svg"/><Relationship Id="rId4" Type="http://schemas.openxmlformats.org/officeDocument/2006/relationships/image" Target="../media/image46.svg"/><Relationship Id="rId9" Type="http://schemas.openxmlformats.org/officeDocument/2006/relationships/image" Target="../media/image183.png"/><Relationship Id="rId14" Type="http://schemas.openxmlformats.org/officeDocument/2006/relationships/image" Target="../media/image43.svg"/></Relationships>
</file>

<file path=ppt/slides/_rels/slide3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8.xml"/><Relationship Id="rId1" Type="http://schemas.openxmlformats.org/officeDocument/2006/relationships/slideLayout" Target="../slideLayouts/slideLayout331.xml"/><Relationship Id="rId4" Type="http://schemas.openxmlformats.org/officeDocument/2006/relationships/image" Target="../media/image281.svg"/></Relationships>
</file>

<file path=ppt/slides/_rels/slide3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29.xml"/><Relationship Id="rId1" Type="http://schemas.openxmlformats.org/officeDocument/2006/relationships/slideLayout" Target="../slideLayouts/slideLayout356.x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image" Target="../media/image195.png"/></Relationships>
</file>

<file path=ppt/slides/_rels/slide3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0.xml"/><Relationship Id="rId1" Type="http://schemas.openxmlformats.org/officeDocument/2006/relationships/slideLayout" Target="../slideLayouts/slideLayout369.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1.xml"/><Relationship Id="rId1" Type="http://schemas.openxmlformats.org/officeDocument/2006/relationships/slideLayout" Target="../slideLayouts/slideLayout395.xml"/><Relationship Id="rId6" Type="http://schemas.microsoft.com/office/2007/relationships/hdphoto" Target="../media/hdphoto9.wdp"/><Relationship Id="rId5" Type="http://schemas.openxmlformats.org/officeDocument/2006/relationships/image" Target="../media/image205.png"/><Relationship Id="rId4" Type="http://schemas.openxmlformats.org/officeDocument/2006/relationships/image" Target="../media/image204.wmf"/></Relationships>
</file>

<file path=ppt/slides/_rels/slide3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2.xml"/><Relationship Id="rId1" Type="http://schemas.openxmlformats.org/officeDocument/2006/relationships/slideLayout" Target="../slideLayouts/slideLayout394.xml"/><Relationship Id="rId4" Type="http://schemas.openxmlformats.org/officeDocument/2006/relationships/image" Target="../media/image207.png"/></Relationships>
</file>

<file path=ppt/slides/_rels/slide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17.xml"/></Relationships>
</file>

<file path=ppt/slides/_rels/slide4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4.xml"/><Relationship Id="rId1" Type="http://schemas.openxmlformats.org/officeDocument/2006/relationships/slideLayout" Target="../slideLayouts/slideLayout451.xml"/></Relationships>
</file>

<file path=ppt/slides/_rels/slide4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jpg"/><Relationship Id="rId1" Type="http://schemas.openxmlformats.org/officeDocument/2006/relationships/slideLayout" Target="../slideLayouts/slideLayout454.xml"/><Relationship Id="rId5" Type="http://schemas.microsoft.com/office/2007/relationships/hdphoto" Target="../media/hdphoto10.wdp"/><Relationship Id="rId4" Type="http://schemas.openxmlformats.org/officeDocument/2006/relationships/image" Target="../media/image211.png"/></Relationships>
</file>

<file path=ppt/slides/_rels/slide4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0.png"/><Relationship Id="rId7" Type="http://schemas.openxmlformats.org/officeDocument/2006/relationships/image" Target="../media/image213.png"/><Relationship Id="rId2" Type="http://schemas.openxmlformats.org/officeDocument/2006/relationships/image" Target="../media/image209.jpg"/><Relationship Id="rId1" Type="http://schemas.openxmlformats.org/officeDocument/2006/relationships/slideLayout" Target="../slideLayouts/slideLayout454.xml"/><Relationship Id="rId6" Type="http://schemas.openxmlformats.org/officeDocument/2006/relationships/image" Target="../media/image212.png"/><Relationship Id="rId5" Type="http://schemas.microsoft.com/office/2007/relationships/hdphoto" Target="../media/hdphoto10.wdp"/><Relationship Id="rId4" Type="http://schemas.openxmlformats.org/officeDocument/2006/relationships/image" Target="../media/image211.png"/></Relationships>
</file>

<file path=ppt/slides/_rels/slide4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5.xml"/><Relationship Id="rId1" Type="http://schemas.openxmlformats.org/officeDocument/2006/relationships/slideLayout" Target="../slideLayouts/slideLayout477.xml"/></Relationships>
</file>

<file path=ppt/slides/_rels/slide45.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notesSlide" Target="../notesSlides/notesSlide36.xml"/><Relationship Id="rId1" Type="http://schemas.openxmlformats.org/officeDocument/2006/relationships/slideLayout" Target="../slideLayouts/slideLayout469.xml"/></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7.xml"/><Relationship Id="rId1" Type="http://schemas.openxmlformats.org/officeDocument/2006/relationships/slideLayout" Target="../slideLayouts/slideLayout499.xml"/><Relationship Id="rId4" Type="http://schemas.openxmlformats.org/officeDocument/2006/relationships/image" Target="../media/image217.png"/></Relationships>
</file>

<file path=ppt/slides/_rels/slide47.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43.png"/><Relationship Id="rId7" Type="http://schemas.openxmlformats.org/officeDocument/2006/relationships/image" Target="../media/image33.svg"/><Relationship Id="rId2" Type="http://schemas.openxmlformats.org/officeDocument/2006/relationships/notesSlide" Target="../notesSlides/notesSlide38.xml"/><Relationship Id="rId1" Type="http://schemas.openxmlformats.org/officeDocument/2006/relationships/slideLayout" Target="../slideLayouts/slideLayout512.xml"/><Relationship Id="rId6" Type="http://schemas.openxmlformats.org/officeDocument/2006/relationships/image" Target="../media/image183.png"/><Relationship Id="rId5" Type="http://schemas.openxmlformats.org/officeDocument/2006/relationships/image" Target="../media/image218.png"/><Relationship Id="rId4" Type="http://schemas.openxmlformats.org/officeDocument/2006/relationships/image" Target="../media/image177.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3.png"/><Relationship Id="rId2" Type="http://schemas.openxmlformats.org/officeDocument/2006/relationships/image" Target="../media/image27.png"/><Relationship Id="rId1" Type="http://schemas.openxmlformats.org/officeDocument/2006/relationships/slideLayout" Target="../slideLayouts/slideLayout529.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220.png"/></Relationships>
</file>

<file path=ppt/slides/_rels/slide4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9.xml"/><Relationship Id="rId1" Type="http://schemas.openxmlformats.org/officeDocument/2006/relationships/slideLayout" Target="../slideLayouts/slideLayout55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image" Target="../media/image127.pn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6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24.png"/><Relationship Id="rId2" Type="http://schemas.openxmlformats.org/officeDocument/2006/relationships/notesSlide" Target="../notesSlides/notesSlide40.xml"/><Relationship Id="rId1" Type="http://schemas.openxmlformats.org/officeDocument/2006/relationships/slideLayout" Target="../slideLayouts/slideLayout550.xml"/><Relationship Id="rId6" Type="http://schemas.openxmlformats.org/officeDocument/2006/relationships/image" Target="../media/image223.png"/><Relationship Id="rId5" Type="http://schemas.openxmlformats.org/officeDocument/2006/relationships/image" Target="../media/image129.png"/><Relationship Id="rId4" Type="http://schemas.openxmlformats.org/officeDocument/2006/relationships/image" Target="../media/image222.png"/></Relationships>
</file>

<file path=ppt/slides/_rels/slide5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17.png"/><Relationship Id="rId1" Type="http://schemas.openxmlformats.org/officeDocument/2006/relationships/slideLayout" Target="../slideLayouts/slideLayout556.xml"/><Relationship Id="rId5" Type="http://schemas.openxmlformats.org/officeDocument/2006/relationships/image" Target="../media/image227.png"/><Relationship Id="rId4" Type="http://schemas.openxmlformats.org/officeDocument/2006/relationships/image" Target="../media/image226.emf"/></Relationships>
</file>

<file path=ppt/slides/_rels/slide52.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46.png"/><Relationship Id="rId7" Type="http://schemas.openxmlformats.org/officeDocument/2006/relationships/image" Target="../media/image231.jpeg"/><Relationship Id="rId2" Type="http://schemas.openxmlformats.org/officeDocument/2006/relationships/notesSlide" Target="../notesSlides/notesSlide41.xml"/><Relationship Id="rId1" Type="http://schemas.openxmlformats.org/officeDocument/2006/relationships/slideLayout" Target="../slideLayouts/slideLayout560.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53.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6.png"/><Relationship Id="rId7" Type="http://schemas.openxmlformats.org/officeDocument/2006/relationships/image" Target="../media/image239.png"/><Relationship Id="rId2" Type="http://schemas.openxmlformats.org/officeDocument/2006/relationships/notesSlide" Target="../notesSlides/notesSlide42.xml"/><Relationship Id="rId1" Type="http://schemas.openxmlformats.org/officeDocument/2006/relationships/slideLayout" Target="../slideLayouts/slideLayout581.xml"/><Relationship Id="rId6" Type="http://schemas.openxmlformats.org/officeDocument/2006/relationships/image" Target="../media/image238.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116.png"/><Relationship Id="rId9" Type="http://schemas.openxmlformats.org/officeDocument/2006/relationships/image" Target="../media/image241.png"/></Relationships>
</file>

<file path=ppt/slides/_rels/slide54.xml.rels><?xml version="1.0" encoding="UTF-8" standalone="yes"?>
<Relationships xmlns="http://schemas.openxmlformats.org/package/2006/relationships"><Relationship Id="rId2" Type="http://schemas.openxmlformats.org/officeDocument/2006/relationships/image" Target="../media/image243.jpg"/><Relationship Id="rId1" Type="http://schemas.openxmlformats.org/officeDocument/2006/relationships/slideLayout" Target="../slideLayouts/slideLayout610.xml"/></Relationships>
</file>

<file path=ppt/slides/_rels/slide55.xml.rels><?xml version="1.0" encoding="UTF-8" standalone="yes"?>
<Relationships xmlns="http://schemas.openxmlformats.org/package/2006/relationships"><Relationship Id="rId3" Type="http://schemas.openxmlformats.org/officeDocument/2006/relationships/image" Target="../media/image244.emf"/><Relationship Id="rId2" Type="http://schemas.openxmlformats.org/officeDocument/2006/relationships/notesSlide" Target="../notesSlides/notesSlide43.xml"/><Relationship Id="rId1" Type="http://schemas.openxmlformats.org/officeDocument/2006/relationships/slideLayout" Target="../slideLayouts/slideLayout631.xml"/><Relationship Id="rId5" Type="http://schemas.openxmlformats.org/officeDocument/2006/relationships/image" Target="../media/image246.emf"/><Relationship Id="rId4" Type="http://schemas.openxmlformats.org/officeDocument/2006/relationships/image" Target="../media/image245.emf"/></Relationships>
</file>

<file path=ppt/slides/_rels/slide5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44.xml"/><Relationship Id="rId1" Type="http://schemas.openxmlformats.org/officeDocument/2006/relationships/slideLayout" Target="../slideLayouts/slideLayout652.xml"/></Relationships>
</file>

<file path=ppt/slides/_rels/slide57.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45.xml"/><Relationship Id="rId1" Type="http://schemas.openxmlformats.org/officeDocument/2006/relationships/slideLayout" Target="../slideLayouts/slideLayout673.xml"/><Relationship Id="rId5" Type="http://schemas.openxmlformats.org/officeDocument/2006/relationships/image" Target="../media/image250.gif"/><Relationship Id="rId4" Type="http://schemas.openxmlformats.org/officeDocument/2006/relationships/image" Target="../media/image249.gi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03.xml"/></Relationships>
</file>

<file path=ppt/slides/_rels/slide5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47.xml"/><Relationship Id="rId1" Type="http://schemas.openxmlformats.org/officeDocument/2006/relationships/slideLayout" Target="../slideLayouts/slideLayout725.xml"/><Relationship Id="rId5" Type="http://schemas.openxmlformats.org/officeDocument/2006/relationships/image" Target="../media/image253.png"/><Relationship Id="rId4" Type="http://schemas.openxmlformats.org/officeDocument/2006/relationships/image" Target="../media/image2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0.xml"/></Relationships>
</file>

<file path=ppt/slides/_rels/slide6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48.xml"/><Relationship Id="rId1" Type="http://schemas.openxmlformats.org/officeDocument/2006/relationships/slideLayout" Target="../slideLayouts/slideLayout725.xml"/></Relationships>
</file>

<file path=ppt/slides/_rels/slide6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3.png"/><Relationship Id="rId2" Type="http://schemas.openxmlformats.org/officeDocument/2006/relationships/notesSlide" Target="../notesSlides/notesSlide49.xml"/><Relationship Id="rId1" Type="http://schemas.openxmlformats.org/officeDocument/2006/relationships/slideLayout" Target="../slideLayouts/slideLayout725.xml"/><Relationship Id="rId6" Type="http://schemas.openxmlformats.org/officeDocument/2006/relationships/image" Target="../media/image258.png"/><Relationship Id="rId11" Type="http://schemas.openxmlformats.org/officeDocument/2006/relationships/image" Target="../media/image262.jpeg"/><Relationship Id="rId5" Type="http://schemas.openxmlformats.org/officeDocument/2006/relationships/image" Target="../media/image257.png"/><Relationship Id="rId10" Type="http://schemas.openxmlformats.org/officeDocument/2006/relationships/image" Target="../media/image261.png"/><Relationship Id="rId4" Type="http://schemas.openxmlformats.org/officeDocument/2006/relationships/image" Target="../media/image256.png"/><Relationship Id="rId9" Type="http://schemas.openxmlformats.org/officeDocument/2006/relationships/image" Target="../media/image260.png"/></Relationships>
</file>

<file path=ppt/slides/_rels/slide62.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notesSlide" Target="../notesSlides/notesSlide50.xml"/><Relationship Id="rId1" Type="http://schemas.openxmlformats.org/officeDocument/2006/relationships/slideLayout" Target="../slideLayouts/slideLayout725.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 Id="rId9" Type="http://schemas.openxmlformats.org/officeDocument/2006/relationships/image" Target="../media/image27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4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6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86.xml"/></Relationships>
</file>

<file path=ppt/slides/_rels/slide6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82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49.xml"/></Relationships>
</file>

<file path=ppt/slides/_rels/slide68.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885.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6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90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7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54.xml"/><Relationship Id="rId1" Type="http://schemas.openxmlformats.org/officeDocument/2006/relationships/slideLayout" Target="../slideLayouts/slideLayout919.xml"/><Relationship Id="rId4" Type="http://schemas.openxmlformats.org/officeDocument/2006/relationships/image" Target="../media/image279.png"/></Relationships>
</file>

<file path=ppt/slides/_rels/slide71.xml.rels><?xml version="1.0" encoding="UTF-8" standalone="yes"?>
<Relationships xmlns="http://schemas.openxmlformats.org/package/2006/relationships"><Relationship Id="rId8" Type="http://schemas.microsoft.com/office/2007/relationships/hdphoto" Target="../media/hdphoto11.wdp"/><Relationship Id="rId13" Type="http://schemas.microsoft.com/office/2007/relationships/hdphoto" Target="../media/hdphoto13.wdp"/><Relationship Id="rId3" Type="http://schemas.openxmlformats.org/officeDocument/2006/relationships/image" Target="../media/image44.png"/><Relationship Id="rId7" Type="http://schemas.openxmlformats.org/officeDocument/2006/relationships/image" Target="../media/image280.png"/><Relationship Id="rId12" Type="http://schemas.openxmlformats.org/officeDocument/2006/relationships/image" Target="../media/image282.png"/><Relationship Id="rId2" Type="http://schemas.openxmlformats.org/officeDocument/2006/relationships/image" Target="../media/image47.png"/><Relationship Id="rId1" Type="http://schemas.openxmlformats.org/officeDocument/2006/relationships/slideLayout" Target="../slideLayouts/slideLayout937.xml"/><Relationship Id="rId6" Type="http://schemas.openxmlformats.org/officeDocument/2006/relationships/image" Target="../media/image53.png"/><Relationship Id="rId11" Type="http://schemas.openxmlformats.org/officeDocument/2006/relationships/image" Target="../media/image27.png"/><Relationship Id="rId5" Type="http://schemas.openxmlformats.org/officeDocument/2006/relationships/image" Target="../media/image46.png"/><Relationship Id="rId10" Type="http://schemas.microsoft.com/office/2007/relationships/hdphoto" Target="../media/hdphoto12.wdp"/><Relationship Id="rId4" Type="http://schemas.openxmlformats.org/officeDocument/2006/relationships/image" Target="../media/image45.png"/><Relationship Id="rId9" Type="http://schemas.openxmlformats.org/officeDocument/2006/relationships/image" Target="../media/image281.png"/><Relationship Id="rId14" Type="http://schemas.openxmlformats.org/officeDocument/2006/relationships/image" Target="../media/image283.png"/></Relationships>
</file>

<file path=ppt/slides/_rels/slide72.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55.xml"/><Relationship Id="rId1" Type="http://schemas.openxmlformats.org/officeDocument/2006/relationships/slideLayout" Target="../slideLayouts/slideLayout986.xml"/></Relationships>
</file>

<file path=ppt/slides/_rels/slide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xml"/><Relationship Id="rId1" Type="http://schemas.openxmlformats.org/officeDocument/2006/relationships/slideLayout" Target="../slideLayouts/slideLayout95.xml"/><Relationship Id="rId4" Type="http://schemas.openxmlformats.org/officeDocument/2006/relationships/image" Target="../media/image132.emf"/></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10.xml"/><Relationship Id="rId7" Type="http://schemas.openxmlformats.org/officeDocument/2006/relationships/image" Target="../media/image27.png"/><Relationship Id="rId2" Type="http://schemas.openxmlformats.org/officeDocument/2006/relationships/tags" Target="../tags/tag1.xml"/><Relationship Id="rId1" Type="http://schemas.openxmlformats.org/officeDocument/2006/relationships/vmlDrawing" Target="../drawings/vmlDrawing5.vml"/><Relationship Id="rId6" Type="http://schemas.openxmlformats.org/officeDocument/2006/relationships/image" Target="../media/image133.emf"/><Relationship Id="rId5" Type="http://schemas.openxmlformats.org/officeDocument/2006/relationships/oleObject" Target="../embeddings/oleObject5.bin"/><Relationship Id="rId10" Type="http://schemas.openxmlformats.org/officeDocument/2006/relationships/image" Target="../media/image135.png"/><Relationship Id="rId4" Type="http://schemas.openxmlformats.org/officeDocument/2006/relationships/notesSlide" Target="../notesSlides/notesSlide9.xml"/><Relationship Id="rId9"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p:cNvSpPr/>
          <p:nvPr/>
        </p:nvSpPr>
        <p:spPr>
          <a:xfrm>
            <a:off x="2248935" y="2373617"/>
            <a:ext cx="9874237" cy="44368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gradFill>
                <a:gsLst>
                  <a:gs pos="1250">
                    <a:srgbClr val="161616"/>
                  </a:gs>
                  <a:gs pos="100000">
                    <a:srgbClr val="161616"/>
                  </a:gs>
                </a:gsLst>
                <a:lin ang="5400000" scaled="0"/>
              </a:gradFill>
              <a:latin typeface="Segoe UI"/>
            </a:endParaRPr>
          </a:p>
        </p:txBody>
      </p:sp>
      <p:sp>
        <p:nvSpPr>
          <p:cNvPr id="156" name="Rectangle 155"/>
          <p:cNvSpPr/>
          <p:nvPr/>
        </p:nvSpPr>
        <p:spPr>
          <a:xfrm>
            <a:off x="70772" y="2372857"/>
            <a:ext cx="2185342" cy="442594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gradFill>
                <a:gsLst>
                  <a:gs pos="1250">
                    <a:srgbClr val="161616"/>
                  </a:gs>
                  <a:gs pos="100000">
                    <a:srgbClr val="161616"/>
                  </a:gs>
                </a:gsLst>
                <a:lin ang="5400000" scaled="0"/>
              </a:gradFill>
              <a:latin typeface="Segoe UI"/>
            </a:endParaRPr>
          </a:p>
        </p:txBody>
      </p:sp>
      <p:sp>
        <p:nvSpPr>
          <p:cNvPr id="92" name="Rectangle 91"/>
          <p:cNvSpPr/>
          <p:nvPr/>
        </p:nvSpPr>
        <p:spPr>
          <a:xfrm>
            <a:off x="2379470" y="3393836"/>
            <a:ext cx="7961938" cy="1879169"/>
          </a:xfrm>
          <a:prstGeom prst="rect">
            <a:avLst/>
          </a:prstGeom>
          <a:solidFill>
            <a:schemeClr val="accent1">
              <a:lumMod val="40000"/>
              <a:lumOff val="60000"/>
            </a:schemeClr>
          </a:solidFill>
          <a:ln w="25400">
            <a:solidFill>
              <a:schemeClr val="bg2">
                <a:lumMod val="9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r>
              <a:rPr lang="en-US" sz="1100" b="1" kern="0">
                <a:gradFill>
                  <a:gsLst>
                    <a:gs pos="1250">
                      <a:srgbClr val="161616"/>
                    </a:gs>
                    <a:gs pos="100000">
                      <a:srgbClr val="161616"/>
                    </a:gs>
                  </a:gsLst>
                  <a:lin ang="5400000" scaled="0"/>
                </a:gradFill>
                <a:latin typeface="Segoe UI"/>
              </a:rPr>
              <a:t>Interactive Analytics and Predictive Pipeline using Azure Data Factory </a:t>
            </a:r>
          </a:p>
        </p:txBody>
      </p:sp>
      <p:cxnSp>
        <p:nvCxnSpPr>
          <p:cNvPr id="13" name="Straight Connector 12"/>
          <p:cNvCxnSpPr/>
          <p:nvPr/>
        </p:nvCxnSpPr>
        <p:spPr>
          <a:xfrm flipH="1">
            <a:off x="2239058" y="1122821"/>
            <a:ext cx="9804" cy="5684852"/>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sp>
        <p:nvSpPr>
          <p:cNvPr id="16" name="TextBox 15"/>
          <p:cNvSpPr txBox="1"/>
          <p:nvPr/>
        </p:nvSpPr>
        <p:spPr>
          <a:xfrm>
            <a:off x="489301" y="1849278"/>
            <a:ext cx="1215678" cy="280678"/>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Data Sources</a:t>
            </a:r>
          </a:p>
        </p:txBody>
      </p:sp>
      <p:sp>
        <p:nvSpPr>
          <p:cNvPr id="17" name="TextBox 16"/>
          <p:cNvSpPr txBox="1"/>
          <p:nvPr/>
        </p:nvSpPr>
        <p:spPr>
          <a:xfrm>
            <a:off x="2813971" y="1846378"/>
            <a:ext cx="1249548" cy="275200"/>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Ingest</a:t>
            </a:r>
          </a:p>
        </p:txBody>
      </p:sp>
      <p:sp>
        <p:nvSpPr>
          <p:cNvPr id="19" name="TextBox 18"/>
          <p:cNvSpPr txBox="1"/>
          <p:nvPr/>
        </p:nvSpPr>
        <p:spPr>
          <a:xfrm>
            <a:off x="4673530" y="1857098"/>
            <a:ext cx="1485269" cy="421915"/>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Prepare</a:t>
            </a:r>
          </a:p>
          <a:p>
            <a:pPr algn="ctr" defTabSz="914225">
              <a:defRPr/>
            </a:pPr>
            <a:r>
              <a:rPr lang="en-US" sz="900" b="1" kern="0">
                <a:gradFill>
                  <a:gsLst>
                    <a:gs pos="1250">
                      <a:srgbClr val="161616"/>
                    </a:gs>
                    <a:gs pos="100000">
                      <a:srgbClr val="161616"/>
                    </a:gs>
                  </a:gsLst>
                  <a:lin ang="5400000" scaled="0"/>
                </a:gradFill>
                <a:latin typeface="Segoe UI"/>
              </a:rPr>
              <a:t>(normalize, clean, etc.)</a:t>
            </a:r>
          </a:p>
        </p:txBody>
      </p:sp>
      <p:cxnSp>
        <p:nvCxnSpPr>
          <p:cNvPr id="20" name="Straight Connector 19"/>
          <p:cNvCxnSpPr/>
          <p:nvPr/>
        </p:nvCxnSpPr>
        <p:spPr>
          <a:xfrm>
            <a:off x="4326715" y="1123580"/>
            <a:ext cx="8659" cy="5687694"/>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p:cNvCxnSpPr/>
          <p:nvPr/>
        </p:nvCxnSpPr>
        <p:spPr>
          <a:xfrm flipH="1">
            <a:off x="6433146" y="1118972"/>
            <a:ext cx="11161" cy="5680011"/>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sp>
        <p:nvSpPr>
          <p:cNvPr id="23" name="TextBox 22"/>
          <p:cNvSpPr txBox="1"/>
          <p:nvPr/>
        </p:nvSpPr>
        <p:spPr>
          <a:xfrm>
            <a:off x="6713423" y="1846378"/>
            <a:ext cx="1485269" cy="421915"/>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Analyze</a:t>
            </a:r>
          </a:p>
          <a:p>
            <a:pPr algn="ctr" defTabSz="914225">
              <a:defRPr/>
            </a:pPr>
            <a:r>
              <a:rPr lang="en-US" sz="900" b="1" kern="0">
                <a:gradFill>
                  <a:gsLst>
                    <a:gs pos="1250">
                      <a:srgbClr val="161616"/>
                    </a:gs>
                    <a:gs pos="100000">
                      <a:srgbClr val="161616"/>
                    </a:gs>
                  </a:gsLst>
                  <a:lin ang="5400000" scaled="0"/>
                </a:gradFill>
                <a:latin typeface="Segoe UI"/>
              </a:rPr>
              <a:t>(stat analysis, ML,  etc.)</a:t>
            </a:r>
          </a:p>
        </p:txBody>
      </p:sp>
      <p:sp>
        <p:nvSpPr>
          <p:cNvPr id="24" name="TextBox 23"/>
          <p:cNvSpPr txBox="1"/>
          <p:nvPr/>
        </p:nvSpPr>
        <p:spPr>
          <a:xfrm>
            <a:off x="8684215" y="1652574"/>
            <a:ext cx="1648493" cy="892747"/>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Publish</a:t>
            </a:r>
          </a:p>
          <a:p>
            <a:pPr algn="ctr" defTabSz="914225">
              <a:defRPr/>
            </a:pPr>
            <a:r>
              <a:rPr lang="en-US" sz="900" b="1" kern="0">
                <a:gradFill>
                  <a:gsLst>
                    <a:gs pos="1250">
                      <a:srgbClr val="161616"/>
                    </a:gs>
                    <a:gs pos="100000">
                      <a:srgbClr val="161616"/>
                    </a:gs>
                  </a:gsLst>
                  <a:lin ang="5400000" scaled="0"/>
                </a:gradFill>
                <a:latin typeface="Segoe UI"/>
              </a:rPr>
              <a:t>(for programmatic consumption, BI/visualization)</a:t>
            </a:r>
          </a:p>
          <a:p>
            <a:pPr defTabSz="914225">
              <a:defRPr/>
            </a:pPr>
            <a:endParaRPr lang="en-US" sz="1200" b="1" kern="0">
              <a:gradFill>
                <a:gsLst>
                  <a:gs pos="1250">
                    <a:srgbClr val="161616"/>
                  </a:gs>
                  <a:gs pos="100000">
                    <a:srgbClr val="161616"/>
                  </a:gs>
                </a:gsLst>
                <a:lin ang="5400000" scaled="0"/>
              </a:gradFill>
              <a:latin typeface="Segoe UI"/>
            </a:endParaRPr>
          </a:p>
        </p:txBody>
      </p:sp>
      <p:sp>
        <p:nvSpPr>
          <p:cNvPr id="25" name="TextBox 24"/>
          <p:cNvSpPr txBox="1"/>
          <p:nvPr/>
        </p:nvSpPr>
        <p:spPr>
          <a:xfrm>
            <a:off x="10678992" y="1828833"/>
            <a:ext cx="1485269" cy="751510"/>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Consume </a:t>
            </a:r>
          </a:p>
          <a:p>
            <a:pPr algn="ctr" defTabSz="914225">
              <a:defRPr/>
            </a:pPr>
            <a:r>
              <a:rPr lang="en-US" sz="900" b="1" kern="0">
                <a:gradFill>
                  <a:gsLst>
                    <a:gs pos="1250">
                      <a:srgbClr val="161616"/>
                    </a:gs>
                    <a:gs pos="100000">
                      <a:srgbClr val="161616"/>
                    </a:gs>
                  </a:gsLst>
                  <a:lin ang="5400000" scaled="0"/>
                </a:gradFill>
                <a:latin typeface="Segoe UI"/>
              </a:rPr>
              <a:t>(Alerts, Operational Stats, Insights)</a:t>
            </a:r>
          </a:p>
          <a:p>
            <a:pPr defTabSz="914225">
              <a:defRPr/>
            </a:pPr>
            <a:endParaRPr lang="en-US" sz="1200" b="1" kern="0">
              <a:gradFill>
                <a:gsLst>
                  <a:gs pos="1250">
                    <a:srgbClr val="161616"/>
                  </a:gs>
                  <a:gs pos="100000">
                    <a:srgbClr val="161616"/>
                  </a:gs>
                </a:gsLst>
                <a:lin ang="5400000" scaled="0"/>
              </a:gradFill>
              <a:latin typeface="Segoe UI"/>
            </a:endParaRPr>
          </a:p>
        </p:txBody>
      </p:sp>
      <p:cxnSp>
        <p:nvCxnSpPr>
          <p:cNvPr id="26" name="Straight Connector 25"/>
          <p:cNvCxnSpPr/>
          <p:nvPr/>
        </p:nvCxnSpPr>
        <p:spPr>
          <a:xfrm flipH="1">
            <a:off x="8499965" y="1129251"/>
            <a:ext cx="35894" cy="5672328"/>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a:off x="10393843" y="1121567"/>
            <a:ext cx="1" cy="5687694"/>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sp>
        <p:nvSpPr>
          <p:cNvPr id="72" name="Rectangle 71"/>
          <p:cNvSpPr/>
          <p:nvPr/>
        </p:nvSpPr>
        <p:spPr>
          <a:xfrm>
            <a:off x="6603209" y="3557252"/>
            <a:ext cx="1701430" cy="465493"/>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r>
              <a:rPr lang="en-US" sz="1050" b="1" kern="0">
                <a:gradFill>
                  <a:gsLst>
                    <a:gs pos="1250">
                      <a:srgbClr val="161616"/>
                    </a:gs>
                    <a:gs pos="100000">
                      <a:srgbClr val="161616"/>
                    </a:gs>
                  </a:gsLst>
                  <a:lin ang="5400000" scaled="0"/>
                </a:gradFill>
                <a:latin typeface="Segoe UI"/>
              </a:rPr>
              <a:t>           Machine </a:t>
            </a:r>
            <a:r>
              <a:rPr lang="en-US" sz="900" b="1" kern="0">
                <a:gradFill>
                  <a:gsLst>
                    <a:gs pos="1250">
                      <a:srgbClr val="161616"/>
                    </a:gs>
                    <a:gs pos="100000">
                      <a:srgbClr val="161616"/>
                    </a:gs>
                  </a:gsLst>
                  <a:lin ang="5400000" scaled="0"/>
                </a:gradFill>
                <a:latin typeface="Segoe UI"/>
              </a:rPr>
              <a:t>Learning</a:t>
            </a:r>
            <a:endParaRPr lang="en-US" sz="1050" b="1" kern="0">
              <a:gradFill>
                <a:gsLst>
                  <a:gs pos="1250">
                    <a:srgbClr val="161616"/>
                  </a:gs>
                  <a:gs pos="100000">
                    <a:srgbClr val="161616"/>
                  </a:gs>
                </a:gsLst>
                <a:lin ang="5400000" scaled="0"/>
              </a:gradFill>
              <a:latin typeface="Segoe UI"/>
            </a:endParaRPr>
          </a:p>
          <a:p>
            <a:pPr algn="ctr" defTabSz="914225">
              <a:defRPr/>
            </a:pPr>
            <a:r>
              <a:rPr lang="en-US" sz="700" b="1" kern="0">
                <a:gradFill>
                  <a:gsLst>
                    <a:gs pos="1250">
                      <a:srgbClr val="161616"/>
                    </a:gs>
                    <a:gs pos="100000">
                      <a:srgbClr val="161616"/>
                    </a:gs>
                  </a:gsLst>
                  <a:lin ang="5400000" scaled="0"/>
                </a:gradFill>
                <a:latin typeface="Segoe UI"/>
              </a:rPr>
              <a:t>            (Failure and RCA </a:t>
            </a:r>
          </a:p>
          <a:p>
            <a:pPr algn="ctr" defTabSz="914225">
              <a:defRPr/>
            </a:pPr>
            <a:r>
              <a:rPr lang="en-US" sz="800" b="1" kern="0">
                <a:gradFill>
                  <a:gsLst>
                    <a:gs pos="1250">
                      <a:srgbClr val="161616"/>
                    </a:gs>
                    <a:gs pos="100000">
                      <a:srgbClr val="161616"/>
                    </a:gs>
                  </a:gsLst>
                  <a:lin ang="5400000" scaled="0"/>
                </a:gradFill>
                <a:latin typeface="Segoe UI"/>
              </a:rPr>
              <a:t>       Predictions)</a:t>
            </a:r>
          </a:p>
        </p:txBody>
      </p:sp>
      <p:sp>
        <p:nvSpPr>
          <p:cNvPr id="67" name="Rectangle 66"/>
          <p:cNvSpPr/>
          <p:nvPr/>
        </p:nvSpPr>
        <p:spPr>
          <a:xfrm>
            <a:off x="10684084" y="3393835"/>
            <a:ext cx="1196912" cy="88353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100" b="1" kern="0">
              <a:gradFill>
                <a:gsLst>
                  <a:gs pos="1250">
                    <a:srgbClr val="161616"/>
                  </a:gs>
                  <a:gs pos="100000">
                    <a:srgbClr val="161616"/>
                  </a:gs>
                </a:gsLst>
                <a:lin ang="5400000" scaled="0"/>
              </a:gradFill>
              <a:latin typeface="Segoe UI"/>
            </a:endParaRPr>
          </a:p>
        </p:txBody>
      </p:sp>
      <p:sp>
        <p:nvSpPr>
          <p:cNvPr id="78" name="Rectangle 77"/>
          <p:cNvSpPr/>
          <p:nvPr/>
        </p:nvSpPr>
        <p:spPr>
          <a:xfrm>
            <a:off x="8838792" y="4395064"/>
            <a:ext cx="1280247" cy="46034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100" b="1" kern="0" dirty="0">
                <a:gradFill>
                  <a:gsLst>
                    <a:gs pos="1250">
                      <a:srgbClr val="161616"/>
                    </a:gs>
                    <a:gs pos="100000">
                      <a:srgbClr val="161616"/>
                    </a:gs>
                  </a:gsLst>
                  <a:lin ang="5400000" scaled="0"/>
                </a:gradFill>
                <a:latin typeface="Segoe UI"/>
              </a:rPr>
              <a:t>           Azure  </a:t>
            </a:r>
          </a:p>
          <a:p>
            <a:pPr algn="ctr" defTabSz="914225">
              <a:defRPr/>
            </a:pPr>
            <a:r>
              <a:rPr lang="en-US" sz="1100" b="1" kern="0" dirty="0">
                <a:gradFill>
                  <a:gsLst>
                    <a:gs pos="1250">
                      <a:srgbClr val="161616"/>
                    </a:gs>
                    <a:gs pos="100000">
                      <a:srgbClr val="161616"/>
                    </a:gs>
                  </a:gsLst>
                  <a:lin ang="5400000" scaled="0"/>
                </a:gradFill>
                <a:latin typeface="Segoe UI"/>
              </a:rPr>
              <a:t>        SQL</a:t>
            </a:r>
          </a:p>
          <a:p>
            <a:pPr algn="ctr" defTabSz="914225">
              <a:defRPr/>
            </a:pPr>
            <a:r>
              <a:rPr lang="en-US" sz="1100" b="1" kern="0" dirty="0">
                <a:gradFill>
                  <a:gsLst>
                    <a:gs pos="1250">
                      <a:srgbClr val="161616"/>
                    </a:gs>
                    <a:gs pos="100000">
                      <a:srgbClr val="161616"/>
                    </a:gs>
                  </a:gsLst>
                  <a:lin ang="5400000" scaled="0"/>
                </a:gradFill>
                <a:latin typeface="Segoe UI"/>
              </a:rPr>
              <a:t>           (Predictions)</a:t>
            </a:r>
          </a:p>
        </p:txBody>
      </p:sp>
      <p:sp>
        <p:nvSpPr>
          <p:cNvPr id="91" name="Rectangle 90"/>
          <p:cNvSpPr/>
          <p:nvPr/>
        </p:nvSpPr>
        <p:spPr>
          <a:xfrm>
            <a:off x="4449262" y="3550431"/>
            <a:ext cx="1842380" cy="496481"/>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914225">
              <a:defRPr/>
            </a:pPr>
            <a:r>
              <a:rPr lang="en-US" sz="1050" b="1" kern="0">
                <a:gradFill>
                  <a:gsLst>
                    <a:gs pos="1250">
                      <a:srgbClr val="161616"/>
                    </a:gs>
                    <a:gs pos="100000">
                      <a:srgbClr val="161616"/>
                    </a:gs>
                  </a:gsLst>
                  <a:lin ang="5400000" scaled="0"/>
                </a:gradFill>
                <a:latin typeface="Segoe UI"/>
              </a:rPr>
              <a:t>     HDI  Custom ETL </a:t>
            </a:r>
          </a:p>
          <a:p>
            <a:pPr algn="ctr" defTabSz="914225">
              <a:defRPr/>
            </a:pPr>
            <a:r>
              <a:rPr lang="en-US" sz="1050" b="1" kern="0">
                <a:gradFill>
                  <a:gsLst>
                    <a:gs pos="1250">
                      <a:srgbClr val="161616"/>
                    </a:gs>
                    <a:gs pos="100000">
                      <a:srgbClr val="161616"/>
                    </a:gs>
                  </a:gsLst>
                  <a:lin ang="5400000" scaled="0"/>
                </a:gradFill>
                <a:latin typeface="Segoe UI"/>
              </a:rPr>
              <a:t>          Aggregate/Partition</a:t>
            </a:r>
          </a:p>
        </p:txBody>
      </p:sp>
      <p:sp>
        <p:nvSpPr>
          <p:cNvPr id="99" name="Rectangle 98"/>
          <p:cNvSpPr/>
          <p:nvPr/>
        </p:nvSpPr>
        <p:spPr>
          <a:xfrm>
            <a:off x="2626182" y="4392242"/>
            <a:ext cx="5657904" cy="481157"/>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r>
              <a:rPr lang="en-US" sz="1100" b="1" kern="0">
                <a:gradFill>
                  <a:gsLst>
                    <a:gs pos="1250">
                      <a:srgbClr val="161616"/>
                    </a:gs>
                    <a:gs pos="100000">
                      <a:srgbClr val="161616"/>
                    </a:gs>
                  </a:gsLst>
                  <a:lin ang="5400000" scaled="0"/>
                </a:gradFill>
                <a:latin typeface="Segoe UI"/>
              </a:rPr>
              <a:t>          Azure Storage Blob</a:t>
            </a:r>
          </a:p>
        </p:txBody>
      </p:sp>
      <p:cxnSp>
        <p:nvCxnSpPr>
          <p:cNvPr id="124" name="Elbow Connector 123"/>
          <p:cNvCxnSpPr>
            <a:cxnSpLocks/>
            <a:stCxn id="78" idx="3"/>
            <a:endCxn id="67" idx="2"/>
          </p:cNvCxnSpPr>
          <p:nvPr/>
        </p:nvCxnSpPr>
        <p:spPr>
          <a:xfrm flipV="1">
            <a:off x="10119039" y="4277374"/>
            <a:ext cx="1163501" cy="347859"/>
          </a:xfrm>
          <a:prstGeom prst="bentConnector2">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128" name="TextBox 127"/>
          <p:cNvSpPr txBox="1"/>
          <p:nvPr/>
        </p:nvSpPr>
        <p:spPr>
          <a:xfrm>
            <a:off x="10350815" y="4312708"/>
            <a:ext cx="976976" cy="461665"/>
          </a:xfrm>
          <a:prstGeom prst="rect">
            <a:avLst/>
          </a:prstGeom>
          <a:noFill/>
        </p:spPr>
        <p:txBody>
          <a:bodyPr wrap="square" rtlCol="0">
            <a:spAutoFit/>
          </a:bodyPr>
          <a:lstStyle/>
          <a:p>
            <a:pPr algn="ctr" defTabSz="914225">
              <a:defRPr/>
            </a:pPr>
            <a:r>
              <a:rPr lang="en-US" sz="800" kern="0">
                <a:gradFill>
                  <a:gsLst>
                    <a:gs pos="1250">
                      <a:srgbClr val="161616"/>
                    </a:gs>
                    <a:gs pos="100000">
                      <a:srgbClr val="161616"/>
                    </a:gs>
                  </a:gsLst>
                  <a:lin ang="5400000" scaled="0"/>
                </a:gradFill>
                <a:latin typeface="Segoe UI"/>
              </a:rPr>
              <a:t>dashboard of predictions/ alerts</a:t>
            </a:r>
            <a:endParaRPr lang="en-US" sz="800" b="1" kern="0">
              <a:gradFill>
                <a:gsLst>
                  <a:gs pos="1250">
                    <a:srgbClr val="161616"/>
                  </a:gs>
                  <a:gs pos="100000">
                    <a:srgbClr val="161616"/>
                  </a:gs>
                </a:gsLst>
                <a:lin ang="5400000" scaled="0"/>
              </a:gradFill>
              <a:latin typeface="Segoe UI"/>
            </a:endParaRPr>
          </a:p>
        </p:txBody>
      </p:sp>
      <p:sp>
        <p:nvSpPr>
          <p:cNvPr id="68" name="TextBox 67"/>
          <p:cNvSpPr txBox="1"/>
          <p:nvPr/>
        </p:nvSpPr>
        <p:spPr>
          <a:xfrm>
            <a:off x="1130095" y="4788052"/>
            <a:ext cx="812152" cy="669127"/>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700" kern="0">
                <a:gradFill>
                  <a:gsLst>
                    <a:gs pos="1250">
                      <a:srgbClr val="161616"/>
                    </a:gs>
                    <a:gs pos="100000">
                      <a:srgbClr val="161616"/>
                    </a:gs>
                  </a:gsLst>
                  <a:lin ang="5400000" scaled="0"/>
                </a:gradFill>
                <a:latin typeface="Segoe UI"/>
              </a:rPr>
              <a:t>1 time drop</a:t>
            </a:r>
          </a:p>
          <a:p>
            <a:pPr algn="ctr" defTabSz="914225">
              <a:lnSpc>
                <a:spcPct val="90000"/>
              </a:lnSpc>
              <a:spcAft>
                <a:spcPts val="600"/>
              </a:spcAft>
              <a:defRPr/>
            </a:pPr>
            <a:endParaRPr lang="en-US" sz="700" kern="0">
              <a:gradFill>
                <a:gsLst>
                  <a:gs pos="1250">
                    <a:srgbClr val="161616"/>
                  </a:gs>
                  <a:gs pos="100000">
                    <a:srgbClr val="161616"/>
                  </a:gs>
                </a:gsLst>
                <a:lin ang="5400000" scaled="0"/>
              </a:gradFill>
              <a:latin typeface="Segoe UI"/>
            </a:endParaRPr>
          </a:p>
        </p:txBody>
      </p:sp>
      <p:pic>
        <p:nvPicPr>
          <p:cNvPr id="108" name="Picture 107"/>
          <p:cNvPicPr>
            <a:picLocks noChangeAspect="1"/>
          </p:cNvPicPr>
          <p:nvPr/>
        </p:nvPicPr>
        <p:blipFill>
          <a:blip r:embed="rId3"/>
          <a:stretch>
            <a:fillRect/>
          </a:stretch>
        </p:blipFill>
        <p:spPr>
          <a:xfrm>
            <a:off x="927459" y="3929150"/>
            <a:ext cx="424675" cy="344129"/>
          </a:xfrm>
          <a:prstGeom prst="rect">
            <a:avLst/>
          </a:prstGeom>
        </p:spPr>
      </p:pic>
      <p:sp>
        <p:nvSpPr>
          <p:cNvPr id="109" name="TextBox 108"/>
          <p:cNvSpPr txBox="1"/>
          <p:nvPr/>
        </p:nvSpPr>
        <p:spPr>
          <a:xfrm>
            <a:off x="129991" y="3784891"/>
            <a:ext cx="985880" cy="1050140"/>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On Premise SQL Sever</a:t>
            </a:r>
            <a:r>
              <a:rPr lang="en-US" sz="800" kern="0">
                <a:gradFill>
                  <a:gsLst>
                    <a:gs pos="1250">
                      <a:srgbClr val="161616"/>
                    </a:gs>
                    <a:gs pos="100000">
                      <a:srgbClr val="161616"/>
                    </a:gs>
                  </a:gsLst>
                  <a:lin ang="5400000" scaled="0"/>
                </a:gradFill>
                <a:latin typeface="Segoe UI"/>
              </a:rPr>
              <a:t>/ Oracle/ Sybase/ DB2…</a:t>
            </a:r>
          </a:p>
          <a:p>
            <a:pPr algn="ctr" defTabSz="914225">
              <a:lnSpc>
                <a:spcPct val="90000"/>
              </a:lnSpc>
              <a:spcAft>
                <a:spcPts val="600"/>
              </a:spcAft>
              <a:defRPr/>
            </a:pPr>
            <a:endParaRPr lang="en-US" sz="800" b="1" kern="0">
              <a:gradFill>
                <a:gsLst>
                  <a:gs pos="1250">
                    <a:srgbClr val="161616"/>
                  </a:gs>
                  <a:gs pos="100000">
                    <a:srgbClr val="161616"/>
                  </a:gs>
                </a:gsLst>
                <a:lin ang="5400000" scaled="0"/>
              </a:gradFill>
              <a:latin typeface="Segoe UI"/>
            </a:endParaRPr>
          </a:p>
        </p:txBody>
      </p:sp>
      <p:cxnSp>
        <p:nvCxnSpPr>
          <p:cNvPr id="29" name="Straight Arrow Connector 28"/>
          <p:cNvCxnSpPr/>
          <p:nvPr/>
        </p:nvCxnSpPr>
        <p:spPr>
          <a:xfrm flipH="1">
            <a:off x="981088" y="3416974"/>
            <a:ext cx="14839" cy="4906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1087824" y="3393835"/>
            <a:ext cx="9253" cy="400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11010232" y="3456215"/>
            <a:ext cx="950323" cy="29505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r>
              <a:rPr lang="en-US" sz="1100" b="1" kern="0">
                <a:gradFill>
                  <a:gsLst>
                    <a:gs pos="1250">
                      <a:srgbClr val="161616"/>
                    </a:gs>
                    <a:gs pos="100000">
                      <a:srgbClr val="161616"/>
                    </a:gs>
                  </a:gsLst>
                  <a:lin ang="5400000" scaled="0"/>
                </a:gradFill>
                <a:latin typeface="Segoe UI"/>
              </a:rPr>
              <a:t>PowerBI dashboard</a:t>
            </a:r>
          </a:p>
        </p:txBody>
      </p:sp>
      <p:pic>
        <p:nvPicPr>
          <p:cNvPr id="105" name="Picture 104"/>
          <p:cNvPicPr>
            <a:picLocks noChangeAspect="1"/>
          </p:cNvPicPr>
          <p:nvPr/>
        </p:nvPicPr>
        <p:blipFill>
          <a:blip r:embed="rId3"/>
          <a:stretch>
            <a:fillRect/>
          </a:stretch>
        </p:blipFill>
        <p:spPr>
          <a:xfrm>
            <a:off x="878466" y="4974796"/>
            <a:ext cx="437221" cy="354295"/>
          </a:xfrm>
          <a:prstGeom prst="rect">
            <a:avLst/>
          </a:prstGeom>
        </p:spPr>
      </p:pic>
      <p:sp>
        <p:nvSpPr>
          <p:cNvPr id="106" name="TextBox 105"/>
          <p:cNvSpPr txBox="1"/>
          <p:nvPr/>
        </p:nvSpPr>
        <p:spPr>
          <a:xfrm>
            <a:off x="225031" y="4881068"/>
            <a:ext cx="747218" cy="516991"/>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Historic data</a:t>
            </a:r>
          </a:p>
        </p:txBody>
      </p:sp>
      <p:pic>
        <p:nvPicPr>
          <p:cNvPr id="118" name="Picture 117"/>
          <p:cNvPicPr>
            <a:picLocks noChangeAspect="1"/>
          </p:cNvPicPr>
          <p:nvPr/>
        </p:nvPicPr>
        <p:blipFill>
          <a:blip r:embed="rId4"/>
          <a:stretch>
            <a:fillRect/>
          </a:stretch>
        </p:blipFill>
        <p:spPr>
          <a:xfrm>
            <a:off x="2710820" y="4459189"/>
            <a:ext cx="348905" cy="338257"/>
          </a:xfrm>
          <a:prstGeom prst="rect">
            <a:avLst/>
          </a:prstGeom>
          <a:solidFill>
            <a:srgbClr val="747AF8"/>
          </a:solidFill>
        </p:spPr>
      </p:pic>
      <p:sp>
        <p:nvSpPr>
          <p:cNvPr id="148" name="Rectangle 147"/>
          <p:cNvSpPr/>
          <p:nvPr/>
        </p:nvSpPr>
        <p:spPr bwMode="auto">
          <a:xfrm>
            <a:off x="10728570" y="3448416"/>
            <a:ext cx="361220" cy="353134"/>
          </a:xfrm>
          <a:prstGeom prst="rect">
            <a:avLst/>
          </a:prstGeom>
          <a:solidFill>
            <a:srgbClr val="747AF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a:gradFill>
                <a:gsLst>
                  <a:gs pos="1250">
                    <a:srgbClr val="161616"/>
                  </a:gs>
                  <a:gs pos="100000">
                    <a:srgbClr val="161616"/>
                  </a:gs>
                </a:gsLst>
                <a:lin ang="5400000" scaled="0"/>
              </a:gradFill>
              <a:latin typeface="Segoe UI"/>
              <a:ea typeface="Segoe UI" pitchFamily="34" charset="0"/>
              <a:cs typeface="Segoe UI" pitchFamily="34" charset="0"/>
            </a:endParaRPr>
          </a:p>
        </p:txBody>
      </p:sp>
      <p:pic>
        <p:nvPicPr>
          <p:cNvPr id="149" name="Picture 4" descr="http://static1.squarespace.com/static/534419dee4b0e1eabe589af1/t/54f0b25fe4b081c161970502/1425060467678/Power-BI.jpg"/>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10787123" y="3485053"/>
            <a:ext cx="240751" cy="240752"/>
          </a:xfrm>
          <a:prstGeom prst="rect">
            <a:avLst/>
          </a:prstGeom>
          <a:solidFill>
            <a:srgbClr val="747AF8"/>
          </a:solidFill>
          <a:extLst/>
        </p:spPr>
      </p:pic>
      <p:pic>
        <p:nvPicPr>
          <p:cNvPr id="150" name="Picture 149" descr="A picture containing: nintendo&#10;&#10;Description generated with very high confidence"/>
          <p:cNvPicPr>
            <a:picLocks noChangeAspect="1"/>
          </p:cNvPicPr>
          <p:nvPr/>
        </p:nvPicPr>
        <p:blipFill>
          <a:blip r:embed="rId6">
            <a:clrChange>
              <a:clrFrom>
                <a:srgbClr val="89C402"/>
              </a:clrFrom>
              <a:clrTo>
                <a:srgbClr val="89C402">
                  <a:alpha val="0"/>
                </a:srgbClr>
              </a:clrTo>
            </a:clrChange>
          </a:blip>
          <a:stretch>
            <a:fillRect/>
          </a:stretch>
        </p:blipFill>
        <p:spPr>
          <a:xfrm>
            <a:off x="4505973" y="3630084"/>
            <a:ext cx="361220" cy="349037"/>
          </a:xfrm>
          <a:prstGeom prst="rect">
            <a:avLst/>
          </a:prstGeom>
          <a:solidFill>
            <a:srgbClr val="747AF8"/>
          </a:solidFill>
        </p:spPr>
      </p:pic>
      <p:pic>
        <p:nvPicPr>
          <p:cNvPr id="151" name="Picture 150"/>
          <p:cNvPicPr>
            <a:picLocks noChangeAspect="1"/>
          </p:cNvPicPr>
          <p:nvPr/>
        </p:nvPicPr>
        <p:blipFill>
          <a:blip r:embed="rId7"/>
          <a:stretch>
            <a:fillRect/>
          </a:stretch>
        </p:blipFill>
        <p:spPr>
          <a:xfrm>
            <a:off x="6691651" y="3615555"/>
            <a:ext cx="336226" cy="339399"/>
          </a:xfrm>
          <a:prstGeom prst="rect">
            <a:avLst/>
          </a:prstGeom>
          <a:solidFill>
            <a:srgbClr val="747AF8"/>
          </a:solidFill>
        </p:spPr>
      </p:pic>
      <p:cxnSp>
        <p:nvCxnSpPr>
          <p:cNvPr id="153" name="Straight Arrow Connector 152"/>
          <p:cNvCxnSpPr/>
          <p:nvPr/>
        </p:nvCxnSpPr>
        <p:spPr>
          <a:xfrm flipH="1">
            <a:off x="5188370" y="4046912"/>
            <a:ext cx="9188" cy="33552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5578441" y="4046913"/>
            <a:ext cx="7906" cy="34457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7253217" y="4017591"/>
            <a:ext cx="3254" cy="37389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V="1">
            <a:off x="7642005" y="4017593"/>
            <a:ext cx="3255" cy="37389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cxnSpLocks/>
            <a:stCxn id="99" idx="3"/>
            <a:endCxn id="78" idx="1"/>
          </p:cNvCxnSpPr>
          <p:nvPr/>
        </p:nvCxnSpPr>
        <p:spPr>
          <a:xfrm flipV="1">
            <a:off x="8284086" y="4625233"/>
            <a:ext cx="554706" cy="7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0" name="Picture 179"/>
          <p:cNvPicPr>
            <a:picLocks noChangeAspect="1"/>
          </p:cNvPicPr>
          <p:nvPr/>
        </p:nvPicPr>
        <p:blipFill>
          <a:blip r:embed="rId8"/>
          <a:stretch>
            <a:fillRect/>
          </a:stretch>
        </p:blipFill>
        <p:spPr>
          <a:xfrm>
            <a:off x="8924012" y="4437854"/>
            <a:ext cx="361221" cy="350198"/>
          </a:xfrm>
          <a:prstGeom prst="rect">
            <a:avLst/>
          </a:prstGeom>
          <a:solidFill>
            <a:srgbClr val="747AF8"/>
          </a:solidFill>
        </p:spPr>
      </p:pic>
      <p:sp>
        <p:nvSpPr>
          <p:cNvPr id="261" name="TextBox 260"/>
          <p:cNvSpPr txBox="1"/>
          <p:nvPr/>
        </p:nvSpPr>
        <p:spPr>
          <a:xfrm>
            <a:off x="10752554" y="3774178"/>
            <a:ext cx="1085633" cy="459756"/>
          </a:xfrm>
          <a:prstGeom prst="rect">
            <a:avLst/>
          </a:prstGeom>
          <a:noFill/>
        </p:spPr>
        <p:txBody>
          <a:bodyPr wrap="square" rtlCol="0">
            <a:spAutoFit/>
          </a:bodyPr>
          <a:lstStyle/>
          <a:p>
            <a:pPr algn="ctr" defTabSz="914225">
              <a:defRPr/>
            </a:pPr>
            <a:r>
              <a:rPr lang="en-US" sz="800" kern="0">
                <a:gradFill>
                  <a:gsLst>
                    <a:gs pos="1250">
                      <a:srgbClr val="161616"/>
                    </a:gs>
                    <a:gs pos="100000">
                      <a:srgbClr val="161616"/>
                    </a:gs>
                  </a:gsLst>
                  <a:lin ang="5400000" scaled="0"/>
                </a:gradFill>
                <a:latin typeface="Segoe UI"/>
              </a:rPr>
              <a:t>(Shared with field Ops, customers, MIS, and Engineers)</a:t>
            </a:r>
          </a:p>
        </p:txBody>
      </p:sp>
      <p:cxnSp>
        <p:nvCxnSpPr>
          <p:cNvPr id="264" name="Straight Arrow Connector 263"/>
          <p:cNvCxnSpPr/>
          <p:nvPr/>
        </p:nvCxnSpPr>
        <p:spPr>
          <a:xfrm flipH="1">
            <a:off x="1197303" y="3405944"/>
            <a:ext cx="9347" cy="483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a:off x="1303465" y="3416975"/>
            <a:ext cx="574" cy="3597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266"/>
          <p:cNvCxnSpPr>
            <a:stCxn id="105" idx="3"/>
          </p:cNvCxnSpPr>
          <p:nvPr/>
        </p:nvCxnSpPr>
        <p:spPr>
          <a:xfrm flipV="1">
            <a:off x="1315687" y="4735921"/>
            <a:ext cx="1306121" cy="4160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itle 2"/>
          <p:cNvSpPr>
            <a:spLocks noGrp="1"/>
          </p:cNvSpPr>
          <p:nvPr>
            <p:ph type="title"/>
          </p:nvPr>
        </p:nvSpPr>
        <p:spPr>
          <a:xfrm>
            <a:off x="269241" y="111154"/>
            <a:ext cx="11655840" cy="899537"/>
          </a:xfrm>
        </p:spPr>
        <p:txBody>
          <a:bodyPr/>
          <a:lstStyle/>
          <a:p>
            <a:r>
              <a:rPr lang="en-US" dirty="0">
                <a:solidFill>
                  <a:srgbClr val="D83B01"/>
                </a:solidFill>
              </a:rPr>
              <a:t>Baseline Architecture: </a:t>
            </a:r>
            <a:r>
              <a:rPr lang="en-US" sz="4313" dirty="0">
                <a:solidFill>
                  <a:srgbClr val="D83B01"/>
                </a:solidFill>
              </a:rPr>
              <a:t>Interactive Analytics Pipeline</a:t>
            </a:r>
            <a:endParaRPr lang="en-US" sz="4313" kern="0" spc="0" dirty="0">
              <a:ln>
                <a:noFill/>
              </a:ln>
            </a:endParaRPr>
          </a:p>
        </p:txBody>
      </p:sp>
      <p:sp>
        <p:nvSpPr>
          <p:cNvPr id="115" name="TextBox 114"/>
          <p:cNvSpPr txBox="1"/>
          <p:nvPr/>
        </p:nvSpPr>
        <p:spPr>
          <a:xfrm>
            <a:off x="-58995" y="2748989"/>
            <a:ext cx="808470" cy="63431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800" kern="0">
                <a:gradFill>
                  <a:gsLst>
                    <a:gs pos="1250">
                      <a:srgbClr val="161616"/>
                    </a:gs>
                    <a:gs pos="100000">
                      <a:srgbClr val="161616"/>
                    </a:gs>
                  </a:gsLst>
                  <a:lin ang="5400000" scaled="0"/>
                </a:gradFill>
                <a:latin typeface="Segoe UI"/>
              </a:rPr>
              <a:t>Devices and Systems</a:t>
            </a:r>
          </a:p>
        </p:txBody>
      </p:sp>
      <p:pic>
        <p:nvPicPr>
          <p:cNvPr id="116" name="Picture 115" descr="A picture containing: nintendo&#10;&#10;Description generated with very high confidence"/>
          <p:cNvPicPr>
            <a:picLocks noChangeAspect="1"/>
          </p:cNvPicPr>
          <p:nvPr/>
        </p:nvPicPr>
        <p:blipFill>
          <a:blip r:embed="rId9">
            <a:duotone>
              <a:schemeClr val="accent6">
                <a:shade val="45000"/>
                <a:satMod val="135000"/>
              </a:schemeClr>
              <a:prstClr val="white"/>
            </a:duotone>
          </a:blip>
          <a:stretch>
            <a:fillRect/>
          </a:stretch>
        </p:blipFill>
        <p:spPr>
          <a:xfrm>
            <a:off x="571509" y="2811656"/>
            <a:ext cx="1202408" cy="544487"/>
          </a:xfrm>
          <a:prstGeom prst="rect">
            <a:avLst/>
          </a:prstGeom>
        </p:spPr>
      </p:pic>
      <p:sp>
        <p:nvSpPr>
          <p:cNvPr id="122" name="TextBox 121"/>
          <p:cNvSpPr txBox="1"/>
          <p:nvPr/>
        </p:nvSpPr>
        <p:spPr>
          <a:xfrm>
            <a:off x="238926" y="2300258"/>
            <a:ext cx="1789499" cy="461600"/>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200" b="1" kern="0">
                <a:gradFill>
                  <a:gsLst>
                    <a:gs pos="1250">
                      <a:srgbClr val="161616"/>
                    </a:gs>
                    <a:gs pos="100000">
                      <a:srgbClr val="161616"/>
                    </a:gs>
                  </a:gsLst>
                  <a:lin ang="5400000" scaled="0"/>
                </a:gradFill>
                <a:latin typeface="Segoe UI"/>
              </a:rPr>
              <a:t>OnPrem Data</a:t>
            </a:r>
          </a:p>
        </p:txBody>
      </p:sp>
      <p:sp>
        <p:nvSpPr>
          <p:cNvPr id="123" name="TextBox 122"/>
          <p:cNvSpPr txBox="1"/>
          <p:nvPr/>
        </p:nvSpPr>
        <p:spPr>
          <a:xfrm>
            <a:off x="1928828" y="2300258"/>
            <a:ext cx="2004743" cy="461600"/>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200" b="1" kern="0">
                <a:gradFill>
                  <a:gsLst>
                    <a:gs pos="1250">
                      <a:srgbClr val="161616"/>
                    </a:gs>
                    <a:gs pos="100000">
                      <a:srgbClr val="161616"/>
                    </a:gs>
                  </a:gsLst>
                  <a:lin ang="5400000" scaled="0"/>
                </a:gradFill>
                <a:latin typeface="Segoe UI"/>
              </a:rPr>
              <a:t>Azure Services</a:t>
            </a:r>
          </a:p>
        </p:txBody>
      </p:sp>
      <p:cxnSp>
        <p:nvCxnSpPr>
          <p:cNvPr id="233" name="Elbow Connector 232"/>
          <p:cNvCxnSpPr/>
          <p:nvPr/>
        </p:nvCxnSpPr>
        <p:spPr>
          <a:xfrm>
            <a:off x="1352134" y="4124701"/>
            <a:ext cx="1269674" cy="38690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195531" y="3879716"/>
            <a:ext cx="945464" cy="768050"/>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700" kern="0">
                <a:gradFill>
                  <a:gsLst>
                    <a:gs pos="1250">
                      <a:srgbClr val="161616"/>
                    </a:gs>
                    <a:gs pos="100000">
                      <a:srgbClr val="161616"/>
                    </a:gs>
                  </a:gsLst>
                  <a:lin ang="5400000" scaled="0"/>
                </a:gradFill>
                <a:latin typeface="Segoe UI"/>
              </a:rPr>
              <a:t>Copy Scheduled by ADF</a:t>
            </a:r>
          </a:p>
          <a:p>
            <a:pPr algn="ctr" defTabSz="914225">
              <a:lnSpc>
                <a:spcPct val="90000"/>
              </a:lnSpc>
              <a:spcAft>
                <a:spcPts val="600"/>
              </a:spcAft>
              <a:defRPr/>
            </a:pPr>
            <a:endParaRPr lang="en-US" sz="700" kern="0">
              <a:gradFill>
                <a:gsLst>
                  <a:gs pos="1250">
                    <a:srgbClr val="161616"/>
                  </a:gs>
                  <a:gs pos="100000">
                    <a:srgbClr val="161616"/>
                  </a:gs>
                </a:gsLst>
                <a:lin ang="5400000" scaled="0"/>
              </a:gradFill>
              <a:latin typeface="Segoe UI"/>
            </a:endParaRPr>
          </a:p>
        </p:txBody>
      </p:sp>
    </p:spTree>
    <p:extLst>
      <p:ext uri="{BB962C8B-B14F-4D97-AF65-F5344CB8AC3E}">
        <p14:creationId xmlns:p14="http://schemas.microsoft.com/office/powerpoint/2010/main" val="325049177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D83B01"/>
                </a:solidFill>
              </a:rPr>
              <a:t>Traditional Hadoop</a:t>
            </a:r>
          </a:p>
        </p:txBody>
      </p:sp>
      <p:sp>
        <p:nvSpPr>
          <p:cNvPr id="149" name="TextBox 148"/>
          <p:cNvSpPr txBox="1"/>
          <p:nvPr/>
        </p:nvSpPr>
        <p:spPr>
          <a:xfrm>
            <a:off x="438536" y="1275164"/>
            <a:ext cx="2136890"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a:gradFill>
                  <a:gsLst>
                    <a:gs pos="2917">
                      <a:srgbClr val="161616"/>
                    </a:gs>
                    <a:gs pos="30000">
                      <a:srgbClr val="161616"/>
                    </a:gs>
                  </a:gsLst>
                  <a:lin ang="5400000" scaled="0"/>
                </a:gradFill>
                <a:latin typeface="Segoe UI"/>
              </a:rPr>
              <a:t>Day 180</a:t>
            </a:r>
          </a:p>
        </p:txBody>
      </p:sp>
      <p:sp>
        <p:nvSpPr>
          <p:cNvPr id="150" name="Arrow: Right 149"/>
          <p:cNvSpPr/>
          <p:nvPr/>
        </p:nvSpPr>
        <p:spPr bwMode="auto">
          <a:xfrm>
            <a:off x="2717863" y="3413166"/>
            <a:ext cx="447198" cy="324631"/>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204" name="Group 203"/>
          <p:cNvGrpSpPr/>
          <p:nvPr/>
        </p:nvGrpSpPr>
        <p:grpSpPr>
          <a:xfrm>
            <a:off x="438536" y="1958945"/>
            <a:ext cx="2136890" cy="3902618"/>
            <a:chOff x="437733" y="1958736"/>
            <a:chExt cx="2137193" cy="3903172"/>
          </a:xfrm>
        </p:grpSpPr>
        <p:sp>
          <p:nvSpPr>
            <p:cNvPr id="54" name="Rectangle 53"/>
            <p:cNvSpPr/>
            <p:nvPr/>
          </p:nvSpPr>
          <p:spPr bwMode="auto">
            <a:xfrm>
              <a:off x="437734" y="1958736"/>
              <a:ext cx="2137192"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N1</a:t>
              </a:r>
            </a:p>
          </p:txBody>
        </p:sp>
        <p:sp>
          <p:nvSpPr>
            <p:cNvPr id="55" name="Flowchart: Direct Access Storage 54"/>
            <p:cNvSpPr/>
            <p:nvPr/>
          </p:nvSpPr>
          <p:spPr bwMode="auto">
            <a:xfrm>
              <a:off x="880026"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56" name="Flowchart: Direct Access Storage 55"/>
            <p:cNvSpPr/>
            <p:nvPr/>
          </p:nvSpPr>
          <p:spPr bwMode="auto">
            <a:xfrm>
              <a:off x="1040847"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57" name="Flowchart: Direct Access Storage 56"/>
            <p:cNvSpPr/>
            <p:nvPr/>
          </p:nvSpPr>
          <p:spPr bwMode="auto">
            <a:xfrm>
              <a:off x="1201668"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58" name="Flowchart: Direct Access Storage 57"/>
            <p:cNvSpPr/>
            <p:nvPr/>
          </p:nvSpPr>
          <p:spPr bwMode="auto">
            <a:xfrm>
              <a:off x="1362489"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59" name="Flowchart: Direct Access Storage 58"/>
            <p:cNvSpPr/>
            <p:nvPr/>
          </p:nvSpPr>
          <p:spPr bwMode="auto">
            <a:xfrm>
              <a:off x="1523310"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60" name="Flowchart: Direct Access Storage 59"/>
            <p:cNvSpPr/>
            <p:nvPr/>
          </p:nvSpPr>
          <p:spPr bwMode="auto">
            <a:xfrm>
              <a:off x="1684131"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61" name="Flowchart: Direct Access Storage 60"/>
            <p:cNvSpPr/>
            <p:nvPr/>
          </p:nvSpPr>
          <p:spPr bwMode="auto">
            <a:xfrm>
              <a:off x="2005773"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62" name="Flowchart: Direct Access Storage 61"/>
            <p:cNvSpPr/>
            <p:nvPr/>
          </p:nvSpPr>
          <p:spPr bwMode="auto">
            <a:xfrm>
              <a:off x="2166594"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63" name="Flowchart: Direct Access Storage 62"/>
            <p:cNvSpPr/>
            <p:nvPr/>
          </p:nvSpPr>
          <p:spPr bwMode="auto">
            <a:xfrm>
              <a:off x="1844952"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64" name="Flowchart: Direct Access Storage 63"/>
            <p:cNvSpPr/>
            <p:nvPr/>
          </p:nvSpPr>
          <p:spPr bwMode="auto">
            <a:xfrm>
              <a:off x="2327412" y="2144267"/>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78" name="Rectangle 77"/>
            <p:cNvSpPr/>
            <p:nvPr/>
          </p:nvSpPr>
          <p:spPr bwMode="auto">
            <a:xfrm>
              <a:off x="437733" y="2737302"/>
              <a:ext cx="2137193"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N2</a:t>
              </a:r>
            </a:p>
          </p:txBody>
        </p:sp>
        <p:sp>
          <p:nvSpPr>
            <p:cNvPr id="79" name="Flowchart: Direct Access Storage 78"/>
            <p:cNvSpPr/>
            <p:nvPr/>
          </p:nvSpPr>
          <p:spPr bwMode="auto">
            <a:xfrm>
              <a:off x="880026" y="289511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80" name="Flowchart: Direct Access Storage 79"/>
            <p:cNvSpPr/>
            <p:nvPr/>
          </p:nvSpPr>
          <p:spPr bwMode="auto">
            <a:xfrm>
              <a:off x="1040847" y="289511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81" name="Flowchart: Direct Access Storage 80"/>
            <p:cNvSpPr/>
            <p:nvPr/>
          </p:nvSpPr>
          <p:spPr bwMode="auto">
            <a:xfrm>
              <a:off x="1199873" y="289511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82" name="Flowchart: Direct Access Storage 81"/>
            <p:cNvSpPr/>
            <p:nvPr/>
          </p:nvSpPr>
          <p:spPr bwMode="auto">
            <a:xfrm>
              <a:off x="1360694" y="289511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83" name="Flowchart: Direct Access Storage 82"/>
            <p:cNvSpPr/>
            <p:nvPr/>
          </p:nvSpPr>
          <p:spPr bwMode="auto">
            <a:xfrm>
              <a:off x="1521515" y="289511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84" name="Flowchart: Direct Access Storage 83"/>
            <p:cNvSpPr/>
            <p:nvPr/>
          </p:nvSpPr>
          <p:spPr bwMode="auto">
            <a:xfrm>
              <a:off x="1682336" y="289511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85" name="Flowchart: Direct Access Storage 84"/>
            <p:cNvSpPr/>
            <p:nvPr/>
          </p:nvSpPr>
          <p:spPr bwMode="auto">
            <a:xfrm>
              <a:off x="2003978" y="289511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86" name="Flowchart: Direct Access Storage 85"/>
            <p:cNvSpPr/>
            <p:nvPr/>
          </p:nvSpPr>
          <p:spPr bwMode="auto">
            <a:xfrm>
              <a:off x="2164799" y="289511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87" name="Flowchart: Direct Access Storage 86"/>
            <p:cNvSpPr/>
            <p:nvPr/>
          </p:nvSpPr>
          <p:spPr bwMode="auto">
            <a:xfrm>
              <a:off x="1843157" y="289511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88" name="Flowchart: Direct Access Storage 87"/>
            <p:cNvSpPr/>
            <p:nvPr/>
          </p:nvSpPr>
          <p:spPr bwMode="auto">
            <a:xfrm>
              <a:off x="2325617" y="2895119"/>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53" name="TextBox 152"/>
            <p:cNvSpPr txBox="1"/>
            <p:nvPr/>
          </p:nvSpPr>
          <p:spPr>
            <a:xfrm>
              <a:off x="583506" y="5037452"/>
              <a:ext cx="1991420" cy="824456"/>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568" kern="0" err="1">
                  <a:gradFill>
                    <a:gsLst>
                      <a:gs pos="2917">
                        <a:srgbClr val="161616"/>
                      </a:gs>
                      <a:gs pos="30000">
                        <a:srgbClr val="161616"/>
                      </a:gs>
                    </a:gsLst>
                    <a:lin ang="5400000" scaled="0"/>
                  </a:gradFill>
                  <a:latin typeface="Segoe UI"/>
                </a:rPr>
                <a:t>Avg</a:t>
              </a:r>
              <a:r>
                <a:rPr lang="en-US" sz="1568" kern="0">
                  <a:gradFill>
                    <a:gsLst>
                      <a:gs pos="2917">
                        <a:srgbClr val="161616"/>
                      </a:gs>
                      <a:gs pos="30000">
                        <a:srgbClr val="161616"/>
                      </a:gs>
                    </a:gsLst>
                    <a:lin ang="5400000" scaled="0"/>
                  </a:gradFill>
                  <a:latin typeface="Segoe UI"/>
                </a:rPr>
                <a:t> CPU = 25%</a:t>
              </a:r>
            </a:p>
            <a:p>
              <a:pPr algn="ctr" defTabSz="914225">
                <a:lnSpc>
                  <a:spcPct val="90000"/>
                </a:lnSpc>
                <a:spcAft>
                  <a:spcPts val="600"/>
                </a:spcAft>
                <a:defRPr/>
              </a:pPr>
              <a:r>
                <a:rPr lang="en-US" sz="1568" kern="0">
                  <a:gradFill>
                    <a:gsLst>
                      <a:gs pos="2917">
                        <a:srgbClr val="161616"/>
                      </a:gs>
                      <a:gs pos="30000">
                        <a:srgbClr val="161616"/>
                      </a:gs>
                    </a:gsLst>
                    <a:lin ang="5400000" scaled="0"/>
                  </a:gradFill>
                  <a:latin typeface="Segoe UI"/>
                </a:rPr>
                <a:t>Peak CPU = 60%</a:t>
              </a:r>
            </a:p>
          </p:txBody>
        </p:sp>
      </p:grpSp>
      <p:grpSp>
        <p:nvGrpSpPr>
          <p:cNvPr id="310" name="Group 309"/>
          <p:cNvGrpSpPr/>
          <p:nvPr/>
        </p:nvGrpSpPr>
        <p:grpSpPr>
          <a:xfrm>
            <a:off x="3114616" y="1215143"/>
            <a:ext cx="2818586" cy="4684680"/>
            <a:chOff x="3114192" y="1214828"/>
            <a:chExt cx="2818986" cy="4685345"/>
          </a:xfrm>
        </p:grpSpPr>
        <p:sp>
          <p:nvSpPr>
            <p:cNvPr id="102" name="Rectangle 101"/>
            <p:cNvSpPr/>
            <p:nvPr/>
          </p:nvSpPr>
          <p:spPr bwMode="auto">
            <a:xfrm>
              <a:off x="3302103" y="1968675"/>
              <a:ext cx="2223635" cy="675861"/>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N1</a:t>
              </a:r>
            </a:p>
          </p:txBody>
        </p:sp>
        <p:sp>
          <p:nvSpPr>
            <p:cNvPr id="103" name="Flowchart: Direct Access Storage 102"/>
            <p:cNvSpPr/>
            <p:nvPr/>
          </p:nvSpPr>
          <p:spPr bwMode="auto">
            <a:xfrm>
              <a:off x="3722066" y="213071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04" name="Flowchart: Direct Access Storage 103"/>
            <p:cNvSpPr/>
            <p:nvPr/>
          </p:nvSpPr>
          <p:spPr bwMode="auto">
            <a:xfrm>
              <a:off x="3882887" y="213071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05" name="Flowchart: Direct Access Storage 104"/>
            <p:cNvSpPr/>
            <p:nvPr/>
          </p:nvSpPr>
          <p:spPr bwMode="auto">
            <a:xfrm>
              <a:off x="4043708" y="213071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06" name="Flowchart: Direct Access Storage 105"/>
            <p:cNvSpPr/>
            <p:nvPr/>
          </p:nvSpPr>
          <p:spPr bwMode="auto">
            <a:xfrm>
              <a:off x="4204529" y="213071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07" name="Flowchart: Direct Access Storage 106"/>
            <p:cNvSpPr/>
            <p:nvPr/>
          </p:nvSpPr>
          <p:spPr bwMode="auto">
            <a:xfrm>
              <a:off x="4365350" y="213071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08" name="Flowchart: Direct Access Storage 107"/>
            <p:cNvSpPr/>
            <p:nvPr/>
          </p:nvSpPr>
          <p:spPr bwMode="auto">
            <a:xfrm>
              <a:off x="4526171" y="213071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09" name="Flowchart: Direct Access Storage 108"/>
            <p:cNvSpPr/>
            <p:nvPr/>
          </p:nvSpPr>
          <p:spPr bwMode="auto">
            <a:xfrm>
              <a:off x="4847813" y="213071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10" name="Flowchart: Direct Access Storage 109"/>
            <p:cNvSpPr/>
            <p:nvPr/>
          </p:nvSpPr>
          <p:spPr bwMode="auto">
            <a:xfrm>
              <a:off x="5008634" y="213071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11" name="Flowchart: Direct Access Storage 110"/>
            <p:cNvSpPr/>
            <p:nvPr/>
          </p:nvSpPr>
          <p:spPr bwMode="auto">
            <a:xfrm>
              <a:off x="4686992" y="213071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12" name="Flowchart: Direct Access Storage 111"/>
            <p:cNvSpPr/>
            <p:nvPr/>
          </p:nvSpPr>
          <p:spPr bwMode="auto">
            <a:xfrm>
              <a:off x="5169452" y="213071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14" name="Rectangle 113"/>
            <p:cNvSpPr/>
            <p:nvPr/>
          </p:nvSpPr>
          <p:spPr bwMode="auto">
            <a:xfrm>
              <a:off x="3302104" y="3515869"/>
              <a:ext cx="2221840"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N3</a:t>
              </a:r>
            </a:p>
          </p:txBody>
        </p:sp>
        <p:sp>
          <p:nvSpPr>
            <p:cNvPr id="115" name="Flowchart: Direct Access Storage 114"/>
            <p:cNvSpPr/>
            <p:nvPr/>
          </p:nvSpPr>
          <p:spPr bwMode="auto">
            <a:xfrm>
              <a:off x="3722896" y="3687848"/>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16" name="Flowchart: Direct Access Storage 115"/>
            <p:cNvSpPr/>
            <p:nvPr/>
          </p:nvSpPr>
          <p:spPr bwMode="auto">
            <a:xfrm>
              <a:off x="3883717" y="3687848"/>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17" name="Flowchart: Direct Access Storage 116"/>
            <p:cNvSpPr/>
            <p:nvPr/>
          </p:nvSpPr>
          <p:spPr bwMode="auto">
            <a:xfrm>
              <a:off x="4044538" y="3687848"/>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18" name="Flowchart: Direct Access Storage 117"/>
            <p:cNvSpPr/>
            <p:nvPr/>
          </p:nvSpPr>
          <p:spPr bwMode="auto">
            <a:xfrm>
              <a:off x="4205359" y="3687848"/>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19" name="Flowchart: Direct Access Storage 118"/>
            <p:cNvSpPr/>
            <p:nvPr/>
          </p:nvSpPr>
          <p:spPr bwMode="auto">
            <a:xfrm>
              <a:off x="4366180" y="3687848"/>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20" name="Flowchart: Direct Access Storage 119"/>
            <p:cNvSpPr/>
            <p:nvPr/>
          </p:nvSpPr>
          <p:spPr bwMode="auto">
            <a:xfrm>
              <a:off x="4527001" y="3687848"/>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21" name="Flowchart: Direct Access Storage 120"/>
            <p:cNvSpPr/>
            <p:nvPr/>
          </p:nvSpPr>
          <p:spPr bwMode="auto">
            <a:xfrm>
              <a:off x="4848643" y="3687848"/>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22" name="Flowchart: Direct Access Storage 121"/>
            <p:cNvSpPr/>
            <p:nvPr/>
          </p:nvSpPr>
          <p:spPr bwMode="auto">
            <a:xfrm>
              <a:off x="5009464" y="3687848"/>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23" name="Flowchart: Direct Access Storage 122"/>
            <p:cNvSpPr/>
            <p:nvPr/>
          </p:nvSpPr>
          <p:spPr bwMode="auto">
            <a:xfrm>
              <a:off x="4687822" y="3687848"/>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24" name="Flowchart: Direct Access Storage 123"/>
            <p:cNvSpPr/>
            <p:nvPr/>
          </p:nvSpPr>
          <p:spPr bwMode="auto">
            <a:xfrm>
              <a:off x="5170282" y="3687848"/>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26" name="Rectangle 125"/>
            <p:cNvSpPr/>
            <p:nvPr/>
          </p:nvSpPr>
          <p:spPr bwMode="auto">
            <a:xfrm>
              <a:off x="3301274" y="2737303"/>
              <a:ext cx="2222670"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N2</a:t>
              </a:r>
            </a:p>
          </p:txBody>
        </p:sp>
        <p:sp>
          <p:nvSpPr>
            <p:cNvPr id="127" name="Flowchart: Direct Access Storage 126"/>
            <p:cNvSpPr/>
            <p:nvPr/>
          </p:nvSpPr>
          <p:spPr bwMode="auto">
            <a:xfrm>
              <a:off x="3722066" y="2909282"/>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28" name="Flowchart: Direct Access Storage 127"/>
            <p:cNvSpPr/>
            <p:nvPr/>
          </p:nvSpPr>
          <p:spPr bwMode="auto">
            <a:xfrm>
              <a:off x="3882887" y="2909282"/>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29" name="Flowchart: Direct Access Storage 128"/>
            <p:cNvSpPr/>
            <p:nvPr/>
          </p:nvSpPr>
          <p:spPr bwMode="auto">
            <a:xfrm>
              <a:off x="4043708" y="2909282"/>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30" name="Flowchart: Direct Access Storage 129"/>
            <p:cNvSpPr/>
            <p:nvPr/>
          </p:nvSpPr>
          <p:spPr bwMode="auto">
            <a:xfrm>
              <a:off x="4204529" y="2909282"/>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31" name="Flowchart: Direct Access Storage 130"/>
            <p:cNvSpPr/>
            <p:nvPr/>
          </p:nvSpPr>
          <p:spPr bwMode="auto">
            <a:xfrm>
              <a:off x="4365350" y="2909282"/>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32" name="Flowchart: Direct Access Storage 131"/>
            <p:cNvSpPr/>
            <p:nvPr/>
          </p:nvSpPr>
          <p:spPr bwMode="auto">
            <a:xfrm>
              <a:off x="4526171" y="2909282"/>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33" name="Flowchart: Direct Access Storage 132"/>
            <p:cNvSpPr/>
            <p:nvPr/>
          </p:nvSpPr>
          <p:spPr bwMode="auto">
            <a:xfrm>
              <a:off x="4847813" y="2909282"/>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34" name="Flowchart: Direct Access Storage 133"/>
            <p:cNvSpPr/>
            <p:nvPr/>
          </p:nvSpPr>
          <p:spPr bwMode="auto">
            <a:xfrm>
              <a:off x="5008634" y="2909282"/>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35" name="Flowchart: Direct Access Storage 134"/>
            <p:cNvSpPr/>
            <p:nvPr/>
          </p:nvSpPr>
          <p:spPr bwMode="auto">
            <a:xfrm>
              <a:off x="4686992" y="2909282"/>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36" name="Flowchart: Direct Access Storage 135"/>
            <p:cNvSpPr/>
            <p:nvPr/>
          </p:nvSpPr>
          <p:spPr bwMode="auto">
            <a:xfrm>
              <a:off x="5169452" y="2909282"/>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38" name="Rectangle 137"/>
            <p:cNvSpPr/>
            <p:nvPr/>
          </p:nvSpPr>
          <p:spPr bwMode="auto">
            <a:xfrm>
              <a:off x="3301273" y="4307089"/>
              <a:ext cx="2222671"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N4</a:t>
              </a:r>
            </a:p>
          </p:txBody>
        </p:sp>
        <p:sp>
          <p:nvSpPr>
            <p:cNvPr id="139" name="Flowchart: Direct Access Storage 138"/>
            <p:cNvSpPr/>
            <p:nvPr/>
          </p:nvSpPr>
          <p:spPr bwMode="auto">
            <a:xfrm>
              <a:off x="3722066" y="4486293"/>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40" name="Flowchart: Direct Access Storage 139"/>
            <p:cNvSpPr/>
            <p:nvPr/>
          </p:nvSpPr>
          <p:spPr bwMode="auto">
            <a:xfrm>
              <a:off x="3882887" y="4486293"/>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41" name="Flowchart: Direct Access Storage 140"/>
            <p:cNvSpPr/>
            <p:nvPr/>
          </p:nvSpPr>
          <p:spPr bwMode="auto">
            <a:xfrm>
              <a:off x="4043708" y="4486293"/>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42" name="Flowchart: Direct Access Storage 141"/>
            <p:cNvSpPr/>
            <p:nvPr/>
          </p:nvSpPr>
          <p:spPr bwMode="auto">
            <a:xfrm>
              <a:off x="4204529" y="4486293"/>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43" name="Flowchart: Direct Access Storage 142"/>
            <p:cNvSpPr/>
            <p:nvPr/>
          </p:nvSpPr>
          <p:spPr bwMode="auto">
            <a:xfrm>
              <a:off x="4365350" y="4486293"/>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44" name="Flowchart: Direct Access Storage 143"/>
            <p:cNvSpPr/>
            <p:nvPr/>
          </p:nvSpPr>
          <p:spPr bwMode="auto">
            <a:xfrm>
              <a:off x="4526171" y="4486293"/>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45" name="Flowchart: Direct Access Storage 144"/>
            <p:cNvSpPr/>
            <p:nvPr/>
          </p:nvSpPr>
          <p:spPr bwMode="auto">
            <a:xfrm>
              <a:off x="4847813" y="4486293"/>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46" name="Flowchart: Direct Access Storage 145"/>
            <p:cNvSpPr/>
            <p:nvPr/>
          </p:nvSpPr>
          <p:spPr bwMode="auto">
            <a:xfrm>
              <a:off x="5008634" y="4486293"/>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47" name="Flowchart: Direct Access Storage 146"/>
            <p:cNvSpPr/>
            <p:nvPr/>
          </p:nvSpPr>
          <p:spPr bwMode="auto">
            <a:xfrm>
              <a:off x="4686992" y="4486293"/>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48" name="Flowchart: Direct Access Storage 147"/>
            <p:cNvSpPr/>
            <p:nvPr/>
          </p:nvSpPr>
          <p:spPr bwMode="auto">
            <a:xfrm>
              <a:off x="5169452" y="4486293"/>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51" name="TextBox 150"/>
            <p:cNvSpPr txBox="1"/>
            <p:nvPr/>
          </p:nvSpPr>
          <p:spPr>
            <a:xfrm>
              <a:off x="3301273" y="1214828"/>
              <a:ext cx="2263047" cy="63453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a:gradFill>
                    <a:gsLst>
                      <a:gs pos="2917">
                        <a:srgbClr val="161616"/>
                      </a:gs>
                      <a:gs pos="30000">
                        <a:srgbClr val="161616"/>
                      </a:gs>
                    </a:gsLst>
                    <a:lin ang="5400000" scaled="0"/>
                  </a:gradFill>
                  <a:latin typeface="Segoe UI"/>
                </a:rPr>
                <a:t>Day 183</a:t>
              </a:r>
            </a:p>
          </p:txBody>
        </p:sp>
        <p:sp>
          <p:nvSpPr>
            <p:cNvPr id="156" name="TextBox 155"/>
            <p:cNvSpPr txBox="1"/>
            <p:nvPr/>
          </p:nvSpPr>
          <p:spPr>
            <a:xfrm>
              <a:off x="3114192" y="5075717"/>
              <a:ext cx="2818986" cy="824456"/>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568" kern="0" err="1">
                  <a:gradFill>
                    <a:gsLst>
                      <a:gs pos="2917">
                        <a:srgbClr val="161616"/>
                      </a:gs>
                      <a:gs pos="30000">
                        <a:srgbClr val="161616"/>
                      </a:gs>
                    </a:gsLst>
                    <a:lin ang="5400000" scaled="0"/>
                  </a:gradFill>
                  <a:latin typeface="Segoe UI"/>
                </a:rPr>
                <a:t>Avg</a:t>
              </a:r>
              <a:r>
                <a:rPr lang="en-US" sz="1568" kern="0">
                  <a:gradFill>
                    <a:gsLst>
                      <a:gs pos="2917">
                        <a:srgbClr val="161616"/>
                      </a:gs>
                      <a:gs pos="30000">
                        <a:srgbClr val="161616"/>
                      </a:gs>
                    </a:gsLst>
                    <a:lin ang="5400000" scaled="0"/>
                  </a:gradFill>
                  <a:latin typeface="Segoe UI"/>
                </a:rPr>
                <a:t> CPU = 15%</a:t>
              </a:r>
            </a:p>
            <a:p>
              <a:pPr algn="ctr" defTabSz="914225">
                <a:lnSpc>
                  <a:spcPct val="90000"/>
                </a:lnSpc>
                <a:spcAft>
                  <a:spcPts val="600"/>
                </a:spcAft>
                <a:defRPr/>
              </a:pPr>
              <a:r>
                <a:rPr lang="en-US" sz="1568" kern="0">
                  <a:gradFill>
                    <a:gsLst>
                      <a:gs pos="2917">
                        <a:srgbClr val="161616"/>
                      </a:gs>
                      <a:gs pos="30000">
                        <a:srgbClr val="161616"/>
                      </a:gs>
                    </a:gsLst>
                    <a:lin ang="5400000" scaled="0"/>
                  </a:gradFill>
                  <a:latin typeface="Segoe UI"/>
                </a:rPr>
                <a:t>Peak CPU = 40%</a:t>
              </a:r>
            </a:p>
          </p:txBody>
        </p:sp>
      </p:grpSp>
      <p:grpSp>
        <p:nvGrpSpPr>
          <p:cNvPr id="311" name="Group 310"/>
          <p:cNvGrpSpPr/>
          <p:nvPr/>
        </p:nvGrpSpPr>
        <p:grpSpPr>
          <a:xfrm>
            <a:off x="5785516" y="1189494"/>
            <a:ext cx="2672724" cy="4757302"/>
            <a:chOff x="5785472" y="1189176"/>
            <a:chExt cx="2673103" cy="4757977"/>
          </a:xfrm>
        </p:grpSpPr>
        <p:sp>
          <p:nvSpPr>
            <p:cNvPr id="157" name="Rectangle 156"/>
            <p:cNvSpPr/>
            <p:nvPr/>
          </p:nvSpPr>
          <p:spPr bwMode="auto">
            <a:xfrm>
              <a:off x="6287013" y="1968675"/>
              <a:ext cx="2171561" cy="675861"/>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N1</a:t>
              </a:r>
            </a:p>
          </p:txBody>
        </p:sp>
        <p:sp>
          <p:nvSpPr>
            <p:cNvPr id="158" name="Flowchart: Direct Access Storage 157"/>
            <p:cNvSpPr/>
            <p:nvPr/>
          </p:nvSpPr>
          <p:spPr bwMode="auto">
            <a:xfrm>
              <a:off x="6717704"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59" name="Flowchart: Direct Access Storage 158"/>
            <p:cNvSpPr/>
            <p:nvPr/>
          </p:nvSpPr>
          <p:spPr bwMode="auto">
            <a:xfrm>
              <a:off x="6878525"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60" name="Flowchart: Direct Access Storage 159"/>
            <p:cNvSpPr/>
            <p:nvPr/>
          </p:nvSpPr>
          <p:spPr bwMode="auto">
            <a:xfrm>
              <a:off x="7039346"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61" name="Flowchart: Direct Access Storage 160"/>
            <p:cNvSpPr/>
            <p:nvPr/>
          </p:nvSpPr>
          <p:spPr bwMode="auto">
            <a:xfrm>
              <a:off x="7200167"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62" name="Flowchart: Direct Access Storage 161"/>
            <p:cNvSpPr/>
            <p:nvPr/>
          </p:nvSpPr>
          <p:spPr bwMode="auto">
            <a:xfrm>
              <a:off x="7360988"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63" name="Flowchart: Direct Access Storage 162"/>
            <p:cNvSpPr/>
            <p:nvPr/>
          </p:nvSpPr>
          <p:spPr bwMode="auto">
            <a:xfrm>
              <a:off x="7521809"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64" name="Flowchart: Direct Access Storage 163"/>
            <p:cNvSpPr/>
            <p:nvPr/>
          </p:nvSpPr>
          <p:spPr bwMode="auto">
            <a:xfrm>
              <a:off x="7843451" y="2144267"/>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65" name="Flowchart: Direct Access Storage 164"/>
            <p:cNvSpPr/>
            <p:nvPr/>
          </p:nvSpPr>
          <p:spPr bwMode="auto">
            <a:xfrm>
              <a:off x="8004272" y="2144267"/>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66" name="Flowchart: Direct Access Storage 165"/>
            <p:cNvSpPr/>
            <p:nvPr/>
          </p:nvSpPr>
          <p:spPr bwMode="auto">
            <a:xfrm>
              <a:off x="7682630" y="2144267"/>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67" name="Flowchart: Direct Access Storage 166"/>
            <p:cNvSpPr/>
            <p:nvPr/>
          </p:nvSpPr>
          <p:spPr bwMode="auto">
            <a:xfrm>
              <a:off x="8165090" y="2144267"/>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68" name="Rectangle 167"/>
            <p:cNvSpPr/>
            <p:nvPr/>
          </p:nvSpPr>
          <p:spPr bwMode="auto">
            <a:xfrm>
              <a:off x="6287843" y="3525807"/>
              <a:ext cx="2170732"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N3</a:t>
              </a:r>
            </a:p>
          </p:txBody>
        </p:sp>
        <p:sp>
          <p:nvSpPr>
            <p:cNvPr id="169" name="Flowchart: Direct Access Storage 168"/>
            <p:cNvSpPr/>
            <p:nvPr/>
          </p:nvSpPr>
          <p:spPr bwMode="auto">
            <a:xfrm>
              <a:off x="6718534" y="370139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70" name="Flowchart: Direct Access Storage 169"/>
            <p:cNvSpPr/>
            <p:nvPr/>
          </p:nvSpPr>
          <p:spPr bwMode="auto">
            <a:xfrm>
              <a:off x="6879355" y="370139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71" name="Flowchart: Direct Access Storage 170"/>
            <p:cNvSpPr/>
            <p:nvPr/>
          </p:nvSpPr>
          <p:spPr bwMode="auto">
            <a:xfrm>
              <a:off x="7040176" y="370139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72" name="Flowchart: Direct Access Storage 171"/>
            <p:cNvSpPr/>
            <p:nvPr/>
          </p:nvSpPr>
          <p:spPr bwMode="auto">
            <a:xfrm>
              <a:off x="7200997" y="370139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73" name="Flowchart: Direct Access Storage 172"/>
            <p:cNvSpPr/>
            <p:nvPr/>
          </p:nvSpPr>
          <p:spPr bwMode="auto">
            <a:xfrm>
              <a:off x="7361818" y="370139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74" name="Flowchart: Direct Access Storage 173"/>
            <p:cNvSpPr/>
            <p:nvPr/>
          </p:nvSpPr>
          <p:spPr bwMode="auto">
            <a:xfrm>
              <a:off x="7522639" y="370139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75" name="Flowchart: Direct Access Storage 174"/>
            <p:cNvSpPr/>
            <p:nvPr/>
          </p:nvSpPr>
          <p:spPr bwMode="auto">
            <a:xfrm>
              <a:off x="7844281" y="3701399"/>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76" name="Flowchart: Direct Access Storage 175"/>
            <p:cNvSpPr/>
            <p:nvPr/>
          </p:nvSpPr>
          <p:spPr bwMode="auto">
            <a:xfrm>
              <a:off x="8005102" y="3701399"/>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77" name="Flowchart: Direct Access Storage 176"/>
            <p:cNvSpPr/>
            <p:nvPr/>
          </p:nvSpPr>
          <p:spPr bwMode="auto">
            <a:xfrm>
              <a:off x="7683460" y="3701399"/>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78" name="Flowchart: Direct Access Storage 177"/>
            <p:cNvSpPr/>
            <p:nvPr/>
          </p:nvSpPr>
          <p:spPr bwMode="auto">
            <a:xfrm>
              <a:off x="8165920" y="3701399"/>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79" name="Rectangle 178"/>
            <p:cNvSpPr/>
            <p:nvPr/>
          </p:nvSpPr>
          <p:spPr bwMode="auto">
            <a:xfrm>
              <a:off x="6287013" y="2747241"/>
              <a:ext cx="2171562"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N2</a:t>
              </a:r>
            </a:p>
          </p:txBody>
        </p:sp>
        <p:sp>
          <p:nvSpPr>
            <p:cNvPr id="180" name="Flowchart: Direct Access Storage 179"/>
            <p:cNvSpPr/>
            <p:nvPr/>
          </p:nvSpPr>
          <p:spPr bwMode="auto">
            <a:xfrm>
              <a:off x="6717704" y="2922833"/>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81" name="Flowchart: Direct Access Storage 180"/>
            <p:cNvSpPr/>
            <p:nvPr/>
          </p:nvSpPr>
          <p:spPr bwMode="auto">
            <a:xfrm>
              <a:off x="6878525" y="2922833"/>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82" name="Flowchart: Direct Access Storage 181"/>
            <p:cNvSpPr/>
            <p:nvPr/>
          </p:nvSpPr>
          <p:spPr bwMode="auto">
            <a:xfrm>
              <a:off x="7039346" y="2922833"/>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83" name="Flowchart: Direct Access Storage 182"/>
            <p:cNvSpPr/>
            <p:nvPr/>
          </p:nvSpPr>
          <p:spPr bwMode="auto">
            <a:xfrm>
              <a:off x="7200167" y="2922833"/>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84" name="Flowchart: Direct Access Storage 183"/>
            <p:cNvSpPr/>
            <p:nvPr/>
          </p:nvSpPr>
          <p:spPr bwMode="auto">
            <a:xfrm>
              <a:off x="7360988" y="2922833"/>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85" name="Flowchart: Direct Access Storage 184"/>
            <p:cNvSpPr/>
            <p:nvPr/>
          </p:nvSpPr>
          <p:spPr bwMode="auto">
            <a:xfrm>
              <a:off x="7521809" y="2922833"/>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86" name="Flowchart: Direct Access Storage 185"/>
            <p:cNvSpPr/>
            <p:nvPr/>
          </p:nvSpPr>
          <p:spPr bwMode="auto">
            <a:xfrm>
              <a:off x="7843451" y="2922833"/>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87" name="Flowchart: Direct Access Storage 186"/>
            <p:cNvSpPr/>
            <p:nvPr/>
          </p:nvSpPr>
          <p:spPr bwMode="auto">
            <a:xfrm>
              <a:off x="8004272" y="2922833"/>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88" name="Flowchart: Direct Access Storage 187"/>
            <p:cNvSpPr/>
            <p:nvPr/>
          </p:nvSpPr>
          <p:spPr bwMode="auto">
            <a:xfrm>
              <a:off x="7682630" y="2922833"/>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89" name="Flowchart: Direct Access Storage 188"/>
            <p:cNvSpPr/>
            <p:nvPr/>
          </p:nvSpPr>
          <p:spPr bwMode="auto">
            <a:xfrm>
              <a:off x="8165090" y="2922833"/>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90" name="Rectangle 189"/>
            <p:cNvSpPr/>
            <p:nvPr/>
          </p:nvSpPr>
          <p:spPr bwMode="auto">
            <a:xfrm>
              <a:off x="6287013" y="4324252"/>
              <a:ext cx="2171562"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N4</a:t>
              </a:r>
            </a:p>
          </p:txBody>
        </p:sp>
        <p:sp>
          <p:nvSpPr>
            <p:cNvPr id="191" name="Flowchart: Direct Access Storage 190"/>
            <p:cNvSpPr/>
            <p:nvPr/>
          </p:nvSpPr>
          <p:spPr bwMode="auto">
            <a:xfrm>
              <a:off x="6717704" y="4499844"/>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92" name="Flowchart: Direct Access Storage 191"/>
            <p:cNvSpPr/>
            <p:nvPr/>
          </p:nvSpPr>
          <p:spPr bwMode="auto">
            <a:xfrm>
              <a:off x="6878525" y="4499844"/>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93" name="Flowchart: Direct Access Storage 192"/>
            <p:cNvSpPr/>
            <p:nvPr/>
          </p:nvSpPr>
          <p:spPr bwMode="auto">
            <a:xfrm>
              <a:off x="7039346" y="4499844"/>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94" name="Flowchart: Direct Access Storage 193"/>
            <p:cNvSpPr/>
            <p:nvPr/>
          </p:nvSpPr>
          <p:spPr bwMode="auto">
            <a:xfrm>
              <a:off x="7200167" y="4499844"/>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95" name="Flowchart: Direct Access Storage 194"/>
            <p:cNvSpPr/>
            <p:nvPr/>
          </p:nvSpPr>
          <p:spPr bwMode="auto">
            <a:xfrm>
              <a:off x="7360988" y="4499844"/>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96" name="Flowchart: Direct Access Storage 195"/>
            <p:cNvSpPr/>
            <p:nvPr/>
          </p:nvSpPr>
          <p:spPr bwMode="auto">
            <a:xfrm>
              <a:off x="7521809" y="4499844"/>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97" name="Flowchart: Direct Access Storage 196"/>
            <p:cNvSpPr/>
            <p:nvPr/>
          </p:nvSpPr>
          <p:spPr bwMode="auto">
            <a:xfrm>
              <a:off x="7843451" y="4499844"/>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98" name="Flowchart: Direct Access Storage 197"/>
            <p:cNvSpPr/>
            <p:nvPr/>
          </p:nvSpPr>
          <p:spPr bwMode="auto">
            <a:xfrm>
              <a:off x="8004272" y="4499844"/>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199" name="Flowchart: Direct Access Storage 198"/>
            <p:cNvSpPr/>
            <p:nvPr/>
          </p:nvSpPr>
          <p:spPr bwMode="auto">
            <a:xfrm>
              <a:off x="7682630" y="4499844"/>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00" name="Flowchart: Direct Access Storage 199"/>
            <p:cNvSpPr/>
            <p:nvPr/>
          </p:nvSpPr>
          <p:spPr bwMode="auto">
            <a:xfrm>
              <a:off x="8165090" y="4499844"/>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01" name="Arrow: Right 200"/>
            <p:cNvSpPr/>
            <p:nvPr/>
          </p:nvSpPr>
          <p:spPr bwMode="auto">
            <a:xfrm>
              <a:off x="5785472" y="3394117"/>
              <a:ext cx="447261" cy="32467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02" name="TextBox 201"/>
            <p:cNvSpPr txBox="1"/>
            <p:nvPr/>
          </p:nvSpPr>
          <p:spPr>
            <a:xfrm>
              <a:off x="6287013" y="1189176"/>
              <a:ext cx="2171562" cy="63453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a:gradFill>
                    <a:gsLst>
                      <a:gs pos="2917">
                        <a:srgbClr val="161616"/>
                      </a:gs>
                      <a:gs pos="30000">
                        <a:srgbClr val="161616"/>
                      </a:gs>
                    </a:gsLst>
                    <a:lin ang="5400000" scaled="0"/>
                  </a:gradFill>
                  <a:latin typeface="Segoe UI"/>
                </a:rPr>
                <a:t>Day 400</a:t>
              </a:r>
            </a:p>
          </p:txBody>
        </p:sp>
        <p:sp>
          <p:nvSpPr>
            <p:cNvPr id="203" name="TextBox 202"/>
            <p:cNvSpPr txBox="1"/>
            <p:nvPr/>
          </p:nvSpPr>
          <p:spPr>
            <a:xfrm>
              <a:off x="6217056" y="5122697"/>
              <a:ext cx="2125247" cy="824456"/>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568" kern="0" err="1">
                  <a:gradFill>
                    <a:gsLst>
                      <a:gs pos="2917">
                        <a:srgbClr val="161616"/>
                      </a:gs>
                      <a:gs pos="30000">
                        <a:srgbClr val="161616"/>
                      </a:gs>
                    </a:gsLst>
                    <a:lin ang="5400000" scaled="0"/>
                  </a:gradFill>
                  <a:latin typeface="Segoe UI"/>
                </a:rPr>
                <a:t>Avg</a:t>
              </a:r>
              <a:r>
                <a:rPr lang="en-US" sz="1568" kern="0">
                  <a:gradFill>
                    <a:gsLst>
                      <a:gs pos="2917">
                        <a:srgbClr val="161616"/>
                      </a:gs>
                      <a:gs pos="30000">
                        <a:srgbClr val="161616"/>
                      </a:gs>
                    </a:gsLst>
                    <a:lin ang="5400000" scaled="0"/>
                  </a:gradFill>
                  <a:latin typeface="Segoe UI"/>
                </a:rPr>
                <a:t> CPU = 75%</a:t>
              </a:r>
            </a:p>
            <a:p>
              <a:pPr algn="ctr" defTabSz="914225">
                <a:lnSpc>
                  <a:spcPct val="90000"/>
                </a:lnSpc>
                <a:spcAft>
                  <a:spcPts val="600"/>
                </a:spcAft>
                <a:defRPr/>
              </a:pPr>
              <a:r>
                <a:rPr lang="en-US" sz="1568" kern="0">
                  <a:gradFill>
                    <a:gsLst>
                      <a:gs pos="2917">
                        <a:srgbClr val="161616"/>
                      </a:gs>
                      <a:gs pos="30000">
                        <a:srgbClr val="161616"/>
                      </a:gs>
                    </a:gsLst>
                    <a:lin ang="5400000" scaled="0"/>
                  </a:gradFill>
                  <a:latin typeface="Segoe UI"/>
                </a:rPr>
                <a:t>Peak CPU = 100%</a:t>
              </a:r>
            </a:p>
          </p:txBody>
        </p:sp>
      </p:grpSp>
      <p:grpSp>
        <p:nvGrpSpPr>
          <p:cNvPr id="308" name="Group 307"/>
          <p:cNvGrpSpPr/>
          <p:nvPr/>
        </p:nvGrpSpPr>
        <p:grpSpPr>
          <a:xfrm>
            <a:off x="9189415" y="13521"/>
            <a:ext cx="2790630" cy="6686543"/>
            <a:chOff x="9189853" y="13037"/>
            <a:chExt cx="2791026" cy="6687491"/>
          </a:xfrm>
        </p:grpSpPr>
        <p:sp>
          <p:nvSpPr>
            <p:cNvPr id="206" name="Rectangle 205"/>
            <p:cNvSpPr/>
            <p:nvPr/>
          </p:nvSpPr>
          <p:spPr bwMode="auto">
            <a:xfrm>
              <a:off x="9233694" y="493687"/>
              <a:ext cx="2171561" cy="675861"/>
            </a:xfrm>
            <a:prstGeom prst="rect">
              <a:avLst/>
            </a:prstGeom>
            <a:solidFill>
              <a:schemeClr val="bg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N1</a:t>
              </a:r>
            </a:p>
          </p:txBody>
        </p:sp>
        <p:sp>
          <p:nvSpPr>
            <p:cNvPr id="207" name="Flowchart: Direct Access Storage 206"/>
            <p:cNvSpPr/>
            <p:nvPr/>
          </p:nvSpPr>
          <p:spPr bwMode="auto">
            <a:xfrm>
              <a:off x="9664385" y="66927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08" name="Flowchart: Direct Access Storage 207"/>
            <p:cNvSpPr/>
            <p:nvPr/>
          </p:nvSpPr>
          <p:spPr bwMode="auto">
            <a:xfrm>
              <a:off x="9825206" y="66927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09" name="Flowchart: Direct Access Storage 208"/>
            <p:cNvSpPr/>
            <p:nvPr/>
          </p:nvSpPr>
          <p:spPr bwMode="auto">
            <a:xfrm>
              <a:off x="9986027" y="66927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10" name="Flowchart: Direct Access Storage 209"/>
            <p:cNvSpPr/>
            <p:nvPr/>
          </p:nvSpPr>
          <p:spPr bwMode="auto">
            <a:xfrm>
              <a:off x="10146848" y="669279"/>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11" name="Flowchart: Direct Access Storage 210"/>
            <p:cNvSpPr/>
            <p:nvPr/>
          </p:nvSpPr>
          <p:spPr bwMode="auto">
            <a:xfrm>
              <a:off x="10307669" y="669279"/>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12" name="Flowchart: Direct Access Storage 211"/>
            <p:cNvSpPr/>
            <p:nvPr/>
          </p:nvSpPr>
          <p:spPr bwMode="auto">
            <a:xfrm>
              <a:off x="10468490" y="669279"/>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13" name="Flowchart: Direct Access Storage 212"/>
            <p:cNvSpPr/>
            <p:nvPr/>
          </p:nvSpPr>
          <p:spPr bwMode="auto">
            <a:xfrm>
              <a:off x="10790132" y="669279"/>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14" name="Flowchart: Direct Access Storage 213"/>
            <p:cNvSpPr/>
            <p:nvPr/>
          </p:nvSpPr>
          <p:spPr bwMode="auto">
            <a:xfrm>
              <a:off x="10950953" y="669279"/>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15" name="Flowchart: Direct Access Storage 214"/>
            <p:cNvSpPr/>
            <p:nvPr/>
          </p:nvSpPr>
          <p:spPr bwMode="auto">
            <a:xfrm>
              <a:off x="10629311" y="669279"/>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16" name="Flowchart: Direct Access Storage 215"/>
            <p:cNvSpPr/>
            <p:nvPr/>
          </p:nvSpPr>
          <p:spPr bwMode="auto">
            <a:xfrm>
              <a:off x="11111771" y="669279"/>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17" name="Rectangle 216"/>
            <p:cNvSpPr/>
            <p:nvPr/>
          </p:nvSpPr>
          <p:spPr bwMode="auto">
            <a:xfrm>
              <a:off x="9234524" y="2050819"/>
              <a:ext cx="2170732"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N3</a:t>
              </a:r>
            </a:p>
          </p:txBody>
        </p:sp>
        <p:sp>
          <p:nvSpPr>
            <p:cNvPr id="218" name="Flowchart: Direct Access Storage 217"/>
            <p:cNvSpPr/>
            <p:nvPr/>
          </p:nvSpPr>
          <p:spPr bwMode="auto">
            <a:xfrm>
              <a:off x="9665215" y="2226411"/>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19" name="Flowchart: Direct Access Storage 218"/>
            <p:cNvSpPr/>
            <p:nvPr/>
          </p:nvSpPr>
          <p:spPr bwMode="auto">
            <a:xfrm>
              <a:off x="9826036" y="2226411"/>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20" name="Flowchart: Direct Access Storage 219"/>
            <p:cNvSpPr/>
            <p:nvPr/>
          </p:nvSpPr>
          <p:spPr bwMode="auto">
            <a:xfrm>
              <a:off x="9986857" y="2226411"/>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21" name="Flowchart: Direct Access Storage 220"/>
            <p:cNvSpPr/>
            <p:nvPr/>
          </p:nvSpPr>
          <p:spPr bwMode="auto">
            <a:xfrm>
              <a:off x="10147678" y="2226411"/>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22" name="Flowchart: Direct Access Storage 221"/>
            <p:cNvSpPr/>
            <p:nvPr/>
          </p:nvSpPr>
          <p:spPr bwMode="auto">
            <a:xfrm>
              <a:off x="10308499" y="2226411"/>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23" name="Flowchart: Direct Access Storage 222"/>
            <p:cNvSpPr/>
            <p:nvPr/>
          </p:nvSpPr>
          <p:spPr bwMode="auto">
            <a:xfrm>
              <a:off x="10469320" y="2226411"/>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24" name="Flowchart: Direct Access Storage 223"/>
            <p:cNvSpPr/>
            <p:nvPr/>
          </p:nvSpPr>
          <p:spPr bwMode="auto">
            <a:xfrm>
              <a:off x="10790962" y="2226411"/>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25" name="Flowchart: Direct Access Storage 224"/>
            <p:cNvSpPr/>
            <p:nvPr/>
          </p:nvSpPr>
          <p:spPr bwMode="auto">
            <a:xfrm>
              <a:off x="10951783" y="2226411"/>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26" name="Flowchart: Direct Access Storage 225"/>
            <p:cNvSpPr/>
            <p:nvPr/>
          </p:nvSpPr>
          <p:spPr bwMode="auto">
            <a:xfrm>
              <a:off x="10630141" y="2226411"/>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27" name="Flowchart: Direct Access Storage 226"/>
            <p:cNvSpPr/>
            <p:nvPr/>
          </p:nvSpPr>
          <p:spPr bwMode="auto">
            <a:xfrm>
              <a:off x="11112601" y="2226411"/>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28" name="Rectangle 227"/>
            <p:cNvSpPr/>
            <p:nvPr/>
          </p:nvSpPr>
          <p:spPr bwMode="auto">
            <a:xfrm>
              <a:off x="9233694" y="1272253"/>
              <a:ext cx="2171562"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N2</a:t>
              </a:r>
            </a:p>
          </p:txBody>
        </p:sp>
        <p:sp>
          <p:nvSpPr>
            <p:cNvPr id="229" name="Flowchart: Direct Access Storage 228"/>
            <p:cNvSpPr/>
            <p:nvPr/>
          </p:nvSpPr>
          <p:spPr bwMode="auto">
            <a:xfrm>
              <a:off x="9664385" y="1447845"/>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30" name="Flowchart: Direct Access Storage 229"/>
            <p:cNvSpPr/>
            <p:nvPr/>
          </p:nvSpPr>
          <p:spPr bwMode="auto">
            <a:xfrm>
              <a:off x="9825206" y="1447845"/>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31" name="Flowchart: Direct Access Storage 230"/>
            <p:cNvSpPr/>
            <p:nvPr/>
          </p:nvSpPr>
          <p:spPr bwMode="auto">
            <a:xfrm>
              <a:off x="9986027" y="1447845"/>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32" name="Flowchart: Direct Access Storage 231"/>
            <p:cNvSpPr/>
            <p:nvPr/>
          </p:nvSpPr>
          <p:spPr bwMode="auto">
            <a:xfrm>
              <a:off x="10146848" y="1447845"/>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33" name="Flowchart: Direct Access Storage 232"/>
            <p:cNvSpPr/>
            <p:nvPr/>
          </p:nvSpPr>
          <p:spPr bwMode="auto">
            <a:xfrm>
              <a:off x="10307669" y="1447845"/>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34" name="Flowchart: Direct Access Storage 233"/>
            <p:cNvSpPr/>
            <p:nvPr/>
          </p:nvSpPr>
          <p:spPr bwMode="auto">
            <a:xfrm>
              <a:off x="10468490" y="1447845"/>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35" name="Flowchart: Direct Access Storage 234"/>
            <p:cNvSpPr/>
            <p:nvPr/>
          </p:nvSpPr>
          <p:spPr bwMode="auto">
            <a:xfrm>
              <a:off x="10790132" y="1447845"/>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36" name="Flowchart: Direct Access Storage 235"/>
            <p:cNvSpPr/>
            <p:nvPr/>
          </p:nvSpPr>
          <p:spPr bwMode="auto">
            <a:xfrm>
              <a:off x="10950953" y="1447845"/>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37" name="Flowchart: Direct Access Storage 236"/>
            <p:cNvSpPr/>
            <p:nvPr/>
          </p:nvSpPr>
          <p:spPr bwMode="auto">
            <a:xfrm>
              <a:off x="10629311" y="1447845"/>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38" name="Flowchart: Direct Access Storage 237"/>
            <p:cNvSpPr/>
            <p:nvPr/>
          </p:nvSpPr>
          <p:spPr bwMode="auto">
            <a:xfrm>
              <a:off x="11111771" y="1447845"/>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39" name="Rectangle 238"/>
            <p:cNvSpPr/>
            <p:nvPr/>
          </p:nvSpPr>
          <p:spPr bwMode="auto">
            <a:xfrm>
              <a:off x="9233694" y="2849264"/>
              <a:ext cx="2171562"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N4</a:t>
              </a:r>
            </a:p>
          </p:txBody>
        </p:sp>
        <p:sp>
          <p:nvSpPr>
            <p:cNvPr id="240" name="Flowchart: Direct Access Storage 239"/>
            <p:cNvSpPr/>
            <p:nvPr/>
          </p:nvSpPr>
          <p:spPr bwMode="auto">
            <a:xfrm>
              <a:off x="9664385" y="302485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41" name="Flowchart: Direct Access Storage 240"/>
            <p:cNvSpPr/>
            <p:nvPr/>
          </p:nvSpPr>
          <p:spPr bwMode="auto">
            <a:xfrm>
              <a:off x="9825206" y="302485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42" name="Flowchart: Direct Access Storage 241"/>
            <p:cNvSpPr/>
            <p:nvPr/>
          </p:nvSpPr>
          <p:spPr bwMode="auto">
            <a:xfrm>
              <a:off x="9986027" y="302485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43" name="Flowchart: Direct Access Storage 242"/>
            <p:cNvSpPr/>
            <p:nvPr/>
          </p:nvSpPr>
          <p:spPr bwMode="auto">
            <a:xfrm>
              <a:off x="10146848" y="302485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44" name="Flowchart: Direct Access Storage 243"/>
            <p:cNvSpPr/>
            <p:nvPr/>
          </p:nvSpPr>
          <p:spPr bwMode="auto">
            <a:xfrm>
              <a:off x="10307669" y="3024856"/>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45" name="Flowchart: Direct Access Storage 244"/>
            <p:cNvSpPr/>
            <p:nvPr/>
          </p:nvSpPr>
          <p:spPr bwMode="auto">
            <a:xfrm>
              <a:off x="10468490" y="3024856"/>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46" name="Flowchart: Direct Access Storage 245"/>
            <p:cNvSpPr/>
            <p:nvPr/>
          </p:nvSpPr>
          <p:spPr bwMode="auto">
            <a:xfrm>
              <a:off x="10790132" y="302485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47" name="Flowchart: Direct Access Storage 246"/>
            <p:cNvSpPr/>
            <p:nvPr/>
          </p:nvSpPr>
          <p:spPr bwMode="auto">
            <a:xfrm>
              <a:off x="10950953" y="302485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48" name="Flowchart: Direct Access Storage 247"/>
            <p:cNvSpPr/>
            <p:nvPr/>
          </p:nvSpPr>
          <p:spPr bwMode="auto">
            <a:xfrm>
              <a:off x="10629311" y="302485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49" name="Flowchart: Direct Access Storage 248"/>
            <p:cNvSpPr/>
            <p:nvPr/>
          </p:nvSpPr>
          <p:spPr bwMode="auto">
            <a:xfrm>
              <a:off x="11111771" y="302485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50" name="TextBox 249"/>
            <p:cNvSpPr txBox="1"/>
            <p:nvPr/>
          </p:nvSpPr>
          <p:spPr>
            <a:xfrm>
              <a:off x="9189853" y="13037"/>
              <a:ext cx="2171562" cy="63453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353" kern="0">
                  <a:gradFill>
                    <a:gsLst>
                      <a:gs pos="2917">
                        <a:srgbClr val="161616"/>
                      </a:gs>
                      <a:gs pos="30000">
                        <a:srgbClr val="161616"/>
                      </a:gs>
                    </a:gsLst>
                    <a:lin ang="5400000" scaled="0"/>
                  </a:gradFill>
                  <a:latin typeface="Segoe UI"/>
                </a:rPr>
                <a:t>Day 401</a:t>
              </a:r>
            </a:p>
          </p:txBody>
        </p:sp>
        <p:sp>
          <p:nvSpPr>
            <p:cNvPr id="251" name="TextBox 250"/>
            <p:cNvSpPr txBox="1"/>
            <p:nvPr/>
          </p:nvSpPr>
          <p:spPr>
            <a:xfrm rot="5400000">
              <a:off x="10581894" y="1710142"/>
              <a:ext cx="2125247" cy="517065"/>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568" kern="0" err="1">
                  <a:gradFill>
                    <a:gsLst>
                      <a:gs pos="2917">
                        <a:srgbClr val="161616"/>
                      </a:gs>
                      <a:gs pos="30000">
                        <a:srgbClr val="161616"/>
                      </a:gs>
                    </a:gsLst>
                    <a:lin ang="5400000" scaled="0"/>
                  </a:gradFill>
                  <a:latin typeface="Segoe UI"/>
                </a:rPr>
                <a:t>Avg</a:t>
              </a:r>
              <a:r>
                <a:rPr lang="en-US" sz="1568" kern="0">
                  <a:gradFill>
                    <a:gsLst>
                      <a:gs pos="2917">
                        <a:srgbClr val="161616"/>
                      </a:gs>
                      <a:gs pos="30000">
                        <a:srgbClr val="161616"/>
                      </a:gs>
                    </a:gsLst>
                    <a:lin ang="5400000" scaled="0"/>
                  </a:gradFill>
                  <a:latin typeface="Segoe UI"/>
                </a:rPr>
                <a:t> CPU = 50%</a:t>
              </a:r>
            </a:p>
          </p:txBody>
        </p:sp>
        <p:sp>
          <p:nvSpPr>
            <p:cNvPr id="252" name="Rectangle 251"/>
            <p:cNvSpPr/>
            <p:nvPr/>
          </p:nvSpPr>
          <p:spPr bwMode="auto">
            <a:xfrm>
              <a:off x="9233694" y="3660864"/>
              <a:ext cx="2171562"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N5</a:t>
              </a:r>
            </a:p>
          </p:txBody>
        </p:sp>
        <p:sp>
          <p:nvSpPr>
            <p:cNvPr id="253" name="Flowchart: Direct Access Storage 252"/>
            <p:cNvSpPr/>
            <p:nvPr/>
          </p:nvSpPr>
          <p:spPr bwMode="auto">
            <a:xfrm>
              <a:off x="9664385" y="3784130"/>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54" name="Flowchart: Direct Access Storage 253"/>
            <p:cNvSpPr/>
            <p:nvPr/>
          </p:nvSpPr>
          <p:spPr bwMode="auto">
            <a:xfrm>
              <a:off x="9825206" y="3784130"/>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55" name="Flowchart: Direct Access Storage 254"/>
            <p:cNvSpPr/>
            <p:nvPr/>
          </p:nvSpPr>
          <p:spPr bwMode="auto">
            <a:xfrm>
              <a:off x="9986027" y="3784130"/>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56" name="Flowchart: Direct Access Storage 255"/>
            <p:cNvSpPr/>
            <p:nvPr/>
          </p:nvSpPr>
          <p:spPr bwMode="auto">
            <a:xfrm>
              <a:off x="10146848" y="3784130"/>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57" name="Flowchart: Direct Access Storage 256"/>
            <p:cNvSpPr/>
            <p:nvPr/>
          </p:nvSpPr>
          <p:spPr bwMode="auto">
            <a:xfrm>
              <a:off x="10307669" y="3784130"/>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58" name="Flowchart: Direct Access Storage 257"/>
            <p:cNvSpPr/>
            <p:nvPr/>
          </p:nvSpPr>
          <p:spPr bwMode="auto">
            <a:xfrm>
              <a:off x="10468490" y="3784130"/>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59" name="Flowchart: Direct Access Storage 258"/>
            <p:cNvSpPr/>
            <p:nvPr/>
          </p:nvSpPr>
          <p:spPr bwMode="auto">
            <a:xfrm>
              <a:off x="10790132" y="3784130"/>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60" name="Flowchart: Direct Access Storage 259"/>
            <p:cNvSpPr/>
            <p:nvPr/>
          </p:nvSpPr>
          <p:spPr bwMode="auto">
            <a:xfrm>
              <a:off x="10950953" y="3784130"/>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61" name="Flowchart: Direct Access Storage 260"/>
            <p:cNvSpPr/>
            <p:nvPr/>
          </p:nvSpPr>
          <p:spPr bwMode="auto">
            <a:xfrm>
              <a:off x="10629311" y="3784130"/>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62" name="Flowchart: Direct Access Storage 261"/>
            <p:cNvSpPr/>
            <p:nvPr/>
          </p:nvSpPr>
          <p:spPr bwMode="auto">
            <a:xfrm>
              <a:off x="11111771" y="3784130"/>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63" name="Rectangle 262"/>
            <p:cNvSpPr/>
            <p:nvPr/>
          </p:nvSpPr>
          <p:spPr bwMode="auto">
            <a:xfrm>
              <a:off x="9233694" y="4444778"/>
              <a:ext cx="2171562"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N6</a:t>
              </a:r>
            </a:p>
          </p:txBody>
        </p:sp>
        <p:sp>
          <p:nvSpPr>
            <p:cNvPr id="264" name="Flowchart: Direct Access Storage 263"/>
            <p:cNvSpPr/>
            <p:nvPr/>
          </p:nvSpPr>
          <p:spPr bwMode="auto">
            <a:xfrm>
              <a:off x="9664385" y="4568044"/>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65" name="Flowchart: Direct Access Storage 264"/>
            <p:cNvSpPr/>
            <p:nvPr/>
          </p:nvSpPr>
          <p:spPr bwMode="auto">
            <a:xfrm>
              <a:off x="9825206" y="4568044"/>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66" name="Flowchart: Direct Access Storage 265"/>
            <p:cNvSpPr/>
            <p:nvPr/>
          </p:nvSpPr>
          <p:spPr bwMode="auto">
            <a:xfrm>
              <a:off x="9986027" y="4568044"/>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67" name="Flowchart: Direct Access Storage 266"/>
            <p:cNvSpPr/>
            <p:nvPr/>
          </p:nvSpPr>
          <p:spPr bwMode="auto">
            <a:xfrm>
              <a:off x="10146848" y="4568044"/>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68" name="Flowchart: Direct Access Storage 267"/>
            <p:cNvSpPr/>
            <p:nvPr/>
          </p:nvSpPr>
          <p:spPr bwMode="auto">
            <a:xfrm>
              <a:off x="10307669" y="4568044"/>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69" name="Flowchart: Direct Access Storage 268"/>
            <p:cNvSpPr/>
            <p:nvPr/>
          </p:nvSpPr>
          <p:spPr bwMode="auto">
            <a:xfrm>
              <a:off x="10468490" y="4568044"/>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70" name="Flowchart: Direct Access Storage 269"/>
            <p:cNvSpPr/>
            <p:nvPr/>
          </p:nvSpPr>
          <p:spPr bwMode="auto">
            <a:xfrm>
              <a:off x="10790132" y="4568044"/>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71" name="Flowchart: Direct Access Storage 270"/>
            <p:cNvSpPr/>
            <p:nvPr/>
          </p:nvSpPr>
          <p:spPr bwMode="auto">
            <a:xfrm>
              <a:off x="10950953" y="4568044"/>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72" name="Flowchart: Direct Access Storage 271"/>
            <p:cNvSpPr/>
            <p:nvPr/>
          </p:nvSpPr>
          <p:spPr bwMode="auto">
            <a:xfrm>
              <a:off x="10629311" y="4568044"/>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73" name="Flowchart: Direct Access Storage 272"/>
            <p:cNvSpPr/>
            <p:nvPr/>
          </p:nvSpPr>
          <p:spPr bwMode="auto">
            <a:xfrm>
              <a:off x="11111771" y="4568044"/>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74" name="Rectangle 273"/>
            <p:cNvSpPr/>
            <p:nvPr/>
          </p:nvSpPr>
          <p:spPr bwMode="auto">
            <a:xfrm>
              <a:off x="9233694" y="5228692"/>
              <a:ext cx="2171562"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N7</a:t>
              </a:r>
            </a:p>
          </p:txBody>
        </p:sp>
        <p:sp>
          <p:nvSpPr>
            <p:cNvPr id="275" name="Flowchart: Direct Access Storage 274"/>
            <p:cNvSpPr/>
            <p:nvPr/>
          </p:nvSpPr>
          <p:spPr bwMode="auto">
            <a:xfrm>
              <a:off x="9664385" y="5351958"/>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76" name="Flowchart: Direct Access Storage 275"/>
            <p:cNvSpPr/>
            <p:nvPr/>
          </p:nvSpPr>
          <p:spPr bwMode="auto">
            <a:xfrm>
              <a:off x="9825206" y="5351958"/>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77" name="Flowchart: Direct Access Storage 276"/>
            <p:cNvSpPr/>
            <p:nvPr/>
          </p:nvSpPr>
          <p:spPr bwMode="auto">
            <a:xfrm>
              <a:off x="9986027" y="5351958"/>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78" name="Flowchart: Direct Access Storage 277"/>
            <p:cNvSpPr/>
            <p:nvPr/>
          </p:nvSpPr>
          <p:spPr bwMode="auto">
            <a:xfrm>
              <a:off x="10146848" y="5351958"/>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79" name="Flowchart: Direct Access Storage 278"/>
            <p:cNvSpPr/>
            <p:nvPr/>
          </p:nvSpPr>
          <p:spPr bwMode="auto">
            <a:xfrm>
              <a:off x="10307669" y="5351958"/>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80" name="Flowchart: Direct Access Storage 279"/>
            <p:cNvSpPr/>
            <p:nvPr/>
          </p:nvSpPr>
          <p:spPr bwMode="auto">
            <a:xfrm>
              <a:off x="10468490" y="5351958"/>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81" name="Flowchart: Direct Access Storage 280"/>
            <p:cNvSpPr/>
            <p:nvPr/>
          </p:nvSpPr>
          <p:spPr bwMode="auto">
            <a:xfrm>
              <a:off x="10790132" y="5351958"/>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82" name="Flowchart: Direct Access Storage 281"/>
            <p:cNvSpPr/>
            <p:nvPr/>
          </p:nvSpPr>
          <p:spPr bwMode="auto">
            <a:xfrm>
              <a:off x="10950953" y="5351958"/>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83" name="Flowchart: Direct Access Storage 282"/>
            <p:cNvSpPr/>
            <p:nvPr/>
          </p:nvSpPr>
          <p:spPr bwMode="auto">
            <a:xfrm>
              <a:off x="10629311" y="5351958"/>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84" name="Flowchart: Direct Access Storage 283"/>
            <p:cNvSpPr/>
            <p:nvPr/>
          </p:nvSpPr>
          <p:spPr bwMode="auto">
            <a:xfrm>
              <a:off x="11111771" y="5351958"/>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85" name="Rectangle 284"/>
            <p:cNvSpPr/>
            <p:nvPr/>
          </p:nvSpPr>
          <p:spPr bwMode="auto">
            <a:xfrm>
              <a:off x="9233694" y="6024667"/>
              <a:ext cx="2171562" cy="67586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sz="2000" kern="0">
                  <a:gradFill>
                    <a:gsLst>
                      <a:gs pos="2917">
                        <a:srgbClr val="161616"/>
                      </a:gs>
                      <a:gs pos="30000">
                        <a:srgbClr val="161616"/>
                      </a:gs>
                    </a:gsLst>
                    <a:lin ang="5400000" scaled="0"/>
                  </a:gradFill>
                  <a:latin typeface="Segoe UI"/>
                </a:rPr>
                <a:t> N8</a:t>
              </a:r>
            </a:p>
          </p:txBody>
        </p:sp>
        <p:sp>
          <p:nvSpPr>
            <p:cNvPr id="286" name="Flowchart: Direct Access Storage 285"/>
            <p:cNvSpPr/>
            <p:nvPr/>
          </p:nvSpPr>
          <p:spPr bwMode="auto">
            <a:xfrm>
              <a:off x="9664385" y="613436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87" name="Flowchart: Direct Access Storage 286"/>
            <p:cNvSpPr/>
            <p:nvPr/>
          </p:nvSpPr>
          <p:spPr bwMode="auto">
            <a:xfrm>
              <a:off x="9825206" y="613436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88" name="Flowchart: Direct Access Storage 287"/>
            <p:cNvSpPr/>
            <p:nvPr/>
          </p:nvSpPr>
          <p:spPr bwMode="auto">
            <a:xfrm>
              <a:off x="9986027" y="613436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89" name="Flowchart: Direct Access Storage 288"/>
            <p:cNvSpPr/>
            <p:nvPr/>
          </p:nvSpPr>
          <p:spPr bwMode="auto">
            <a:xfrm>
              <a:off x="10146848" y="6134366"/>
              <a:ext cx="159026" cy="367748"/>
            </a:xfrm>
            <a:prstGeom prst="flowChartMagneticDrum">
              <a:avLst/>
            </a:prstGeom>
            <a:solidFill>
              <a:schemeClr val="accent1">
                <a:lumMod val="60000"/>
                <a:lumOff val="40000"/>
              </a:schemeClr>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90" name="Flowchart: Direct Access Storage 289"/>
            <p:cNvSpPr/>
            <p:nvPr/>
          </p:nvSpPr>
          <p:spPr bwMode="auto">
            <a:xfrm>
              <a:off x="10307669" y="6134366"/>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91" name="Flowchart: Direct Access Storage 290"/>
            <p:cNvSpPr/>
            <p:nvPr/>
          </p:nvSpPr>
          <p:spPr bwMode="auto">
            <a:xfrm>
              <a:off x="10468490" y="6134366"/>
              <a:ext cx="159026" cy="367748"/>
            </a:xfrm>
            <a:prstGeom prst="flowChartMagneticDrum">
              <a:avLst/>
            </a:prstGeom>
            <a:solidFill>
              <a:schemeClr val="bg1"/>
            </a:solid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92" name="Flowchart: Direct Access Storage 291"/>
            <p:cNvSpPr/>
            <p:nvPr/>
          </p:nvSpPr>
          <p:spPr bwMode="auto">
            <a:xfrm>
              <a:off x="10790132" y="613436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93" name="Flowchart: Direct Access Storage 292"/>
            <p:cNvSpPr/>
            <p:nvPr/>
          </p:nvSpPr>
          <p:spPr bwMode="auto">
            <a:xfrm>
              <a:off x="10950953" y="613436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94" name="Flowchart: Direct Access Storage 293"/>
            <p:cNvSpPr/>
            <p:nvPr/>
          </p:nvSpPr>
          <p:spPr bwMode="auto">
            <a:xfrm>
              <a:off x="10629311" y="613436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295" name="Flowchart: Direct Access Storage 294"/>
            <p:cNvSpPr/>
            <p:nvPr/>
          </p:nvSpPr>
          <p:spPr bwMode="auto">
            <a:xfrm>
              <a:off x="11111771" y="6134366"/>
              <a:ext cx="159026" cy="367748"/>
            </a:xfrm>
            <a:prstGeom prst="flowChartMagneticDrum">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2917">
                      <a:srgbClr val="161616"/>
                    </a:gs>
                    <a:gs pos="30000">
                      <a:srgbClr val="161616"/>
                    </a:gs>
                  </a:gsLst>
                  <a:lin ang="5400000" scaled="0"/>
                </a:gradFill>
                <a:latin typeface="Segoe UI"/>
              </a:endParaRPr>
            </a:p>
          </p:txBody>
        </p:sp>
        <p:sp>
          <p:nvSpPr>
            <p:cNvPr id="307" name="TextBox 306"/>
            <p:cNvSpPr txBox="1"/>
            <p:nvPr/>
          </p:nvSpPr>
          <p:spPr>
            <a:xfrm rot="5400000">
              <a:off x="10659723" y="4596551"/>
              <a:ext cx="2125247" cy="517065"/>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568" kern="0">
                  <a:gradFill>
                    <a:gsLst>
                      <a:gs pos="2917">
                        <a:srgbClr val="161616"/>
                      </a:gs>
                      <a:gs pos="30000">
                        <a:srgbClr val="161616"/>
                      </a:gs>
                    </a:gsLst>
                    <a:lin ang="5400000" scaled="0"/>
                  </a:gradFill>
                  <a:latin typeface="Segoe UI"/>
                </a:rPr>
                <a:t>Peak CPU = 75%</a:t>
              </a:r>
            </a:p>
          </p:txBody>
        </p:sp>
      </p:grpSp>
      <p:sp>
        <p:nvSpPr>
          <p:cNvPr id="309" name="Arrow: Right 308"/>
          <p:cNvSpPr/>
          <p:nvPr/>
        </p:nvSpPr>
        <p:spPr bwMode="auto">
          <a:xfrm>
            <a:off x="8620858" y="3332374"/>
            <a:ext cx="447198" cy="324631"/>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321795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30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893304" y="4650564"/>
            <a:ext cx="5054499" cy="1578697"/>
            <a:chOff x="3971053" y="4743496"/>
            <a:chExt cx="5156584" cy="1610582"/>
          </a:xfrm>
        </p:grpSpPr>
        <p:sp>
          <p:nvSpPr>
            <p:cNvPr id="37" name="Rectangle 36"/>
            <p:cNvSpPr/>
            <p:nvPr/>
          </p:nvSpPr>
          <p:spPr bwMode="auto">
            <a:xfrm>
              <a:off x="3971053" y="4743496"/>
              <a:ext cx="5156584" cy="1610582"/>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567" b="1" kern="0" spc="-29">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38" name="Group 37"/>
            <p:cNvGrpSpPr/>
            <p:nvPr/>
          </p:nvGrpSpPr>
          <p:grpSpPr>
            <a:xfrm>
              <a:off x="6158104" y="5116633"/>
              <a:ext cx="712017" cy="476984"/>
              <a:chOff x="8588655" y="3482322"/>
              <a:chExt cx="2571750" cy="2016125"/>
            </a:xfrm>
          </p:grpSpPr>
          <p:sp>
            <p:nvSpPr>
              <p:cNvPr id="40"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FFFFFF"/>
                      </a:gs>
                      <a:gs pos="100000">
                        <a:srgbClr val="FFFFFF"/>
                      </a:gs>
                    </a:gsLst>
                    <a:lin ang="5400000" scaled="0"/>
                  </a:gradFill>
                  <a:latin typeface="Segoe UI"/>
                </a:endParaRPr>
              </a:p>
            </p:txBody>
          </p:sp>
          <p:sp>
            <p:nvSpPr>
              <p:cNvPr id="41"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FFFFFF"/>
                      </a:gs>
                      <a:gs pos="100000">
                        <a:srgbClr val="FFFFFF"/>
                      </a:gs>
                    </a:gsLst>
                    <a:lin ang="5400000" scaled="0"/>
                  </a:gradFill>
                  <a:latin typeface="Segoe UI"/>
                </a:endParaRPr>
              </a:p>
            </p:txBody>
          </p:sp>
        </p:grpSp>
        <p:sp>
          <p:nvSpPr>
            <p:cNvPr id="39" name="Rectangle 38"/>
            <p:cNvSpPr/>
            <p:nvPr/>
          </p:nvSpPr>
          <p:spPr>
            <a:xfrm>
              <a:off x="5206176" y="5874407"/>
              <a:ext cx="2590799" cy="408133"/>
            </a:xfrm>
            <a:prstGeom prst="rect">
              <a:avLst/>
            </a:prstGeom>
          </p:spPr>
          <p:txBody>
            <a:bodyPr wrap="square">
              <a:spAutoFit/>
            </a:bodyPr>
            <a:lstStyle/>
            <a:p>
              <a:pPr algn="ctr" defTabSz="896156">
                <a:defRPr/>
              </a:pPr>
              <a:r>
                <a:rPr lang="en-US" sz="1961" kern="0" spc="-29" dirty="0">
                  <a:gradFill>
                    <a:gsLst>
                      <a:gs pos="125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Big Data Store</a:t>
              </a:r>
              <a:endParaRPr lang="en-US" sz="1961" kern="0" dirty="0">
                <a:gradFill>
                  <a:gsLst>
                    <a:gs pos="1250">
                      <a:srgbClr val="FFFFFF"/>
                    </a:gs>
                    <a:gs pos="100000">
                      <a:srgbClr val="FFFFFF"/>
                    </a:gs>
                  </a:gsLst>
                  <a:lin ang="5400000" scaled="0"/>
                </a:gradFill>
                <a:latin typeface="Segoe UI"/>
                <a:ea typeface="MS PGothic" panose="020B0600070205080204" pitchFamily="34" charset="-128"/>
              </a:endParaRPr>
            </a:p>
          </p:txBody>
        </p:sp>
      </p:grpSp>
      <p:grpSp>
        <p:nvGrpSpPr>
          <p:cNvPr id="3" name="Group 2"/>
          <p:cNvGrpSpPr/>
          <p:nvPr/>
        </p:nvGrpSpPr>
        <p:grpSpPr>
          <a:xfrm>
            <a:off x="11147182" y="2117192"/>
            <a:ext cx="348287" cy="2132821"/>
            <a:chOff x="10611830" y="3082745"/>
            <a:chExt cx="355373" cy="2176206"/>
          </a:xfrm>
        </p:grpSpPr>
        <p:cxnSp>
          <p:nvCxnSpPr>
            <p:cNvPr id="4" name="Straight Connector 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840460" y="4103083"/>
              <a:ext cx="126743" cy="4084"/>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Freeform 389"/>
          <p:cNvSpPr>
            <a:spLocks noEditPoints="1"/>
          </p:cNvSpPr>
          <p:nvPr/>
        </p:nvSpPr>
        <p:spPr bwMode="auto">
          <a:xfrm>
            <a:off x="9554461" y="356556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119">
              <a:defRPr/>
            </a:pPr>
            <a:endParaRPr lang="en-US" sz="1667" kern="0">
              <a:gradFill>
                <a:gsLst>
                  <a:gs pos="100000">
                    <a:srgbClr val="161616"/>
                  </a:gs>
                  <a:gs pos="0">
                    <a:srgbClr val="161616"/>
                  </a:gs>
                </a:gsLst>
                <a:lin ang="5400000" scaled="0"/>
              </a:gradFill>
              <a:latin typeface="Segoe UI"/>
              <a:ea typeface="MS PGothic" panose="020B0600070205080204" pitchFamily="34" charset="-128"/>
            </a:endParaRPr>
          </a:p>
        </p:txBody>
      </p:sp>
      <p:sp>
        <p:nvSpPr>
          <p:cNvPr id="10" name="Rectangle 9"/>
          <p:cNvSpPr/>
          <p:nvPr/>
        </p:nvSpPr>
        <p:spPr>
          <a:xfrm>
            <a:off x="49126" y="6234317"/>
            <a:ext cx="675731" cy="338186"/>
          </a:xfrm>
          <a:prstGeom prst="rect">
            <a:avLst/>
          </a:prstGeom>
        </p:spPr>
        <p:txBody>
          <a:bodyPr wrap="none">
            <a:spAutoFit/>
          </a:bodyPr>
          <a:lstStyle/>
          <a:p>
            <a:pPr algn="ctr" defTabSz="710546">
              <a:spcBef>
                <a:spcPct val="0"/>
              </a:spcBef>
              <a:spcAft>
                <a:spcPct val="35000"/>
              </a:spcAft>
              <a:defRPr/>
            </a:pPr>
            <a:r>
              <a:rPr lang="en-US" sz="1567" b="1"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11" name="Group 10"/>
          <p:cNvGrpSpPr/>
          <p:nvPr/>
        </p:nvGrpSpPr>
        <p:grpSpPr>
          <a:xfrm>
            <a:off x="19598" y="2046578"/>
            <a:ext cx="1520222" cy="3744158"/>
            <a:chOff x="276231" y="2132701"/>
            <a:chExt cx="1551146" cy="3820320"/>
          </a:xfrm>
        </p:grpSpPr>
        <p:cxnSp>
          <p:nvCxnSpPr>
            <p:cNvPr id="12" name="Straight Connector 11"/>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00000">
                      <a:srgbClr val="161616"/>
                    </a:gs>
                    <a:gs pos="0">
                      <a:srgbClr val="161616"/>
                    </a:gs>
                  </a:gsLst>
                  <a:lin ang="5400000" scaled="0"/>
                </a:gradFill>
                <a:latin typeface="Segoe UI"/>
                <a:ea typeface="MS PGothic" panose="020B0600070205080204" pitchFamily="34" charset="-128"/>
              </a:endParaRPr>
            </a:p>
          </p:txBody>
        </p:sp>
        <p:sp>
          <p:nvSpPr>
            <p:cNvPr id="17" name="TextBox 16"/>
            <p:cNvSpPr txBox="1"/>
            <p:nvPr/>
          </p:nvSpPr>
          <p:spPr>
            <a:xfrm>
              <a:off x="290952" y="2519818"/>
              <a:ext cx="1239880" cy="620146"/>
            </a:xfrm>
            <a:prstGeom prst="rect">
              <a:avLst/>
            </a:prstGeom>
            <a:noFill/>
          </p:spPr>
          <p:txBody>
            <a:bodyPr wrap="square" lIns="179209" tIns="143367" rIns="179209" bIns="143367" rtlCol="0">
              <a:spAutoFit/>
            </a:bodyPr>
            <a:lstStyle/>
            <a:p>
              <a:pPr defTabSz="913956">
                <a:lnSpc>
                  <a:spcPct val="90000"/>
                </a:lnSpc>
                <a:spcBef>
                  <a:spcPct val="0"/>
                </a:spcBef>
                <a:spcAft>
                  <a:spcPts val="588"/>
                </a:spcAft>
                <a:defRPr/>
              </a:pP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8" name="TextBox 17"/>
            <p:cNvSpPr txBox="1"/>
            <p:nvPr/>
          </p:nvSpPr>
          <p:spPr>
            <a:xfrm>
              <a:off x="286638" y="4033284"/>
              <a:ext cx="1239880" cy="620146"/>
            </a:xfrm>
            <a:prstGeom prst="rect">
              <a:avLst/>
            </a:prstGeom>
            <a:noFill/>
          </p:spPr>
          <p:txBody>
            <a:bodyPr wrap="square" lIns="179209" tIns="143367" rIns="179209" bIns="143367" rtlCol="0">
              <a:spAutoFit/>
            </a:bodyPr>
            <a:lstStyle/>
            <a:p>
              <a:pPr defTabSz="913956">
                <a:lnSpc>
                  <a:spcPct val="90000"/>
                </a:lnSpc>
                <a:spcBef>
                  <a:spcPct val="0"/>
                </a:spcBef>
                <a:spcAft>
                  <a:spcPts val="588"/>
                </a:spcAft>
                <a:defRPr/>
              </a:pP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9"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00000">
                      <a:srgbClr val="161616"/>
                    </a:gs>
                    <a:gs pos="0">
                      <a:srgbClr val="161616"/>
                    </a:gs>
                  </a:gsLst>
                  <a:lin ang="5400000" scaled="0"/>
                </a:gradFill>
                <a:latin typeface="Segoe UI"/>
                <a:ea typeface="MS PGothic" panose="020B0600070205080204" pitchFamily="34" charset="-128"/>
              </a:endParaRPr>
            </a:p>
          </p:txBody>
        </p:sp>
        <p:sp>
          <p:nvSpPr>
            <p:cNvPr id="20" name="TextBox 19"/>
            <p:cNvSpPr txBox="1"/>
            <p:nvPr/>
          </p:nvSpPr>
          <p:spPr>
            <a:xfrm>
              <a:off x="276231" y="5332875"/>
              <a:ext cx="1551146" cy="620146"/>
            </a:xfrm>
            <a:prstGeom prst="rect">
              <a:avLst/>
            </a:prstGeom>
            <a:noFill/>
          </p:spPr>
          <p:txBody>
            <a:bodyPr wrap="square" lIns="179209" tIns="143367" rIns="179209" bIns="143367" rtlCol="0">
              <a:spAutoFit/>
            </a:bodyPr>
            <a:lstStyle/>
            <a:p>
              <a:pPr defTabSz="913956">
                <a:lnSpc>
                  <a:spcPct val="90000"/>
                </a:lnSpc>
                <a:spcBef>
                  <a:spcPct val="0"/>
                </a:spcBef>
                <a:spcAft>
                  <a:spcPts val="588"/>
                </a:spcAft>
                <a:defRPr/>
              </a:pP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00000">
                      <a:srgbClr val="161616"/>
                    </a:gs>
                    <a:gs pos="0">
                      <a:srgbClr val="161616"/>
                    </a:gs>
                  </a:gsLst>
                  <a:lin ang="5400000" scaled="0"/>
                </a:gradFill>
                <a:latin typeface="Segoe UI"/>
                <a:ea typeface="MS PGothic" panose="020B0600070205080204" pitchFamily="34" charset="-128"/>
              </a:endParaRPr>
            </a:p>
          </p:txBody>
        </p:sp>
      </p:grpSp>
      <p:sp>
        <p:nvSpPr>
          <p:cNvPr id="22" name="Rectangle 21"/>
          <p:cNvSpPr/>
          <p:nvPr/>
        </p:nvSpPr>
        <p:spPr>
          <a:xfrm>
            <a:off x="5347554" y="6227338"/>
            <a:ext cx="1407879" cy="338186"/>
          </a:xfrm>
          <a:prstGeom prst="rect">
            <a:avLst/>
          </a:prstGeom>
        </p:spPr>
        <p:txBody>
          <a:bodyPr wrap="none">
            <a:spAutoFit/>
          </a:bodyPr>
          <a:lstStyle/>
          <a:p>
            <a:pPr algn="ctr" defTabSz="710546">
              <a:spcBef>
                <a:spcPct val="0"/>
              </a:spcBef>
              <a:spcAft>
                <a:spcPct val="35000"/>
              </a:spcAft>
              <a:defRPr/>
            </a:pPr>
            <a:r>
              <a:rPr lang="en-US" sz="1567" b="1"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23" name="Right Arrow 22"/>
          <p:cNvSpPr/>
          <p:nvPr/>
        </p:nvSpPr>
        <p:spPr bwMode="auto">
          <a:xfrm>
            <a:off x="942289" y="6265994"/>
            <a:ext cx="4195223" cy="254440"/>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567" b="1" kern="0" spc="-29" err="1">
              <a:gradFill>
                <a:gsLst>
                  <a:gs pos="100000">
                    <a:srgbClr val="161616"/>
                  </a:gs>
                  <a:gs pos="0">
                    <a:srgbClr val="161616"/>
                  </a:gs>
                </a:gsLst>
                <a:lin ang="5400000" scaled="0"/>
              </a:gradFill>
              <a:latin typeface="Segoe UI Semilight" panose="020B0402040204020203" pitchFamily="34" charset="0"/>
              <a:cs typeface="Segoe UI Semilight" panose="020B0402040204020203" pitchFamily="34" charset="0"/>
            </a:endParaRPr>
          </a:p>
        </p:txBody>
      </p:sp>
      <p:sp>
        <p:nvSpPr>
          <p:cNvPr id="24" name="Rectangle 23"/>
          <p:cNvSpPr/>
          <p:nvPr/>
        </p:nvSpPr>
        <p:spPr>
          <a:xfrm>
            <a:off x="11166375" y="6227338"/>
            <a:ext cx="879603" cy="338186"/>
          </a:xfrm>
          <a:prstGeom prst="rect">
            <a:avLst/>
          </a:prstGeom>
        </p:spPr>
        <p:txBody>
          <a:bodyPr wrap="none">
            <a:spAutoFit/>
          </a:bodyPr>
          <a:lstStyle/>
          <a:p>
            <a:pPr algn="ctr" defTabSz="710546">
              <a:spcBef>
                <a:spcPct val="0"/>
              </a:spcBef>
              <a:spcAft>
                <a:spcPct val="35000"/>
              </a:spcAft>
              <a:defRPr/>
            </a:pPr>
            <a:r>
              <a:rPr lang="en-US" sz="1567" b="1"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25" name="Group 24"/>
          <p:cNvGrpSpPr/>
          <p:nvPr/>
        </p:nvGrpSpPr>
        <p:grpSpPr>
          <a:xfrm>
            <a:off x="11230997" y="2845987"/>
            <a:ext cx="1215163" cy="1033419"/>
            <a:chOff x="10920388" y="2780901"/>
            <a:chExt cx="1239881" cy="1054439"/>
          </a:xfrm>
        </p:grpSpPr>
        <p:grpSp>
          <p:nvGrpSpPr>
            <p:cNvPr id="26" name="Group 25"/>
            <p:cNvGrpSpPr/>
            <p:nvPr/>
          </p:nvGrpSpPr>
          <p:grpSpPr>
            <a:xfrm>
              <a:off x="11311238" y="2780901"/>
              <a:ext cx="458181" cy="590870"/>
              <a:chOff x="8824650" y="2294433"/>
              <a:chExt cx="368737" cy="475523"/>
            </a:xfrm>
          </p:grpSpPr>
          <p:sp>
            <p:nvSpPr>
              <p:cNvPr id="28"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00000">
                        <a:srgbClr val="161616"/>
                      </a:gs>
                      <a:gs pos="0">
                        <a:srgbClr val="161616"/>
                      </a:gs>
                    </a:gsLst>
                    <a:lin ang="5400000" scaled="0"/>
                  </a:gradFill>
                  <a:latin typeface="Segoe UI"/>
                  <a:ea typeface="MS PGothic" panose="020B0600070205080204" pitchFamily="34" charset="-128"/>
                </a:endParaRPr>
              </a:p>
            </p:txBody>
          </p:sp>
          <p:sp>
            <p:nvSpPr>
              <p:cNvPr id="29"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00000">
                        <a:srgbClr val="161616"/>
                      </a:gs>
                      <a:gs pos="0">
                        <a:srgbClr val="161616"/>
                      </a:gs>
                    </a:gsLst>
                    <a:lin ang="5400000" scaled="0"/>
                  </a:gradFill>
                  <a:latin typeface="Segoe UI"/>
                  <a:ea typeface="MS PGothic" panose="020B0600070205080204" pitchFamily="34" charset="-128"/>
                </a:endParaRPr>
              </a:p>
            </p:txBody>
          </p:sp>
        </p:grpSp>
        <p:sp>
          <p:nvSpPr>
            <p:cNvPr id="27" name="TextBox 26"/>
            <p:cNvSpPr txBox="1"/>
            <p:nvPr/>
          </p:nvSpPr>
          <p:spPr>
            <a:xfrm>
              <a:off x="10920388" y="3380619"/>
              <a:ext cx="1239881" cy="454721"/>
            </a:xfrm>
            <a:prstGeom prst="rect">
              <a:avLst/>
            </a:prstGeom>
            <a:noFill/>
          </p:spPr>
          <p:txBody>
            <a:bodyPr wrap="square" lIns="179209" tIns="143367" rIns="179209" bIns="143367" rtlCol="0">
              <a:spAutoFit/>
            </a:bodyPr>
            <a:lstStyle/>
            <a:p>
              <a:pPr algn="ctr" defTabSz="913956">
                <a:lnSpc>
                  <a:spcPct val="90000"/>
                </a:lnSpc>
                <a:spcBef>
                  <a:spcPct val="0"/>
                </a:spcBef>
                <a:spcAft>
                  <a:spcPts val="588"/>
                </a:spcAft>
                <a:defRPr/>
              </a:pP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sp>
        <p:nvSpPr>
          <p:cNvPr id="30" name="Right Arrow 29"/>
          <p:cNvSpPr/>
          <p:nvPr/>
        </p:nvSpPr>
        <p:spPr bwMode="auto">
          <a:xfrm>
            <a:off x="6875259" y="6265994"/>
            <a:ext cx="3713745" cy="254440"/>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567" b="1" kern="0" spc="-29" err="1">
              <a:gradFill>
                <a:gsLst>
                  <a:gs pos="100000">
                    <a:srgbClr val="161616"/>
                  </a:gs>
                  <a:gs pos="0">
                    <a:srgbClr val="161616"/>
                  </a:gs>
                </a:gsLst>
                <a:lin ang="5400000" scaled="0"/>
              </a:gradFill>
              <a:latin typeface="Segoe UI Semilight" panose="020B0402040204020203" pitchFamily="34" charset="0"/>
              <a:cs typeface="Segoe UI Semilight" panose="020B0402040204020203" pitchFamily="34" charset="0"/>
            </a:endParaRPr>
          </a:p>
        </p:txBody>
      </p:sp>
      <p:grpSp>
        <p:nvGrpSpPr>
          <p:cNvPr id="31" name="Group 30"/>
          <p:cNvGrpSpPr/>
          <p:nvPr/>
        </p:nvGrpSpPr>
        <p:grpSpPr>
          <a:xfrm>
            <a:off x="3899081" y="1430648"/>
            <a:ext cx="5269845" cy="3268105"/>
            <a:chOff x="3976947" y="1458550"/>
            <a:chExt cx="5376278" cy="3334110"/>
          </a:xfrm>
        </p:grpSpPr>
        <p:sp>
          <p:nvSpPr>
            <p:cNvPr id="32" name="Rectangle 31"/>
            <p:cNvSpPr/>
            <p:nvPr/>
          </p:nvSpPr>
          <p:spPr bwMode="auto">
            <a:xfrm>
              <a:off x="3976947" y="1458550"/>
              <a:ext cx="5143613" cy="3155713"/>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567" b="1" kern="0" spc="-29">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33" name="Rectangle 32"/>
            <p:cNvSpPr/>
            <p:nvPr/>
          </p:nvSpPr>
          <p:spPr>
            <a:xfrm>
              <a:off x="4313237" y="2701887"/>
              <a:ext cx="4376679" cy="847660"/>
            </a:xfrm>
            <a:prstGeom prst="rect">
              <a:avLst/>
            </a:prstGeom>
          </p:spPr>
          <p:txBody>
            <a:bodyPr wrap="square">
              <a:spAutoFit/>
            </a:bodyPr>
            <a:lstStyle/>
            <a:p>
              <a:pPr algn="ctr" defTabSz="896156">
                <a:defRPr/>
              </a:pPr>
              <a:r>
                <a:rPr lang="en-US" sz="2353" kern="0" spc="-29" dirty="0">
                  <a:gradFill>
                    <a:gsLst>
                      <a:gs pos="125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Preparation, Analytics, </a:t>
              </a:r>
              <a:br>
                <a:rPr lang="en-US" sz="2353" kern="0" spc="-29" dirty="0">
                  <a:gradFill>
                    <a:gsLst>
                      <a:gs pos="125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2353" kern="0" spc="-29" dirty="0">
                  <a:gradFill>
                    <a:gsLst>
                      <a:gs pos="125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and M</a:t>
              </a:r>
              <a:r>
                <a:rPr lang="en-US" sz="2353" kern="0" spc="-29" dirty="0" err="1">
                  <a:gradFill>
                    <a:gsLst>
                      <a:gs pos="125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achine</a:t>
              </a:r>
              <a:r>
                <a:rPr lang="en-US" sz="2353" kern="0" spc="-29" dirty="0">
                  <a:gradFill>
                    <a:gsLst>
                      <a:gs pos="125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 Learning</a:t>
              </a:r>
              <a:endParaRPr lang="en-US" sz="2353" kern="0" dirty="0">
                <a:gradFill>
                  <a:gsLst>
                    <a:gs pos="1250">
                      <a:srgbClr val="FFFFFF"/>
                    </a:gs>
                    <a:gs pos="100000">
                      <a:srgbClr val="FFFFFF"/>
                    </a:gs>
                  </a:gsLst>
                  <a:lin ang="5400000" scaled="0"/>
                </a:gradFill>
                <a:latin typeface="Segoe UI"/>
                <a:ea typeface="MS PGothic" panose="020B0600070205080204" pitchFamily="34" charset="-128"/>
              </a:endParaRPr>
            </a:p>
          </p:txBody>
        </p:sp>
        <p:sp>
          <p:nvSpPr>
            <p:cNvPr id="34" name="Isosceles Triangle 33"/>
            <p:cNvSpPr/>
            <p:nvPr/>
          </p:nvSpPr>
          <p:spPr bwMode="auto">
            <a:xfrm rot="10800000">
              <a:off x="5977197" y="4568309"/>
              <a:ext cx="1003040" cy="224351"/>
            </a:xfrm>
            <a:prstGeom prst="triangle">
              <a:avLst>
                <a:gd name="adj" fmla="val 51823"/>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1250">
                      <a:srgbClr val="FFFFFF"/>
                    </a:gs>
                    <a:gs pos="100000">
                      <a:srgbClr val="FFFFFF"/>
                    </a:gs>
                  </a:gsLst>
                  <a:lin ang="5400000" scaled="0"/>
                </a:gradFill>
                <a:latin typeface="Segoe UI"/>
                <a:ea typeface="Segoe UI" pitchFamily="34" charset="0"/>
                <a:cs typeface="Segoe UI" pitchFamily="34" charset="0"/>
              </a:endParaRPr>
            </a:p>
          </p:txBody>
        </p:sp>
        <p:sp>
          <p:nvSpPr>
            <p:cNvPr id="35" name="Isosceles Triangle 34"/>
            <p:cNvSpPr/>
            <p:nvPr/>
          </p:nvSpPr>
          <p:spPr bwMode="auto">
            <a:xfrm rot="5400000">
              <a:off x="8715657" y="2935894"/>
              <a:ext cx="1048959" cy="226177"/>
            </a:xfrm>
            <a:prstGeom prst="triangle">
              <a:avLst>
                <a:gd name="adj" fmla="val 51823"/>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1250">
                      <a:srgbClr val="FFFFFF"/>
                    </a:gs>
                    <a:gs pos="100000">
                      <a:srgbClr val="FFFFFF"/>
                    </a:gs>
                  </a:gsLst>
                  <a:lin ang="5400000" scaled="0"/>
                </a:gradFill>
                <a:latin typeface="Segoe UI"/>
                <a:ea typeface="Segoe UI" pitchFamily="34" charset="0"/>
                <a:cs typeface="Segoe UI" pitchFamily="34" charset="0"/>
              </a:endParaRPr>
            </a:p>
          </p:txBody>
        </p:sp>
      </p:grpSp>
      <p:grpSp>
        <p:nvGrpSpPr>
          <p:cNvPr id="42" name="Group 41"/>
          <p:cNvGrpSpPr/>
          <p:nvPr/>
        </p:nvGrpSpPr>
        <p:grpSpPr>
          <a:xfrm>
            <a:off x="1038199" y="1430650"/>
            <a:ext cx="3041131" cy="4796687"/>
            <a:chOff x="1058285" y="1458551"/>
            <a:chExt cx="3102552" cy="4893565"/>
          </a:xfrm>
        </p:grpSpPr>
        <p:grpSp>
          <p:nvGrpSpPr>
            <p:cNvPr id="43" name="Group 42"/>
            <p:cNvGrpSpPr/>
            <p:nvPr/>
          </p:nvGrpSpPr>
          <p:grpSpPr>
            <a:xfrm>
              <a:off x="1058285" y="1458551"/>
              <a:ext cx="3102552" cy="4893565"/>
              <a:chOff x="1058285" y="1458551"/>
              <a:chExt cx="3102552" cy="4893565"/>
            </a:xfrm>
          </p:grpSpPr>
          <p:grpSp>
            <p:nvGrpSpPr>
              <p:cNvPr id="46" name="Group 45"/>
              <p:cNvGrpSpPr/>
              <p:nvPr/>
            </p:nvGrpSpPr>
            <p:grpSpPr>
              <a:xfrm>
                <a:off x="3865636" y="5208167"/>
                <a:ext cx="295201" cy="853554"/>
                <a:chOff x="3832324" y="5254390"/>
                <a:chExt cx="295243" cy="853675"/>
              </a:xfrm>
            </p:grpSpPr>
            <p:sp>
              <p:nvSpPr>
                <p:cNvPr id="51" name="Isosceles Triangle 50"/>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1250">
                          <a:srgbClr val="FFFFFF"/>
                        </a:gs>
                        <a:gs pos="100000">
                          <a:srgbClr val="FFFFFF"/>
                        </a:gs>
                      </a:gsLst>
                      <a:lin ang="5400000" scaled="0"/>
                    </a:gradFill>
                    <a:latin typeface="Segoe UI"/>
                    <a:ea typeface="Segoe UI" pitchFamily="34" charset="0"/>
                    <a:cs typeface="Segoe UI" pitchFamily="34" charset="0"/>
                  </a:endParaRPr>
                </a:p>
              </p:txBody>
            </p:sp>
            <p:sp>
              <p:nvSpPr>
                <p:cNvPr id="52" name="Isosceles Triangle 51"/>
                <p:cNvSpPr/>
                <p:nvPr/>
              </p:nvSpPr>
              <p:spPr bwMode="auto">
                <a:xfrm rot="5400000">
                  <a:off x="3529509" y="5557205"/>
                  <a:ext cx="853675" cy="248045"/>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125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1058285" y="1458551"/>
                <a:ext cx="2805640" cy="4893565"/>
                <a:chOff x="1058285" y="1458551"/>
                <a:chExt cx="2805640" cy="4893565"/>
              </a:xfrm>
            </p:grpSpPr>
            <p:sp>
              <p:nvSpPr>
                <p:cNvPr id="48" name="Rectangle 47"/>
                <p:cNvSpPr/>
                <p:nvPr/>
              </p:nvSpPr>
              <p:spPr bwMode="auto">
                <a:xfrm>
                  <a:off x="1058285" y="1458551"/>
                  <a:ext cx="2805640" cy="4893565"/>
                </a:xfrm>
                <a:prstGeom prst="rect">
                  <a:avLst/>
                </a:prstGeom>
                <a:solidFill>
                  <a:srgbClr val="005AA1"/>
                </a:solidFill>
                <a:ln w="3175">
                  <a:solidFill>
                    <a:schemeClr val="accent1"/>
                  </a:solid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r>
                    <a:rPr lang="en-US" sz="1567" b="1" kern="0" spc="-29">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Ingestion</a:t>
                  </a:r>
                </a:p>
              </p:txBody>
            </p:sp>
            <p:sp>
              <p:nvSpPr>
                <p:cNvPr id="49" name="Rectangle 48"/>
                <p:cNvSpPr/>
                <p:nvPr/>
              </p:nvSpPr>
              <p:spPr bwMode="auto">
                <a:xfrm>
                  <a:off x="1136404" y="1829576"/>
                  <a:ext cx="2651563" cy="2807610"/>
                </a:xfrm>
                <a:prstGeom prst="rect">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175" b="1" kern="0" spc="-29">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50" name="Rectangle 49"/>
                <p:cNvSpPr/>
                <p:nvPr/>
              </p:nvSpPr>
              <p:spPr bwMode="auto">
                <a:xfrm>
                  <a:off x="1136404" y="4792662"/>
                  <a:ext cx="2660251" cy="1425560"/>
                </a:xfrm>
                <a:prstGeom prst="rect">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175" b="1" kern="0" spc="-29">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grpSp>
        <p:sp>
          <p:nvSpPr>
            <p:cNvPr id="44" name="Rectangle 43"/>
            <p:cNvSpPr/>
            <p:nvPr/>
          </p:nvSpPr>
          <p:spPr>
            <a:xfrm>
              <a:off x="1181187" y="2825389"/>
              <a:ext cx="2558225" cy="470922"/>
            </a:xfrm>
            <a:prstGeom prst="rect">
              <a:avLst/>
            </a:prstGeom>
          </p:spPr>
          <p:txBody>
            <a:bodyPr wrap="square">
              <a:spAutoFit/>
            </a:bodyPr>
            <a:lstStyle/>
            <a:p>
              <a:pPr algn="ctr" defTabSz="896156">
                <a:defRPr/>
              </a:pPr>
              <a:r>
                <a:rPr lang="en-US" sz="2353" kern="0" spc="-29" dirty="0">
                  <a:gradFill>
                    <a:gsLst>
                      <a:gs pos="125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Bulk Ingestion</a:t>
              </a:r>
              <a:endParaRPr lang="en-US" sz="2353" kern="0" dirty="0">
                <a:gradFill>
                  <a:gsLst>
                    <a:gs pos="1250">
                      <a:srgbClr val="FFFFFF"/>
                    </a:gs>
                    <a:gs pos="100000">
                      <a:srgbClr val="FFFFFF"/>
                    </a:gs>
                  </a:gsLst>
                  <a:lin ang="5400000" scaled="0"/>
                </a:gradFill>
                <a:latin typeface="Segoe UI"/>
                <a:ea typeface="MS PGothic" panose="020B0600070205080204" pitchFamily="34" charset="-128"/>
              </a:endParaRPr>
            </a:p>
          </p:txBody>
        </p:sp>
        <p:sp>
          <p:nvSpPr>
            <p:cNvPr id="45" name="Rectangle 44"/>
            <p:cNvSpPr/>
            <p:nvPr/>
          </p:nvSpPr>
          <p:spPr>
            <a:xfrm>
              <a:off x="1200788" y="5293337"/>
              <a:ext cx="2558225" cy="470922"/>
            </a:xfrm>
            <a:prstGeom prst="rect">
              <a:avLst/>
            </a:prstGeom>
          </p:spPr>
          <p:txBody>
            <a:bodyPr wrap="square">
              <a:spAutoFit/>
            </a:bodyPr>
            <a:lstStyle/>
            <a:p>
              <a:pPr algn="ctr" defTabSz="896156">
                <a:defRPr/>
              </a:pPr>
              <a:r>
                <a:rPr lang="en-US" sz="2353" kern="0" spc="-29" dirty="0">
                  <a:gradFill>
                    <a:gsLst>
                      <a:gs pos="125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Event Ingestion</a:t>
              </a:r>
              <a:endParaRPr lang="en-US" sz="2353" kern="0" dirty="0">
                <a:gradFill>
                  <a:gsLst>
                    <a:gs pos="1250">
                      <a:srgbClr val="FFFFFF"/>
                    </a:gs>
                    <a:gs pos="100000">
                      <a:srgbClr val="FFFFFF"/>
                    </a:gs>
                  </a:gsLst>
                  <a:lin ang="5400000" scaled="0"/>
                </a:gradFill>
                <a:latin typeface="Segoe UI"/>
                <a:ea typeface="MS PGothic" panose="020B0600070205080204" pitchFamily="34" charset="-128"/>
              </a:endParaRPr>
            </a:p>
          </p:txBody>
        </p:sp>
      </p:grpSp>
      <p:sp>
        <p:nvSpPr>
          <p:cNvPr id="54" name="Rectangle 53"/>
          <p:cNvSpPr/>
          <p:nvPr/>
        </p:nvSpPr>
        <p:spPr bwMode="auto">
          <a:xfrm>
            <a:off x="9058075" y="1464802"/>
            <a:ext cx="2095132" cy="1305627"/>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961" b="1" kern="0" spc="-29">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algn="ctr" defTabSz="710546">
              <a:spcBef>
                <a:spcPct val="0"/>
              </a:spcBef>
              <a:spcAft>
                <a:spcPct val="35000"/>
              </a:spcAft>
              <a:defRPr/>
            </a:pPr>
            <a:r>
              <a:rPr lang="en-US" sz="2353" kern="0" spc="-29">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Discovery</a:t>
            </a:r>
          </a:p>
        </p:txBody>
      </p:sp>
      <p:sp>
        <p:nvSpPr>
          <p:cNvPr id="59" name="Rectangle 58"/>
          <p:cNvSpPr/>
          <p:nvPr/>
        </p:nvSpPr>
        <p:spPr bwMode="auto">
          <a:xfrm>
            <a:off x="9083659" y="3209777"/>
            <a:ext cx="2095132" cy="1305627"/>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961" b="1" kern="0" spc="-29">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algn="ctr" defTabSz="710546">
              <a:spcBef>
                <a:spcPct val="0"/>
              </a:spcBef>
              <a:spcAft>
                <a:spcPct val="35000"/>
              </a:spcAft>
              <a:defRPr/>
            </a:pPr>
            <a:r>
              <a:rPr lang="en-US" sz="2353" kern="0" spc="-29">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Visualization</a:t>
            </a:r>
          </a:p>
        </p:txBody>
      </p:sp>
      <p:sp>
        <p:nvSpPr>
          <p:cNvPr id="68" name="Title 1"/>
          <p:cNvSpPr txBox="1">
            <a:spLocks/>
          </p:cNvSpPr>
          <p:nvPr/>
        </p:nvSpPr>
        <p:spPr>
          <a:xfrm>
            <a:off x="270067" y="290403"/>
            <a:ext cx="11654187" cy="8994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defTabSz="914367">
              <a:defRPr/>
            </a:pPr>
            <a:r>
              <a:rPr lang="en-US" sz="4705" spc="-100" dirty="0">
                <a:solidFill>
                  <a:srgbClr val="D83B01"/>
                </a:solidFill>
                <a:latin typeface="Segoe UI Light"/>
              </a:rPr>
              <a:t>Big Data Pipeline and Workflow</a:t>
            </a:r>
          </a:p>
        </p:txBody>
      </p:sp>
    </p:spTree>
    <p:extLst>
      <p:ext uri="{BB962C8B-B14F-4D97-AF65-F5344CB8AC3E}">
        <p14:creationId xmlns:p14="http://schemas.microsoft.com/office/powerpoint/2010/main" val="193204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additive="base">
                                        <p:cTn id="53" dur="500" fill="hold"/>
                                        <p:tgtEl>
                                          <p:spTgt spid="54"/>
                                        </p:tgtEl>
                                        <p:attrNameLst>
                                          <p:attrName>ppt_x</p:attrName>
                                        </p:attrNameLst>
                                      </p:cBhvr>
                                      <p:tavLst>
                                        <p:tav tm="0">
                                          <p:val>
                                            <p:strVal val="#ppt_x"/>
                                          </p:val>
                                        </p:tav>
                                        <p:tav tm="100000">
                                          <p:val>
                                            <p:strVal val="#ppt_x"/>
                                          </p:val>
                                        </p:tav>
                                      </p:tavLst>
                                    </p:anim>
                                    <p:anim calcmode="lin" valueType="num">
                                      <p:cBhvr additive="base">
                                        <p:cTn id="54" dur="500" fill="hold"/>
                                        <p:tgtEl>
                                          <p:spTgt spid="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fill="hold"/>
                                        <p:tgtEl>
                                          <p:spTgt spid="59"/>
                                        </p:tgtEl>
                                        <p:attrNameLst>
                                          <p:attrName>ppt_x</p:attrName>
                                        </p:attrNameLst>
                                      </p:cBhvr>
                                      <p:tavLst>
                                        <p:tav tm="0">
                                          <p:val>
                                            <p:strVal val="#ppt_x"/>
                                          </p:val>
                                        </p:tav>
                                        <p:tav tm="100000">
                                          <p:val>
                                            <p:strVal val="#ppt_x"/>
                                          </p:val>
                                        </p:tav>
                                      </p:tavLst>
                                    </p:anim>
                                    <p:anim calcmode="lin" valueType="num">
                                      <p:cBhvr additive="base">
                                        <p:cTn id="5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22" grpId="0"/>
      <p:bldP spid="23" grpId="0" animBg="1"/>
      <p:bldP spid="24" grpId="0"/>
      <p:bldP spid="30" grpId="0" animBg="1"/>
      <p:bldP spid="54" grpId="0" animBg="1"/>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893304" y="4650562"/>
            <a:ext cx="5054499" cy="1578697"/>
            <a:chOff x="3971053" y="4743496"/>
            <a:chExt cx="5156584" cy="1610582"/>
          </a:xfrm>
        </p:grpSpPr>
        <p:sp>
          <p:nvSpPr>
            <p:cNvPr id="37" name="Rectangle 36"/>
            <p:cNvSpPr/>
            <p:nvPr/>
          </p:nvSpPr>
          <p:spPr bwMode="auto">
            <a:xfrm>
              <a:off x="3971053" y="4743496"/>
              <a:ext cx="5156584" cy="1610582"/>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567" b="1" kern="0" spc="-29">
                <a:gradFill>
                  <a:gsLst>
                    <a:gs pos="100000">
                      <a:srgbClr val="FFFFFF"/>
                    </a:gs>
                    <a:gs pos="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38" name="Group 37"/>
            <p:cNvGrpSpPr/>
            <p:nvPr/>
          </p:nvGrpSpPr>
          <p:grpSpPr>
            <a:xfrm>
              <a:off x="6158104" y="5116633"/>
              <a:ext cx="712017" cy="476984"/>
              <a:chOff x="8588655" y="3482322"/>
              <a:chExt cx="2571750" cy="2016125"/>
            </a:xfrm>
          </p:grpSpPr>
          <p:sp>
            <p:nvSpPr>
              <p:cNvPr id="40"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00000">
                        <a:srgbClr val="FFFFFF"/>
                      </a:gs>
                      <a:gs pos="0">
                        <a:srgbClr val="FFFFFF"/>
                      </a:gs>
                    </a:gsLst>
                    <a:lin ang="5400000" scaled="0"/>
                  </a:gradFill>
                  <a:latin typeface="Segoe UI"/>
                </a:endParaRPr>
              </a:p>
            </p:txBody>
          </p:sp>
          <p:sp>
            <p:nvSpPr>
              <p:cNvPr id="41"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00000">
                        <a:srgbClr val="FFFFFF"/>
                      </a:gs>
                      <a:gs pos="0">
                        <a:srgbClr val="FFFFFF"/>
                      </a:gs>
                    </a:gsLst>
                    <a:lin ang="5400000" scaled="0"/>
                  </a:gradFill>
                  <a:latin typeface="Segoe UI"/>
                </a:endParaRPr>
              </a:p>
            </p:txBody>
          </p:sp>
        </p:grpSp>
        <p:sp>
          <p:nvSpPr>
            <p:cNvPr id="39" name="Rectangle 38"/>
            <p:cNvSpPr/>
            <p:nvPr/>
          </p:nvSpPr>
          <p:spPr>
            <a:xfrm>
              <a:off x="5488462" y="5860992"/>
              <a:ext cx="2051300" cy="338474"/>
            </a:xfrm>
            <a:prstGeom prst="rect">
              <a:avLst/>
            </a:prstGeom>
          </p:spPr>
          <p:txBody>
            <a:bodyPr wrap="square">
              <a:spAutoFit/>
            </a:bodyPr>
            <a:lstStyle/>
            <a:p>
              <a:pPr algn="ctr" defTabSz="896156">
                <a:defRPr/>
              </a:pPr>
              <a:r>
                <a:rPr lang="en-US" sz="1567" kern="0" spc="-29" dirty="0">
                  <a:gradFill>
                    <a:gsLst>
                      <a:gs pos="100000">
                        <a:srgbClr val="FFFFFF"/>
                      </a:gs>
                      <a:gs pos="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lang="en-US" sz="1567" kern="0" dirty="0">
                <a:gradFill>
                  <a:gsLst>
                    <a:gs pos="100000">
                      <a:srgbClr val="FFFFFF"/>
                    </a:gs>
                    <a:gs pos="0">
                      <a:srgbClr val="FFFFFF"/>
                    </a:gs>
                  </a:gsLst>
                  <a:lin ang="5400000" scaled="0"/>
                </a:gradFill>
                <a:latin typeface="Segoe UI"/>
                <a:ea typeface="MS PGothic" panose="020B0600070205080204" pitchFamily="34" charset="-128"/>
              </a:endParaRPr>
            </a:p>
          </p:txBody>
        </p:sp>
      </p:grpSp>
      <p:grpSp>
        <p:nvGrpSpPr>
          <p:cNvPr id="3" name="Group 2"/>
          <p:cNvGrpSpPr/>
          <p:nvPr/>
        </p:nvGrpSpPr>
        <p:grpSpPr>
          <a:xfrm>
            <a:off x="11147182" y="2117192"/>
            <a:ext cx="348287" cy="2132821"/>
            <a:chOff x="10611830" y="3082745"/>
            <a:chExt cx="355373" cy="2176206"/>
          </a:xfrm>
        </p:grpSpPr>
        <p:cxnSp>
          <p:nvCxnSpPr>
            <p:cNvPr id="4" name="Straight Connector 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840460" y="4103083"/>
              <a:ext cx="126743" cy="4084"/>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Freeform 389"/>
          <p:cNvSpPr>
            <a:spLocks noEditPoints="1"/>
          </p:cNvSpPr>
          <p:nvPr/>
        </p:nvSpPr>
        <p:spPr bwMode="auto">
          <a:xfrm>
            <a:off x="9554461" y="356556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119">
              <a:defRPr/>
            </a:pPr>
            <a:endParaRPr lang="en-US" sz="1667" kern="0">
              <a:gradFill>
                <a:gsLst>
                  <a:gs pos="100000">
                    <a:srgbClr val="161616"/>
                  </a:gs>
                  <a:gs pos="0">
                    <a:srgbClr val="161616"/>
                  </a:gs>
                </a:gsLst>
                <a:lin ang="5400000" scaled="0"/>
              </a:gradFill>
              <a:latin typeface="Segoe UI"/>
              <a:ea typeface="MS PGothic" panose="020B0600070205080204" pitchFamily="34" charset="-128"/>
            </a:endParaRPr>
          </a:p>
        </p:txBody>
      </p:sp>
      <p:sp>
        <p:nvSpPr>
          <p:cNvPr id="10" name="Rectangle 9"/>
          <p:cNvSpPr/>
          <p:nvPr/>
        </p:nvSpPr>
        <p:spPr>
          <a:xfrm>
            <a:off x="49126" y="6234317"/>
            <a:ext cx="675731" cy="338186"/>
          </a:xfrm>
          <a:prstGeom prst="rect">
            <a:avLst/>
          </a:prstGeom>
        </p:spPr>
        <p:txBody>
          <a:bodyPr wrap="none">
            <a:spAutoFit/>
          </a:bodyPr>
          <a:lstStyle/>
          <a:p>
            <a:pPr algn="ctr" defTabSz="710546">
              <a:spcBef>
                <a:spcPct val="0"/>
              </a:spcBef>
              <a:spcAft>
                <a:spcPct val="35000"/>
              </a:spcAft>
              <a:defRPr/>
            </a:pPr>
            <a:r>
              <a:rPr lang="en-US" sz="1567" b="1"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11" name="Group 10"/>
          <p:cNvGrpSpPr/>
          <p:nvPr/>
        </p:nvGrpSpPr>
        <p:grpSpPr>
          <a:xfrm>
            <a:off x="19598" y="2046578"/>
            <a:ext cx="1520222" cy="3744158"/>
            <a:chOff x="276231" y="2132701"/>
            <a:chExt cx="1551146" cy="3820320"/>
          </a:xfrm>
        </p:grpSpPr>
        <p:cxnSp>
          <p:nvCxnSpPr>
            <p:cNvPr id="12" name="Straight Connector 11"/>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00000">
                      <a:srgbClr val="161616"/>
                    </a:gs>
                    <a:gs pos="0">
                      <a:srgbClr val="161616"/>
                    </a:gs>
                  </a:gsLst>
                  <a:lin ang="5400000" scaled="0"/>
                </a:gradFill>
                <a:latin typeface="Segoe UI"/>
                <a:ea typeface="MS PGothic" panose="020B0600070205080204" pitchFamily="34" charset="-128"/>
              </a:endParaRPr>
            </a:p>
          </p:txBody>
        </p:sp>
        <p:sp>
          <p:nvSpPr>
            <p:cNvPr id="17" name="TextBox 16"/>
            <p:cNvSpPr txBox="1"/>
            <p:nvPr/>
          </p:nvSpPr>
          <p:spPr>
            <a:xfrm>
              <a:off x="290952" y="2519818"/>
              <a:ext cx="1239880" cy="620146"/>
            </a:xfrm>
            <a:prstGeom prst="rect">
              <a:avLst/>
            </a:prstGeom>
            <a:noFill/>
          </p:spPr>
          <p:txBody>
            <a:bodyPr wrap="square" lIns="179209" tIns="143367" rIns="179209" bIns="143367" rtlCol="0">
              <a:spAutoFit/>
            </a:bodyPr>
            <a:lstStyle/>
            <a:p>
              <a:pPr defTabSz="913956">
                <a:lnSpc>
                  <a:spcPct val="90000"/>
                </a:lnSpc>
                <a:spcBef>
                  <a:spcPct val="0"/>
                </a:spcBef>
                <a:spcAft>
                  <a:spcPts val="588"/>
                </a:spcAft>
                <a:defRPr/>
              </a:pP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8" name="TextBox 17"/>
            <p:cNvSpPr txBox="1"/>
            <p:nvPr/>
          </p:nvSpPr>
          <p:spPr>
            <a:xfrm>
              <a:off x="286638" y="4033284"/>
              <a:ext cx="1239880" cy="620146"/>
            </a:xfrm>
            <a:prstGeom prst="rect">
              <a:avLst/>
            </a:prstGeom>
            <a:noFill/>
          </p:spPr>
          <p:txBody>
            <a:bodyPr wrap="square" lIns="179209" tIns="143367" rIns="179209" bIns="143367" rtlCol="0">
              <a:spAutoFit/>
            </a:bodyPr>
            <a:lstStyle/>
            <a:p>
              <a:pPr defTabSz="913956">
                <a:lnSpc>
                  <a:spcPct val="90000"/>
                </a:lnSpc>
                <a:spcBef>
                  <a:spcPct val="0"/>
                </a:spcBef>
                <a:spcAft>
                  <a:spcPts val="588"/>
                </a:spcAft>
                <a:defRPr/>
              </a:pP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9"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00000">
                      <a:srgbClr val="161616"/>
                    </a:gs>
                    <a:gs pos="0">
                      <a:srgbClr val="161616"/>
                    </a:gs>
                  </a:gsLst>
                  <a:lin ang="5400000" scaled="0"/>
                </a:gradFill>
                <a:latin typeface="Segoe UI"/>
                <a:ea typeface="MS PGothic" panose="020B0600070205080204" pitchFamily="34" charset="-128"/>
              </a:endParaRPr>
            </a:p>
          </p:txBody>
        </p:sp>
        <p:sp>
          <p:nvSpPr>
            <p:cNvPr id="20" name="TextBox 19"/>
            <p:cNvSpPr txBox="1"/>
            <p:nvPr/>
          </p:nvSpPr>
          <p:spPr>
            <a:xfrm>
              <a:off x="276231" y="5332875"/>
              <a:ext cx="1551146" cy="620146"/>
            </a:xfrm>
            <a:prstGeom prst="rect">
              <a:avLst/>
            </a:prstGeom>
            <a:noFill/>
          </p:spPr>
          <p:txBody>
            <a:bodyPr wrap="square" lIns="179209" tIns="143367" rIns="179209" bIns="143367" rtlCol="0">
              <a:spAutoFit/>
            </a:bodyPr>
            <a:lstStyle/>
            <a:p>
              <a:pPr defTabSz="913956">
                <a:lnSpc>
                  <a:spcPct val="90000"/>
                </a:lnSpc>
                <a:spcBef>
                  <a:spcPct val="0"/>
                </a:spcBef>
                <a:spcAft>
                  <a:spcPts val="588"/>
                </a:spcAft>
                <a:defRPr/>
              </a:pP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00000">
                      <a:srgbClr val="161616"/>
                    </a:gs>
                    <a:gs pos="0">
                      <a:srgbClr val="161616"/>
                    </a:gs>
                  </a:gsLst>
                  <a:lin ang="5400000" scaled="0"/>
                </a:gradFill>
                <a:latin typeface="Segoe UI"/>
                <a:ea typeface="MS PGothic" panose="020B0600070205080204" pitchFamily="34" charset="-128"/>
              </a:endParaRPr>
            </a:p>
          </p:txBody>
        </p:sp>
      </p:grpSp>
      <p:sp>
        <p:nvSpPr>
          <p:cNvPr id="22" name="Rectangle 21"/>
          <p:cNvSpPr/>
          <p:nvPr/>
        </p:nvSpPr>
        <p:spPr>
          <a:xfrm>
            <a:off x="5347554" y="6227338"/>
            <a:ext cx="1407879" cy="338186"/>
          </a:xfrm>
          <a:prstGeom prst="rect">
            <a:avLst/>
          </a:prstGeom>
        </p:spPr>
        <p:txBody>
          <a:bodyPr wrap="none">
            <a:spAutoFit/>
          </a:bodyPr>
          <a:lstStyle/>
          <a:p>
            <a:pPr algn="ctr" defTabSz="710546">
              <a:spcBef>
                <a:spcPct val="0"/>
              </a:spcBef>
              <a:spcAft>
                <a:spcPct val="35000"/>
              </a:spcAft>
              <a:defRPr/>
            </a:pPr>
            <a:r>
              <a:rPr lang="en-US" sz="1567" b="1"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23" name="Right Arrow 22"/>
          <p:cNvSpPr/>
          <p:nvPr/>
        </p:nvSpPr>
        <p:spPr bwMode="auto">
          <a:xfrm>
            <a:off x="942289" y="6265994"/>
            <a:ext cx="4195223" cy="254440"/>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567" b="1" kern="0" spc="-29" err="1">
              <a:gradFill>
                <a:gsLst>
                  <a:gs pos="100000">
                    <a:srgbClr val="161616"/>
                  </a:gs>
                  <a:gs pos="0">
                    <a:srgbClr val="161616"/>
                  </a:gs>
                </a:gsLst>
                <a:lin ang="5400000" scaled="0"/>
              </a:gradFill>
              <a:latin typeface="Segoe UI Semilight" panose="020B0402040204020203" pitchFamily="34" charset="0"/>
              <a:cs typeface="Segoe UI Semilight" panose="020B0402040204020203" pitchFamily="34" charset="0"/>
            </a:endParaRPr>
          </a:p>
        </p:txBody>
      </p:sp>
      <p:sp>
        <p:nvSpPr>
          <p:cNvPr id="24" name="Rectangle 23"/>
          <p:cNvSpPr/>
          <p:nvPr/>
        </p:nvSpPr>
        <p:spPr>
          <a:xfrm>
            <a:off x="11166375" y="6227338"/>
            <a:ext cx="879603" cy="338186"/>
          </a:xfrm>
          <a:prstGeom prst="rect">
            <a:avLst/>
          </a:prstGeom>
        </p:spPr>
        <p:txBody>
          <a:bodyPr wrap="none">
            <a:spAutoFit/>
          </a:bodyPr>
          <a:lstStyle/>
          <a:p>
            <a:pPr algn="ctr" defTabSz="710546">
              <a:spcBef>
                <a:spcPct val="0"/>
              </a:spcBef>
              <a:spcAft>
                <a:spcPct val="35000"/>
              </a:spcAft>
              <a:defRPr/>
            </a:pPr>
            <a:r>
              <a:rPr lang="en-US" sz="1567" b="1"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25" name="Group 24"/>
          <p:cNvGrpSpPr/>
          <p:nvPr/>
        </p:nvGrpSpPr>
        <p:grpSpPr>
          <a:xfrm>
            <a:off x="11230997" y="2845987"/>
            <a:ext cx="1215163" cy="1033419"/>
            <a:chOff x="10920388" y="2780901"/>
            <a:chExt cx="1239881" cy="1054439"/>
          </a:xfrm>
        </p:grpSpPr>
        <p:grpSp>
          <p:nvGrpSpPr>
            <p:cNvPr id="26" name="Group 25"/>
            <p:cNvGrpSpPr/>
            <p:nvPr/>
          </p:nvGrpSpPr>
          <p:grpSpPr>
            <a:xfrm>
              <a:off x="11311238" y="2780901"/>
              <a:ext cx="458181" cy="590870"/>
              <a:chOff x="8824650" y="2294433"/>
              <a:chExt cx="368737" cy="475523"/>
            </a:xfrm>
          </p:grpSpPr>
          <p:sp>
            <p:nvSpPr>
              <p:cNvPr id="28"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00000">
                        <a:srgbClr val="161616"/>
                      </a:gs>
                      <a:gs pos="0">
                        <a:srgbClr val="161616"/>
                      </a:gs>
                    </a:gsLst>
                    <a:lin ang="5400000" scaled="0"/>
                  </a:gradFill>
                  <a:latin typeface="Segoe UI"/>
                  <a:ea typeface="MS PGothic" panose="020B0600070205080204" pitchFamily="34" charset="-128"/>
                </a:endParaRPr>
              </a:p>
            </p:txBody>
          </p:sp>
          <p:sp>
            <p:nvSpPr>
              <p:cNvPr id="29"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00000">
                        <a:srgbClr val="161616"/>
                      </a:gs>
                      <a:gs pos="0">
                        <a:srgbClr val="161616"/>
                      </a:gs>
                    </a:gsLst>
                    <a:lin ang="5400000" scaled="0"/>
                  </a:gradFill>
                  <a:latin typeface="Segoe UI"/>
                  <a:ea typeface="MS PGothic" panose="020B0600070205080204" pitchFamily="34" charset="-128"/>
                </a:endParaRPr>
              </a:p>
            </p:txBody>
          </p:sp>
        </p:grpSp>
        <p:sp>
          <p:nvSpPr>
            <p:cNvPr id="27" name="TextBox 26"/>
            <p:cNvSpPr txBox="1"/>
            <p:nvPr/>
          </p:nvSpPr>
          <p:spPr>
            <a:xfrm>
              <a:off x="10920388" y="3380619"/>
              <a:ext cx="1239881" cy="454721"/>
            </a:xfrm>
            <a:prstGeom prst="rect">
              <a:avLst/>
            </a:prstGeom>
            <a:noFill/>
          </p:spPr>
          <p:txBody>
            <a:bodyPr wrap="square" lIns="179209" tIns="143367" rIns="179209" bIns="143367" rtlCol="0">
              <a:spAutoFit/>
            </a:bodyPr>
            <a:lstStyle/>
            <a:p>
              <a:pPr algn="ctr" defTabSz="913956">
                <a:lnSpc>
                  <a:spcPct val="90000"/>
                </a:lnSpc>
                <a:spcBef>
                  <a:spcPct val="0"/>
                </a:spcBef>
                <a:spcAft>
                  <a:spcPts val="588"/>
                </a:spcAft>
                <a:defRPr/>
              </a:pPr>
              <a:r>
                <a:rPr lang="en-US" sz="1126" kern="0" spc="-29">
                  <a:gradFill>
                    <a:gsLst>
                      <a:gs pos="100000">
                        <a:srgbClr val="161616"/>
                      </a:gs>
                      <a:gs pos="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sp>
        <p:nvSpPr>
          <p:cNvPr id="30" name="Right Arrow 29"/>
          <p:cNvSpPr/>
          <p:nvPr/>
        </p:nvSpPr>
        <p:spPr bwMode="auto">
          <a:xfrm>
            <a:off x="6875259" y="6265994"/>
            <a:ext cx="3713745" cy="254440"/>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567" b="1" kern="0" spc="-29" err="1">
              <a:gradFill>
                <a:gsLst>
                  <a:gs pos="100000">
                    <a:srgbClr val="161616"/>
                  </a:gs>
                  <a:gs pos="0">
                    <a:srgbClr val="161616"/>
                  </a:gs>
                </a:gsLst>
                <a:lin ang="5400000" scaled="0"/>
              </a:gradFill>
              <a:latin typeface="Segoe UI Semilight" panose="020B0402040204020203" pitchFamily="34" charset="0"/>
              <a:cs typeface="Segoe UI Semilight" panose="020B0402040204020203" pitchFamily="34" charset="0"/>
            </a:endParaRPr>
          </a:p>
        </p:txBody>
      </p:sp>
      <p:grpSp>
        <p:nvGrpSpPr>
          <p:cNvPr id="31" name="Group 30"/>
          <p:cNvGrpSpPr/>
          <p:nvPr/>
        </p:nvGrpSpPr>
        <p:grpSpPr>
          <a:xfrm>
            <a:off x="3899081" y="1412331"/>
            <a:ext cx="5269845" cy="3327231"/>
            <a:chOff x="3976947" y="1439862"/>
            <a:chExt cx="5376278" cy="3394430"/>
          </a:xfrm>
        </p:grpSpPr>
        <p:sp>
          <p:nvSpPr>
            <p:cNvPr id="32" name="Rectangle 31"/>
            <p:cNvSpPr/>
            <p:nvPr/>
          </p:nvSpPr>
          <p:spPr bwMode="auto">
            <a:xfrm>
              <a:off x="3976947" y="1458550"/>
              <a:ext cx="5143613" cy="3155713"/>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567" b="1" kern="0" spc="-29">
                <a:gradFill>
                  <a:gsLst>
                    <a:gs pos="100000">
                      <a:srgbClr val="FFFFFF"/>
                    </a:gs>
                    <a:gs pos="0">
                      <a:srgbClr val="FFFFFF"/>
                    </a:gs>
                  </a:gsLst>
                  <a:lin ang="5400000" scaled="0"/>
                </a:gradFill>
                <a:latin typeface="Segoe UI Semilight" panose="020B0402040204020203" pitchFamily="34" charset="0"/>
                <a:cs typeface="Segoe UI Semilight" panose="020B0402040204020203" pitchFamily="34" charset="0"/>
              </a:endParaRPr>
            </a:p>
          </p:txBody>
        </p:sp>
        <p:sp>
          <p:nvSpPr>
            <p:cNvPr id="33" name="Rectangle 32"/>
            <p:cNvSpPr/>
            <p:nvPr/>
          </p:nvSpPr>
          <p:spPr>
            <a:xfrm>
              <a:off x="4313237" y="1439862"/>
              <a:ext cx="4376679" cy="847660"/>
            </a:xfrm>
            <a:prstGeom prst="rect">
              <a:avLst/>
            </a:prstGeom>
          </p:spPr>
          <p:txBody>
            <a:bodyPr wrap="square">
              <a:spAutoFit/>
            </a:bodyPr>
            <a:lstStyle/>
            <a:p>
              <a:pPr algn="ctr" defTabSz="896156">
                <a:defRPr/>
              </a:pPr>
              <a:r>
                <a:rPr lang="en-US" sz="2353" kern="0" spc="-29" dirty="0">
                  <a:gradFill>
                    <a:gsLst>
                      <a:gs pos="100000">
                        <a:srgbClr val="FFFFFF"/>
                      </a:gs>
                      <a:gs pos="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Preparation, Analytics and M</a:t>
              </a:r>
              <a:r>
                <a:rPr lang="en-US" sz="2353" kern="0" spc="-29" dirty="0" err="1">
                  <a:gradFill>
                    <a:gsLst>
                      <a:gs pos="100000">
                        <a:srgbClr val="FFFFFF"/>
                      </a:gs>
                      <a:gs pos="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achine</a:t>
              </a:r>
              <a:r>
                <a:rPr lang="en-US" sz="2353" kern="0" spc="-29" dirty="0">
                  <a:gradFill>
                    <a:gsLst>
                      <a:gs pos="100000">
                        <a:srgbClr val="FFFFFF"/>
                      </a:gs>
                      <a:gs pos="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 Learning</a:t>
              </a:r>
              <a:endParaRPr lang="en-US" sz="2353" kern="0" dirty="0">
                <a:gradFill>
                  <a:gsLst>
                    <a:gs pos="100000">
                      <a:srgbClr val="FFFFFF"/>
                    </a:gs>
                    <a:gs pos="0">
                      <a:srgbClr val="FFFFFF"/>
                    </a:gs>
                  </a:gsLst>
                  <a:lin ang="5400000" scaled="0"/>
                </a:gradFill>
                <a:latin typeface="Segoe UI"/>
                <a:ea typeface="MS PGothic" panose="020B0600070205080204" pitchFamily="34" charset="-128"/>
              </a:endParaRPr>
            </a:p>
          </p:txBody>
        </p:sp>
        <p:sp>
          <p:nvSpPr>
            <p:cNvPr id="35" name="Isosceles Triangle 34"/>
            <p:cNvSpPr/>
            <p:nvPr/>
          </p:nvSpPr>
          <p:spPr bwMode="auto">
            <a:xfrm rot="5400000">
              <a:off x="8715657" y="2935894"/>
              <a:ext cx="1048959" cy="226177"/>
            </a:xfrm>
            <a:prstGeom prst="triangle">
              <a:avLst>
                <a:gd name="adj" fmla="val 51823"/>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100000">
                      <a:srgbClr val="FFFFFF"/>
                    </a:gs>
                    <a:gs pos="0">
                      <a:srgbClr val="FFFFFF"/>
                    </a:gs>
                  </a:gsLst>
                  <a:lin ang="5400000" scaled="0"/>
                </a:gradFill>
                <a:latin typeface="Segoe UI"/>
                <a:ea typeface="Segoe UI" pitchFamily="34" charset="0"/>
                <a:cs typeface="Segoe UI" pitchFamily="34" charset="0"/>
              </a:endParaRPr>
            </a:p>
          </p:txBody>
        </p:sp>
        <p:sp>
          <p:nvSpPr>
            <p:cNvPr id="34" name="Isosceles Triangle 33"/>
            <p:cNvSpPr/>
            <p:nvPr/>
          </p:nvSpPr>
          <p:spPr bwMode="auto">
            <a:xfrm rot="10800000">
              <a:off x="5934816" y="4609941"/>
              <a:ext cx="1003040" cy="224351"/>
            </a:xfrm>
            <a:prstGeom prst="triangle">
              <a:avLst>
                <a:gd name="adj" fmla="val 51823"/>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100000">
                      <a:srgbClr val="FFFFFF"/>
                    </a:gs>
                    <a:gs pos="0">
                      <a:srgbClr val="FFFFFF"/>
                    </a:gs>
                  </a:gsLst>
                  <a:lin ang="5400000" scaled="0"/>
                </a:gradFill>
                <a:latin typeface="Segoe UI"/>
                <a:ea typeface="Segoe UI" pitchFamily="34" charset="0"/>
                <a:cs typeface="Segoe UI" pitchFamily="34" charset="0"/>
              </a:endParaRPr>
            </a:p>
          </p:txBody>
        </p:sp>
      </p:grpSp>
      <p:grpSp>
        <p:nvGrpSpPr>
          <p:cNvPr id="43" name="Group 42"/>
          <p:cNvGrpSpPr/>
          <p:nvPr/>
        </p:nvGrpSpPr>
        <p:grpSpPr>
          <a:xfrm>
            <a:off x="1038199" y="1430650"/>
            <a:ext cx="3041131" cy="4796687"/>
            <a:chOff x="1058285" y="1458551"/>
            <a:chExt cx="3102552" cy="4893565"/>
          </a:xfrm>
        </p:grpSpPr>
        <p:grpSp>
          <p:nvGrpSpPr>
            <p:cNvPr id="46" name="Group 45"/>
            <p:cNvGrpSpPr/>
            <p:nvPr/>
          </p:nvGrpSpPr>
          <p:grpSpPr>
            <a:xfrm>
              <a:off x="3865636" y="5208167"/>
              <a:ext cx="295201" cy="853554"/>
              <a:chOff x="3832324" y="5254390"/>
              <a:chExt cx="295243" cy="853675"/>
            </a:xfrm>
          </p:grpSpPr>
          <p:sp>
            <p:nvSpPr>
              <p:cNvPr id="51" name="Isosceles Triangle 50"/>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100000">
                        <a:srgbClr val="FFFFFF"/>
                      </a:gs>
                      <a:gs pos="0">
                        <a:srgbClr val="FFFFFF"/>
                      </a:gs>
                    </a:gsLst>
                    <a:lin ang="5400000" scaled="0"/>
                  </a:gradFill>
                  <a:latin typeface="Segoe UI"/>
                  <a:ea typeface="Segoe UI" pitchFamily="34" charset="0"/>
                  <a:cs typeface="Segoe UI" pitchFamily="34" charset="0"/>
                </a:endParaRPr>
              </a:p>
            </p:txBody>
          </p:sp>
          <p:sp>
            <p:nvSpPr>
              <p:cNvPr id="52" name="Isosceles Triangle 51"/>
              <p:cNvSpPr/>
              <p:nvPr/>
            </p:nvSpPr>
            <p:spPr bwMode="auto">
              <a:xfrm rot="5400000">
                <a:off x="3529509" y="5557205"/>
                <a:ext cx="853675" cy="248045"/>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100000">
                        <a:srgbClr val="FFFFFF"/>
                      </a:gs>
                      <a:gs pos="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1058285" y="1458551"/>
              <a:ext cx="2805640" cy="4893565"/>
              <a:chOff x="1058285" y="1458551"/>
              <a:chExt cx="2805640" cy="4893565"/>
            </a:xfrm>
          </p:grpSpPr>
          <p:sp>
            <p:nvSpPr>
              <p:cNvPr id="48" name="Rectangle 47"/>
              <p:cNvSpPr/>
              <p:nvPr/>
            </p:nvSpPr>
            <p:spPr bwMode="auto">
              <a:xfrm>
                <a:off x="1058285" y="1458551"/>
                <a:ext cx="2805640" cy="4893565"/>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r>
                  <a:rPr lang="en-US" sz="1567" b="1" kern="0" spc="-29">
                    <a:gradFill>
                      <a:gsLst>
                        <a:gs pos="100000">
                          <a:srgbClr val="FFFFFF"/>
                        </a:gs>
                        <a:gs pos="0">
                          <a:srgbClr val="FFFFFF"/>
                        </a:gs>
                      </a:gsLst>
                      <a:lin ang="5400000" scaled="0"/>
                    </a:gradFill>
                    <a:latin typeface="Segoe UI Semilight" panose="020B0402040204020203" pitchFamily="34" charset="0"/>
                    <a:cs typeface="Segoe UI Semilight" panose="020B0402040204020203" pitchFamily="34" charset="0"/>
                  </a:rPr>
                  <a:t>Ingestion</a:t>
                </a:r>
              </a:p>
            </p:txBody>
          </p:sp>
          <p:sp>
            <p:nvSpPr>
              <p:cNvPr id="49" name="Rectangle 48"/>
              <p:cNvSpPr/>
              <p:nvPr/>
            </p:nvSpPr>
            <p:spPr bwMode="auto">
              <a:xfrm>
                <a:off x="1136404" y="1829576"/>
                <a:ext cx="2651563" cy="2807610"/>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175" b="1" kern="0" spc="-29">
                  <a:gradFill>
                    <a:gsLst>
                      <a:gs pos="100000">
                        <a:srgbClr val="FFFFFF"/>
                      </a:gs>
                      <a:gs pos="0">
                        <a:srgbClr val="FFFFFF"/>
                      </a:gs>
                    </a:gsLst>
                    <a:lin ang="5400000" scaled="0"/>
                  </a:gradFill>
                  <a:latin typeface="Segoe UI Semilight" panose="020B0402040204020203" pitchFamily="34" charset="0"/>
                  <a:cs typeface="Segoe UI Semilight" panose="020B0402040204020203" pitchFamily="34" charset="0"/>
                </a:endParaRPr>
              </a:p>
            </p:txBody>
          </p:sp>
          <p:sp>
            <p:nvSpPr>
              <p:cNvPr id="50" name="Rectangle 49"/>
              <p:cNvSpPr/>
              <p:nvPr/>
            </p:nvSpPr>
            <p:spPr bwMode="auto">
              <a:xfrm>
                <a:off x="1136404" y="4792662"/>
                <a:ext cx="2660251" cy="1425560"/>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endParaRPr lang="en-US" sz="1175" b="1" kern="0" spc="-29">
                  <a:gradFill>
                    <a:gsLst>
                      <a:gs pos="100000">
                        <a:srgbClr val="FFFFFF"/>
                      </a:gs>
                      <a:gs pos="0">
                        <a:srgbClr val="FFFFFF"/>
                      </a:gs>
                    </a:gsLst>
                    <a:lin ang="5400000" scaled="0"/>
                  </a:gradFill>
                  <a:latin typeface="Segoe UI Semilight" panose="020B0402040204020203" pitchFamily="34" charset="0"/>
                  <a:cs typeface="Segoe UI Semilight" panose="020B0402040204020203" pitchFamily="34" charset="0"/>
                </a:endParaRPr>
              </a:p>
            </p:txBody>
          </p:sp>
        </p:grpSp>
      </p:grpSp>
      <p:sp>
        <p:nvSpPr>
          <p:cNvPr id="44" name="Rectangle 43"/>
          <p:cNvSpPr/>
          <p:nvPr/>
        </p:nvSpPr>
        <p:spPr>
          <a:xfrm>
            <a:off x="1158668" y="1930795"/>
            <a:ext cx="2507581" cy="461600"/>
          </a:xfrm>
          <a:prstGeom prst="rect">
            <a:avLst/>
          </a:prstGeom>
        </p:spPr>
        <p:txBody>
          <a:bodyPr wrap="square">
            <a:spAutoFit/>
          </a:bodyPr>
          <a:lstStyle/>
          <a:p>
            <a:pPr algn="ctr" defTabSz="896156">
              <a:defRPr/>
            </a:pPr>
            <a:r>
              <a:rPr lang="en-US" sz="2353" kern="0" spc="-29" dirty="0">
                <a:gradFill>
                  <a:gsLst>
                    <a:gs pos="100000">
                      <a:srgbClr val="FFFFFF"/>
                    </a:gs>
                    <a:gs pos="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Bulk I</a:t>
            </a:r>
            <a:r>
              <a:rPr lang="en-US" sz="2353" kern="0" spc="-29" dirty="0" err="1">
                <a:gradFill>
                  <a:gsLst>
                    <a:gs pos="100000">
                      <a:srgbClr val="FFFFFF"/>
                    </a:gs>
                    <a:gs pos="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ngestion</a:t>
            </a:r>
            <a:endParaRPr lang="en-US" sz="2353" kern="0" dirty="0">
              <a:gradFill>
                <a:gsLst>
                  <a:gs pos="100000">
                    <a:srgbClr val="FFFFFF"/>
                  </a:gs>
                  <a:gs pos="0">
                    <a:srgbClr val="FFFFFF"/>
                  </a:gs>
                </a:gsLst>
                <a:lin ang="5400000" scaled="0"/>
              </a:gradFill>
              <a:latin typeface="Segoe UI"/>
              <a:ea typeface="MS PGothic" panose="020B0600070205080204" pitchFamily="34" charset="-128"/>
            </a:endParaRPr>
          </a:p>
        </p:txBody>
      </p:sp>
      <p:sp>
        <p:nvSpPr>
          <p:cNvPr id="45" name="Rectangle 44"/>
          <p:cNvSpPr/>
          <p:nvPr/>
        </p:nvSpPr>
        <p:spPr>
          <a:xfrm>
            <a:off x="1177882" y="4769070"/>
            <a:ext cx="2507581" cy="461600"/>
          </a:xfrm>
          <a:prstGeom prst="rect">
            <a:avLst/>
          </a:prstGeom>
        </p:spPr>
        <p:txBody>
          <a:bodyPr wrap="square">
            <a:spAutoFit/>
          </a:bodyPr>
          <a:lstStyle/>
          <a:p>
            <a:pPr algn="ctr" defTabSz="896156">
              <a:defRPr/>
            </a:pPr>
            <a:r>
              <a:rPr lang="en-US" sz="2353" kern="0" spc="-29" dirty="0">
                <a:gradFill>
                  <a:gsLst>
                    <a:gs pos="100000">
                      <a:srgbClr val="FFFFFF"/>
                    </a:gs>
                    <a:gs pos="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Event Ingestion</a:t>
            </a:r>
            <a:endParaRPr lang="en-US" sz="2353" kern="0" dirty="0">
              <a:gradFill>
                <a:gsLst>
                  <a:gs pos="100000">
                    <a:srgbClr val="FFFFFF"/>
                  </a:gs>
                  <a:gs pos="0">
                    <a:srgbClr val="FFFFFF"/>
                  </a:gs>
                </a:gsLst>
                <a:lin ang="5400000" scaled="0"/>
              </a:gradFill>
              <a:latin typeface="Segoe UI"/>
              <a:ea typeface="MS PGothic" panose="020B0600070205080204" pitchFamily="34" charset="-128"/>
            </a:endParaRPr>
          </a:p>
        </p:txBody>
      </p:sp>
      <p:grpSp>
        <p:nvGrpSpPr>
          <p:cNvPr id="53" name="Group 52"/>
          <p:cNvGrpSpPr/>
          <p:nvPr/>
        </p:nvGrpSpPr>
        <p:grpSpPr>
          <a:xfrm>
            <a:off x="9083659" y="1451150"/>
            <a:ext cx="2095132" cy="1305627"/>
            <a:chOff x="9370159" y="1703117"/>
            <a:chExt cx="2137447" cy="1331997"/>
          </a:xfrm>
          <a:solidFill>
            <a:srgbClr val="005AA1"/>
          </a:solidFill>
        </p:grpSpPr>
        <p:sp>
          <p:nvSpPr>
            <p:cNvPr id="54" name="Rectangle 53"/>
            <p:cNvSpPr/>
            <p:nvPr/>
          </p:nvSpPr>
          <p:spPr bwMode="auto">
            <a:xfrm>
              <a:off x="9370159" y="1703117"/>
              <a:ext cx="2137447" cy="1331997"/>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r>
                <a:rPr lang="en-US" sz="1567" b="1" kern="0" spc="-29">
                  <a:gradFill>
                    <a:gsLst>
                      <a:gs pos="100000">
                        <a:srgbClr val="FFFFFF"/>
                      </a:gs>
                      <a:gs pos="0">
                        <a:srgbClr val="FFFFFF"/>
                      </a:gs>
                    </a:gsLst>
                    <a:lin ang="5400000" scaled="0"/>
                  </a:gradFill>
                  <a:latin typeface="Segoe UI Semilight" panose="020B0402040204020203" pitchFamily="34" charset="0"/>
                  <a:cs typeface="Segoe UI Semilight" panose="020B0402040204020203" pitchFamily="34" charset="0"/>
                </a:rPr>
                <a:t>Discovery</a:t>
              </a:r>
            </a:p>
          </p:txBody>
        </p:sp>
        <p:grpSp>
          <p:nvGrpSpPr>
            <p:cNvPr id="55" name="Group 54"/>
            <p:cNvGrpSpPr/>
            <p:nvPr/>
          </p:nvGrpSpPr>
          <p:grpSpPr>
            <a:xfrm>
              <a:off x="9541222" y="2117414"/>
              <a:ext cx="1711991" cy="693067"/>
              <a:chOff x="1598435" y="3806103"/>
              <a:chExt cx="1711991" cy="693067"/>
            </a:xfrm>
            <a:grpFill/>
          </p:grpSpPr>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8435" y="3806103"/>
                <a:ext cx="890803" cy="693067"/>
              </a:xfrm>
              <a:prstGeom prst="rect">
                <a:avLst/>
              </a:prstGeom>
              <a:grpFill/>
            </p:spPr>
          </p:pic>
          <p:sp>
            <p:nvSpPr>
              <p:cNvPr id="56" name="Rectangle 55"/>
              <p:cNvSpPr/>
              <p:nvPr/>
            </p:nvSpPr>
            <p:spPr>
              <a:xfrm>
                <a:off x="2295981" y="3922223"/>
                <a:ext cx="1014445" cy="470268"/>
              </a:xfrm>
              <a:prstGeom prst="rect">
                <a:avLst/>
              </a:prstGeom>
              <a:grpFill/>
            </p:spPr>
            <p:txBody>
              <a:bodyPr wrap="none">
                <a:spAutoFit/>
              </a:bodyPr>
              <a:lstStyle/>
              <a:p>
                <a:pPr defTabSz="896156">
                  <a:defRPr/>
                </a:pPr>
                <a:r>
                  <a:rPr lang="en-US" sz="1174" kern="0" spc="-29">
                    <a:gradFill>
                      <a:gsLst>
                        <a:gs pos="100000">
                          <a:srgbClr val="FFFFFF"/>
                        </a:gs>
                        <a:gs pos="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896156">
                  <a:defRPr/>
                </a:pPr>
                <a:r>
                  <a:rPr lang="en-US" sz="1174" kern="0" spc="-29">
                    <a:gradFill>
                      <a:gsLst>
                        <a:gs pos="100000">
                          <a:srgbClr val="FFFFFF"/>
                        </a:gs>
                        <a:gs pos="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Data Catalog</a:t>
                </a:r>
                <a:endParaRPr lang="en-US" sz="1174" kern="0">
                  <a:gradFill>
                    <a:gsLst>
                      <a:gs pos="100000">
                        <a:srgbClr val="FFFFFF"/>
                      </a:gs>
                      <a:gs pos="0">
                        <a:srgbClr val="FFFFFF"/>
                      </a:gs>
                    </a:gsLst>
                    <a:lin ang="5400000" scaled="0"/>
                  </a:gradFill>
                  <a:latin typeface="Segoe UI"/>
                  <a:ea typeface="MS PGothic" panose="020B0600070205080204" pitchFamily="34" charset="-128"/>
                </a:endParaRPr>
              </a:p>
            </p:txBody>
          </p:sp>
        </p:grpSp>
      </p:grpSp>
      <p:grpSp>
        <p:nvGrpSpPr>
          <p:cNvPr id="58" name="Group 57"/>
          <p:cNvGrpSpPr/>
          <p:nvPr/>
        </p:nvGrpSpPr>
        <p:grpSpPr>
          <a:xfrm>
            <a:off x="9083659" y="3209777"/>
            <a:ext cx="2095132" cy="2083350"/>
            <a:chOff x="9464289" y="3308265"/>
            <a:chExt cx="2137447" cy="1331997"/>
          </a:xfrm>
          <a:solidFill>
            <a:srgbClr val="005AA1"/>
          </a:solidFill>
        </p:grpSpPr>
        <p:sp>
          <p:nvSpPr>
            <p:cNvPr id="59" name="Rectangle 58"/>
            <p:cNvSpPr/>
            <p:nvPr/>
          </p:nvSpPr>
          <p:spPr bwMode="auto">
            <a:xfrm>
              <a:off x="9464289" y="3308265"/>
              <a:ext cx="2137447" cy="1331997"/>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2" rIns="17917" bIns="89580" numCol="1" spcCol="1270" anchor="t" anchorCtr="0">
              <a:noAutofit/>
            </a:bodyPr>
            <a:lstStyle/>
            <a:p>
              <a:pPr algn="ctr" defTabSz="710546">
                <a:spcBef>
                  <a:spcPct val="0"/>
                </a:spcBef>
                <a:spcAft>
                  <a:spcPct val="35000"/>
                </a:spcAft>
                <a:defRPr/>
              </a:pPr>
              <a:r>
                <a:rPr lang="en-US" sz="1567" b="1" kern="0" spc="-29">
                  <a:gradFill>
                    <a:gsLst>
                      <a:gs pos="100000">
                        <a:srgbClr val="FFFFFF"/>
                      </a:gs>
                      <a:gs pos="0">
                        <a:srgbClr val="FFFFFF"/>
                      </a:gs>
                    </a:gsLst>
                    <a:lin ang="5400000" scaled="0"/>
                  </a:gradFill>
                  <a:latin typeface="Segoe UI Semilight" panose="020B0402040204020203" pitchFamily="34" charset="0"/>
                  <a:cs typeface="Segoe UI Semilight" panose="020B0402040204020203" pitchFamily="34" charset="0"/>
                </a:rPr>
                <a:t>Visualization</a:t>
              </a:r>
            </a:p>
          </p:txBody>
        </p:sp>
        <p:grpSp>
          <p:nvGrpSpPr>
            <p:cNvPr id="60" name="Group 59"/>
            <p:cNvGrpSpPr/>
            <p:nvPr/>
          </p:nvGrpSpPr>
          <p:grpSpPr>
            <a:xfrm>
              <a:off x="9899356" y="3740146"/>
              <a:ext cx="1156915" cy="474191"/>
              <a:chOff x="9557785" y="1718923"/>
              <a:chExt cx="1156915" cy="474191"/>
            </a:xfrm>
            <a:grpFill/>
          </p:grpSpPr>
          <p:grpSp>
            <p:nvGrpSpPr>
              <p:cNvPr id="61" name="Group 60"/>
              <p:cNvGrpSpPr/>
              <p:nvPr/>
            </p:nvGrpSpPr>
            <p:grpSpPr>
              <a:xfrm>
                <a:off x="9557785" y="1938059"/>
                <a:ext cx="399053" cy="255055"/>
                <a:chOff x="4481847" y="2708926"/>
                <a:chExt cx="673103" cy="430214"/>
              </a:xfrm>
              <a:grpFill/>
            </p:grpSpPr>
            <p:sp>
              <p:nvSpPr>
                <p:cNvPr id="6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17" tIns="44808" rIns="89617" bIns="44808" numCol="1" anchor="t" anchorCtr="0" compatLnSpc="1">
                  <a:prstTxWarp prst="textNoShape">
                    <a:avLst/>
                  </a:prstTxWarp>
                </a:bodyPr>
                <a:lstStyle/>
                <a:p>
                  <a:pPr defTabSz="896156">
                    <a:defRPr/>
                  </a:pPr>
                  <a:endParaRPr lang="en-US" sz="1766" kern="0">
                    <a:gradFill>
                      <a:gsLst>
                        <a:gs pos="100000">
                          <a:srgbClr val="FFFFFF"/>
                        </a:gs>
                        <a:gs pos="0">
                          <a:srgbClr val="FFFFFF"/>
                        </a:gs>
                      </a:gsLst>
                      <a:lin ang="5400000" scaled="0"/>
                    </a:gradFill>
                    <a:latin typeface="Segoe UI"/>
                    <a:ea typeface="MS PGothic" panose="020B0600070205080204" pitchFamily="34" charset="-128"/>
                  </a:endParaRPr>
                </a:p>
              </p:txBody>
            </p:sp>
            <p:sp>
              <p:nvSpPr>
                <p:cNvPr id="6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17" tIns="44808" rIns="89617" bIns="44808" numCol="1" anchor="t" anchorCtr="0" compatLnSpc="1">
                  <a:prstTxWarp prst="textNoShape">
                    <a:avLst/>
                  </a:prstTxWarp>
                </a:bodyPr>
                <a:lstStyle/>
                <a:p>
                  <a:pPr defTabSz="896156">
                    <a:defRPr/>
                  </a:pPr>
                  <a:endParaRPr lang="en-US" sz="1766" kern="0">
                    <a:gradFill>
                      <a:gsLst>
                        <a:gs pos="100000">
                          <a:srgbClr val="FFFFFF"/>
                        </a:gs>
                        <a:gs pos="0">
                          <a:srgbClr val="FFFFFF"/>
                        </a:gs>
                      </a:gsLst>
                      <a:lin ang="5400000" scaled="0"/>
                    </a:gradFill>
                    <a:latin typeface="Segoe UI"/>
                    <a:ea typeface="MS PGothic" panose="020B0600070205080204" pitchFamily="34" charset="-128"/>
                  </a:endParaRPr>
                </a:p>
              </p:txBody>
            </p:sp>
            <p:sp>
              <p:nvSpPr>
                <p:cNvPr id="65"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17" tIns="44808" rIns="89617" bIns="44808" numCol="1" anchor="t" anchorCtr="0" compatLnSpc="1">
                  <a:prstTxWarp prst="textNoShape">
                    <a:avLst/>
                  </a:prstTxWarp>
                </a:bodyPr>
                <a:lstStyle/>
                <a:p>
                  <a:pPr defTabSz="896156">
                    <a:defRPr/>
                  </a:pPr>
                  <a:endParaRPr lang="en-US" sz="1766" kern="0">
                    <a:gradFill>
                      <a:gsLst>
                        <a:gs pos="100000">
                          <a:srgbClr val="FFFFFF"/>
                        </a:gs>
                        <a:gs pos="0">
                          <a:srgbClr val="FFFFFF"/>
                        </a:gs>
                      </a:gsLst>
                      <a:lin ang="5400000" scaled="0"/>
                    </a:gradFill>
                    <a:latin typeface="Segoe UI"/>
                    <a:ea typeface="MS PGothic" panose="020B0600070205080204" pitchFamily="34" charset="-128"/>
                  </a:endParaRPr>
                </a:p>
              </p:txBody>
            </p:sp>
            <p:sp>
              <p:nvSpPr>
                <p:cNvPr id="66"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17" tIns="44808" rIns="89617" bIns="44808" numCol="1" anchor="t" anchorCtr="0" compatLnSpc="1">
                  <a:prstTxWarp prst="textNoShape">
                    <a:avLst/>
                  </a:prstTxWarp>
                </a:bodyPr>
                <a:lstStyle/>
                <a:p>
                  <a:pPr defTabSz="896156">
                    <a:defRPr/>
                  </a:pPr>
                  <a:endParaRPr lang="en-US" sz="1766" kern="0">
                    <a:gradFill>
                      <a:gsLst>
                        <a:gs pos="100000">
                          <a:srgbClr val="FFFFFF"/>
                        </a:gs>
                        <a:gs pos="0">
                          <a:srgbClr val="FFFFFF"/>
                        </a:gs>
                      </a:gsLst>
                      <a:lin ang="5400000" scaled="0"/>
                    </a:gradFill>
                    <a:latin typeface="Segoe UI"/>
                    <a:ea typeface="MS PGothic" panose="020B0600070205080204" pitchFamily="34" charset="-128"/>
                  </a:endParaRPr>
                </a:p>
              </p:txBody>
            </p:sp>
            <p:sp>
              <p:nvSpPr>
                <p:cNvPr id="6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17" tIns="44808" rIns="89617" bIns="44808" numCol="1" anchor="t" anchorCtr="0" compatLnSpc="1">
                  <a:prstTxWarp prst="textNoShape">
                    <a:avLst/>
                  </a:prstTxWarp>
                </a:bodyPr>
                <a:lstStyle/>
                <a:p>
                  <a:pPr defTabSz="896156">
                    <a:defRPr/>
                  </a:pPr>
                  <a:endParaRPr lang="en-US" sz="1766" kern="0">
                    <a:gradFill>
                      <a:gsLst>
                        <a:gs pos="100000">
                          <a:srgbClr val="FFFFFF"/>
                        </a:gs>
                        <a:gs pos="0">
                          <a:srgbClr val="FFFFFF"/>
                        </a:gs>
                      </a:gsLst>
                      <a:lin ang="5400000" scaled="0"/>
                    </a:gradFill>
                    <a:latin typeface="Segoe UI"/>
                    <a:ea typeface="MS PGothic" panose="020B0600070205080204" pitchFamily="34" charset="-128"/>
                  </a:endParaRPr>
                </a:p>
              </p:txBody>
            </p:sp>
          </p:grpSp>
          <p:sp>
            <p:nvSpPr>
              <p:cNvPr id="62" name="Rectangle 61"/>
              <p:cNvSpPr/>
              <p:nvPr/>
            </p:nvSpPr>
            <p:spPr>
              <a:xfrm>
                <a:off x="9969073" y="1718923"/>
                <a:ext cx="745627" cy="176871"/>
              </a:xfrm>
              <a:prstGeom prst="rect">
                <a:avLst/>
              </a:prstGeom>
              <a:grpFill/>
            </p:spPr>
            <p:txBody>
              <a:bodyPr wrap="none">
                <a:spAutoFit/>
              </a:bodyPr>
              <a:lstStyle/>
              <a:p>
                <a:pPr defTabSz="896156">
                  <a:defRPr/>
                </a:pPr>
                <a:r>
                  <a:rPr lang="en-US" sz="1174" kern="0" spc="-29">
                    <a:gradFill>
                      <a:gsLst>
                        <a:gs pos="100000">
                          <a:srgbClr val="FFFFFF"/>
                        </a:gs>
                        <a:gs pos="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sp>
        <p:nvSpPr>
          <p:cNvPr id="68" name="Title 1"/>
          <p:cNvSpPr txBox="1">
            <a:spLocks/>
          </p:cNvSpPr>
          <p:nvPr/>
        </p:nvSpPr>
        <p:spPr>
          <a:xfrm>
            <a:off x="270067" y="290403"/>
            <a:ext cx="11654187" cy="8994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defTabSz="914367">
              <a:defRPr/>
            </a:pPr>
            <a:r>
              <a:rPr lang="en-US" sz="4705" spc="-100" dirty="0">
                <a:solidFill>
                  <a:srgbClr val="D83B01"/>
                </a:solidFill>
                <a:latin typeface="Segoe UI Light"/>
              </a:rPr>
              <a:t>Big Data Pipeline and Data Flow in Azure</a:t>
            </a:r>
          </a:p>
        </p:txBody>
      </p:sp>
      <p:sp>
        <p:nvSpPr>
          <p:cNvPr id="73" name="Rectangle 72"/>
          <p:cNvSpPr/>
          <p:nvPr/>
        </p:nvSpPr>
        <p:spPr>
          <a:xfrm>
            <a:off x="5823347" y="3482641"/>
            <a:ext cx="1268510" cy="610187"/>
          </a:xfrm>
          <a:prstGeom prst="rect">
            <a:avLst/>
          </a:prstGeom>
        </p:spPr>
        <p:txBody>
          <a:bodyPr wrap="square">
            <a:spAutoFit/>
          </a:bodyPr>
          <a:lstStyle/>
          <a:p>
            <a:pPr defTabSz="914049">
              <a:defRPr/>
            </a:pPr>
            <a:r>
              <a:rPr lang="en-US" sz="1100" kern="0">
                <a:gradFill>
                  <a:gsLst>
                    <a:gs pos="100000">
                      <a:srgbClr val="FFFFFF"/>
                    </a:gs>
                    <a:gs pos="0">
                      <a:srgbClr val="FFFFFF"/>
                    </a:gs>
                  </a:gsLst>
                  <a:lin ang="5400000" scaled="0"/>
                </a:gradFill>
                <a:latin typeface="Segoe UI"/>
                <a:cs typeface="Segoe UI Semilight" panose="020B0402040204020203" pitchFamily="34" charset="0"/>
              </a:rPr>
              <a:t>HDInsight </a:t>
            </a:r>
          </a:p>
          <a:p>
            <a:pPr defTabSz="914049">
              <a:defRPr/>
            </a:pPr>
            <a:r>
              <a:rPr lang="en-US" sz="1100" kern="0">
                <a:gradFill>
                  <a:gsLst>
                    <a:gs pos="100000">
                      <a:srgbClr val="FFFFFF"/>
                    </a:gs>
                    <a:gs pos="0">
                      <a:srgbClr val="FFFFFF"/>
                    </a:gs>
                  </a:gsLst>
                  <a:lin ang="5400000" scaled="0"/>
                </a:gradFill>
                <a:latin typeface="Segoe UI"/>
                <a:cs typeface="Segoe UI Semilight" panose="020B0402040204020203" pitchFamily="34" charset="0"/>
              </a:rPr>
              <a:t>(Hadoop and Spark)</a:t>
            </a:r>
          </a:p>
        </p:txBody>
      </p:sp>
      <p:sp>
        <p:nvSpPr>
          <p:cNvPr id="74" name="Rectangle 73"/>
          <p:cNvSpPr/>
          <p:nvPr/>
        </p:nvSpPr>
        <p:spPr>
          <a:xfrm>
            <a:off x="5823347" y="4210679"/>
            <a:ext cx="1268510" cy="264935"/>
          </a:xfrm>
          <a:prstGeom prst="rect">
            <a:avLst/>
          </a:prstGeom>
        </p:spPr>
        <p:txBody>
          <a:bodyPr wrap="square">
            <a:spAutoFit/>
          </a:bodyPr>
          <a:lstStyle/>
          <a:p>
            <a:pPr defTabSz="914049">
              <a:defRPr/>
            </a:pPr>
            <a:r>
              <a:rPr lang="en-US" sz="1100" kern="0">
                <a:gradFill>
                  <a:gsLst>
                    <a:gs pos="100000">
                      <a:srgbClr val="FFFFFF"/>
                    </a:gs>
                    <a:gs pos="0">
                      <a:srgbClr val="FFFFFF"/>
                    </a:gs>
                  </a:gsLst>
                  <a:lin ang="5400000" scaled="0"/>
                </a:gradFill>
                <a:latin typeface="Segoe UI"/>
                <a:cs typeface="Segoe UI Semilight" panose="020B0402040204020203" pitchFamily="34" charset="0"/>
              </a:rPr>
              <a:t>Stream Analytics</a:t>
            </a:r>
          </a:p>
        </p:txBody>
      </p:sp>
      <p:sp>
        <p:nvSpPr>
          <p:cNvPr id="75" name="Rectangle 74"/>
          <p:cNvSpPr/>
          <p:nvPr/>
        </p:nvSpPr>
        <p:spPr>
          <a:xfrm>
            <a:off x="5823347" y="2983359"/>
            <a:ext cx="1268510" cy="437560"/>
          </a:xfrm>
          <a:prstGeom prst="rect">
            <a:avLst/>
          </a:prstGeom>
        </p:spPr>
        <p:txBody>
          <a:bodyPr wrap="square">
            <a:spAutoFit/>
          </a:bodyPr>
          <a:lstStyle/>
          <a:p>
            <a:pPr defTabSz="914049">
              <a:defRPr/>
            </a:pPr>
            <a:r>
              <a:rPr lang="en-US" sz="1100" kern="0">
                <a:gradFill>
                  <a:gsLst>
                    <a:gs pos="100000">
                      <a:srgbClr val="FFFFFF"/>
                    </a:gs>
                    <a:gs pos="0">
                      <a:srgbClr val="FFFFFF"/>
                    </a:gs>
                  </a:gsLst>
                  <a:lin ang="5400000" scaled="0"/>
                </a:gradFill>
                <a:latin typeface="Segoe UI"/>
                <a:cs typeface="Segoe UI Semilight" panose="020B0402040204020203" pitchFamily="34" charset="0"/>
              </a:rPr>
              <a:t>Data Lake Analytics</a:t>
            </a:r>
          </a:p>
        </p:txBody>
      </p:sp>
      <p:sp>
        <p:nvSpPr>
          <p:cNvPr id="76" name="Rectangle 75"/>
          <p:cNvSpPr/>
          <p:nvPr/>
        </p:nvSpPr>
        <p:spPr>
          <a:xfrm>
            <a:off x="5823347" y="2371184"/>
            <a:ext cx="1268510" cy="430887"/>
          </a:xfrm>
          <a:prstGeom prst="rect">
            <a:avLst/>
          </a:prstGeom>
        </p:spPr>
        <p:txBody>
          <a:bodyPr wrap="square">
            <a:spAutoFit/>
          </a:bodyPr>
          <a:lstStyle/>
          <a:p>
            <a:pPr defTabSz="914049">
              <a:defRPr/>
            </a:pPr>
            <a:r>
              <a:rPr lang="en-US" sz="1100" kern="0">
                <a:gradFill>
                  <a:gsLst>
                    <a:gs pos="100000">
                      <a:srgbClr val="FFFFFF"/>
                    </a:gs>
                    <a:gs pos="0">
                      <a:srgbClr val="FFFFFF"/>
                    </a:gs>
                  </a:gsLst>
                  <a:lin ang="5400000" scaled="0"/>
                </a:gradFill>
                <a:latin typeface="Segoe UI"/>
                <a:cs typeface="Segoe UI Semilight" panose="020B0402040204020203" pitchFamily="34" charset="0"/>
              </a:rPr>
              <a:t>Machine Learning</a:t>
            </a:r>
          </a:p>
        </p:txBody>
      </p:sp>
      <p:grpSp>
        <p:nvGrpSpPr>
          <p:cNvPr id="77" name="Group 76"/>
          <p:cNvGrpSpPr/>
          <p:nvPr/>
        </p:nvGrpSpPr>
        <p:grpSpPr>
          <a:xfrm>
            <a:off x="5465636" y="4213000"/>
            <a:ext cx="352555" cy="270828"/>
            <a:chOff x="1260022" y="5196402"/>
            <a:chExt cx="3273425" cy="2514600"/>
          </a:xfrm>
          <a:solidFill>
            <a:srgbClr val="FFFFFF"/>
          </a:solidFill>
        </p:grpSpPr>
        <p:sp>
          <p:nvSpPr>
            <p:cNvPr id="78" name="Freeform 77"/>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a:gradFill>
                  <a:gsLst>
                    <a:gs pos="100000">
                      <a:srgbClr val="161616"/>
                    </a:gs>
                    <a:gs pos="0">
                      <a:srgbClr val="161616"/>
                    </a:gs>
                  </a:gsLst>
                  <a:lin ang="5400000" scaled="0"/>
                </a:gradFill>
                <a:latin typeface="Segoe UI"/>
              </a:endParaRPr>
            </a:p>
          </p:txBody>
        </p:sp>
        <p:sp>
          <p:nvSpPr>
            <p:cNvPr id="79" name="Freeform 78"/>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a:gradFill>
                  <a:gsLst>
                    <a:gs pos="100000">
                      <a:srgbClr val="161616"/>
                    </a:gs>
                    <a:gs pos="0">
                      <a:srgbClr val="161616"/>
                    </a:gs>
                  </a:gsLst>
                  <a:lin ang="5400000" scaled="0"/>
                </a:gradFill>
                <a:latin typeface="Segoe UI"/>
              </a:endParaRPr>
            </a:p>
          </p:txBody>
        </p:sp>
        <p:sp>
          <p:nvSpPr>
            <p:cNvPr id="80" name="Freeform 79"/>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a:gradFill>
                  <a:gsLst>
                    <a:gs pos="100000">
                      <a:srgbClr val="161616"/>
                    </a:gs>
                    <a:gs pos="0">
                      <a:srgbClr val="161616"/>
                    </a:gs>
                  </a:gsLst>
                  <a:lin ang="5400000" scaled="0"/>
                </a:gradFill>
                <a:latin typeface="Segoe UI"/>
              </a:endParaRPr>
            </a:p>
          </p:txBody>
        </p:sp>
        <p:sp>
          <p:nvSpPr>
            <p:cNvPr id="81" name="Freeform 80"/>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a:gradFill>
                  <a:gsLst>
                    <a:gs pos="100000">
                      <a:srgbClr val="161616"/>
                    </a:gs>
                    <a:gs pos="0">
                      <a:srgbClr val="161616"/>
                    </a:gs>
                  </a:gsLst>
                  <a:lin ang="5400000" scaled="0"/>
                </a:gradFill>
                <a:latin typeface="Segoe UI"/>
              </a:endParaRPr>
            </a:p>
          </p:txBody>
        </p:sp>
      </p:grpSp>
      <p:sp>
        <p:nvSpPr>
          <p:cNvPr id="82" name="Freeform 81"/>
          <p:cNvSpPr>
            <a:spLocks/>
          </p:cNvSpPr>
          <p:nvPr/>
        </p:nvSpPr>
        <p:spPr bwMode="auto">
          <a:xfrm>
            <a:off x="5466951" y="3644160"/>
            <a:ext cx="366276" cy="27717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14" tIns="45706" rIns="91414" bIns="45706" numCol="1" anchor="t" anchorCtr="0" compatLnSpc="1">
            <a:prstTxWarp prst="textNoShape">
              <a:avLst/>
            </a:prstTxWarp>
          </a:bodyPr>
          <a:lstStyle/>
          <a:p>
            <a:pPr defTabSz="914049">
              <a:defRPr/>
            </a:pPr>
            <a:endParaRPr lang="en-US" sz="1600" kern="0">
              <a:gradFill>
                <a:gsLst>
                  <a:gs pos="100000">
                    <a:srgbClr val="161616"/>
                  </a:gs>
                  <a:gs pos="0">
                    <a:srgbClr val="161616"/>
                  </a:gs>
                </a:gsLst>
                <a:lin ang="5400000" scaled="0"/>
              </a:gradFill>
              <a:latin typeface="Segoe UI"/>
            </a:endParaRPr>
          </a:p>
        </p:txBody>
      </p:sp>
      <p:sp>
        <p:nvSpPr>
          <p:cNvPr id="83" name="Freeform 82"/>
          <p:cNvSpPr/>
          <p:nvPr/>
        </p:nvSpPr>
        <p:spPr bwMode="auto">
          <a:xfrm flipH="1">
            <a:off x="5510187" y="2449396"/>
            <a:ext cx="267177" cy="28273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gradFill>
                <a:gsLst>
                  <a:gs pos="100000">
                    <a:srgbClr val="161616"/>
                  </a:gs>
                  <a:gs pos="0">
                    <a:srgbClr val="161616"/>
                  </a:gs>
                </a:gsLst>
                <a:lin ang="5400000" scaled="0"/>
              </a:gradFill>
              <a:latin typeface="Segoe UI"/>
              <a:ea typeface="Segoe UI" pitchFamily="34" charset="0"/>
              <a:cs typeface="Segoe UI" pitchFamily="34" charset="0"/>
            </a:endParaRPr>
          </a:p>
        </p:txBody>
      </p:sp>
      <p:grpSp>
        <p:nvGrpSpPr>
          <p:cNvPr id="84" name="Group 83"/>
          <p:cNvGrpSpPr>
            <a:grpSpLocks noChangeAspect="1"/>
          </p:cNvGrpSpPr>
          <p:nvPr/>
        </p:nvGrpSpPr>
        <p:grpSpPr>
          <a:xfrm>
            <a:off x="5491453" y="3066384"/>
            <a:ext cx="293967" cy="292524"/>
            <a:chOff x="8580718" y="793097"/>
            <a:chExt cx="2587625" cy="2574925"/>
          </a:xfrm>
        </p:grpSpPr>
        <p:sp>
          <p:nvSpPr>
            <p:cNvPr id="85"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gradFill>
                  <a:gsLst>
                    <a:gs pos="100000">
                      <a:srgbClr val="161616"/>
                    </a:gs>
                    <a:gs pos="0">
                      <a:srgbClr val="161616"/>
                    </a:gs>
                  </a:gsLst>
                  <a:lin ang="5400000" scaled="0"/>
                </a:gradFill>
                <a:latin typeface="Segoe UI"/>
              </a:endParaRPr>
            </a:p>
          </p:txBody>
        </p:sp>
        <p:sp>
          <p:nvSpPr>
            <p:cNvPr id="86"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gradFill>
                  <a:gsLst>
                    <a:gs pos="100000">
                      <a:srgbClr val="161616"/>
                    </a:gs>
                    <a:gs pos="0">
                      <a:srgbClr val="161616"/>
                    </a:gs>
                  </a:gsLst>
                  <a:lin ang="5400000" scaled="0"/>
                </a:gradFill>
                <a:latin typeface="Segoe UI"/>
              </a:endParaRPr>
            </a:p>
          </p:txBody>
        </p:sp>
      </p:grpSp>
      <p:pic>
        <p:nvPicPr>
          <p:cNvPr id="9" name="Picture 8" descr="A picture containing: screenshot&#10;&#10;Description generated with high confidence"/>
          <p:cNvPicPr>
            <a:picLocks noChangeAspect="1"/>
          </p:cNvPicPr>
          <p:nvPr/>
        </p:nvPicPr>
        <p:blipFill>
          <a:blip r:embed="rId4"/>
          <a:stretch>
            <a:fillRect/>
          </a:stretch>
        </p:blipFill>
        <p:spPr>
          <a:xfrm>
            <a:off x="1350332" y="2621036"/>
            <a:ext cx="2194061" cy="1419137"/>
          </a:xfrm>
          <a:prstGeom prst="rect">
            <a:avLst/>
          </a:prstGeom>
          <a:solidFill>
            <a:schemeClr val="bg2">
              <a:lumMod val="90000"/>
              <a:lumOff val="10000"/>
            </a:schemeClr>
          </a:solidFill>
        </p:spPr>
      </p:pic>
      <p:pic>
        <p:nvPicPr>
          <p:cNvPr id="89" name="Picture 88" descr="A picture containing: nintendo, screenshot&#10;&#10;Description generated with very high confidence"/>
          <p:cNvPicPr>
            <a:picLocks noChangeAspect="1"/>
          </p:cNvPicPr>
          <p:nvPr/>
        </p:nvPicPr>
        <p:blipFill>
          <a:blip r:embed="rId5"/>
          <a:stretch>
            <a:fillRect/>
          </a:stretch>
        </p:blipFill>
        <p:spPr>
          <a:xfrm>
            <a:off x="1346378" y="5293126"/>
            <a:ext cx="2222072" cy="606868"/>
          </a:xfrm>
          <a:prstGeom prst="rect">
            <a:avLst/>
          </a:prstGeom>
        </p:spPr>
      </p:pic>
      <p:pic>
        <p:nvPicPr>
          <p:cNvPr id="42" name="Picture 41" descr="A picture containing: nintendo, clipart, abstract&#10;&#10;Description generated with very high confidence"/>
          <p:cNvPicPr>
            <a:picLocks noChangeAspect="1"/>
          </p:cNvPicPr>
          <p:nvPr/>
        </p:nvPicPr>
        <p:blipFill>
          <a:blip r:embed="rId6"/>
          <a:stretch>
            <a:fillRect/>
          </a:stretch>
        </p:blipFill>
        <p:spPr>
          <a:xfrm>
            <a:off x="9269012" y="3787852"/>
            <a:ext cx="602338" cy="456611"/>
          </a:xfrm>
          <a:prstGeom prst="rect">
            <a:avLst/>
          </a:prstGeom>
        </p:spPr>
      </p:pic>
      <p:sp>
        <p:nvSpPr>
          <p:cNvPr id="91" name="Freeform 389"/>
          <p:cNvSpPr>
            <a:spLocks noEditPoints="1"/>
          </p:cNvSpPr>
          <p:nvPr/>
        </p:nvSpPr>
        <p:spPr bwMode="auto">
          <a:xfrm>
            <a:off x="9572369" y="375802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119">
              <a:defRPr/>
            </a:pPr>
            <a:endParaRPr lang="en-US" sz="1667" kern="0">
              <a:gradFill>
                <a:gsLst>
                  <a:gs pos="100000">
                    <a:srgbClr val="161616"/>
                  </a:gs>
                  <a:gs pos="0">
                    <a:srgbClr val="161616"/>
                  </a:gs>
                </a:gsLst>
                <a:lin ang="5400000" scaled="0"/>
              </a:gradFill>
              <a:latin typeface="Segoe UI"/>
              <a:ea typeface="MS PGothic" panose="020B0600070205080204" pitchFamily="34" charset="-128"/>
            </a:endParaRPr>
          </a:p>
        </p:txBody>
      </p:sp>
      <p:sp>
        <p:nvSpPr>
          <p:cNvPr id="92" name="Freeform 27"/>
          <p:cNvSpPr>
            <a:spLocks noChangeAspect="1"/>
          </p:cNvSpPr>
          <p:nvPr/>
        </p:nvSpPr>
        <p:spPr bwMode="auto">
          <a:xfrm>
            <a:off x="9381286" y="4477007"/>
            <a:ext cx="494221" cy="526390"/>
          </a:xfrm>
          <a:custGeom>
            <a:avLst/>
            <a:gdLst>
              <a:gd name="connsiteX0" fmla="*/ 3269159 w 4663940"/>
              <a:gd name="connsiteY0" fmla="*/ 3053384 h 4967504"/>
              <a:gd name="connsiteX1" fmla="*/ 2445040 w 4663940"/>
              <a:gd name="connsiteY1" fmla="*/ 3698745 h 4967504"/>
              <a:gd name="connsiteX2" fmla="*/ 1561166 w 4663940"/>
              <a:gd name="connsiteY2" fmla="*/ 4258161 h 4967504"/>
              <a:gd name="connsiteX3" fmla="*/ 2246169 w 4663940"/>
              <a:gd name="connsiteY3" fmla="*/ 4814882 h 4967504"/>
              <a:gd name="connsiteX4" fmla="*/ 4100618 w 4663940"/>
              <a:gd name="connsiteY4" fmla="*/ 4825767 h 4967504"/>
              <a:gd name="connsiteX5" fmla="*/ 4544311 w 4663940"/>
              <a:gd name="connsiteY5" fmla="*/ 4450687 h 4967504"/>
              <a:gd name="connsiteX6" fmla="*/ 4105694 w 4663940"/>
              <a:gd name="connsiteY6" fmla="*/ 4053489 h 4967504"/>
              <a:gd name="connsiteX7" fmla="*/ 3269159 w 4663940"/>
              <a:gd name="connsiteY7" fmla="*/ 3053384 h 4967504"/>
              <a:gd name="connsiteX8" fmla="*/ 3249592 w 4663940"/>
              <a:gd name="connsiteY8" fmla="*/ 2871742 h 4967504"/>
              <a:gd name="connsiteX9" fmla="*/ 4236289 w 4663940"/>
              <a:gd name="connsiteY9" fmla="*/ 3899454 h 4967504"/>
              <a:gd name="connsiteX10" fmla="*/ 4228504 w 4663940"/>
              <a:gd name="connsiteY10" fmla="*/ 3978178 h 4967504"/>
              <a:gd name="connsiteX11" fmla="*/ 4663084 w 4663940"/>
              <a:gd name="connsiteY11" fmla="*/ 4467152 h 4967504"/>
              <a:gd name="connsiteX12" fmla="*/ 4208525 w 4663940"/>
              <a:gd name="connsiteY12" fmla="*/ 4967499 h 4967504"/>
              <a:gd name="connsiteX13" fmla="*/ 1987713 w 4663940"/>
              <a:gd name="connsiteY13" fmla="*/ 4952792 h 4967504"/>
              <a:gd name="connsiteX14" fmla="*/ 1420637 w 4663940"/>
              <a:gd name="connsiteY14" fmla="*/ 4243438 h 4967504"/>
              <a:gd name="connsiteX15" fmla="*/ 2331634 w 4663940"/>
              <a:gd name="connsiteY15" fmla="*/ 3552334 h 4967504"/>
              <a:gd name="connsiteX16" fmla="*/ 3249592 w 4663940"/>
              <a:gd name="connsiteY16" fmla="*/ 2871742 h 4967504"/>
              <a:gd name="connsiteX17" fmla="*/ 1637250 w 4663940"/>
              <a:gd name="connsiteY17" fmla="*/ 2023154 h 4967504"/>
              <a:gd name="connsiteX18" fmla="*/ 1744469 w 4663940"/>
              <a:gd name="connsiteY18" fmla="*/ 2081956 h 4967504"/>
              <a:gd name="connsiteX19" fmla="*/ 1783665 w 4663940"/>
              <a:gd name="connsiteY19" fmla="*/ 2242785 h 4967504"/>
              <a:gd name="connsiteX20" fmla="*/ 1742159 w 4663940"/>
              <a:gd name="connsiteY20" fmla="*/ 2396117 h 4967504"/>
              <a:gd name="connsiteX21" fmla="*/ 1633210 w 4663940"/>
              <a:gd name="connsiteY21" fmla="*/ 2453183 h 4967504"/>
              <a:gd name="connsiteX22" fmla="*/ 1521091 w 4663940"/>
              <a:gd name="connsiteY22" fmla="*/ 2396694 h 4967504"/>
              <a:gd name="connsiteX23" fmla="*/ 1479878 w 4663940"/>
              <a:gd name="connsiteY23" fmla="*/ 2239322 h 4967504"/>
              <a:gd name="connsiteX24" fmla="*/ 1521384 w 4663940"/>
              <a:gd name="connsiteY24" fmla="*/ 2079643 h 4967504"/>
              <a:gd name="connsiteX25" fmla="*/ 1637250 w 4663940"/>
              <a:gd name="connsiteY25" fmla="*/ 2023154 h 4967504"/>
              <a:gd name="connsiteX26" fmla="*/ 2164186 w 4663940"/>
              <a:gd name="connsiteY26" fmla="*/ 1824859 h 4967504"/>
              <a:gd name="connsiteX27" fmla="*/ 2164186 w 4663940"/>
              <a:gd name="connsiteY27" fmla="*/ 2651487 h 4967504"/>
              <a:gd name="connsiteX28" fmla="*/ 2697977 w 4663940"/>
              <a:gd name="connsiteY28" fmla="*/ 2651487 h 4967504"/>
              <a:gd name="connsiteX29" fmla="*/ 2697977 w 4663940"/>
              <a:gd name="connsiteY29" fmla="*/ 2456646 h 4967504"/>
              <a:gd name="connsiteX30" fmla="*/ 2413213 w 4663940"/>
              <a:gd name="connsiteY30" fmla="*/ 2456646 h 4967504"/>
              <a:gd name="connsiteX31" fmla="*/ 2413213 w 4663940"/>
              <a:gd name="connsiteY31" fmla="*/ 1824859 h 4967504"/>
              <a:gd name="connsiteX32" fmla="*/ 1639554 w 4663940"/>
              <a:gd name="connsiteY32" fmla="*/ 1811020 h 4967504"/>
              <a:gd name="connsiteX33" fmla="*/ 1419348 w 4663940"/>
              <a:gd name="connsiteY33" fmla="*/ 1866073 h 4967504"/>
              <a:gd name="connsiteX34" fmla="*/ 1268893 w 4663940"/>
              <a:gd name="connsiteY34" fmla="*/ 2022002 h 4967504"/>
              <a:gd name="connsiteX35" fmla="*/ 1215283 w 4663940"/>
              <a:gd name="connsiteY35" fmla="*/ 2249121 h 4967504"/>
              <a:gd name="connsiteX36" fmla="*/ 1268318 w 4663940"/>
              <a:gd name="connsiteY36" fmla="*/ 2465002 h 4967504"/>
              <a:gd name="connsiteX37" fmla="*/ 1416753 w 4663940"/>
              <a:gd name="connsiteY37" fmla="*/ 2613150 h 4967504"/>
              <a:gd name="connsiteX38" fmla="*/ 1628603 w 4663940"/>
              <a:gd name="connsiteY38" fmla="*/ 2665894 h 4967504"/>
              <a:gd name="connsiteX39" fmla="*/ 1724862 w 4663940"/>
              <a:gd name="connsiteY39" fmla="*/ 2656095 h 4967504"/>
              <a:gd name="connsiteX40" fmla="*/ 1829779 w 4663940"/>
              <a:gd name="connsiteY40" fmla="*/ 2762737 h 4967504"/>
              <a:gd name="connsiteX41" fmla="*/ 2142213 w 4663940"/>
              <a:gd name="connsiteY41" fmla="*/ 2762737 h 4967504"/>
              <a:gd name="connsiteX42" fmla="*/ 1923743 w 4663940"/>
              <a:gd name="connsiteY42" fmla="*/ 2551755 h 4967504"/>
              <a:gd name="connsiteX43" fmla="*/ 2047678 w 4663940"/>
              <a:gd name="connsiteY43" fmla="*/ 2235865 h 4967504"/>
              <a:gd name="connsiteX44" fmla="*/ 1996666 w 4663940"/>
              <a:gd name="connsiteY44" fmla="*/ 2014217 h 4967504"/>
              <a:gd name="connsiteX45" fmla="*/ 1851972 w 4663940"/>
              <a:gd name="connsiteY45" fmla="*/ 1863771 h 4967504"/>
              <a:gd name="connsiteX46" fmla="*/ 1639554 w 4663940"/>
              <a:gd name="connsiteY46" fmla="*/ 1811020 h 4967504"/>
              <a:gd name="connsiteX47" fmla="*/ 868429 w 4663940"/>
              <a:gd name="connsiteY47" fmla="*/ 1811020 h 4967504"/>
              <a:gd name="connsiteX48" fmla="*/ 624020 w 4663940"/>
              <a:gd name="connsiteY48" fmla="*/ 1882791 h 4967504"/>
              <a:gd name="connsiteX49" fmla="*/ 532935 w 4663940"/>
              <a:gd name="connsiteY49" fmla="*/ 2074460 h 4967504"/>
              <a:gd name="connsiteX50" fmla="*/ 732391 w 4663940"/>
              <a:gd name="connsiteY50" fmla="*/ 2322335 h 4967504"/>
              <a:gd name="connsiteX51" fmla="*/ 816840 w 4663940"/>
              <a:gd name="connsiteY51" fmla="*/ 2358651 h 4967504"/>
              <a:gd name="connsiteX52" fmla="*/ 850852 w 4663940"/>
              <a:gd name="connsiteY52" fmla="*/ 2387179 h 4967504"/>
              <a:gd name="connsiteX53" fmla="*/ 862087 w 4663940"/>
              <a:gd name="connsiteY53" fmla="*/ 2422634 h 4967504"/>
              <a:gd name="connsiteX54" fmla="*/ 839610 w 4663940"/>
              <a:gd name="connsiteY54" fmla="*/ 2465577 h 4967504"/>
              <a:gd name="connsiteX55" fmla="*/ 776202 w 4663940"/>
              <a:gd name="connsiteY55" fmla="*/ 2480275 h 4967504"/>
              <a:gd name="connsiteX56" fmla="*/ 659184 w 4663940"/>
              <a:gd name="connsiteY56" fmla="*/ 2456930 h 4967504"/>
              <a:gd name="connsiteX57" fmla="*/ 544470 w 4663940"/>
              <a:gd name="connsiteY57" fmla="*/ 2395542 h 4967504"/>
              <a:gd name="connsiteX58" fmla="*/ 544470 w 4663940"/>
              <a:gd name="connsiteY58" fmla="*/ 2622083 h 4967504"/>
              <a:gd name="connsiteX59" fmla="*/ 781960 w 4663940"/>
              <a:gd name="connsiteY59" fmla="*/ 2665894 h 4967504"/>
              <a:gd name="connsiteX60" fmla="*/ 973344 w 4663940"/>
              <a:gd name="connsiteY60" fmla="*/ 2635920 h 4967504"/>
              <a:gd name="connsiteX61" fmla="*/ 1096991 w 4663940"/>
              <a:gd name="connsiteY61" fmla="*/ 2544843 h 4967504"/>
              <a:gd name="connsiteX62" fmla="*/ 1141093 w 4663940"/>
              <a:gd name="connsiteY62" fmla="*/ 2401309 h 4967504"/>
              <a:gd name="connsiteX63" fmla="*/ 1087767 w 4663940"/>
              <a:gd name="connsiteY63" fmla="*/ 2254886 h 4967504"/>
              <a:gd name="connsiteX64" fmla="*/ 905898 w 4663940"/>
              <a:gd name="connsiteY64" fmla="*/ 2141324 h 4967504"/>
              <a:gd name="connsiteX65" fmla="*/ 820296 w 4663940"/>
              <a:gd name="connsiteY65" fmla="*/ 2097229 h 4967504"/>
              <a:gd name="connsiteX66" fmla="*/ 799831 w 4663940"/>
              <a:gd name="connsiteY66" fmla="*/ 2054280 h 4967504"/>
              <a:gd name="connsiteX67" fmla="*/ 825196 w 4663940"/>
              <a:gd name="connsiteY67" fmla="*/ 2011628 h 4967504"/>
              <a:gd name="connsiteX68" fmla="*/ 892067 w 4663940"/>
              <a:gd name="connsiteY68" fmla="*/ 1996062 h 4967504"/>
              <a:gd name="connsiteX69" fmla="*/ 1097282 w 4663940"/>
              <a:gd name="connsiteY69" fmla="*/ 2053128 h 4967504"/>
              <a:gd name="connsiteX70" fmla="*/ 1097282 w 4663940"/>
              <a:gd name="connsiteY70" fmla="*/ 1842728 h 4967504"/>
              <a:gd name="connsiteX71" fmla="*/ 1013985 w 4663940"/>
              <a:gd name="connsiteY71" fmla="*/ 1823123 h 4967504"/>
              <a:gd name="connsiteX72" fmla="*/ 947981 w 4663940"/>
              <a:gd name="connsiteY72" fmla="*/ 1814477 h 4967504"/>
              <a:gd name="connsiteX73" fmla="*/ 868429 w 4663940"/>
              <a:gd name="connsiteY73" fmla="*/ 1811020 h 4967504"/>
              <a:gd name="connsiteX74" fmla="*/ 1615458 w 4663940"/>
              <a:gd name="connsiteY74" fmla="*/ 237723 h 4967504"/>
              <a:gd name="connsiteX75" fmla="*/ 500399 w 4663940"/>
              <a:gd name="connsiteY75" fmla="*/ 564991 h 4967504"/>
              <a:gd name="connsiteX76" fmla="*/ 1615458 w 4663940"/>
              <a:gd name="connsiteY76" fmla="*/ 892256 h 4967504"/>
              <a:gd name="connsiteX77" fmla="*/ 2730517 w 4663940"/>
              <a:gd name="connsiteY77" fmla="*/ 564991 h 4967504"/>
              <a:gd name="connsiteX78" fmla="*/ 1615458 w 4663940"/>
              <a:gd name="connsiteY78" fmla="*/ 237723 h 4967504"/>
              <a:gd name="connsiteX79" fmla="*/ 1615456 w 4663940"/>
              <a:gd name="connsiteY79" fmla="*/ 0 h 4967504"/>
              <a:gd name="connsiteX80" fmla="*/ 3222576 w 4663940"/>
              <a:gd name="connsiteY80" fmla="*/ 591590 h 4967504"/>
              <a:gd name="connsiteX81" fmla="*/ 3228448 w 4663940"/>
              <a:gd name="connsiteY81" fmla="*/ 639031 h 4967504"/>
              <a:gd name="connsiteX82" fmla="*/ 3230914 w 4663940"/>
              <a:gd name="connsiteY82" fmla="*/ 639031 h 4967504"/>
              <a:gd name="connsiteX83" fmla="*/ 3230914 w 4663940"/>
              <a:gd name="connsiteY83" fmla="*/ 658966 h 4967504"/>
              <a:gd name="connsiteX84" fmla="*/ 3230916 w 4663940"/>
              <a:gd name="connsiteY84" fmla="*/ 2749970 h 4967504"/>
              <a:gd name="connsiteX85" fmla="*/ 2269213 w 4663940"/>
              <a:gd name="connsiteY85" fmla="*/ 3410748 h 4967504"/>
              <a:gd name="connsiteX86" fmla="*/ 1309648 w 4663940"/>
              <a:gd name="connsiteY86" fmla="*/ 4132024 h 4967504"/>
              <a:gd name="connsiteX87" fmla="*/ 8341 w 4663940"/>
              <a:gd name="connsiteY87" fmla="*/ 3552225 h 4967504"/>
              <a:gd name="connsiteX88" fmla="*/ 2469 w 4663940"/>
              <a:gd name="connsiteY88" fmla="*/ 3504785 h 4967504"/>
              <a:gd name="connsiteX89" fmla="*/ 0 w 4663940"/>
              <a:gd name="connsiteY89" fmla="*/ 3504785 h 4967504"/>
              <a:gd name="connsiteX90" fmla="*/ 0 w 4663940"/>
              <a:gd name="connsiteY90" fmla="*/ 3484849 h 4967504"/>
              <a:gd name="connsiteX91" fmla="*/ 0 w 4663940"/>
              <a:gd name="connsiteY91" fmla="*/ 658972 h 4967504"/>
              <a:gd name="connsiteX92" fmla="*/ 0 w 4663940"/>
              <a:gd name="connsiteY92" fmla="*/ 658959 h 4967504"/>
              <a:gd name="connsiteX93" fmla="*/ 8341 w 4663940"/>
              <a:gd name="connsiteY93" fmla="*/ 591590 h 4967504"/>
              <a:gd name="connsiteX94" fmla="*/ 1615456 w 4663940"/>
              <a:gd name="connsiteY94" fmla="*/ 0 h 49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663940" h="4967504">
                <a:moveTo>
                  <a:pt x="3269159" y="3053384"/>
                </a:moveTo>
                <a:cubicBezTo>
                  <a:pt x="2727496" y="3037804"/>
                  <a:pt x="2521360" y="3447912"/>
                  <a:pt x="2445040" y="3698745"/>
                </a:cubicBezTo>
                <a:cubicBezTo>
                  <a:pt x="1937681" y="3611785"/>
                  <a:pt x="1541945" y="3871372"/>
                  <a:pt x="1561166" y="4258161"/>
                </a:cubicBezTo>
                <a:cubicBezTo>
                  <a:pt x="1579044" y="4617907"/>
                  <a:pt x="1785606" y="4807107"/>
                  <a:pt x="2246169" y="4814882"/>
                </a:cubicBezTo>
                <a:lnTo>
                  <a:pt x="4100618" y="4825767"/>
                </a:lnTo>
                <a:cubicBezTo>
                  <a:pt x="4427642" y="4814660"/>
                  <a:pt x="4550722" y="4673742"/>
                  <a:pt x="4544311" y="4450687"/>
                </a:cubicBezTo>
                <a:cubicBezTo>
                  <a:pt x="4537900" y="4227631"/>
                  <a:pt x="4316004" y="4066148"/>
                  <a:pt x="4105694" y="4053489"/>
                </a:cubicBezTo>
                <a:cubicBezTo>
                  <a:pt x="4118460" y="3538650"/>
                  <a:pt x="3810821" y="3068965"/>
                  <a:pt x="3269159" y="3053384"/>
                </a:cubicBezTo>
                <a:close/>
                <a:moveTo>
                  <a:pt x="3249592" y="2871742"/>
                </a:moveTo>
                <a:cubicBezTo>
                  <a:pt x="3790903" y="2875368"/>
                  <a:pt x="4236289" y="3343887"/>
                  <a:pt x="4236289" y="3899454"/>
                </a:cubicBezTo>
                <a:lnTo>
                  <a:pt x="4228504" y="3978178"/>
                </a:lnTo>
                <a:cubicBezTo>
                  <a:pt x="4445936" y="3982724"/>
                  <a:pt x="4651898" y="4193407"/>
                  <a:pt x="4663084" y="4467152"/>
                </a:cubicBezTo>
                <a:cubicBezTo>
                  <a:pt x="4674270" y="4740896"/>
                  <a:pt x="4578681" y="4968777"/>
                  <a:pt x="4208525" y="4967499"/>
                </a:cubicBezTo>
                <a:lnTo>
                  <a:pt x="1987713" y="4952792"/>
                </a:lnTo>
                <a:cubicBezTo>
                  <a:pt x="1664084" y="4885275"/>
                  <a:pt x="1416177" y="4647324"/>
                  <a:pt x="1420637" y="4243438"/>
                </a:cubicBezTo>
                <a:cubicBezTo>
                  <a:pt x="1425096" y="3839551"/>
                  <a:pt x="1696606" y="3443492"/>
                  <a:pt x="2331634" y="3552334"/>
                </a:cubicBezTo>
                <a:cubicBezTo>
                  <a:pt x="2427160" y="3238382"/>
                  <a:pt x="2708282" y="2868115"/>
                  <a:pt x="3249592" y="2871742"/>
                </a:cubicBezTo>
                <a:close/>
                <a:moveTo>
                  <a:pt x="1637250" y="2023154"/>
                </a:moveTo>
                <a:cubicBezTo>
                  <a:pt x="1682591" y="2023154"/>
                  <a:pt x="1718332" y="2042752"/>
                  <a:pt x="1744469" y="2081956"/>
                </a:cubicBezTo>
                <a:cubicBezTo>
                  <a:pt x="1770598" y="2121152"/>
                  <a:pt x="1783665" y="2174761"/>
                  <a:pt x="1783665" y="2242785"/>
                </a:cubicBezTo>
                <a:cubicBezTo>
                  <a:pt x="1783665" y="2306957"/>
                  <a:pt x="1769835" y="2358074"/>
                  <a:pt x="1742159" y="2396117"/>
                </a:cubicBezTo>
                <a:cubicBezTo>
                  <a:pt x="1714489" y="2434160"/>
                  <a:pt x="1678173" y="2453183"/>
                  <a:pt x="1633210" y="2453183"/>
                </a:cubicBezTo>
                <a:cubicBezTo>
                  <a:pt x="1585945" y="2453183"/>
                  <a:pt x="1548572" y="2434358"/>
                  <a:pt x="1521091" y="2396694"/>
                </a:cubicBezTo>
                <a:cubicBezTo>
                  <a:pt x="1493613" y="2359028"/>
                  <a:pt x="1479878" y="2306580"/>
                  <a:pt x="1479878" y="2239322"/>
                </a:cubicBezTo>
                <a:cubicBezTo>
                  <a:pt x="1479878" y="2170532"/>
                  <a:pt x="1493708" y="2117309"/>
                  <a:pt x="1521384" y="2079643"/>
                </a:cubicBezTo>
                <a:cubicBezTo>
                  <a:pt x="1549052" y="2041986"/>
                  <a:pt x="1587672" y="2023154"/>
                  <a:pt x="1637250" y="2023154"/>
                </a:cubicBezTo>
                <a:close/>
                <a:moveTo>
                  <a:pt x="2164186" y="1824859"/>
                </a:moveTo>
                <a:lnTo>
                  <a:pt x="2164186" y="2651487"/>
                </a:lnTo>
                <a:lnTo>
                  <a:pt x="2697977" y="2651487"/>
                </a:lnTo>
                <a:lnTo>
                  <a:pt x="2697977" y="2456646"/>
                </a:lnTo>
                <a:lnTo>
                  <a:pt x="2413213" y="2456646"/>
                </a:lnTo>
                <a:lnTo>
                  <a:pt x="2413213" y="1824859"/>
                </a:lnTo>
                <a:close/>
                <a:moveTo>
                  <a:pt x="1639554" y="1811020"/>
                </a:moveTo>
                <a:cubicBezTo>
                  <a:pt x="1557311" y="1811020"/>
                  <a:pt x="1483908" y="1829370"/>
                  <a:pt x="1419348" y="1866073"/>
                </a:cubicBezTo>
                <a:cubicBezTo>
                  <a:pt x="1354787" y="1902775"/>
                  <a:pt x="1304634" y="1954751"/>
                  <a:pt x="1268893" y="2022002"/>
                </a:cubicBezTo>
                <a:cubicBezTo>
                  <a:pt x="1233154" y="2089253"/>
                  <a:pt x="1215283" y="2164962"/>
                  <a:pt x="1215283" y="2249121"/>
                </a:cubicBezTo>
                <a:cubicBezTo>
                  <a:pt x="1215283" y="2329443"/>
                  <a:pt x="1232965" y="2401403"/>
                  <a:pt x="1268318" y="2465002"/>
                </a:cubicBezTo>
                <a:cubicBezTo>
                  <a:pt x="1303671" y="2528606"/>
                  <a:pt x="1353153" y="2577989"/>
                  <a:pt x="1416753" y="2613150"/>
                </a:cubicBezTo>
                <a:cubicBezTo>
                  <a:pt x="1480357" y="2648314"/>
                  <a:pt x="1550969" y="2665894"/>
                  <a:pt x="1628603" y="2665894"/>
                </a:cubicBezTo>
                <a:cubicBezTo>
                  <a:pt x="1662031" y="2665894"/>
                  <a:pt x="1694124" y="2662626"/>
                  <a:pt x="1724862" y="2656095"/>
                </a:cubicBezTo>
                <a:lnTo>
                  <a:pt x="1829779" y="2762737"/>
                </a:lnTo>
                <a:lnTo>
                  <a:pt x="2142213" y="2762737"/>
                </a:lnTo>
                <a:lnTo>
                  <a:pt x="1923743" y="2551755"/>
                </a:lnTo>
                <a:cubicBezTo>
                  <a:pt x="2006369" y="2469136"/>
                  <a:pt x="2047678" y="2363834"/>
                  <a:pt x="2047678" y="2235865"/>
                </a:cubicBezTo>
                <a:cubicBezTo>
                  <a:pt x="2047678" y="2153239"/>
                  <a:pt x="2030669" y="2079359"/>
                  <a:pt x="1996666" y="2014217"/>
                </a:cubicBezTo>
                <a:cubicBezTo>
                  <a:pt x="1962654" y="1949079"/>
                  <a:pt x="1914423" y="1898926"/>
                  <a:pt x="1851972" y="1863771"/>
                </a:cubicBezTo>
                <a:cubicBezTo>
                  <a:pt x="1789525" y="1828607"/>
                  <a:pt x="1718717" y="1811020"/>
                  <a:pt x="1639554" y="1811020"/>
                </a:cubicBezTo>
                <a:close/>
                <a:moveTo>
                  <a:pt x="868429" y="1811020"/>
                </a:moveTo>
                <a:cubicBezTo>
                  <a:pt x="766205" y="1811020"/>
                  <a:pt x="684737" y="1834942"/>
                  <a:pt x="624020" y="1882791"/>
                </a:cubicBezTo>
                <a:cubicBezTo>
                  <a:pt x="563295" y="1930633"/>
                  <a:pt x="532935" y="1994524"/>
                  <a:pt x="532935" y="2074460"/>
                </a:cubicBezTo>
                <a:cubicBezTo>
                  <a:pt x="532935" y="2188598"/>
                  <a:pt x="599420" y="2271218"/>
                  <a:pt x="732391" y="2322335"/>
                </a:cubicBezTo>
                <a:cubicBezTo>
                  <a:pt x="773511" y="2337703"/>
                  <a:pt x="801660" y="2349807"/>
                  <a:pt x="816840" y="2358651"/>
                </a:cubicBezTo>
                <a:cubicBezTo>
                  <a:pt x="832020" y="2367486"/>
                  <a:pt x="843357" y="2377001"/>
                  <a:pt x="850852" y="2387179"/>
                </a:cubicBezTo>
                <a:cubicBezTo>
                  <a:pt x="858346" y="2397365"/>
                  <a:pt x="862087" y="2409184"/>
                  <a:pt x="862087" y="2422634"/>
                </a:cubicBezTo>
                <a:cubicBezTo>
                  <a:pt x="862087" y="2441466"/>
                  <a:pt x="854599" y="2455778"/>
                  <a:pt x="839610" y="2465577"/>
                </a:cubicBezTo>
                <a:cubicBezTo>
                  <a:pt x="824619" y="2475376"/>
                  <a:pt x="803483" y="2480275"/>
                  <a:pt x="776202" y="2480275"/>
                </a:cubicBezTo>
                <a:cubicBezTo>
                  <a:pt x="740074" y="2480275"/>
                  <a:pt x="701070" y="2472497"/>
                  <a:pt x="659184" y="2456930"/>
                </a:cubicBezTo>
                <a:cubicBezTo>
                  <a:pt x="617291" y="2441373"/>
                  <a:pt x="579057" y="2420907"/>
                  <a:pt x="544470" y="2395542"/>
                </a:cubicBezTo>
                <a:lnTo>
                  <a:pt x="544470" y="2622083"/>
                </a:lnTo>
                <a:cubicBezTo>
                  <a:pt x="616327" y="2651289"/>
                  <a:pt x="695500" y="2665894"/>
                  <a:pt x="781960" y="2665894"/>
                </a:cubicBezTo>
                <a:cubicBezTo>
                  <a:pt x="856517" y="2665894"/>
                  <a:pt x="920312" y="2655904"/>
                  <a:pt x="973344" y="2635920"/>
                </a:cubicBezTo>
                <a:cubicBezTo>
                  <a:pt x="1026379" y="2615936"/>
                  <a:pt x="1067595" y="2585576"/>
                  <a:pt x="1096991" y="2544843"/>
                </a:cubicBezTo>
                <a:cubicBezTo>
                  <a:pt x="1126394" y="2504102"/>
                  <a:pt x="1141093" y="2456260"/>
                  <a:pt x="1141093" y="2401309"/>
                </a:cubicBezTo>
                <a:cubicBezTo>
                  <a:pt x="1141093" y="2344812"/>
                  <a:pt x="1123317" y="2296006"/>
                  <a:pt x="1087767" y="2254886"/>
                </a:cubicBezTo>
                <a:cubicBezTo>
                  <a:pt x="1052226" y="2213766"/>
                  <a:pt x="991601" y="2175913"/>
                  <a:pt x="905898" y="2141324"/>
                </a:cubicBezTo>
                <a:cubicBezTo>
                  <a:pt x="862473" y="2123265"/>
                  <a:pt x="833938" y="2108567"/>
                  <a:pt x="820296" y="2097229"/>
                </a:cubicBezTo>
                <a:cubicBezTo>
                  <a:pt x="806655" y="2085892"/>
                  <a:pt x="799831" y="2071574"/>
                  <a:pt x="799831" y="2054280"/>
                </a:cubicBezTo>
                <a:cubicBezTo>
                  <a:pt x="799831" y="2036221"/>
                  <a:pt x="808289" y="2022002"/>
                  <a:pt x="825196" y="2011628"/>
                </a:cubicBezTo>
                <a:cubicBezTo>
                  <a:pt x="842110" y="2001246"/>
                  <a:pt x="864398" y="1996062"/>
                  <a:pt x="892067" y="1996062"/>
                </a:cubicBezTo>
                <a:cubicBezTo>
                  <a:pt x="959319" y="1996062"/>
                  <a:pt x="1027720" y="2015085"/>
                  <a:pt x="1097282" y="2053128"/>
                </a:cubicBezTo>
                <a:lnTo>
                  <a:pt x="1097282" y="1842728"/>
                </a:lnTo>
                <a:cubicBezTo>
                  <a:pt x="1061543" y="1833120"/>
                  <a:pt x="1033778" y="1826587"/>
                  <a:pt x="1013985" y="1823123"/>
                </a:cubicBezTo>
                <a:cubicBezTo>
                  <a:pt x="994196" y="1819667"/>
                  <a:pt x="972194" y="1816788"/>
                  <a:pt x="947981" y="1814477"/>
                </a:cubicBezTo>
                <a:cubicBezTo>
                  <a:pt x="923768" y="1812172"/>
                  <a:pt x="897251" y="1811020"/>
                  <a:pt x="868429" y="1811020"/>
                </a:cubicBezTo>
                <a:close/>
                <a:moveTo>
                  <a:pt x="1615458" y="237723"/>
                </a:moveTo>
                <a:cubicBezTo>
                  <a:pt x="999628" y="237723"/>
                  <a:pt x="500399" y="384245"/>
                  <a:pt x="500399" y="564991"/>
                </a:cubicBezTo>
                <a:cubicBezTo>
                  <a:pt x="500399" y="745735"/>
                  <a:pt x="999628" y="892256"/>
                  <a:pt x="1615458" y="892256"/>
                </a:cubicBezTo>
                <a:cubicBezTo>
                  <a:pt x="2231288" y="892256"/>
                  <a:pt x="2730517" y="745735"/>
                  <a:pt x="2730517" y="564991"/>
                </a:cubicBezTo>
                <a:cubicBezTo>
                  <a:pt x="2730517" y="384245"/>
                  <a:pt x="2231288" y="237723"/>
                  <a:pt x="1615458" y="237723"/>
                </a:cubicBezTo>
                <a:close/>
                <a:moveTo>
                  <a:pt x="1615456" y="0"/>
                </a:moveTo>
                <a:cubicBezTo>
                  <a:pt x="2451887" y="0"/>
                  <a:pt x="3139847" y="259304"/>
                  <a:pt x="3222576" y="591590"/>
                </a:cubicBezTo>
                <a:lnTo>
                  <a:pt x="3228448" y="639031"/>
                </a:lnTo>
                <a:lnTo>
                  <a:pt x="3230914" y="639031"/>
                </a:lnTo>
                <a:lnTo>
                  <a:pt x="3230914" y="658966"/>
                </a:lnTo>
                <a:cubicBezTo>
                  <a:pt x="3230914" y="1010789"/>
                  <a:pt x="3234566" y="2597955"/>
                  <a:pt x="3230916" y="2749970"/>
                </a:cubicBezTo>
                <a:cubicBezTo>
                  <a:pt x="2813586" y="2788801"/>
                  <a:pt x="2392628" y="2983660"/>
                  <a:pt x="2269213" y="3410748"/>
                </a:cubicBezTo>
                <a:cubicBezTo>
                  <a:pt x="1886462" y="3324602"/>
                  <a:pt x="1434770" y="3503342"/>
                  <a:pt x="1309648" y="4132024"/>
                </a:cubicBezTo>
                <a:cubicBezTo>
                  <a:pt x="616495" y="4077849"/>
                  <a:pt x="80728" y="3842976"/>
                  <a:pt x="8341" y="3552225"/>
                </a:cubicBezTo>
                <a:lnTo>
                  <a:pt x="2469" y="3504785"/>
                </a:lnTo>
                <a:lnTo>
                  <a:pt x="0" y="3504785"/>
                </a:lnTo>
                <a:lnTo>
                  <a:pt x="0" y="3484849"/>
                </a:lnTo>
                <a:lnTo>
                  <a:pt x="0" y="658972"/>
                </a:lnTo>
                <a:lnTo>
                  <a:pt x="0" y="658959"/>
                </a:lnTo>
                <a:lnTo>
                  <a:pt x="8341" y="591590"/>
                </a:lnTo>
                <a:cubicBezTo>
                  <a:pt x="91067" y="259304"/>
                  <a:pt x="779025" y="0"/>
                  <a:pt x="16154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b="1" kern="0">
              <a:gradFill>
                <a:gsLst>
                  <a:gs pos="100000">
                    <a:srgbClr val="161616"/>
                  </a:gs>
                  <a:gs pos="0">
                    <a:srgbClr val="161616"/>
                  </a:gs>
                </a:gsLst>
                <a:lin ang="5400000" scaled="0"/>
              </a:gradFill>
              <a:latin typeface="Segoe UI Light"/>
              <a:ea typeface="Segoe UI" pitchFamily="34" charset="0"/>
              <a:cs typeface="Segoe UI" pitchFamily="34" charset="0"/>
            </a:endParaRPr>
          </a:p>
        </p:txBody>
      </p:sp>
      <p:sp>
        <p:nvSpPr>
          <p:cNvPr id="93" name="Rectangle 92"/>
          <p:cNvSpPr/>
          <p:nvPr/>
        </p:nvSpPr>
        <p:spPr>
          <a:xfrm>
            <a:off x="9946542" y="4526200"/>
            <a:ext cx="717723" cy="276640"/>
          </a:xfrm>
          <a:prstGeom prst="rect">
            <a:avLst/>
          </a:prstGeom>
          <a:solidFill>
            <a:srgbClr val="005AA1"/>
          </a:solidFill>
        </p:spPr>
        <p:txBody>
          <a:bodyPr wrap="none">
            <a:spAutoFit/>
          </a:bodyPr>
          <a:lstStyle/>
          <a:p>
            <a:pPr defTabSz="896156">
              <a:defRPr/>
            </a:pPr>
            <a:r>
              <a:rPr lang="en-US" sz="1174" kern="0" spc="-29">
                <a:gradFill>
                  <a:gsLst>
                    <a:gs pos="100000">
                      <a:srgbClr val="FFFFFF"/>
                    </a:gs>
                    <a:gs pos="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SQL DW</a:t>
            </a:r>
          </a:p>
        </p:txBody>
      </p:sp>
    </p:spTree>
    <p:extLst>
      <p:ext uri="{BB962C8B-B14F-4D97-AF65-F5344CB8AC3E}">
        <p14:creationId xmlns:p14="http://schemas.microsoft.com/office/powerpoint/2010/main" val="37079250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34795"/>
            <a:ext cx="11655840" cy="899537"/>
          </a:xfrm>
        </p:spPr>
        <p:txBody>
          <a:bodyPr/>
          <a:lstStyle/>
          <a:p>
            <a:r>
              <a:rPr lang="en-US" b="1" dirty="0">
                <a:latin typeface="Segoe UI Semibold" panose="020B0702040204020203" pitchFamily="34" charset="0"/>
              </a:rPr>
              <a:t>Storyboard</a:t>
            </a:r>
            <a:r>
              <a:rPr lang="en-US" dirty="0"/>
              <a:t> | Empowering Financial Services </a:t>
            </a:r>
          </a:p>
        </p:txBody>
      </p:sp>
      <p:sp>
        <p:nvSpPr>
          <p:cNvPr id="10" name="Rectangle 9"/>
          <p:cNvSpPr/>
          <p:nvPr/>
        </p:nvSpPr>
        <p:spPr bwMode="auto">
          <a:xfrm>
            <a:off x="371688" y="1380983"/>
            <a:ext cx="1864747" cy="10489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Introduction</a:t>
            </a:r>
          </a:p>
        </p:txBody>
      </p:sp>
      <p:sp>
        <p:nvSpPr>
          <p:cNvPr id="11" name="Rectangle 10"/>
          <p:cNvSpPr/>
          <p:nvPr/>
        </p:nvSpPr>
        <p:spPr bwMode="auto">
          <a:xfrm>
            <a:off x="2309417" y="1380983"/>
            <a:ext cx="1864747" cy="1048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Engage</a:t>
            </a: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your customers</a:t>
            </a:r>
          </a:p>
        </p:txBody>
      </p:sp>
      <p:sp>
        <p:nvSpPr>
          <p:cNvPr id="12" name="Rectangle 11"/>
          <p:cNvSpPr/>
          <p:nvPr/>
        </p:nvSpPr>
        <p:spPr bwMode="auto">
          <a:xfrm>
            <a:off x="4247147" y="1380983"/>
            <a:ext cx="1864747" cy="10489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Empower</a:t>
            </a: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your employees</a:t>
            </a:r>
          </a:p>
        </p:txBody>
      </p:sp>
      <p:sp>
        <p:nvSpPr>
          <p:cNvPr id="13" name="Rectangle 12"/>
          <p:cNvSpPr/>
          <p:nvPr/>
        </p:nvSpPr>
        <p:spPr bwMode="auto">
          <a:xfrm>
            <a:off x="6184876" y="1380983"/>
            <a:ext cx="1864747" cy="10489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Optimize</a:t>
            </a: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your operations</a:t>
            </a:r>
          </a:p>
        </p:txBody>
      </p:sp>
      <p:sp>
        <p:nvSpPr>
          <p:cNvPr id="14" name="Rectangle 13"/>
          <p:cNvSpPr/>
          <p:nvPr/>
        </p:nvSpPr>
        <p:spPr bwMode="auto">
          <a:xfrm>
            <a:off x="8122605" y="1380983"/>
            <a:ext cx="1864747" cy="10489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Transform</a:t>
            </a: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your products</a:t>
            </a:r>
          </a:p>
        </p:txBody>
      </p:sp>
      <p:sp>
        <p:nvSpPr>
          <p:cNvPr id="17" name="Isosceles Triangle 16"/>
          <p:cNvSpPr/>
          <p:nvPr/>
        </p:nvSpPr>
        <p:spPr bwMode="auto">
          <a:xfrm rot="5400000">
            <a:off x="1951228" y="1449810"/>
            <a:ext cx="250999" cy="2163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Isosceles Triangle 17"/>
          <p:cNvSpPr/>
          <p:nvPr/>
        </p:nvSpPr>
        <p:spPr bwMode="auto">
          <a:xfrm rot="5400000">
            <a:off x="3888959" y="1449811"/>
            <a:ext cx="250999" cy="2163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Isosceles Triangle 18"/>
          <p:cNvSpPr/>
          <p:nvPr/>
        </p:nvSpPr>
        <p:spPr bwMode="auto">
          <a:xfrm rot="5400000">
            <a:off x="5806507" y="1449812"/>
            <a:ext cx="250999" cy="2163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Isosceles Triangle 19"/>
          <p:cNvSpPr/>
          <p:nvPr/>
        </p:nvSpPr>
        <p:spPr bwMode="auto">
          <a:xfrm rot="5400000">
            <a:off x="7744236" y="1449813"/>
            <a:ext cx="250999" cy="2163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p:cNvSpPr txBox="1"/>
          <p:nvPr/>
        </p:nvSpPr>
        <p:spPr>
          <a:xfrm>
            <a:off x="371688" y="2429902"/>
            <a:ext cx="1864747" cy="3289196"/>
          </a:xfrm>
          <a:prstGeom prst="rect">
            <a:avLst/>
          </a:prstGeom>
          <a:noFill/>
        </p:spPr>
        <p:txBody>
          <a:bodyPr wrap="square" lIns="0" tIns="143428" rIns="44821" bIns="143428" rtlCol="0">
            <a:spAutoFit/>
          </a:bodyPr>
          <a:lstStyle/>
          <a:p>
            <a:pPr marL="171185" marR="0" lvl="0" indent="-171185" algn="l" defTabSz="914400" rtl="0" eaLnBrk="1" fontAlgn="auto" latinLnBrk="0" hangingPunct="1">
              <a:lnSpc>
                <a:spcPct val="90000"/>
              </a:lnSpc>
              <a:spcBef>
                <a:spcPts val="0"/>
              </a:spcBef>
              <a:spcAft>
                <a:spcPts val="294"/>
              </a:spcAft>
              <a:buClrTx/>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Our society and technology—what’s going on in the world today</a:t>
            </a:r>
          </a:p>
          <a:p>
            <a:pPr marL="171185" marR="0" lvl="0" indent="-171185" algn="l" defTabSz="914400" rtl="0" eaLnBrk="1" fontAlgn="auto" latinLnBrk="0" hangingPunct="1">
              <a:lnSpc>
                <a:spcPct val="90000"/>
              </a:lnSpc>
              <a:spcBef>
                <a:spcPts val="0"/>
              </a:spcBef>
              <a:spcAft>
                <a:spcPts val="294"/>
              </a:spcAft>
              <a:buClrTx/>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Digital transformation in industry quote/stat</a:t>
            </a:r>
          </a:p>
          <a:p>
            <a:pPr marL="171185" marR="0" lvl="0" indent="-171185" algn="l" defTabSz="914400" rtl="0" eaLnBrk="1" fontAlgn="auto" latinLnBrk="0" hangingPunct="1">
              <a:lnSpc>
                <a:spcPct val="90000"/>
              </a:lnSpc>
              <a:spcBef>
                <a:spcPts val="0"/>
              </a:spcBef>
              <a:spcAft>
                <a:spcPts val="294"/>
              </a:spcAft>
              <a:buClrTx/>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Deeper context for what’s going on in the industry today</a:t>
            </a:r>
          </a:p>
          <a:p>
            <a:pPr marL="171185" marR="0" lvl="0" indent="-171185" algn="l" defTabSz="914400" rtl="0" eaLnBrk="1" fontAlgn="auto" latinLnBrk="0" hangingPunct="1">
              <a:lnSpc>
                <a:spcPct val="90000"/>
              </a:lnSpc>
              <a:spcBef>
                <a:spcPts val="0"/>
              </a:spcBef>
              <a:spcAft>
                <a:spcPts val="294"/>
              </a:spcAft>
              <a:buClrTx/>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Aspirational possibilities/outcomes of successful digital transformation </a:t>
            </a:r>
          </a:p>
          <a:p>
            <a:pPr marL="171185" marR="0" lvl="0" indent="-171185" algn="l" defTabSz="914400" rtl="0" eaLnBrk="1" fontAlgn="auto" latinLnBrk="0" hangingPunct="1">
              <a:lnSpc>
                <a:spcPct val="90000"/>
              </a:lnSpc>
              <a:spcBef>
                <a:spcPts val="0"/>
              </a:spcBef>
              <a:spcAft>
                <a:spcPts val="294"/>
              </a:spcAft>
              <a:buClrTx/>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Introduction of the four Microsoft digital transformation pillars </a:t>
            </a:r>
          </a:p>
          <a:p>
            <a:pPr marL="171185" marR="0" lvl="0" indent="-171185" algn="l" defTabSz="914400" rtl="0" eaLnBrk="1" fontAlgn="auto" latinLnBrk="0" hangingPunct="1">
              <a:lnSpc>
                <a:spcPct val="90000"/>
              </a:lnSpc>
              <a:spcBef>
                <a:spcPts val="0"/>
              </a:spcBef>
              <a:spcAft>
                <a:spcPts val="294"/>
              </a:spcAft>
              <a:buClrTx/>
              <a:buSzTx/>
              <a:buFont typeface="Wingdings" panose="05000000000000000000" pitchFamily="2" charset="2"/>
              <a:buChar char="§"/>
              <a:tabLst/>
              <a:defRPr/>
            </a:pPr>
            <a:endPar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171185" marR="0" lvl="0" indent="-171185" algn="l" defTabSz="914400" rtl="0" eaLnBrk="1" fontAlgn="auto" latinLnBrk="0" hangingPunct="1">
              <a:lnSpc>
                <a:spcPct val="90000"/>
              </a:lnSpc>
              <a:spcBef>
                <a:spcPts val="0"/>
              </a:spcBef>
              <a:spcAft>
                <a:spcPts val="294"/>
              </a:spcAft>
              <a:buClrTx/>
              <a:buSzTx/>
              <a:buFont typeface="Wingdings" panose="05000000000000000000" pitchFamily="2" charset="2"/>
              <a:buChar char="§"/>
              <a:tabLst/>
              <a:defRPr/>
            </a:pPr>
            <a:endPar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3" name="TextBox 22"/>
          <p:cNvSpPr txBox="1"/>
          <p:nvPr/>
        </p:nvSpPr>
        <p:spPr>
          <a:xfrm>
            <a:off x="2309416" y="2429902"/>
            <a:ext cx="1864747" cy="2158118"/>
          </a:xfrm>
          <a:prstGeom prst="rect">
            <a:avLst/>
          </a:prstGeom>
          <a:noFill/>
        </p:spPr>
        <p:txBody>
          <a:bodyPr wrap="square" lIns="0" tIns="143428" rIns="44821" bIns="143428" rtlCol="0">
            <a:spAutoFit/>
          </a:bodyPr>
          <a:lstStyle/>
          <a:p>
            <a:pPr marL="171185" marR="0" lvl="0" indent="-171185" algn="l" defTabSz="914400" rtl="0" eaLnBrk="1" fontAlgn="auto" latinLnBrk="0" hangingPunct="1">
              <a:lnSpc>
                <a:spcPct val="90000"/>
              </a:lnSpc>
              <a:spcBef>
                <a:spcPts val="0"/>
              </a:spcBef>
              <a:spcAft>
                <a:spcPts val="294"/>
              </a:spcAft>
              <a:buClr>
                <a:srgbClr val="505050"/>
              </a:buClr>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Value proposition slide with 3–5 supporting points from messaging framework (challenges captured in speaking notes)</a:t>
            </a:r>
          </a:p>
          <a:p>
            <a:pPr marL="171185" marR="0" lvl="0" indent="-171185" algn="l" defTabSz="914400" rtl="0" eaLnBrk="1" fontAlgn="auto" latinLnBrk="0" hangingPunct="1">
              <a:lnSpc>
                <a:spcPct val="90000"/>
              </a:lnSpc>
              <a:spcBef>
                <a:spcPts val="0"/>
              </a:spcBef>
              <a:spcAft>
                <a:spcPts val="294"/>
              </a:spcAft>
              <a:buClr>
                <a:srgbClr val="505050"/>
              </a:buClr>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3–5 customer stories related to this digital transformation pillar and to the industry</a:t>
            </a:r>
          </a:p>
          <a:p>
            <a:pPr marL="171185" marR="0" lvl="0" indent="-171185" algn="l" defTabSz="914400" rtl="0" eaLnBrk="1" fontAlgn="auto" latinLnBrk="0" hangingPunct="1">
              <a:lnSpc>
                <a:spcPct val="90000"/>
              </a:lnSpc>
              <a:spcBef>
                <a:spcPts val="0"/>
              </a:spcBef>
              <a:spcAft>
                <a:spcPts val="294"/>
              </a:spcAft>
              <a:buClr>
                <a:srgbClr val="505050"/>
              </a:buClr>
              <a:buSzTx/>
              <a:buFont typeface="Wingdings" panose="05000000000000000000" pitchFamily="2" charset="2"/>
              <a:buChar char="§"/>
              <a:tabLst/>
              <a:defRPr/>
            </a:pPr>
            <a:endPar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TextBox 23"/>
          <p:cNvSpPr txBox="1"/>
          <p:nvPr/>
        </p:nvSpPr>
        <p:spPr>
          <a:xfrm>
            <a:off x="4247145" y="2429903"/>
            <a:ext cx="1864747" cy="1956780"/>
          </a:xfrm>
          <a:prstGeom prst="rect">
            <a:avLst/>
          </a:prstGeom>
          <a:noFill/>
        </p:spPr>
        <p:txBody>
          <a:bodyPr wrap="square" lIns="0" tIns="143428" rIns="44821" bIns="143428" rtlCol="0">
            <a:spAutoFit/>
          </a:bodyPr>
          <a:lstStyle/>
          <a:p>
            <a:pPr marL="171185" marR="0" lvl="0" indent="-171185" algn="l" defTabSz="914400" rtl="0" eaLnBrk="1" fontAlgn="auto" latinLnBrk="0" hangingPunct="1">
              <a:lnSpc>
                <a:spcPct val="90000"/>
              </a:lnSpc>
              <a:spcBef>
                <a:spcPts val="0"/>
              </a:spcBef>
              <a:spcAft>
                <a:spcPts val="294"/>
              </a:spcAft>
              <a:buClr>
                <a:srgbClr val="505050"/>
              </a:buClr>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Value proposition slide with 3–5 supporting points from messaging framework (challenges captured in speaking notes)</a:t>
            </a:r>
          </a:p>
          <a:p>
            <a:pPr marL="171185" marR="0" lvl="0" indent="-171185" algn="l" defTabSz="914400" rtl="0" eaLnBrk="1" fontAlgn="auto" latinLnBrk="0" hangingPunct="1">
              <a:lnSpc>
                <a:spcPct val="90000"/>
              </a:lnSpc>
              <a:spcBef>
                <a:spcPts val="0"/>
              </a:spcBef>
              <a:spcAft>
                <a:spcPts val="294"/>
              </a:spcAft>
              <a:buClr>
                <a:srgbClr val="505050"/>
              </a:buClr>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3–5 customer stories related to this digital transformation pillar and to the industry</a:t>
            </a:r>
          </a:p>
        </p:txBody>
      </p:sp>
      <p:sp>
        <p:nvSpPr>
          <p:cNvPr id="25" name="TextBox 24"/>
          <p:cNvSpPr txBox="1"/>
          <p:nvPr/>
        </p:nvSpPr>
        <p:spPr>
          <a:xfrm>
            <a:off x="6184872" y="2429902"/>
            <a:ext cx="1864747" cy="1956780"/>
          </a:xfrm>
          <a:prstGeom prst="rect">
            <a:avLst/>
          </a:prstGeom>
          <a:noFill/>
        </p:spPr>
        <p:txBody>
          <a:bodyPr wrap="square" lIns="0" tIns="143428" rIns="44821" bIns="143428" rtlCol="0">
            <a:spAutoFit/>
          </a:bodyPr>
          <a:lstStyle/>
          <a:p>
            <a:pPr marL="171185" marR="0" lvl="0" indent="-171185" algn="l" defTabSz="914400" rtl="0" eaLnBrk="1" fontAlgn="auto" latinLnBrk="0" hangingPunct="1">
              <a:lnSpc>
                <a:spcPct val="90000"/>
              </a:lnSpc>
              <a:spcBef>
                <a:spcPts val="0"/>
              </a:spcBef>
              <a:spcAft>
                <a:spcPts val="294"/>
              </a:spcAft>
              <a:buClr>
                <a:srgbClr val="505050"/>
              </a:buClr>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Value proposition slide with 3–5 supporting points from messaging framework (challenges captured in speaking notes)</a:t>
            </a:r>
          </a:p>
          <a:p>
            <a:pPr marL="171185" marR="0" lvl="0" indent="-171185" algn="l" defTabSz="914400" rtl="0" eaLnBrk="1" fontAlgn="auto" latinLnBrk="0" hangingPunct="1">
              <a:lnSpc>
                <a:spcPct val="90000"/>
              </a:lnSpc>
              <a:spcBef>
                <a:spcPts val="0"/>
              </a:spcBef>
              <a:spcAft>
                <a:spcPts val="294"/>
              </a:spcAft>
              <a:buClr>
                <a:srgbClr val="505050"/>
              </a:buClr>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3–5 customer stories related to this digital transformation pillar and to the industry</a:t>
            </a:r>
          </a:p>
        </p:txBody>
      </p:sp>
      <p:sp>
        <p:nvSpPr>
          <p:cNvPr id="26" name="TextBox 25"/>
          <p:cNvSpPr txBox="1"/>
          <p:nvPr/>
        </p:nvSpPr>
        <p:spPr>
          <a:xfrm>
            <a:off x="8122605" y="2429902"/>
            <a:ext cx="1864747" cy="1956780"/>
          </a:xfrm>
          <a:prstGeom prst="rect">
            <a:avLst/>
          </a:prstGeom>
          <a:noFill/>
        </p:spPr>
        <p:txBody>
          <a:bodyPr wrap="square" lIns="0" tIns="143428" rIns="44821" bIns="143428" rtlCol="0">
            <a:spAutoFit/>
          </a:bodyPr>
          <a:lstStyle/>
          <a:p>
            <a:pPr marL="171185" marR="0" lvl="0" indent="-171185" algn="l" defTabSz="914400" rtl="0" eaLnBrk="1" fontAlgn="auto" latinLnBrk="0" hangingPunct="1">
              <a:lnSpc>
                <a:spcPct val="90000"/>
              </a:lnSpc>
              <a:spcBef>
                <a:spcPts val="0"/>
              </a:spcBef>
              <a:spcAft>
                <a:spcPts val="294"/>
              </a:spcAft>
              <a:buClr>
                <a:srgbClr val="505050"/>
              </a:buClr>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Value proposition slide with 3–5 supporting points from messaging framework (challenges captured in speaking notes)</a:t>
            </a:r>
          </a:p>
          <a:p>
            <a:pPr marL="171185" marR="0" lvl="0" indent="-171185" algn="l" defTabSz="914400" rtl="0" eaLnBrk="1" fontAlgn="auto" latinLnBrk="0" hangingPunct="1">
              <a:lnSpc>
                <a:spcPct val="90000"/>
              </a:lnSpc>
              <a:spcBef>
                <a:spcPts val="0"/>
              </a:spcBef>
              <a:spcAft>
                <a:spcPts val="294"/>
              </a:spcAft>
              <a:buClr>
                <a:srgbClr val="505050"/>
              </a:buClr>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3–5 customer stories related to this digital transformation pillar and to the industry</a:t>
            </a:r>
          </a:p>
        </p:txBody>
      </p:sp>
      <p:sp>
        <p:nvSpPr>
          <p:cNvPr id="28" name="Rectangle 27"/>
          <p:cNvSpPr/>
          <p:nvPr/>
        </p:nvSpPr>
        <p:spPr bwMode="auto">
          <a:xfrm>
            <a:off x="10060334" y="1380983"/>
            <a:ext cx="1864747" cy="10489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Summary</a:t>
            </a:r>
          </a:p>
        </p:txBody>
      </p:sp>
      <p:sp>
        <p:nvSpPr>
          <p:cNvPr id="29" name="TextBox 28"/>
          <p:cNvSpPr txBox="1"/>
          <p:nvPr/>
        </p:nvSpPr>
        <p:spPr>
          <a:xfrm>
            <a:off x="10060334" y="2429902"/>
            <a:ext cx="1864747" cy="1832387"/>
          </a:xfrm>
          <a:prstGeom prst="rect">
            <a:avLst/>
          </a:prstGeom>
          <a:noFill/>
        </p:spPr>
        <p:txBody>
          <a:bodyPr wrap="square" lIns="0" tIns="143428" rIns="44821" bIns="143428" rtlCol="0">
            <a:spAutoFit/>
          </a:bodyPr>
          <a:lstStyle/>
          <a:p>
            <a:pPr marL="171185" marR="0" lvl="0" indent="-171185" algn="l" defTabSz="914400" rtl="0" eaLnBrk="1" fontAlgn="auto" latinLnBrk="0" hangingPunct="1">
              <a:lnSpc>
                <a:spcPct val="90000"/>
              </a:lnSpc>
              <a:spcBef>
                <a:spcPts val="0"/>
              </a:spcBef>
              <a:spcAft>
                <a:spcPts val="294"/>
              </a:spcAft>
              <a:buClrTx/>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Industry demo (may be moved into appropriate pillar earlier)</a:t>
            </a:r>
          </a:p>
          <a:p>
            <a:pPr marL="171185" marR="0" lvl="0" indent="-171185" algn="l" defTabSz="914400" rtl="0" eaLnBrk="1" fontAlgn="auto" latinLnBrk="0" hangingPunct="1">
              <a:lnSpc>
                <a:spcPct val="90000"/>
              </a:lnSpc>
              <a:spcBef>
                <a:spcPts val="0"/>
              </a:spcBef>
              <a:spcAft>
                <a:spcPts val="294"/>
              </a:spcAft>
              <a:buClrTx/>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Introduction to featured solutions and partner ecosystem</a:t>
            </a:r>
          </a:p>
          <a:p>
            <a:pPr marL="171185" marR="0" lvl="0" indent="-171185" algn="l" defTabSz="914400" rtl="0" eaLnBrk="1" fontAlgn="auto" latinLnBrk="0" hangingPunct="1">
              <a:lnSpc>
                <a:spcPct val="90000"/>
              </a:lnSpc>
              <a:spcBef>
                <a:spcPts val="0"/>
              </a:spcBef>
              <a:spcAft>
                <a:spcPts val="294"/>
              </a:spcAft>
              <a:buClrTx/>
              <a:buSzTx/>
              <a:buFont typeface="Wingdings" panose="05000000000000000000" pitchFamily="2" charset="2"/>
              <a:buChar char="§"/>
              <a:tabLst/>
              <a:defRPr/>
            </a:pPr>
            <a:r>
              <a:rPr kumimoji="0" lang="en-US" sz="1176" b="0" i="0" u="none" strike="noStrike" kern="1200" cap="none" spc="-49" normalizeH="0" baseline="0" noProof="0" dirty="0">
                <a:ln>
                  <a:noFill/>
                </a:ln>
                <a:gradFill>
                  <a:gsLst>
                    <a:gs pos="2917">
                      <a:srgbClr val="505050"/>
                    </a:gs>
                    <a:gs pos="30000">
                      <a:srgbClr val="505050"/>
                    </a:gs>
                  </a:gsLst>
                  <a:lin ang="5400000" scaled="0"/>
                </a:gradFill>
                <a:effectLst/>
                <a:uLnTx/>
                <a:uFillTx/>
                <a:latin typeface="Segoe UI"/>
                <a:ea typeface="+mn-ea"/>
                <a:cs typeface="+mn-cs"/>
              </a:rPr>
              <a:t>Next steps (digital site + presenter recommended steps)</a:t>
            </a:r>
          </a:p>
        </p:txBody>
      </p:sp>
      <p:sp>
        <p:nvSpPr>
          <p:cNvPr id="21" name="Rectangle 20"/>
          <p:cNvSpPr/>
          <p:nvPr/>
        </p:nvSpPr>
        <p:spPr bwMode="auto">
          <a:xfrm rot="5400000">
            <a:off x="11614529" y="1449815"/>
            <a:ext cx="250999" cy="2163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29"/>
          <p:cNvSpPr/>
          <p:nvPr/>
        </p:nvSpPr>
        <p:spPr bwMode="auto">
          <a:xfrm rot="5400000">
            <a:off x="9681967" y="1449814"/>
            <a:ext cx="250999" cy="21637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p:cNvGrpSpPr/>
          <p:nvPr/>
        </p:nvGrpSpPr>
        <p:grpSpPr>
          <a:xfrm>
            <a:off x="3547527" y="1889855"/>
            <a:ext cx="521407" cy="449841"/>
            <a:chOff x="2138363" y="4405313"/>
            <a:chExt cx="971550" cy="838200"/>
          </a:xfrm>
          <a:solidFill>
            <a:srgbClr val="A22C01"/>
          </a:solidFill>
        </p:grpSpPr>
        <p:sp>
          <p:nvSpPr>
            <p:cNvPr id="31"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33" name="Group 32"/>
          <p:cNvGrpSpPr/>
          <p:nvPr/>
        </p:nvGrpSpPr>
        <p:grpSpPr>
          <a:xfrm>
            <a:off x="5631085" y="1840143"/>
            <a:ext cx="409111" cy="523324"/>
            <a:chOff x="-1054101" y="4495800"/>
            <a:chExt cx="693738" cy="887413"/>
          </a:xfrm>
          <a:solidFill>
            <a:schemeClr val="accent1">
              <a:lumMod val="75000"/>
            </a:schemeClr>
          </a:solidFill>
        </p:grpSpPr>
        <p:sp>
          <p:nvSpPr>
            <p:cNvPr id="34" name="Freeform 10"/>
            <p:cNvSpPr>
              <a:spLocks noEditPoints="1"/>
            </p:cNvSpPr>
            <p:nvPr/>
          </p:nvSpPr>
          <p:spPr bwMode="auto">
            <a:xfrm>
              <a:off x="-1054101" y="4495800"/>
              <a:ext cx="280988" cy="887413"/>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Freeform 11"/>
            <p:cNvSpPr>
              <a:spLocks noEditPoints="1"/>
            </p:cNvSpPr>
            <p:nvPr/>
          </p:nvSpPr>
          <p:spPr bwMode="auto">
            <a:xfrm>
              <a:off x="-1054101" y="4495800"/>
              <a:ext cx="280988" cy="887413"/>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6" name="Freeform 12"/>
            <p:cNvSpPr>
              <a:spLocks noEditPoints="1"/>
            </p:cNvSpPr>
            <p:nvPr/>
          </p:nvSpPr>
          <p:spPr bwMode="auto">
            <a:xfrm>
              <a:off x="-690563" y="4495800"/>
              <a:ext cx="330200" cy="887413"/>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7" name="Freeform 13"/>
            <p:cNvSpPr>
              <a:spLocks noEditPoints="1"/>
            </p:cNvSpPr>
            <p:nvPr/>
          </p:nvSpPr>
          <p:spPr bwMode="auto">
            <a:xfrm>
              <a:off x="-690563" y="4495800"/>
              <a:ext cx="330200" cy="887413"/>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38" name="Group 37"/>
          <p:cNvGrpSpPr/>
          <p:nvPr/>
        </p:nvGrpSpPr>
        <p:grpSpPr>
          <a:xfrm>
            <a:off x="7457916" y="1834315"/>
            <a:ext cx="520009" cy="529152"/>
            <a:chOff x="8089900" y="5089525"/>
            <a:chExt cx="722313" cy="735013"/>
          </a:xfrm>
          <a:solidFill>
            <a:schemeClr val="tx2">
              <a:lumMod val="75000"/>
            </a:schemeClr>
          </a:solidFill>
        </p:grpSpPr>
        <p:sp>
          <p:nvSpPr>
            <p:cNvPr id="39" name="Freeform 17"/>
            <p:cNvSpPr>
              <a:spLocks/>
            </p:cNvSpPr>
            <p:nvPr/>
          </p:nvSpPr>
          <p:spPr bwMode="auto">
            <a:xfrm>
              <a:off x="8089900" y="5089525"/>
              <a:ext cx="476250" cy="708025"/>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0" name="Freeform 18"/>
            <p:cNvSpPr>
              <a:spLocks noEditPoints="1"/>
            </p:cNvSpPr>
            <p:nvPr/>
          </p:nvSpPr>
          <p:spPr bwMode="auto">
            <a:xfrm>
              <a:off x="8216900" y="5227638"/>
              <a:ext cx="468312" cy="471487"/>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1" name="Freeform 19"/>
            <p:cNvSpPr>
              <a:spLocks/>
            </p:cNvSpPr>
            <p:nvPr/>
          </p:nvSpPr>
          <p:spPr bwMode="auto">
            <a:xfrm>
              <a:off x="8593138" y="5129213"/>
              <a:ext cx="192087" cy="192087"/>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2" name="Freeform 20"/>
            <p:cNvSpPr>
              <a:spLocks/>
            </p:cNvSpPr>
            <p:nvPr/>
          </p:nvSpPr>
          <p:spPr bwMode="auto">
            <a:xfrm>
              <a:off x="8335963" y="5335588"/>
              <a:ext cx="476250" cy="4889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43" name="Freeform 24"/>
          <p:cNvSpPr>
            <a:spLocks noEditPoints="1"/>
          </p:cNvSpPr>
          <p:nvPr/>
        </p:nvSpPr>
        <p:spPr bwMode="auto">
          <a:xfrm>
            <a:off x="9499809" y="1914502"/>
            <a:ext cx="440692" cy="439738"/>
          </a:xfrm>
          <a:custGeom>
            <a:avLst/>
            <a:gdLst>
              <a:gd name="T0" fmla="*/ 445 w 462"/>
              <a:gd name="T1" fmla="*/ 137 h 461"/>
              <a:gd name="T2" fmla="*/ 445 w 462"/>
              <a:gd name="T3" fmla="*/ 137 h 461"/>
              <a:gd name="T4" fmla="*/ 445 w 462"/>
              <a:gd name="T5" fmla="*/ 137 h 461"/>
              <a:gd name="T6" fmla="*/ 372 w 462"/>
              <a:gd name="T7" fmla="*/ 64 h 461"/>
              <a:gd name="T8" fmla="*/ 372 w 462"/>
              <a:gd name="T9" fmla="*/ 64 h 461"/>
              <a:gd name="T10" fmla="*/ 372 w 462"/>
              <a:gd name="T11" fmla="*/ 64 h 461"/>
              <a:gd name="T12" fmla="*/ 308 w 462"/>
              <a:gd name="T13" fmla="*/ 0 h 461"/>
              <a:gd name="T14" fmla="*/ 0 w 462"/>
              <a:gd name="T15" fmla="*/ 0 h 461"/>
              <a:gd name="T16" fmla="*/ 0 w 462"/>
              <a:gd name="T17" fmla="*/ 308 h 461"/>
              <a:gd name="T18" fmla="*/ 154 w 462"/>
              <a:gd name="T19" fmla="*/ 461 h 461"/>
              <a:gd name="T20" fmla="*/ 462 w 462"/>
              <a:gd name="T21" fmla="*/ 461 h 461"/>
              <a:gd name="T22" fmla="*/ 462 w 462"/>
              <a:gd name="T23" fmla="*/ 153 h 461"/>
              <a:gd name="T24" fmla="*/ 445 w 462"/>
              <a:gd name="T25" fmla="*/ 137 h 461"/>
              <a:gd name="T26" fmla="*/ 167 w 462"/>
              <a:gd name="T27" fmla="*/ 137 h 461"/>
              <a:gd name="T28" fmla="*/ 59 w 462"/>
              <a:gd name="T29" fmla="*/ 34 h 461"/>
              <a:gd name="T30" fmla="*/ 156 w 462"/>
              <a:gd name="T31" fmla="*/ 34 h 461"/>
              <a:gd name="T32" fmla="*/ 266 w 462"/>
              <a:gd name="T33" fmla="*/ 137 h 461"/>
              <a:gd name="T34" fmla="*/ 167 w 462"/>
              <a:gd name="T35" fmla="*/ 137 h 461"/>
              <a:gd name="T36" fmla="*/ 315 w 462"/>
              <a:gd name="T37" fmla="*/ 137 h 461"/>
              <a:gd name="T38" fmla="*/ 273 w 462"/>
              <a:gd name="T39" fmla="*/ 97 h 461"/>
              <a:gd name="T40" fmla="*/ 358 w 462"/>
              <a:gd name="T41" fmla="*/ 97 h 461"/>
              <a:gd name="T42" fmla="*/ 397 w 462"/>
              <a:gd name="T43" fmla="*/ 137 h 461"/>
              <a:gd name="T44" fmla="*/ 315 w 462"/>
              <a:gd name="T45" fmla="*/ 137 h 461"/>
              <a:gd name="T46" fmla="*/ 324 w 462"/>
              <a:gd name="T47" fmla="*/ 64 h 461"/>
              <a:gd name="T48" fmla="*/ 238 w 462"/>
              <a:gd name="T49" fmla="*/ 64 h 461"/>
              <a:gd name="T50" fmla="*/ 205 w 462"/>
              <a:gd name="T51" fmla="*/ 34 h 461"/>
              <a:gd name="T52" fmla="*/ 294 w 462"/>
              <a:gd name="T53" fmla="*/ 34 h 461"/>
              <a:gd name="T54" fmla="*/ 324 w 462"/>
              <a:gd name="T55" fmla="*/ 64 h 461"/>
              <a:gd name="T56" fmla="*/ 34 w 462"/>
              <a:gd name="T57" fmla="*/ 56 h 461"/>
              <a:gd name="T58" fmla="*/ 146 w 462"/>
              <a:gd name="T59" fmla="*/ 162 h 461"/>
              <a:gd name="T60" fmla="*/ 146 w 462"/>
              <a:gd name="T61" fmla="*/ 406 h 461"/>
              <a:gd name="T62" fmla="*/ 34 w 462"/>
              <a:gd name="T63" fmla="*/ 294 h 461"/>
              <a:gd name="T64" fmla="*/ 34 w 462"/>
              <a:gd name="T65" fmla="*/ 56 h 461"/>
              <a:gd name="T66" fmla="*/ 179 w 462"/>
              <a:gd name="T67" fmla="*/ 428 h 461"/>
              <a:gd name="T68" fmla="*/ 179 w 462"/>
              <a:gd name="T69" fmla="*/ 170 h 461"/>
              <a:gd name="T70" fmla="*/ 428 w 462"/>
              <a:gd name="T71" fmla="*/ 170 h 461"/>
              <a:gd name="T72" fmla="*/ 428 w 462"/>
              <a:gd name="T73" fmla="*/ 428 h 461"/>
              <a:gd name="T74" fmla="*/ 179 w 462"/>
              <a:gd name="T75" fmla="*/ 42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2" h="461">
                <a:moveTo>
                  <a:pt x="445" y="137"/>
                </a:moveTo>
                <a:lnTo>
                  <a:pt x="445" y="137"/>
                </a:lnTo>
                <a:lnTo>
                  <a:pt x="445" y="137"/>
                </a:lnTo>
                <a:lnTo>
                  <a:pt x="372" y="64"/>
                </a:lnTo>
                <a:lnTo>
                  <a:pt x="372" y="64"/>
                </a:lnTo>
                <a:lnTo>
                  <a:pt x="372" y="64"/>
                </a:lnTo>
                <a:lnTo>
                  <a:pt x="308" y="0"/>
                </a:lnTo>
                <a:lnTo>
                  <a:pt x="0" y="0"/>
                </a:lnTo>
                <a:lnTo>
                  <a:pt x="0" y="308"/>
                </a:lnTo>
                <a:lnTo>
                  <a:pt x="154" y="461"/>
                </a:lnTo>
                <a:lnTo>
                  <a:pt x="462" y="461"/>
                </a:lnTo>
                <a:lnTo>
                  <a:pt x="462" y="153"/>
                </a:lnTo>
                <a:lnTo>
                  <a:pt x="445" y="137"/>
                </a:lnTo>
                <a:close/>
                <a:moveTo>
                  <a:pt x="167" y="137"/>
                </a:moveTo>
                <a:lnTo>
                  <a:pt x="59" y="34"/>
                </a:lnTo>
                <a:lnTo>
                  <a:pt x="156" y="34"/>
                </a:lnTo>
                <a:lnTo>
                  <a:pt x="266" y="137"/>
                </a:lnTo>
                <a:lnTo>
                  <a:pt x="167" y="137"/>
                </a:lnTo>
                <a:close/>
                <a:moveTo>
                  <a:pt x="315" y="137"/>
                </a:moveTo>
                <a:lnTo>
                  <a:pt x="273" y="97"/>
                </a:lnTo>
                <a:lnTo>
                  <a:pt x="358" y="97"/>
                </a:lnTo>
                <a:lnTo>
                  <a:pt x="397" y="137"/>
                </a:lnTo>
                <a:lnTo>
                  <a:pt x="315" y="137"/>
                </a:lnTo>
                <a:close/>
                <a:moveTo>
                  <a:pt x="324" y="64"/>
                </a:moveTo>
                <a:lnTo>
                  <a:pt x="238" y="64"/>
                </a:lnTo>
                <a:lnTo>
                  <a:pt x="205" y="34"/>
                </a:lnTo>
                <a:lnTo>
                  <a:pt x="294" y="34"/>
                </a:lnTo>
                <a:lnTo>
                  <a:pt x="324" y="64"/>
                </a:lnTo>
                <a:close/>
                <a:moveTo>
                  <a:pt x="34" y="56"/>
                </a:moveTo>
                <a:lnTo>
                  <a:pt x="146" y="162"/>
                </a:lnTo>
                <a:lnTo>
                  <a:pt x="146" y="406"/>
                </a:lnTo>
                <a:lnTo>
                  <a:pt x="34" y="294"/>
                </a:lnTo>
                <a:lnTo>
                  <a:pt x="34" y="56"/>
                </a:lnTo>
                <a:close/>
                <a:moveTo>
                  <a:pt x="179" y="428"/>
                </a:moveTo>
                <a:lnTo>
                  <a:pt x="179" y="170"/>
                </a:lnTo>
                <a:lnTo>
                  <a:pt x="428" y="170"/>
                </a:lnTo>
                <a:lnTo>
                  <a:pt x="428" y="428"/>
                </a:lnTo>
                <a:lnTo>
                  <a:pt x="179" y="42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79695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8" name="Picture 167"/>
          <p:cNvPicPr>
            <a:picLocks noChangeAspect="1"/>
          </p:cNvPicPr>
          <p:nvPr/>
        </p:nvPicPr>
        <p:blipFill>
          <a:blip r:embed="rId2">
            <a:grayscl/>
            <a:extLst>
              <a:ext uri="{28A0092B-C50C-407E-A947-70E740481C1C}">
                <a14:useLocalDpi xmlns:a14="http://schemas.microsoft.com/office/drawing/2010/main"/>
              </a:ext>
            </a:extLst>
          </a:blip>
          <a:stretch>
            <a:fillRect/>
          </a:stretch>
        </p:blipFill>
        <p:spPr>
          <a:xfrm>
            <a:off x="816" y="1952"/>
            <a:ext cx="12196694" cy="6857650"/>
          </a:xfrm>
          <a:prstGeom prst="rect">
            <a:avLst/>
          </a:prstGeom>
        </p:spPr>
      </p:pic>
      <p:sp>
        <p:nvSpPr>
          <p:cNvPr id="172" name="black overlay"/>
          <p:cNvSpPr/>
          <p:nvPr/>
        </p:nvSpPr>
        <p:spPr bwMode="auto">
          <a:xfrm>
            <a:off x="0" y="0"/>
            <a:ext cx="12192000" cy="6858000"/>
          </a:xfrm>
          <a:prstGeom prst="rect">
            <a:avLst/>
          </a:prstGeom>
          <a:solidFill>
            <a:srgbClr val="181818">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4400" dirty="0">
                <a:solidFill>
                  <a:schemeClr val="bg1"/>
                </a:solidFill>
              </a:rPr>
              <a:t>Driving Digital Transformation in Financial Services</a:t>
            </a:r>
          </a:p>
        </p:txBody>
      </p:sp>
      <p:sp>
        <p:nvSpPr>
          <p:cNvPr id="149" name="Rectangle 148"/>
          <p:cNvSpPr/>
          <p:nvPr/>
        </p:nvSpPr>
        <p:spPr>
          <a:xfrm>
            <a:off x="0" y="1274114"/>
            <a:ext cx="12192000" cy="3944639"/>
          </a:xfrm>
          <a:prstGeom prst="rect">
            <a:avLst/>
          </a:prstGeom>
          <a:solidFill>
            <a:schemeClr val="tx2">
              <a:alpha val="82000"/>
            </a:schemeClr>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50" name="Rectangular Callout 149"/>
          <p:cNvSpPr/>
          <p:nvPr/>
        </p:nvSpPr>
        <p:spPr>
          <a:xfrm>
            <a:off x="6625795" y="1404495"/>
            <a:ext cx="2424559" cy="1757560"/>
          </a:xfrm>
          <a:prstGeom prst="wedgeRectCallout">
            <a:avLst>
              <a:gd name="adj1" fmla="val -64972"/>
              <a:gd name="adj2" fmla="val -1629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80</a:t>
            </a:r>
            <a:r>
              <a:rPr kumimoji="0" lang="en-US" sz="28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 </a:t>
            </a:r>
          </a:p>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of bank customers prioritize </a:t>
            </a:r>
            <a:r>
              <a:rPr kumimoji="0" lang="en-US" sz="16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online and mobile functionality</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(Source: </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hlinkClick r:id="rId3"/>
              </a:rPr>
              <a:t>Wall Street Journal</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
            </a:r>
            <a:b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June 3, 2016)</a:t>
            </a:r>
          </a:p>
        </p:txBody>
      </p:sp>
      <p:sp>
        <p:nvSpPr>
          <p:cNvPr id="151" name="Rectangular Callout 150"/>
          <p:cNvSpPr/>
          <p:nvPr/>
        </p:nvSpPr>
        <p:spPr>
          <a:xfrm>
            <a:off x="6625795" y="3317502"/>
            <a:ext cx="2424559" cy="1757560"/>
          </a:xfrm>
          <a:prstGeom prst="wedgeRectCallout">
            <a:avLst>
              <a:gd name="adj1" fmla="val -67975"/>
              <a:gd name="adj2" fmla="val 21633"/>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800" b="1"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80</a:t>
            </a:r>
            <a:r>
              <a:rPr kumimoji="0" lang="en-US" sz="2800" b="0"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 </a:t>
            </a:r>
            <a:r>
              <a:rPr kumimoji="0" lang="en-US" sz="14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of customers would switch to a insurer that provided </a:t>
            </a:r>
            <a:r>
              <a:rPr kumimoji="0" lang="en-US" sz="16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personalized service</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(Source: </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hlinkClick r:id="rId4"/>
              </a:rPr>
              <a:t>Accenture</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t>
            </a:r>
            <a:r>
              <a:rPr kumimoji="0" lang="en-US" sz="1400" b="0"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 </a:t>
            </a:r>
          </a:p>
          <a:p>
            <a:pPr marL="0" marR="0" lvl="0" indent="0" algn="l" defTabSz="932742" rtl="0" eaLnBrk="1" fontAlgn="auto" latinLnBrk="0" hangingPunct="1">
              <a:lnSpc>
                <a:spcPct val="100000"/>
              </a:lnSpc>
              <a:spcBef>
                <a:spcPts val="600"/>
              </a:spcBef>
              <a:spcAft>
                <a:spcPts val="0"/>
              </a:spcAft>
              <a:buClrTx/>
              <a:buSzTx/>
              <a:buFontTx/>
              <a:buNone/>
              <a:tabLst/>
              <a:defRPr/>
            </a:pPr>
            <a:endParaRPr kumimoji="0" lang="en-US" sz="1400" b="0"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endParaRPr>
          </a:p>
        </p:txBody>
      </p:sp>
      <p:grpSp>
        <p:nvGrpSpPr>
          <p:cNvPr id="152" name="Group 151"/>
          <p:cNvGrpSpPr/>
          <p:nvPr/>
        </p:nvGrpSpPr>
        <p:grpSpPr>
          <a:xfrm>
            <a:off x="9137914" y="1404495"/>
            <a:ext cx="2424559" cy="1757560"/>
            <a:chOff x="2990742" y="1258201"/>
            <a:chExt cx="2424559" cy="1757560"/>
          </a:xfrm>
        </p:grpSpPr>
        <p:sp>
          <p:nvSpPr>
            <p:cNvPr id="153" name="Rectangular Callout 152"/>
            <p:cNvSpPr/>
            <p:nvPr/>
          </p:nvSpPr>
          <p:spPr>
            <a:xfrm>
              <a:off x="2990742" y="1258201"/>
              <a:ext cx="2424559" cy="1757560"/>
            </a:xfrm>
            <a:prstGeom prst="wedgeRectCallout">
              <a:avLst>
                <a:gd name="adj1" fmla="val -44480"/>
                <a:gd name="adj2" fmla="val 58103"/>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800" b="0"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a:t>
              </a:r>
              <a:r>
                <a:rPr kumimoji="0" lang="en-US" sz="2800" b="1"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70</a:t>
              </a:r>
              <a:r>
                <a:rPr kumimoji="0" lang="en-US" sz="2800" b="0"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IT Budgets</a:t>
              </a: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are currently required just to</a:t>
              </a:r>
              <a:b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keep the lights on</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(Source: </a:t>
              </a:r>
              <a:r>
                <a:rPr kumimoji="0" lang="en-US" sz="1200"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rPr>
                <a:t>Celent</a:t>
              </a: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t>
              </a:r>
            </a:p>
          </p:txBody>
        </p:sp>
        <p:pic>
          <p:nvPicPr>
            <p:cNvPr id="154" name="Picture 153"/>
            <p:cNvPicPr>
              <a:picLocks noChangeAspect="1"/>
            </p:cNvPicPr>
            <p:nvPr/>
          </p:nvPicPr>
          <p:blipFill>
            <a:blip r:embed="rId5"/>
            <a:stretch>
              <a:fillRect/>
            </a:stretch>
          </p:blipFill>
          <p:spPr>
            <a:xfrm>
              <a:off x="4831128" y="1523413"/>
              <a:ext cx="277241" cy="434648"/>
            </a:xfrm>
            <a:prstGeom prst="rect">
              <a:avLst/>
            </a:prstGeom>
            <a:noFill/>
          </p:spPr>
        </p:pic>
        <p:sp>
          <p:nvSpPr>
            <p:cNvPr id="155" name="Rounded Rectangle 154"/>
            <p:cNvSpPr/>
            <p:nvPr/>
          </p:nvSpPr>
          <p:spPr>
            <a:xfrm>
              <a:off x="4955821" y="1349876"/>
              <a:ext cx="27854" cy="96281"/>
            </a:xfrm>
            <a:prstGeom prst="roundRect">
              <a:avLst>
                <a:gd name="adj" fmla="val 34585"/>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56" name="Rounded Rectangle 155"/>
            <p:cNvSpPr/>
            <p:nvPr/>
          </p:nvSpPr>
          <p:spPr>
            <a:xfrm rot="1800000">
              <a:off x="5088559" y="1373313"/>
              <a:ext cx="27854" cy="96281"/>
            </a:xfrm>
            <a:prstGeom prst="roundRect">
              <a:avLst>
                <a:gd name="adj" fmla="val 34585"/>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57" name="Rounded Rectangle 156"/>
            <p:cNvSpPr/>
            <p:nvPr/>
          </p:nvSpPr>
          <p:spPr>
            <a:xfrm rot="3600000">
              <a:off x="5169957" y="1472226"/>
              <a:ext cx="29082" cy="92218"/>
            </a:xfrm>
            <a:prstGeom prst="roundRect">
              <a:avLst>
                <a:gd name="adj" fmla="val 34585"/>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58" name="Rounded Rectangle 157"/>
            <p:cNvSpPr/>
            <p:nvPr/>
          </p:nvSpPr>
          <p:spPr>
            <a:xfrm rot="5400000">
              <a:off x="5216853" y="1601649"/>
              <a:ext cx="29082" cy="92218"/>
            </a:xfrm>
            <a:prstGeom prst="roundRect">
              <a:avLst>
                <a:gd name="adj" fmla="val 34585"/>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59" name="Group 158"/>
          <p:cNvGrpSpPr/>
          <p:nvPr/>
        </p:nvGrpSpPr>
        <p:grpSpPr>
          <a:xfrm>
            <a:off x="9142733" y="3317502"/>
            <a:ext cx="2424559" cy="1757560"/>
            <a:chOff x="2995561" y="3212458"/>
            <a:chExt cx="2424559" cy="1757560"/>
          </a:xfrm>
        </p:grpSpPr>
        <p:sp>
          <p:nvSpPr>
            <p:cNvPr id="160" name="Rectangular Callout 159"/>
            <p:cNvSpPr/>
            <p:nvPr/>
          </p:nvSpPr>
          <p:spPr>
            <a:xfrm>
              <a:off x="2995561" y="3212458"/>
              <a:ext cx="2424559" cy="1757560"/>
            </a:xfrm>
            <a:prstGeom prst="wedgeRectCallout">
              <a:avLst>
                <a:gd name="adj1" fmla="val 2693"/>
                <a:gd name="adj2" fmla="val -57716"/>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800" b="1"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$280B</a:t>
              </a:r>
              <a:br>
                <a:rPr kumimoji="0" lang="en-US" sz="2800" b="1"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b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Paid in </a:t>
              </a:r>
              <a:r>
                <a:rPr kumimoji="0" lang="en-US" sz="16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bank fines </a:t>
              </a: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since 2009</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(Source: </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hlinkClick r:id="rId6"/>
                </a:rPr>
                <a:t>Morgan Stanley</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t>
              </a:r>
            </a:p>
          </p:txBody>
        </p:sp>
        <p:pic>
          <p:nvPicPr>
            <p:cNvPr id="161" name="Picture 160"/>
            <p:cNvPicPr>
              <a:picLocks noChangeAspect="1"/>
            </p:cNvPicPr>
            <p:nvPr/>
          </p:nvPicPr>
          <p:blipFill rotWithShape="1">
            <a:blip r:embed="rId7"/>
            <a:srcRect l="3618" t="20118" r="3618" b="20118"/>
            <a:stretch/>
          </p:blipFill>
          <p:spPr>
            <a:xfrm>
              <a:off x="4661077" y="3263807"/>
              <a:ext cx="716204" cy="461428"/>
            </a:xfrm>
            <a:prstGeom prst="rect">
              <a:avLst/>
            </a:prstGeom>
            <a:noFill/>
          </p:spPr>
        </p:pic>
      </p:grpSp>
      <p:grpSp>
        <p:nvGrpSpPr>
          <p:cNvPr id="162" name="Group 161"/>
          <p:cNvGrpSpPr/>
          <p:nvPr/>
        </p:nvGrpSpPr>
        <p:grpSpPr>
          <a:xfrm>
            <a:off x="728814" y="1397992"/>
            <a:ext cx="5381939" cy="3760760"/>
            <a:chOff x="5048560" y="588355"/>
            <a:chExt cx="6096784" cy="4260274"/>
          </a:xfrm>
        </p:grpSpPr>
        <p:pic>
          <p:nvPicPr>
            <p:cNvPr id="163" name="Picture 162"/>
            <p:cNvPicPr>
              <a:picLocks noChangeAspect="1"/>
            </p:cNvPicPr>
            <p:nvPr/>
          </p:nvPicPr>
          <p:blipFill>
            <a:blip r:embed="rId8" cstate="print">
              <a:clrChange>
                <a:clrFrom>
                  <a:srgbClr val="FFFFFF"/>
                </a:clrFrom>
                <a:clrTo>
                  <a:srgbClr val="FFFFFF">
                    <a:alpha val="0"/>
                  </a:srgbClr>
                </a:clrTo>
              </a:clrChange>
              <a:biLevel thresh="50000"/>
              <a:extLst>
                <a:ext uri="{BEBA8EAE-BF5A-486C-A8C5-ECC9F3942E4B}">
                  <a14:imgProps xmlns:a14="http://schemas.microsoft.com/office/drawing/2010/main">
                    <a14:imgLayer r:embed="rId9">
                      <a14:imgEffect>
                        <a14:brightnessContrast bright="67000"/>
                      </a14:imgEffect>
                    </a14:imgLayer>
                  </a14:imgProps>
                </a:ext>
                <a:ext uri="{28A0092B-C50C-407E-A947-70E740481C1C}">
                  <a14:useLocalDpi xmlns:a14="http://schemas.microsoft.com/office/drawing/2010/main" val="0"/>
                </a:ext>
              </a:extLst>
            </a:blip>
            <a:stretch>
              <a:fillRect/>
            </a:stretch>
          </p:blipFill>
          <p:spPr>
            <a:xfrm>
              <a:off x="5276489" y="3566162"/>
              <a:ext cx="713628" cy="442449"/>
            </a:xfrm>
            <a:prstGeom prst="rect">
              <a:avLst/>
            </a:prstGeom>
          </p:spPr>
        </p:pic>
        <p:cxnSp>
          <p:nvCxnSpPr>
            <p:cNvPr id="164" name="Straight Connector 163"/>
            <p:cNvCxnSpPr/>
            <p:nvPr/>
          </p:nvCxnSpPr>
          <p:spPr>
            <a:xfrm flipH="1" flipV="1">
              <a:off x="7927504" y="927405"/>
              <a:ext cx="185576" cy="866336"/>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7067491" y="3268683"/>
              <a:ext cx="433138" cy="27546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flipV="1">
              <a:off x="6778057" y="2002311"/>
              <a:ext cx="822856" cy="261399"/>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H="1">
              <a:off x="9076914" y="1700008"/>
              <a:ext cx="770945" cy="329249"/>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9" name="Oval 168"/>
            <p:cNvSpPr/>
            <p:nvPr/>
          </p:nvSpPr>
          <p:spPr>
            <a:xfrm>
              <a:off x="7415976" y="1612003"/>
              <a:ext cx="1682380" cy="1682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a typeface="+mn-ea"/>
                <a:cs typeface="+mn-cs"/>
              </a:endParaRPr>
            </a:p>
          </p:txBody>
        </p:sp>
        <p:graphicFrame>
          <p:nvGraphicFramePr>
            <p:cNvPr id="170" name="Chart 169"/>
            <p:cNvGraphicFramePr/>
            <p:nvPr>
              <p:extLst/>
            </p:nvPr>
          </p:nvGraphicFramePr>
          <p:xfrm>
            <a:off x="6035808" y="947549"/>
            <a:ext cx="4472831" cy="2981887"/>
          </p:xfrm>
          <a:graphic>
            <a:graphicData uri="http://schemas.openxmlformats.org/drawingml/2006/chart">
              <c:chart xmlns:c="http://schemas.openxmlformats.org/drawingml/2006/chart" xmlns:r="http://schemas.openxmlformats.org/officeDocument/2006/relationships" r:id="rId10"/>
            </a:graphicData>
          </a:graphic>
        </p:graphicFrame>
        <p:sp>
          <p:nvSpPr>
            <p:cNvPr id="171" name="TextBox 170"/>
            <p:cNvSpPr txBox="1"/>
            <p:nvPr/>
          </p:nvSpPr>
          <p:spPr>
            <a:xfrm>
              <a:off x="9753071" y="1341088"/>
              <a:ext cx="1392273" cy="591894"/>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TECH </a:t>
              </a:r>
              <a:b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COMPANIES</a:t>
              </a:r>
            </a:p>
          </p:txBody>
        </p:sp>
        <p:sp>
          <p:nvSpPr>
            <p:cNvPr id="173" name="TextBox 172"/>
            <p:cNvSpPr txBox="1"/>
            <p:nvPr/>
          </p:nvSpPr>
          <p:spPr>
            <a:xfrm>
              <a:off x="5789912" y="3195964"/>
              <a:ext cx="1256756" cy="491940"/>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STARTUPS</a:t>
              </a:r>
            </a:p>
          </p:txBody>
        </p:sp>
        <p:sp>
          <p:nvSpPr>
            <p:cNvPr id="181" name="TextBox 180"/>
            <p:cNvSpPr txBox="1"/>
            <p:nvPr/>
          </p:nvSpPr>
          <p:spPr>
            <a:xfrm>
              <a:off x="5823500" y="1770958"/>
              <a:ext cx="1012614" cy="491940"/>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TELCOS</a:t>
              </a:r>
            </a:p>
          </p:txBody>
        </p:sp>
        <p:sp>
          <p:nvSpPr>
            <p:cNvPr id="182" name="TextBox 181"/>
            <p:cNvSpPr txBox="1"/>
            <p:nvPr/>
          </p:nvSpPr>
          <p:spPr>
            <a:xfrm>
              <a:off x="7397267" y="588355"/>
              <a:ext cx="1190344" cy="363268"/>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RETAILERS</a:t>
              </a:r>
            </a:p>
          </p:txBody>
        </p:sp>
        <p:grpSp>
          <p:nvGrpSpPr>
            <p:cNvPr id="184" name="Group 37894"/>
            <p:cNvGrpSpPr/>
            <p:nvPr/>
          </p:nvGrpSpPr>
          <p:grpSpPr>
            <a:xfrm rot="2433683">
              <a:off x="8918273" y="2250730"/>
              <a:ext cx="290675" cy="363663"/>
              <a:chOff x="10213649" y="1954533"/>
              <a:chExt cx="271380" cy="339523"/>
            </a:xfrm>
          </p:grpSpPr>
          <p:sp>
            <p:nvSpPr>
              <p:cNvPr id="431" name="Isosceles Triangle 37895"/>
              <p:cNvSpPr/>
              <p:nvPr/>
            </p:nvSpPr>
            <p:spPr>
              <a:xfrm rot="2999704" flipV="1">
                <a:off x="10174299"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432" name="Isosceles Triangle 37896"/>
              <p:cNvSpPr/>
              <p:nvPr/>
            </p:nvSpPr>
            <p:spPr>
              <a:xfrm rot="2999704" flipV="1">
                <a:off x="10250855" y="1993883"/>
                <a:ext cx="273523" cy="19482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p:cNvGrpSpPr/>
            <p:nvPr/>
          </p:nvGrpSpPr>
          <p:grpSpPr>
            <a:xfrm rot="8286604">
              <a:off x="7957150" y="3034136"/>
              <a:ext cx="290676" cy="363663"/>
              <a:chOff x="10213648" y="1954533"/>
              <a:chExt cx="271381" cy="339523"/>
            </a:xfrm>
          </p:grpSpPr>
          <p:sp>
            <p:nvSpPr>
              <p:cNvPr id="429" name="Isosceles Triangle 428"/>
              <p:cNvSpPr/>
              <p:nvPr/>
            </p:nvSpPr>
            <p:spPr>
              <a:xfrm rot="2999704" flipV="1">
                <a:off x="10174298"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430" name="Isosceles Triangle 429"/>
              <p:cNvSpPr/>
              <p:nvPr/>
            </p:nvSpPr>
            <p:spPr>
              <a:xfrm rot="2999704" flipV="1">
                <a:off x="10250855" y="1993883"/>
                <a:ext cx="273523" cy="194824"/>
              </a:xfrm>
              <a:prstGeom prst="triangl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6" name="Group 185"/>
            <p:cNvGrpSpPr/>
            <p:nvPr/>
          </p:nvGrpSpPr>
          <p:grpSpPr>
            <a:xfrm rot="14468435">
              <a:off x="7405701" y="1952820"/>
              <a:ext cx="290676" cy="363663"/>
              <a:chOff x="10213648" y="1954533"/>
              <a:chExt cx="271381" cy="339523"/>
            </a:xfrm>
          </p:grpSpPr>
          <p:sp>
            <p:nvSpPr>
              <p:cNvPr id="427" name="Isosceles Triangle 426"/>
              <p:cNvSpPr/>
              <p:nvPr/>
            </p:nvSpPr>
            <p:spPr>
              <a:xfrm rot="2999704" flipV="1">
                <a:off x="10174298"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428" name="Isosceles Triangle 427"/>
              <p:cNvSpPr/>
              <p:nvPr/>
            </p:nvSpPr>
            <p:spPr>
              <a:xfrm rot="2999704" flipV="1">
                <a:off x="10250855" y="1993883"/>
                <a:ext cx="273523" cy="194824"/>
              </a:xfrm>
              <a:prstGeom prs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7" name="Group 186"/>
            <p:cNvGrpSpPr/>
            <p:nvPr/>
          </p:nvGrpSpPr>
          <p:grpSpPr>
            <a:xfrm rot="18025108">
              <a:off x="7966842" y="1495913"/>
              <a:ext cx="290676" cy="363663"/>
              <a:chOff x="10213648" y="1954533"/>
              <a:chExt cx="271381" cy="339523"/>
            </a:xfrm>
          </p:grpSpPr>
          <p:sp>
            <p:nvSpPr>
              <p:cNvPr id="425" name="Isosceles Triangle 424"/>
              <p:cNvSpPr/>
              <p:nvPr/>
            </p:nvSpPr>
            <p:spPr>
              <a:xfrm rot="2999704" flipV="1">
                <a:off x="10174298"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426" name="Isosceles Triangle 425"/>
              <p:cNvSpPr/>
              <p:nvPr/>
            </p:nvSpPr>
            <p:spPr>
              <a:xfrm rot="2999704" flipV="1">
                <a:off x="10250855" y="1993883"/>
                <a:ext cx="273523" cy="194824"/>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grpSp>
        <p:pic>
          <p:nvPicPr>
            <p:cNvPr id="188" name="Picture 187"/>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716580" y="1998204"/>
              <a:ext cx="1351383" cy="499117"/>
            </a:xfrm>
            <a:prstGeom prst="rect">
              <a:avLst/>
            </a:prstGeom>
          </p:spPr>
        </p:pic>
        <p:pic>
          <p:nvPicPr>
            <p:cNvPr id="192" name="Picture 191"/>
            <p:cNvPicPr>
              <a:picLocks noChangeAspect="1"/>
            </p:cNvPicPr>
            <p:nvPr/>
          </p:nvPicPr>
          <p:blipFill rotWithShape="1">
            <a:blip r:embed="rId12" cstate="print">
              <a:lum bright="70000" contrast="-70000"/>
              <a:extLst>
                <a:ext uri="{28A0092B-C50C-407E-A947-70E740481C1C}">
                  <a14:useLocalDpi xmlns:a14="http://schemas.microsoft.com/office/drawing/2010/main" val="0"/>
                </a:ext>
              </a:extLst>
            </a:blip>
            <a:srcRect l="31327" t="14789" r="27159"/>
            <a:stretch/>
          </p:blipFill>
          <p:spPr>
            <a:xfrm>
              <a:off x="10559130" y="2412246"/>
              <a:ext cx="314644" cy="458698"/>
            </a:xfrm>
            <a:prstGeom prst="rect">
              <a:avLst/>
            </a:prstGeom>
          </p:spPr>
        </p:pic>
        <p:pic>
          <p:nvPicPr>
            <p:cNvPr id="204" name="Picture 20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748586" y="2412970"/>
              <a:ext cx="653324" cy="396579"/>
            </a:xfrm>
            <a:prstGeom prst="rect">
              <a:avLst/>
            </a:prstGeom>
          </p:spPr>
        </p:pic>
        <p:sp>
          <p:nvSpPr>
            <p:cNvPr id="205" name="Freeform 4"/>
            <p:cNvSpPr>
              <a:spLocks noEditPoints="1"/>
            </p:cNvSpPr>
            <p:nvPr/>
          </p:nvSpPr>
          <p:spPr bwMode="auto">
            <a:xfrm>
              <a:off x="7704076" y="1884525"/>
              <a:ext cx="1113872" cy="1113872"/>
            </a:xfrm>
            <a:custGeom>
              <a:avLst/>
              <a:gdLst>
                <a:gd name="T0" fmla="*/ 196 w 2000"/>
                <a:gd name="T1" fmla="*/ 1592 h 2000"/>
                <a:gd name="T2" fmla="*/ 212 w 2000"/>
                <a:gd name="T3" fmla="*/ 1613 h 2000"/>
                <a:gd name="T4" fmla="*/ 1795 w 2000"/>
                <a:gd name="T5" fmla="*/ 1604 h 2000"/>
                <a:gd name="T6" fmla="*/ 1806 w 2000"/>
                <a:gd name="T7" fmla="*/ 1590 h 2000"/>
                <a:gd name="T8" fmla="*/ 2000 w 2000"/>
                <a:gd name="T9" fmla="*/ 1002 h 2000"/>
                <a:gd name="T10" fmla="*/ 2000 w 2000"/>
                <a:gd name="T11" fmla="*/ 1000 h 2000"/>
                <a:gd name="T12" fmla="*/ 1808 w 2000"/>
                <a:gd name="T13" fmla="*/ 411 h 2000"/>
                <a:gd name="T14" fmla="*/ 1000 w 2000"/>
                <a:gd name="T15" fmla="*/ 0 h 2000"/>
                <a:gd name="T16" fmla="*/ 194 w 2000"/>
                <a:gd name="T17" fmla="*/ 409 h 2000"/>
                <a:gd name="T18" fmla="*/ 0 w 2000"/>
                <a:gd name="T19" fmla="*/ 1000 h 2000"/>
                <a:gd name="T20" fmla="*/ 0 w 2000"/>
                <a:gd name="T21" fmla="*/ 1002 h 2000"/>
                <a:gd name="T22" fmla="*/ 284 w 2000"/>
                <a:gd name="T23" fmla="*/ 542 h 2000"/>
                <a:gd name="T24" fmla="*/ 380 w 2000"/>
                <a:gd name="T25" fmla="*/ 928 h 2000"/>
                <a:gd name="T26" fmla="*/ 284 w 2000"/>
                <a:gd name="T27" fmla="*/ 542 h 2000"/>
                <a:gd name="T28" fmla="*/ 1382 w 2000"/>
                <a:gd name="T29" fmla="*/ 504 h 2000"/>
                <a:gd name="T30" fmla="*/ 1074 w 2000"/>
                <a:gd name="T31" fmla="*/ 153 h 2000"/>
                <a:gd name="T32" fmla="*/ 1847 w 2000"/>
                <a:gd name="T33" fmla="*/ 928 h 2000"/>
                <a:gd name="T34" fmla="*/ 1576 w 2000"/>
                <a:gd name="T35" fmla="*/ 602 h 2000"/>
                <a:gd name="T36" fmla="*/ 1847 w 2000"/>
                <a:gd name="T37" fmla="*/ 928 h 2000"/>
                <a:gd name="T38" fmla="*/ 1568 w 2000"/>
                <a:gd name="T39" fmla="*/ 1399 h 2000"/>
                <a:gd name="T40" fmla="*/ 1847 w 2000"/>
                <a:gd name="T41" fmla="*/ 1077 h 2000"/>
                <a:gd name="T42" fmla="*/ 925 w 2000"/>
                <a:gd name="T43" fmla="*/ 1308 h 2000"/>
                <a:gd name="T44" fmla="*/ 530 w 2000"/>
                <a:gd name="T45" fmla="*/ 1077 h 2000"/>
                <a:gd name="T46" fmla="*/ 925 w 2000"/>
                <a:gd name="T47" fmla="*/ 1308 h 2000"/>
                <a:gd name="T48" fmla="*/ 925 w 2000"/>
                <a:gd name="T49" fmla="*/ 1820 h 2000"/>
                <a:gd name="T50" fmla="*/ 925 w 2000"/>
                <a:gd name="T51" fmla="*/ 1458 h 2000"/>
                <a:gd name="T52" fmla="*/ 1075 w 2000"/>
                <a:gd name="T53" fmla="*/ 1457 h 2000"/>
                <a:gd name="T54" fmla="*/ 1075 w 2000"/>
                <a:gd name="T55" fmla="*/ 1822 h 2000"/>
                <a:gd name="T56" fmla="*/ 1075 w 2000"/>
                <a:gd name="T57" fmla="*/ 1077 h 2000"/>
                <a:gd name="T58" fmla="*/ 1425 w 2000"/>
                <a:gd name="T59" fmla="*/ 1356 h 2000"/>
                <a:gd name="T60" fmla="*/ 1475 w 2000"/>
                <a:gd name="T61" fmla="*/ 928 h 2000"/>
                <a:gd name="T62" fmla="*/ 1075 w 2000"/>
                <a:gd name="T63" fmla="*/ 696 h 2000"/>
                <a:gd name="T64" fmla="*/ 1475 w 2000"/>
                <a:gd name="T65" fmla="*/ 928 h 2000"/>
                <a:gd name="T66" fmla="*/ 925 w 2000"/>
                <a:gd name="T67" fmla="*/ 547 h 2000"/>
                <a:gd name="T68" fmla="*/ 925 w 2000"/>
                <a:gd name="T69" fmla="*/ 154 h 2000"/>
                <a:gd name="T70" fmla="*/ 925 w 2000"/>
                <a:gd name="T71" fmla="*/ 928 h 2000"/>
                <a:gd name="T72" fmla="*/ 572 w 2000"/>
                <a:gd name="T73" fmla="*/ 646 h 2000"/>
                <a:gd name="T74" fmla="*/ 382 w 2000"/>
                <a:gd name="T75" fmla="*/ 1077 h 2000"/>
                <a:gd name="T76" fmla="*/ 286 w 2000"/>
                <a:gd name="T77" fmla="*/ 1462 h 2000"/>
                <a:gd name="T78" fmla="*/ 382 w 2000"/>
                <a:gd name="T79" fmla="*/ 1077 h 2000"/>
                <a:gd name="T80" fmla="*/ 490 w 2000"/>
                <a:gd name="T81" fmla="*/ 1539 h 2000"/>
                <a:gd name="T82" fmla="*/ 382 w 2000"/>
                <a:gd name="T83" fmla="*/ 1582 h 2000"/>
                <a:gd name="T84" fmla="*/ 1515 w 2000"/>
                <a:gd name="T85" fmla="*/ 1539 h 2000"/>
                <a:gd name="T86" fmla="*/ 1372 w 2000"/>
                <a:gd name="T87" fmla="*/ 1764 h 2000"/>
                <a:gd name="T88" fmla="*/ 1527 w 2000"/>
                <a:gd name="T89" fmla="*/ 462 h 2000"/>
                <a:gd name="T90" fmla="*/ 1623 w 2000"/>
                <a:gd name="T91" fmla="*/ 422 h 2000"/>
                <a:gd name="T92" fmla="*/ 478 w 2000"/>
                <a:gd name="T93" fmla="*/ 462 h 2000"/>
                <a:gd name="T94" fmla="*/ 601 w 2000"/>
                <a:gd name="T95" fmla="*/ 249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 h="2000">
                  <a:moveTo>
                    <a:pt x="0" y="1003"/>
                  </a:moveTo>
                  <a:cubicBezTo>
                    <a:pt x="1" y="1224"/>
                    <a:pt x="74" y="1427"/>
                    <a:pt x="196" y="1592"/>
                  </a:cubicBezTo>
                  <a:cubicBezTo>
                    <a:pt x="196" y="1593"/>
                    <a:pt x="196" y="1594"/>
                    <a:pt x="197" y="1594"/>
                  </a:cubicBezTo>
                  <a:cubicBezTo>
                    <a:pt x="201" y="1602"/>
                    <a:pt x="206" y="1608"/>
                    <a:pt x="212" y="1613"/>
                  </a:cubicBezTo>
                  <a:cubicBezTo>
                    <a:pt x="394" y="1848"/>
                    <a:pt x="680" y="2000"/>
                    <a:pt x="1000" y="2000"/>
                  </a:cubicBezTo>
                  <a:cubicBezTo>
                    <a:pt x="1324" y="2000"/>
                    <a:pt x="1612" y="1844"/>
                    <a:pt x="1795" y="1604"/>
                  </a:cubicBezTo>
                  <a:cubicBezTo>
                    <a:pt x="1798" y="1600"/>
                    <a:pt x="1802" y="1597"/>
                    <a:pt x="1805" y="1592"/>
                  </a:cubicBezTo>
                  <a:cubicBezTo>
                    <a:pt x="1806" y="1592"/>
                    <a:pt x="1806" y="1591"/>
                    <a:pt x="1806" y="1590"/>
                  </a:cubicBezTo>
                  <a:cubicBezTo>
                    <a:pt x="1927" y="1425"/>
                    <a:pt x="1999" y="1222"/>
                    <a:pt x="2000" y="1003"/>
                  </a:cubicBezTo>
                  <a:cubicBezTo>
                    <a:pt x="2000" y="1003"/>
                    <a:pt x="2000" y="1003"/>
                    <a:pt x="2000" y="1002"/>
                  </a:cubicBezTo>
                  <a:cubicBezTo>
                    <a:pt x="2000" y="1002"/>
                    <a:pt x="2000" y="1002"/>
                    <a:pt x="2000" y="1002"/>
                  </a:cubicBezTo>
                  <a:cubicBezTo>
                    <a:pt x="2000" y="1001"/>
                    <a:pt x="2000" y="1001"/>
                    <a:pt x="2000" y="1000"/>
                  </a:cubicBezTo>
                  <a:cubicBezTo>
                    <a:pt x="2000" y="781"/>
                    <a:pt x="1928" y="578"/>
                    <a:pt x="1808" y="414"/>
                  </a:cubicBezTo>
                  <a:cubicBezTo>
                    <a:pt x="1808" y="413"/>
                    <a:pt x="1808" y="412"/>
                    <a:pt x="1808" y="411"/>
                  </a:cubicBezTo>
                  <a:cubicBezTo>
                    <a:pt x="1805" y="406"/>
                    <a:pt x="1801" y="403"/>
                    <a:pt x="1798" y="399"/>
                  </a:cubicBezTo>
                  <a:cubicBezTo>
                    <a:pt x="1615" y="157"/>
                    <a:pt x="1326" y="0"/>
                    <a:pt x="1000" y="0"/>
                  </a:cubicBezTo>
                  <a:cubicBezTo>
                    <a:pt x="674" y="0"/>
                    <a:pt x="384" y="158"/>
                    <a:pt x="202" y="400"/>
                  </a:cubicBezTo>
                  <a:cubicBezTo>
                    <a:pt x="199" y="403"/>
                    <a:pt x="196" y="406"/>
                    <a:pt x="194" y="409"/>
                  </a:cubicBezTo>
                  <a:cubicBezTo>
                    <a:pt x="194" y="410"/>
                    <a:pt x="194" y="410"/>
                    <a:pt x="194" y="411"/>
                  </a:cubicBezTo>
                  <a:cubicBezTo>
                    <a:pt x="72" y="576"/>
                    <a:pt x="0" y="780"/>
                    <a:pt x="0" y="1000"/>
                  </a:cubicBezTo>
                  <a:cubicBezTo>
                    <a:pt x="0" y="1001"/>
                    <a:pt x="0" y="1001"/>
                    <a:pt x="0" y="1002"/>
                  </a:cubicBezTo>
                  <a:cubicBezTo>
                    <a:pt x="0" y="1002"/>
                    <a:pt x="0" y="1002"/>
                    <a:pt x="0" y="1002"/>
                  </a:cubicBezTo>
                  <a:cubicBezTo>
                    <a:pt x="0" y="1002"/>
                    <a:pt x="0" y="1003"/>
                    <a:pt x="0" y="1003"/>
                  </a:cubicBezTo>
                  <a:close/>
                  <a:moveTo>
                    <a:pt x="284" y="542"/>
                  </a:moveTo>
                  <a:cubicBezTo>
                    <a:pt x="327" y="563"/>
                    <a:pt x="375" y="583"/>
                    <a:pt x="429" y="602"/>
                  </a:cubicBezTo>
                  <a:cubicBezTo>
                    <a:pt x="402" y="696"/>
                    <a:pt x="385" y="805"/>
                    <a:pt x="380" y="928"/>
                  </a:cubicBezTo>
                  <a:cubicBezTo>
                    <a:pt x="153" y="928"/>
                    <a:pt x="153" y="928"/>
                    <a:pt x="153" y="928"/>
                  </a:cubicBezTo>
                  <a:cubicBezTo>
                    <a:pt x="165" y="786"/>
                    <a:pt x="212" y="655"/>
                    <a:pt x="284" y="542"/>
                  </a:cubicBezTo>
                  <a:close/>
                  <a:moveTo>
                    <a:pt x="1078" y="153"/>
                  </a:moveTo>
                  <a:cubicBezTo>
                    <a:pt x="1109" y="169"/>
                    <a:pt x="1274" y="264"/>
                    <a:pt x="1382" y="504"/>
                  </a:cubicBezTo>
                  <a:cubicBezTo>
                    <a:pt x="1292" y="526"/>
                    <a:pt x="1190" y="542"/>
                    <a:pt x="1074" y="547"/>
                  </a:cubicBezTo>
                  <a:cubicBezTo>
                    <a:pt x="1074" y="153"/>
                    <a:pt x="1074" y="153"/>
                    <a:pt x="1074" y="153"/>
                  </a:cubicBezTo>
                  <a:cubicBezTo>
                    <a:pt x="1076" y="153"/>
                    <a:pt x="1077" y="153"/>
                    <a:pt x="1078" y="153"/>
                  </a:cubicBezTo>
                  <a:close/>
                  <a:moveTo>
                    <a:pt x="1847" y="928"/>
                  </a:moveTo>
                  <a:cubicBezTo>
                    <a:pt x="1625" y="928"/>
                    <a:pt x="1625" y="928"/>
                    <a:pt x="1625" y="928"/>
                  </a:cubicBezTo>
                  <a:cubicBezTo>
                    <a:pt x="1620" y="805"/>
                    <a:pt x="1603" y="696"/>
                    <a:pt x="1576" y="602"/>
                  </a:cubicBezTo>
                  <a:cubicBezTo>
                    <a:pt x="1628" y="584"/>
                    <a:pt x="1676" y="564"/>
                    <a:pt x="1717" y="544"/>
                  </a:cubicBezTo>
                  <a:cubicBezTo>
                    <a:pt x="1789" y="656"/>
                    <a:pt x="1835" y="787"/>
                    <a:pt x="1847" y="928"/>
                  </a:cubicBezTo>
                  <a:close/>
                  <a:moveTo>
                    <a:pt x="1714" y="1460"/>
                  </a:moveTo>
                  <a:cubicBezTo>
                    <a:pt x="1672" y="1439"/>
                    <a:pt x="1622" y="1418"/>
                    <a:pt x="1568" y="1399"/>
                  </a:cubicBezTo>
                  <a:cubicBezTo>
                    <a:pt x="1596" y="1306"/>
                    <a:pt x="1616" y="1200"/>
                    <a:pt x="1623" y="1077"/>
                  </a:cubicBezTo>
                  <a:cubicBezTo>
                    <a:pt x="1847" y="1077"/>
                    <a:pt x="1847" y="1077"/>
                    <a:pt x="1847" y="1077"/>
                  </a:cubicBezTo>
                  <a:cubicBezTo>
                    <a:pt x="1834" y="1217"/>
                    <a:pt x="1787" y="1348"/>
                    <a:pt x="1714" y="1460"/>
                  </a:cubicBezTo>
                  <a:close/>
                  <a:moveTo>
                    <a:pt x="925" y="1308"/>
                  </a:moveTo>
                  <a:cubicBezTo>
                    <a:pt x="796" y="1314"/>
                    <a:pt x="681" y="1332"/>
                    <a:pt x="580" y="1357"/>
                  </a:cubicBezTo>
                  <a:cubicBezTo>
                    <a:pt x="555" y="1276"/>
                    <a:pt x="537" y="1184"/>
                    <a:pt x="530" y="1077"/>
                  </a:cubicBezTo>
                  <a:cubicBezTo>
                    <a:pt x="925" y="1077"/>
                    <a:pt x="925" y="1077"/>
                    <a:pt x="925" y="1077"/>
                  </a:cubicBezTo>
                  <a:cubicBezTo>
                    <a:pt x="925" y="1308"/>
                    <a:pt x="925" y="1308"/>
                    <a:pt x="925" y="1308"/>
                  </a:cubicBezTo>
                  <a:close/>
                  <a:moveTo>
                    <a:pt x="925" y="1458"/>
                  </a:moveTo>
                  <a:cubicBezTo>
                    <a:pt x="925" y="1820"/>
                    <a:pt x="925" y="1820"/>
                    <a:pt x="925" y="1820"/>
                  </a:cubicBezTo>
                  <a:cubicBezTo>
                    <a:pt x="893" y="1803"/>
                    <a:pt x="742" y="1713"/>
                    <a:pt x="636" y="1497"/>
                  </a:cubicBezTo>
                  <a:cubicBezTo>
                    <a:pt x="721" y="1477"/>
                    <a:pt x="818" y="1462"/>
                    <a:pt x="925" y="1458"/>
                  </a:cubicBezTo>
                  <a:close/>
                  <a:moveTo>
                    <a:pt x="1075" y="1822"/>
                  </a:moveTo>
                  <a:cubicBezTo>
                    <a:pt x="1075" y="1457"/>
                    <a:pt x="1075" y="1457"/>
                    <a:pt x="1075" y="1457"/>
                  </a:cubicBezTo>
                  <a:cubicBezTo>
                    <a:pt x="1184" y="1462"/>
                    <a:pt x="1282" y="1476"/>
                    <a:pt x="1369" y="1496"/>
                  </a:cubicBezTo>
                  <a:cubicBezTo>
                    <a:pt x="1254" y="1729"/>
                    <a:pt x="1088" y="1815"/>
                    <a:pt x="1075" y="1822"/>
                  </a:cubicBezTo>
                  <a:close/>
                  <a:moveTo>
                    <a:pt x="1075" y="1308"/>
                  </a:moveTo>
                  <a:cubicBezTo>
                    <a:pt x="1075" y="1077"/>
                    <a:pt x="1075" y="1077"/>
                    <a:pt x="1075" y="1077"/>
                  </a:cubicBezTo>
                  <a:cubicBezTo>
                    <a:pt x="1474" y="1077"/>
                    <a:pt x="1474" y="1077"/>
                    <a:pt x="1474" y="1077"/>
                  </a:cubicBezTo>
                  <a:cubicBezTo>
                    <a:pt x="1468" y="1184"/>
                    <a:pt x="1450" y="1276"/>
                    <a:pt x="1425" y="1356"/>
                  </a:cubicBezTo>
                  <a:cubicBezTo>
                    <a:pt x="1322" y="1331"/>
                    <a:pt x="1206" y="1313"/>
                    <a:pt x="1075" y="1308"/>
                  </a:cubicBezTo>
                  <a:close/>
                  <a:moveTo>
                    <a:pt x="1475" y="928"/>
                  </a:moveTo>
                  <a:cubicBezTo>
                    <a:pt x="1075" y="928"/>
                    <a:pt x="1075" y="928"/>
                    <a:pt x="1075" y="928"/>
                  </a:cubicBezTo>
                  <a:cubicBezTo>
                    <a:pt x="1075" y="696"/>
                    <a:pt x="1075" y="696"/>
                    <a:pt x="1075" y="696"/>
                  </a:cubicBezTo>
                  <a:cubicBezTo>
                    <a:pt x="1210" y="691"/>
                    <a:pt x="1329" y="672"/>
                    <a:pt x="1433" y="646"/>
                  </a:cubicBezTo>
                  <a:cubicBezTo>
                    <a:pt x="1456" y="727"/>
                    <a:pt x="1471" y="821"/>
                    <a:pt x="1475" y="928"/>
                  </a:cubicBezTo>
                  <a:close/>
                  <a:moveTo>
                    <a:pt x="925" y="154"/>
                  </a:moveTo>
                  <a:cubicBezTo>
                    <a:pt x="925" y="547"/>
                    <a:pt x="925" y="547"/>
                    <a:pt x="925" y="547"/>
                  </a:cubicBezTo>
                  <a:cubicBezTo>
                    <a:pt x="812" y="542"/>
                    <a:pt x="711" y="526"/>
                    <a:pt x="622" y="505"/>
                  </a:cubicBezTo>
                  <a:cubicBezTo>
                    <a:pt x="730" y="266"/>
                    <a:pt x="893" y="171"/>
                    <a:pt x="925" y="154"/>
                  </a:cubicBezTo>
                  <a:close/>
                  <a:moveTo>
                    <a:pt x="925" y="696"/>
                  </a:moveTo>
                  <a:cubicBezTo>
                    <a:pt x="925" y="928"/>
                    <a:pt x="925" y="928"/>
                    <a:pt x="925" y="928"/>
                  </a:cubicBezTo>
                  <a:cubicBezTo>
                    <a:pt x="530" y="928"/>
                    <a:pt x="530" y="928"/>
                    <a:pt x="530" y="928"/>
                  </a:cubicBezTo>
                  <a:cubicBezTo>
                    <a:pt x="534" y="821"/>
                    <a:pt x="549" y="727"/>
                    <a:pt x="572" y="646"/>
                  </a:cubicBezTo>
                  <a:cubicBezTo>
                    <a:pt x="675" y="672"/>
                    <a:pt x="792" y="691"/>
                    <a:pt x="925" y="696"/>
                  </a:cubicBezTo>
                  <a:close/>
                  <a:moveTo>
                    <a:pt x="382" y="1077"/>
                  </a:moveTo>
                  <a:cubicBezTo>
                    <a:pt x="388" y="1199"/>
                    <a:pt x="408" y="1306"/>
                    <a:pt x="437" y="1399"/>
                  </a:cubicBezTo>
                  <a:cubicBezTo>
                    <a:pt x="381" y="1419"/>
                    <a:pt x="330" y="1440"/>
                    <a:pt x="286" y="1462"/>
                  </a:cubicBezTo>
                  <a:cubicBezTo>
                    <a:pt x="213" y="1349"/>
                    <a:pt x="166" y="1218"/>
                    <a:pt x="153" y="1077"/>
                  </a:cubicBezTo>
                  <a:lnTo>
                    <a:pt x="382" y="1077"/>
                  </a:lnTo>
                  <a:close/>
                  <a:moveTo>
                    <a:pt x="382" y="1582"/>
                  </a:moveTo>
                  <a:cubicBezTo>
                    <a:pt x="414" y="1568"/>
                    <a:pt x="450" y="1553"/>
                    <a:pt x="490" y="1539"/>
                  </a:cubicBezTo>
                  <a:cubicBezTo>
                    <a:pt x="533" y="1633"/>
                    <a:pt x="585" y="1708"/>
                    <a:pt x="636" y="1768"/>
                  </a:cubicBezTo>
                  <a:cubicBezTo>
                    <a:pt x="540" y="1722"/>
                    <a:pt x="454" y="1659"/>
                    <a:pt x="382" y="1582"/>
                  </a:cubicBezTo>
                  <a:close/>
                  <a:moveTo>
                    <a:pt x="1372" y="1764"/>
                  </a:moveTo>
                  <a:cubicBezTo>
                    <a:pt x="1422" y="1705"/>
                    <a:pt x="1472" y="1631"/>
                    <a:pt x="1515" y="1539"/>
                  </a:cubicBezTo>
                  <a:cubicBezTo>
                    <a:pt x="1554" y="1552"/>
                    <a:pt x="1588" y="1566"/>
                    <a:pt x="1620" y="1581"/>
                  </a:cubicBezTo>
                  <a:cubicBezTo>
                    <a:pt x="1549" y="1656"/>
                    <a:pt x="1466" y="1718"/>
                    <a:pt x="1372" y="1764"/>
                  </a:cubicBezTo>
                  <a:close/>
                  <a:moveTo>
                    <a:pt x="1623" y="422"/>
                  </a:moveTo>
                  <a:cubicBezTo>
                    <a:pt x="1594" y="436"/>
                    <a:pt x="1562" y="449"/>
                    <a:pt x="1527" y="462"/>
                  </a:cubicBezTo>
                  <a:cubicBezTo>
                    <a:pt x="1491" y="379"/>
                    <a:pt x="1450" y="310"/>
                    <a:pt x="1407" y="253"/>
                  </a:cubicBezTo>
                  <a:cubicBezTo>
                    <a:pt x="1488" y="297"/>
                    <a:pt x="1560" y="355"/>
                    <a:pt x="1623" y="422"/>
                  </a:cubicBezTo>
                  <a:close/>
                  <a:moveTo>
                    <a:pt x="601" y="249"/>
                  </a:moveTo>
                  <a:cubicBezTo>
                    <a:pt x="557" y="307"/>
                    <a:pt x="515" y="377"/>
                    <a:pt x="478" y="462"/>
                  </a:cubicBezTo>
                  <a:cubicBezTo>
                    <a:pt x="442" y="448"/>
                    <a:pt x="409" y="435"/>
                    <a:pt x="379" y="421"/>
                  </a:cubicBezTo>
                  <a:cubicBezTo>
                    <a:pt x="443" y="352"/>
                    <a:pt x="518" y="294"/>
                    <a:pt x="601" y="249"/>
                  </a:cubicBezTo>
                  <a:close/>
                </a:path>
              </a:pathLst>
            </a:custGeom>
            <a:solidFill>
              <a:schemeClr val="tx2">
                <a:lumMod val="75000"/>
                <a:alpha val="51000"/>
              </a:scheme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19" name="TextBox 318"/>
            <p:cNvSpPr txBox="1"/>
            <p:nvPr/>
          </p:nvSpPr>
          <p:spPr>
            <a:xfrm>
              <a:off x="6371034" y="4107214"/>
              <a:ext cx="1044942" cy="185448"/>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BANKING</a:t>
              </a:r>
            </a:p>
          </p:txBody>
        </p:sp>
        <p:sp>
          <p:nvSpPr>
            <p:cNvPr id="325" name="TextBox 324"/>
            <p:cNvSpPr txBox="1"/>
            <p:nvPr/>
          </p:nvSpPr>
          <p:spPr>
            <a:xfrm>
              <a:off x="5048560" y="3974278"/>
              <a:ext cx="1630365" cy="185448"/>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LOANS &amp; CREDIT</a:t>
              </a:r>
            </a:p>
          </p:txBody>
        </p:sp>
        <p:sp>
          <p:nvSpPr>
            <p:cNvPr id="329" name="TextBox 328"/>
            <p:cNvSpPr txBox="1"/>
            <p:nvPr/>
          </p:nvSpPr>
          <p:spPr>
            <a:xfrm>
              <a:off x="7886248" y="4231472"/>
              <a:ext cx="1630365" cy="330827"/>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INSURANCE</a:t>
              </a:r>
            </a:p>
          </p:txBody>
        </p:sp>
        <p:sp>
          <p:nvSpPr>
            <p:cNvPr id="330" name="TextBox 329"/>
            <p:cNvSpPr txBox="1"/>
            <p:nvPr/>
          </p:nvSpPr>
          <p:spPr>
            <a:xfrm>
              <a:off x="5532761" y="2401055"/>
              <a:ext cx="1431294" cy="506159"/>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INVESTING AND RETIREMENT</a:t>
              </a:r>
            </a:p>
          </p:txBody>
        </p:sp>
        <p:sp>
          <p:nvSpPr>
            <p:cNvPr id="331" name="TextBox 330"/>
            <p:cNvSpPr txBox="1"/>
            <p:nvPr/>
          </p:nvSpPr>
          <p:spPr>
            <a:xfrm>
              <a:off x="9370877" y="3684965"/>
              <a:ext cx="1725976" cy="533785"/>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WEALTH MANAGEMENT</a:t>
              </a:r>
            </a:p>
          </p:txBody>
        </p:sp>
        <p:sp>
          <p:nvSpPr>
            <p:cNvPr id="332" name="Rectangle 331"/>
            <p:cNvSpPr/>
            <p:nvPr/>
          </p:nvSpPr>
          <p:spPr>
            <a:xfrm>
              <a:off x="5048560" y="4604569"/>
              <a:ext cx="2945784" cy="24406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white"/>
                  </a:solidFill>
                  <a:effectLst/>
                  <a:uLnTx/>
                  <a:uFillTx/>
                  <a:latin typeface="Segoe UI"/>
                  <a:ea typeface="+mn-ea"/>
                  <a:cs typeface="+mn-cs"/>
                </a:rPr>
                <a:t>Source: EFMA-Infosys Feb 2015 Digital Banking Report</a:t>
              </a:r>
            </a:p>
          </p:txBody>
        </p:sp>
        <p:grpSp>
          <p:nvGrpSpPr>
            <p:cNvPr id="333" name="Group 71"/>
            <p:cNvGrpSpPr>
              <a:grpSpLocks noChangeAspect="1"/>
            </p:cNvGrpSpPr>
            <p:nvPr/>
          </p:nvGrpSpPr>
          <p:grpSpPr bwMode="auto">
            <a:xfrm>
              <a:off x="7819317" y="2046292"/>
              <a:ext cx="875700" cy="719789"/>
              <a:chOff x="5684" y="974"/>
              <a:chExt cx="1011" cy="831"/>
            </a:xfrm>
            <a:solidFill>
              <a:schemeClr val="bg1"/>
            </a:solidFill>
          </p:grpSpPr>
          <p:sp>
            <p:nvSpPr>
              <p:cNvPr id="334" name="Freeform 72"/>
              <p:cNvSpPr>
                <a:spLocks noEditPoints="1"/>
              </p:cNvSpPr>
              <p:nvPr/>
            </p:nvSpPr>
            <p:spPr bwMode="auto">
              <a:xfrm>
                <a:off x="5684" y="974"/>
                <a:ext cx="1011" cy="184"/>
              </a:xfrm>
              <a:custGeom>
                <a:avLst/>
                <a:gdLst>
                  <a:gd name="T0" fmla="*/ 1011 w 1011"/>
                  <a:gd name="T1" fmla="*/ 184 h 184"/>
                  <a:gd name="T2" fmla="*/ 0 w 1011"/>
                  <a:gd name="T3" fmla="*/ 184 h 184"/>
                  <a:gd name="T4" fmla="*/ 504 w 1011"/>
                  <a:gd name="T5" fmla="*/ 0 h 184"/>
                  <a:gd name="T6" fmla="*/ 511 w 1011"/>
                  <a:gd name="T7" fmla="*/ 3 h 184"/>
                  <a:gd name="T8" fmla="*/ 1011 w 1011"/>
                  <a:gd name="T9" fmla="*/ 184 h 184"/>
                  <a:gd name="T10" fmla="*/ 188 w 1011"/>
                  <a:gd name="T11" fmla="*/ 150 h 184"/>
                  <a:gd name="T12" fmla="*/ 823 w 1011"/>
                  <a:gd name="T13" fmla="*/ 150 h 184"/>
                  <a:gd name="T14" fmla="*/ 504 w 1011"/>
                  <a:gd name="T15" fmla="*/ 36 h 184"/>
                  <a:gd name="T16" fmla="*/ 188 w 1011"/>
                  <a:gd name="T17" fmla="*/ 15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1" h="184">
                    <a:moveTo>
                      <a:pt x="1011" y="184"/>
                    </a:moveTo>
                    <a:lnTo>
                      <a:pt x="0" y="184"/>
                    </a:lnTo>
                    <a:lnTo>
                      <a:pt x="504" y="0"/>
                    </a:lnTo>
                    <a:lnTo>
                      <a:pt x="511" y="3"/>
                    </a:lnTo>
                    <a:lnTo>
                      <a:pt x="1011" y="184"/>
                    </a:lnTo>
                    <a:close/>
                    <a:moveTo>
                      <a:pt x="188" y="150"/>
                    </a:moveTo>
                    <a:lnTo>
                      <a:pt x="823" y="150"/>
                    </a:lnTo>
                    <a:lnTo>
                      <a:pt x="504" y="36"/>
                    </a:lnTo>
                    <a:lnTo>
                      <a:pt x="188"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35" name="Rectangle 73"/>
              <p:cNvSpPr>
                <a:spLocks noChangeArrowheads="1"/>
              </p:cNvSpPr>
              <p:nvPr/>
            </p:nvSpPr>
            <p:spPr bwMode="auto">
              <a:xfrm>
                <a:off x="5686" y="1772"/>
                <a:ext cx="1006"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36" name="Rectangle 74"/>
              <p:cNvSpPr>
                <a:spLocks noChangeArrowheads="1"/>
              </p:cNvSpPr>
              <p:nvPr/>
            </p:nvSpPr>
            <p:spPr bwMode="auto">
              <a:xfrm>
                <a:off x="5736" y="134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37" name="Rectangle 75"/>
              <p:cNvSpPr>
                <a:spLocks noChangeArrowheads="1"/>
              </p:cNvSpPr>
              <p:nvPr/>
            </p:nvSpPr>
            <p:spPr bwMode="auto">
              <a:xfrm>
                <a:off x="5736" y="129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38" name="Rectangle 76"/>
              <p:cNvSpPr>
                <a:spLocks noChangeArrowheads="1"/>
              </p:cNvSpPr>
              <p:nvPr/>
            </p:nvSpPr>
            <p:spPr bwMode="auto">
              <a:xfrm>
                <a:off x="5736" y="1239"/>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39" name="Rectangle 77"/>
              <p:cNvSpPr>
                <a:spLocks noChangeArrowheads="1"/>
              </p:cNvSpPr>
              <p:nvPr/>
            </p:nvSpPr>
            <p:spPr bwMode="auto">
              <a:xfrm>
                <a:off x="5791"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0" name="Rectangle 78"/>
              <p:cNvSpPr>
                <a:spLocks noChangeArrowheads="1"/>
              </p:cNvSpPr>
              <p:nvPr/>
            </p:nvSpPr>
            <p:spPr bwMode="auto">
              <a:xfrm>
                <a:off x="5791"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1" name="Rectangle 79"/>
              <p:cNvSpPr>
                <a:spLocks noChangeArrowheads="1"/>
              </p:cNvSpPr>
              <p:nvPr/>
            </p:nvSpPr>
            <p:spPr bwMode="auto">
              <a:xfrm>
                <a:off x="5791"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2" name="Rectangle 80"/>
              <p:cNvSpPr>
                <a:spLocks noChangeArrowheads="1"/>
              </p:cNvSpPr>
              <p:nvPr/>
            </p:nvSpPr>
            <p:spPr bwMode="auto">
              <a:xfrm>
                <a:off x="5736" y="150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3" name="Rectangle 81"/>
              <p:cNvSpPr>
                <a:spLocks noChangeArrowheads="1"/>
              </p:cNvSpPr>
              <p:nvPr/>
            </p:nvSpPr>
            <p:spPr bwMode="auto">
              <a:xfrm>
                <a:off x="5736" y="1448"/>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4" name="Rectangle 82"/>
              <p:cNvSpPr>
                <a:spLocks noChangeArrowheads="1"/>
              </p:cNvSpPr>
              <p:nvPr/>
            </p:nvSpPr>
            <p:spPr bwMode="auto">
              <a:xfrm>
                <a:off x="5736" y="1396"/>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5" name="Rectangle 83"/>
              <p:cNvSpPr>
                <a:spLocks noChangeArrowheads="1"/>
              </p:cNvSpPr>
              <p:nvPr/>
            </p:nvSpPr>
            <p:spPr bwMode="auto">
              <a:xfrm>
                <a:off x="5791"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6" name="Rectangle 84"/>
              <p:cNvSpPr>
                <a:spLocks noChangeArrowheads="1"/>
              </p:cNvSpPr>
              <p:nvPr/>
            </p:nvSpPr>
            <p:spPr bwMode="auto">
              <a:xfrm>
                <a:off x="5791"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7" name="Rectangle 85"/>
              <p:cNvSpPr>
                <a:spLocks noChangeArrowheads="1"/>
              </p:cNvSpPr>
              <p:nvPr/>
            </p:nvSpPr>
            <p:spPr bwMode="auto">
              <a:xfrm>
                <a:off x="5846"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8" name="Rectangle 86"/>
              <p:cNvSpPr>
                <a:spLocks noChangeArrowheads="1"/>
              </p:cNvSpPr>
              <p:nvPr/>
            </p:nvSpPr>
            <p:spPr bwMode="auto">
              <a:xfrm>
                <a:off x="5846"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9" name="Rectangle 87"/>
              <p:cNvSpPr>
                <a:spLocks noChangeArrowheads="1"/>
              </p:cNvSpPr>
              <p:nvPr/>
            </p:nvSpPr>
            <p:spPr bwMode="auto">
              <a:xfrm>
                <a:off x="5900" y="129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0" name="Rectangle 88"/>
              <p:cNvSpPr>
                <a:spLocks noChangeArrowheads="1"/>
              </p:cNvSpPr>
              <p:nvPr/>
            </p:nvSpPr>
            <p:spPr bwMode="auto">
              <a:xfrm>
                <a:off x="5900" y="134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1" name="Rectangle 89"/>
              <p:cNvSpPr>
                <a:spLocks noChangeArrowheads="1"/>
              </p:cNvSpPr>
              <p:nvPr/>
            </p:nvSpPr>
            <p:spPr bwMode="auto">
              <a:xfrm>
                <a:off x="5846"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2" name="Rectangle 90"/>
              <p:cNvSpPr>
                <a:spLocks noChangeArrowheads="1"/>
              </p:cNvSpPr>
              <p:nvPr/>
            </p:nvSpPr>
            <p:spPr bwMode="auto">
              <a:xfrm>
                <a:off x="5846"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3" name="Rectangle 91"/>
              <p:cNvSpPr>
                <a:spLocks noChangeArrowheads="1"/>
              </p:cNvSpPr>
              <p:nvPr/>
            </p:nvSpPr>
            <p:spPr bwMode="auto">
              <a:xfrm>
                <a:off x="5846"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4" name="Rectangle 92"/>
              <p:cNvSpPr>
                <a:spLocks noChangeArrowheads="1"/>
              </p:cNvSpPr>
              <p:nvPr/>
            </p:nvSpPr>
            <p:spPr bwMode="auto">
              <a:xfrm>
                <a:off x="5900" y="150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5" name="Rectangle 93"/>
              <p:cNvSpPr>
                <a:spLocks noChangeArrowheads="1"/>
              </p:cNvSpPr>
              <p:nvPr/>
            </p:nvSpPr>
            <p:spPr bwMode="auto">
              <a:xfrm>
                <a:off x="5900" y="1396"/>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6" name="Rectangle 94"/>
              <p:cNvSpPr>
                <a:spLocks noChangeArrowheads="1"/>
              </p:cNvSpPr>
              <p:nvPr/>
            </p:nvSpPr>
            <p:spPr bwMode="auto">
              <a:xfrm>
                <a:off x="5900" y="1448"/>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7" name="Rectangle 95"/>
              <p:cNvSpPr>
                <a:spLocks noChangeArrowheads="1"/>
              </p:cNvSpPr>
              <p:nvPr/>
            </p:nvSpPr>
            <p:spPr bwMode="auto">
              <a:xfrm>
                <a:off x="5791"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8" name="Rectangle 96"/>
              <p:cNvSpPr>
                <a:spLocks noChangeArrowheads="1"/>
              </p:cNvSpPr>
              <p:nvPr/>
            </p:nvSpPr>
            <p:spPr bwMode="auto">
              <a:xfrm>
                <a:off x="5791"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9" name="Rectangle 97"/>
              <p:cNvSpPr>
                <a:spLocks noChangeArrowheads="1"/>
              </p:cNvSpPr>
              <p:nvPr/>
            </p:nvSpPr>
            <p:spPr bwMode="auto">
              <a:xfrm>
                <a:off x="5736" y="155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0" name="Rectangle 98"/>
              <p:cNvSpPr>
                <a:spLocks noChangeArrowheads="1"/>
              </p:cNvSpPr>
              <p:nvPr/>
            </p:nvSpPr>
            <p:spPr bwMode="auto">
              <a:xfrm>
                <a:off x="5900" y="155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1" name="Rectangle 99"/>
              <p:cNvSpPr>
                <a:spLocks noChangeArrowheads="1"/>
              </p:cNvSpPr>
              <p:nvPr/>
            </p:nvSpPr>
            <p:spPr bwMode="auto">
              <a:xfrm>
                <a:off x="5846"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2" name="Rectangle 100"/>
              <p:cNvSpPr>
                <a:spLocks noChangeArrowheads="1"/>
              </p:cNvSpPr>
              <p:nvPr/>
            </p:nvSpPr>
            <p:spPr bwMode="auto">
              <a:xfrm>
                <a:off x="5736" y="1660"/>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3" name="Rectangle 101"/>
              <p:cNvSpPr>
                <a:spLocks noChangeArrowheads="1"/>
              </p:cNvSpPr>
              <p:nvPr/>
            </p:nvSpPr>
            <p:spPr bwMode="auto">
              <a:xfrm>
                <a:off x="5736" y="1608"/>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4" name="Rectangle 102"/>
              <p:cNvSpPr>
                <a:spLocks noChangeArrowheads="1"/>
              </p:cNvSpPr>
              <p:nvPr/>
            </p:nvSpPr>
            <p:spPr bwMode="auto">
              <a:xfrm>
                <a:off x="5791"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5" name="Rectangle 103"/>
              <p:cNvSpPr>
                <a:spLocks noChangeArrowheads="1"/>
              </p:cNvSpPr>
              <p:nvPr/>
            </p:nvSpPr>
            <p:spPr bwMode="auto">
              <a:xfrm>
                <a:off x="5846"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6" name="Rectangle 104"/>
              <p:cNvSpPr>
                <a:spLocks noChangeArrowheads="1"/>
              </p:cNvSpPr>
              <p:nvPr/>
            </p:nvSpPr>
            <p:spPr bwMode="auto">
              <a:xfrm>
                <a:off x="5846"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7" name="Rectangle 105"/>
              <p:cNvSpPr>
                <a:spLocks noChangeArrowheads="1"/>
              </p:cNvSpPr>
              <p:nvPr/>
            </p:nvSpPr>
            <p:spPr bwMode="auto">
              <a:xfrm>
                <a:off x="5900" y="1608"/>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8" name="Rectangle 106"/>
              <p:cNvSpPr>
                <a:spLocks noChangeArrowheads="1"/>
              </p:cNvSpPr>
              <p:nvPr/>
            </p:nvSpPr>
            <p:spPr bwMode="auto">
              <a:xfrm>
                <a:off x="5846"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9" name="Rectangle 107"/>
              <p:cNvSpPr>
                <a:spLocks noChangeArrowheads="1"/>
              </p:cNvSpPr>
              <p:nvPr/>
            </p:nvSpPr>
            <p:spPr bwMode="auto">
              <a:xfrm>
                <a:off x="5900" y="1660"/>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0" name="Rectangle 108"/>
              <p:cNvSpPr>
                <a:spLocks noChangeArrowheads="1"/>
              </p:cNvSpPr>
              <p:nvPr/>
            </p:nvSpPr>
            <p:spPr bwMode="auto">
              <a:xfrm>
                <a:off x="5791"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1" name="Rectangle 109"/>
              <p:cNvSpPr>
                <a:spLocks noChangeArrowheads="1"/>
              </p:cNvSpPr>
              <p:nvPr/>
            </p:nvSpPr>
            <p:spPr bwMode="auto">
              <a:xfrm>
                <a:off x="5900" y="171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2" name="Rectangle 110"/>
              <p:cNvSpPr>
                <a:spLocks noChangeArrowheads="1"/>
              </p:cNvSpPr>
              <p:nvPr/>
            </p:nvSpPr>
            <p:spPr bwMode="auto">
              <a:xfrm>
                <a:off x="5736" y="171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3" name="Rectangle 111"/>
              <p:cNvSpPr>
                <a:spLocks noChangeArrowheads="1"/>
              </p:cNvSpPr>
              <p:nvPr/>
            </p:nvSpPr>
            <p:spPr bwMode="auto">
              <a:xfrm>
                <a:off x="5846"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4" name="Rectangle 112"/>
              <p:cNvSpPr>
                <a:spLocks noChangeArrowheads="1"/>
              </p:cNvSpPr>
              <p:nvPr/>
            </p:nvSpPr>
            <p:spPr bwMode="auto">
              <a:xfrm>
                <a:off x="5846"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5" name="Rectangle 113"/>
              <p:cNvSpPr>
                <a:spLocks noChangeArrowheads="1"/>
              </p:cNvSpPr>
              <p:nvPr/>
            </p:nvSpPr>
            <p:spPr bwMode="auto">
              <a:xfrm>
                <a:off x="5900" y="1239"/>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6" name="Rectangle 114"/>
              <p:cNvSpPr>
                <a:spLocks noChangeArrowheads="1"/>
              </p:cNvSpPr>
              <p:nvPr/>
            </p:nvSpPr>
            <p:spPr bwMode="auto">
              <a:xfrm>
                <a:off x="5900" y="118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7" name="Rectangle 115"/>
              <p:cNvSpPr>
                <a:spLocks noChangeArrowheads="1"/>
              </p:cNvSpPr>
              <p:nvPr/>
            </p:nvSpPr>
            <p:spPr bwMode="auto">
              <a:xfrm>
                <a:off x="5791"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8" name="Rectangle 116"/>
              <p:cNvSpPr>
                <a:spLocks noChangeArrowheads="1"/>
              </p:cNvSpPr>
              <p:nvPr/>
            </p:nvSpPr>
            <p:spPr bwMode="auto">
              <a:xfrm>
                <a:off x="5791"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9" name="Rectangle 117"/>
              <p:cNvSpPr>
                <a:spLocks noChangeArrowheads="1"/>
              </p:cNvSpPr>
              <p:nvPr/>
            </p:nvSpPr>
            <p:spPr bwMode="auto">
              <a:xfrm>
                <a:off x="5736" y="118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0" name="Rectangle 118"/>
              <p:cNvSpPr>
                <a:spLocks noChangeArrowheads="1"/>
              </p:cNvSpPr>
              <p:nvPr/>
            </p:nvSpPr>
            <p:spPr bwMode="auto">
              <a:xfrm>
                <a:off x="6445"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1" name="Rectangle 119"/>
              <p:cNvSpPr>
                <a:spLocks noChangeArrowheads="1"/>
              </p:cNvSpPr>
              <p:nvPr/>
            </p:nvSpPr>
            <p:spPr bwMode="auto">
              <a:xfrm>
                <a:off x="6445"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2" name="Rectangle 120"/>
              <p:cNvSpPr>
                <a:spLocks noChangeArrowheads="1"/>
              </p:cNvSpPr>
              <p:nvPr/>
            </p:nvSpPr>
            <p:spPr bwMode="auto">
              <a:xfrm>
                <a:off x="6445"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3" name="Rectangle 121"/>
              <p:cNvSpPr>
                <a:spLocks noChangeArrowheads="1"/>
              </p:cNvSpPr>
              <p:nvPr/>
            </p:nvSpPr>
            <p:spPr bwMode="auto">
              <a:xfrm>
                <a:off x="6500"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4" name="Rectangle 122"/>
              <p:cNvSpPr>
                <a:spLocks noChangeArrowheads="1"/>
              </p:cNvSpPr>
              <p:nvPr/>
            </p:nvSpPr>
            <p:spPr bwMode="auto">
              <a:xfrm>
                <a:off x="6500"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5" name="Rectangle 123"/>
              <p:cNvSpPr>
                <a:spLocks noChangeArrowheads="1"/>
              </p:cNvSpPr>
              <p:nvPr/>
            </p:nvSpPr>
            <p:spPr bwMode="auto">
              <a:xfrm>
                <a:off x="6500"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6" name="Rectangle 124"/>
              <p:cNvSpPr>
                <a:spLocks noChangeArrowheads="1"/>
              </p:cNvSpPr>
              <p:nvPr/>
            </p:nvSpPr>
            <p:spPr bwMode="auto">
              <a:xfrm>
                <a:off x="6445"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7" name="Rectangle 125"/>
              <p:cNvSpPr>
                <a:spLocks noChangeArrowheads="1"/>
              </p:cNvSpPr>
              <p:nvPr/>
            </p:nvSpPr>
            <p:spPr bwMode="auto">
              <a:xfrm>
                <a:off x="6445"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8" name="Rectangle 126"/>
              <p:cNvSpPr>
                <a:spLocks noChangeArrowheads="1"/>
              </p:cNvSpPr>
              <p:nvPr/>
            </p:nvSpPr>
            <p:spPr bwMode="auto">
              <a:xfrm>
                <a:off x="6445"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9" name="Rectangle 127"/>
              <p:cNvSpPr>
                <a:spLocks noChangeArrowheads="1"/>
              </p:cNvSpPr>
              <p:nvPr/>
            </p:nvSpPr>
            <p:spPr bwMode="auto">
              <a:xfrm>
                <a:off x="6500"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0" name="Rectangle 128"/>
              <p:cNvSpPr>
                <a:spLocks noChangeArrowheads="1"/>
              </p:cNvSpPr>
              <p:nvPr/>
            </p:nvSpPr>
            <p:spPr bwMode="auto">
              <a:xfrm>
                <a:off x="6500"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1" name="Rectangle 129"/>
              <p:cNvSpPr>
                <a:spLocks noChangeArrowheads="1"/>
              </p:cNvSpPr>
              <p:nvPr/>
            </p:nvSpPr>
            <p:spPr bwMode="auto">
              <a:xfrm>
                <a:off x="6554" y="129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2" name="Rectangle 130"/>
              <p:cNvSpPr>
                <a:spLocks noChangeArrowheads="1"/>
              </p:cNvSpPr>
              <p:nvPr/>
            </p:nvSpPr>
            <p:spPr bwMode="auto">
              <a:xfrm>
                <a:off x="6554" y="134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3" name="Rectangle 131"/>
              <p:cNvSpPr>
                <a:spLocks noChangeArrowheads="1"/>
              </p:cNvSpPr>
              <p:nvPr/>
            </p:nvSpPr>
            <p:spPr bwMode="auto">
              <a:xfrm>
                <a:off x="6609"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4" name="Rectangle 132"/>
              <p:cNvSpPr>
                <a:spLocks noChangeArrowheads="1"/>
              </p:cNvSpPr>
              <p:nvPr/>
            </p:nvSpPr>
            <p:spPr bwMode="auto">
              <a:xfrm>
                <a:off x="6609"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5" name="Rectangle 133"/>
              <p:cNvSpPr>
                <a:spLocks noChangeArrowheads="1"/>
              </p:cNvSpPr>
              <p:nvPr/>
            </p:nvSpPr>
            <p:spPr bwMode="auto">
              <a:xfrm>
                <a:off x="6554" y="150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6" name="Rectangle 134"/>
              <p:cNvSpPr>
                <a:spLocks noChangeArrowheads="1"/>
              </p:cNvSpPr>
              <p:nvPr/>
            </p:nvSpPr>
            <p:spPr bwMode="auto">
              <a:xfrm>
                <a:off x="6554" y="1448"/>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7" name="Rectangle 135"/>
              <p:cNvSpPr>
                <a:spLocks noChangeArrowheads="1"/>
              </p:cNvSpPr>
              <p:nvPr/>
            </p:nvSpPr>
            <p:spPr bwMode="auto">
              <a:xfrm>
                <a:off x="6554" y="1396"/>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8" name="Rectangle 136"/>
              <p:cNvSpPr>
                <a:spLocks noChangeArrowheads="1"/>
              </p:cNvSpPr>
              <p:nvPr/>
            </p:nvSpPr>
            <p:spPr bwMode="auto">
              <a:xfrm>
                <a:off x="6609"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9" name="Rectangle 137"/>
              <p:cNvSpPr>
                <a:spLocks noChangeArrowheads="1"/>
              </p:cNvSpPr>
              <p:nvPr/>
            </p:nvSpPr>
            <p:spPr bwMode="auto">
              <a:xfrm>
                <a:off x="6609"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0" name="Rectangle 138"/>
              <p:cNvSpPr>
                <a:spLocks noChangeArrowheads="1"/>
              </p:cNvSpPr>
              <p:nvPr/>
            </p:nvSpPr>
            <p:spPr bwMode="auto">
              <a:xfrm>
                <a:off x="6609"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1" name="Rectangle 139"/>
              <p:cNvSpPr>
                <a:spLocks noChangeArrowheads="1"/>
              </p:cNvSpPr>
              <p:nvPr/>
            </p:nvSpPr>
            <p:spPr bwMode="auto">
              <a:xfrm>
                <a:off x="6500"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2" name="Rectangle 140"/>
              <p:cNvSpPr>
                <a:spLocks noChangeArrowheads="1"/>
              </p:cNvSpPr>
              <p:nvPr/>
            </p:nvSpPr>
            <p:spPr bwMode="auto">
              <a:xfrm>
                <a:off x="6500"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3" name="Rectangle 141"/>
              <p:cNvSpPr>
                <a:spLocks noChangeArrowheads="1"/>
              </p:cNvSpPr>
              <p:nvPr/>
            </p:nvSpPr>
            <p:spPr bwMode="auto">
              <a:xfrm>
                <a:off x="6445"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4" name="Rectangle 142"/>
              <p:cNvSpPr>
                <a:spLocks noChangeArrowheads="1"/>
              </p:cNvSpPr>
              <p:nvPr/>
            </p:nvSpPr>
            <p:spPr bwMode="auto">
              <a:xfrm>
                <a:off x="6609"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5" name="Rectangle 143"/>
              <p:cNvSpPr>
                <a:spLocks noChangeArrowheads="1"/>
              </p:cNvSpPr>
              <p:nvPr/>
            </p:nvSpPr>
            <p:spPr bwMode="auto">
              <a:xfrm>
                <a:off x="6554" y="155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6" name="Rectangle 144"/>
              <p:cNvSpPr>
                <a:spLocks noChangeArrowheads="1"/>
              </p:cNvSpPr>
              <p:nvPr/>
            </p:nvSpPr>
            <p:spPr bwMode="auto">
              <a:xfrm>
                <a:off x="6445"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7" name="Rectangle 145"/>
              <p:cNvSpPr>
                <a:spLocks noChangeArrowheads="1"/>
              </p:cNvSpPr>
              <p:nvPr/>
            </p:nvSpPr>
            <p:spPr bwMode="auto">
              <a:xfrm>
                <a:off x="6445"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8" name="Rectangle 146"/>
              <p:cNvSpPr>
                <a:spLocks noChangeArrowheads="1"/>
              </p:cNvSpPr>
              <p:nvPr/>
            </p:nvSpPr>
            <p:spPr bwMode="auto">
              <a:xfrm>
                <a:off x="6500"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9" name="Rectangle 147"/>
              <p:cNvSpPr>
                <a:spLocks noChangeArrowheads="1"/>
              </p:cNvSpPr>
              <p:nvPr/>
            </p:nvSpPr>
            <p:spPr bwMode="auto">
              <a:xfrm>
                <a:off x="6554" y="1660"/>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0" name="Rectangle 148"/>
              <p:cNvSpPr>
                <a:spLocks noChangeArrowheads="1"/>
              </p:cNvSpPr>
              <p:nvPr/>
            </p:nvSpPr>
            <p:spPr bwMode="auto">
              <a:xfrm>
                <a:off x="6554" y="1608"/>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1" name="Rectangle 149"/>
              <p:cNvSpPr>
                <a:spLocks noChangeArrowheads="1"/>
              </p:cNvSpPr>
              <p:nvPr/>
            </p:nvSpPr>
            <p:spPr bwMode="auto">
              <a:xfrm>
                <a:off x="6609"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2" name="Rectangle 150"/>
              <p:cNvSpPr>
                <a:spLocks noChangeArrowheads="1"/>
              </p:cNvSpPr>
              <p:nvPr/>
            </p:nvSpPr>
            <p:spPr bwMode="auto">
              <a:xfrm>
                <a:off x="6554" y="171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3" name="Rectangle 151"/>
              <p:cNvSpPr>
                <a:spLocks noChangeArrowheads="1"/>
              </p:cNvSpPr>
              <p:nvPr/>
            </p:nvSpPr>
            <p:spPr bwMode="auto">
              <a:xfrm>
                <a:off x="6609"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4" name="Rectangle 152"/>
              <p:cNvSpPr>
                <a:spLocks noChangeArrowheads="1"/>
              </p:cNvSpPr>
              <p:nvPr/>
            </p:nvSpPr>
            <p:spPr bwMode="auto">
              <a:xfrm>
                <a:off x="6500"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5" name="Rectangle 153"/>
              <p:cNvSpPr>
                <a:spLocks noChangeArrowheads="1"/>
              </p:cNvSpPr>
              <p:nvPr/>
            </p:nvSpPr>
            <p:spPr bwMode="auto">
              <a:xfrm>
                <a:off x="6609"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6" name="Rectangle 154"/>
              <p:cNvSpPr>
                <a:spLocks noChangeArrowheads="1"/>
              </p:cNvSpPr>
              <p:nvPr/>
            </p:nvSpPr>
            <p:spPr bwMode="auto">
              <a:xfrm>
                <a:off x="6445"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7" name="Rectangle 155"/>
              <p:cNvSpPr>
                <a:spLocks noChangeArrowheads="1"/>
              </p:cNvSpPr>
              <p:nvPr/>
            </p:nvSpPr>
            <p:spPr bwMode="auto">
              <a:xfrm>
                <a:off x="6554" y="1239"/>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8" name="Rectangle 156"/>
              <p:cNvSpPr>
                <a:spLocks noChangeArrowheads="1"/>
              </p:cNvSpPr>
              <p:nvPr/>
            </p:nvSpPr>
            <p:spPr bwMode="auto">
              <a:xfrm>
                <a:off x="6554" y="118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9" name="Rectangle 157"/>
              <p:cNvSpPr>
                <a:spLocks noChangeArrowheads="1"/>
              </p:cNvSpPr>
              <p:nvPr/>
            </p:nvSpPr>
            <p:spPr bwMode="auto">
              <a:xfrm>
                <a:off x="6609"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20" name="Rectangle 158"/>
              <p:cNvSpPr>
                <a:spLocks noChangeArrowheads="1"/>
              </p:cNvSpPr>
              <p:nvPr/>
            </p:nvSpPr>
            <p:spPr bwMode="auto">
              <a:xfrm>
                <a:off x="6609"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21" name="Rectangle 159"/>
              <p:cNvSpPr>
                <a:spLocks noChangeArrowheads="1"/>
              </p:cNvSpPr>
              <p:nvPr/>
            </p:nvSpPr>
            <p:spPr bwMode="auto">
              <a:xfrm>
                <a:off x="6500"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22" name="Rectangle 160"/>
              <p:cNvSpPr>
                <a:spLocks noChangeArrowheads="1"/>
              </p:cNvSpPr>
              <p:nvPr/>
            </p:nvSpPr>
            <p:spPr bwMode="auto">
              <a:xfrm>
                <a:off x="6500"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23" name="Rectangle 161"/>
              <p:cNvSpPr>
                <a:spLocks noChangeArrowheads="1"/>
              </p:cNvSpPr>
              <p:nvPr/>
            </p:nvSpPr>
            <p:spPr bwMode="auto">
              <a:xfrm>
                <a:off x="6445"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24" name="Freeform 162"/>
              <p:cNvSpPr>
                <a:spLocks noEditPoints="1"/>
              </p:cNvSpPr>
              <p:nvPr/>
            </p:nvSpPr>
            <p:spPr bwMode="auto">
              <a:xfrm>
                <a:off x="6100" y="1324"/>
                <a:ext cx="176" cy="279"/>
              </a:xfrm>
              <a:custGeom>
                <a:avLst/>
                <a:gdLst>
                  <a:gd name="T0" fmla="*/ 69 w 74"/>
                  <a:gd name="T1" fmla="*/ 117 h 117"/>
                  <a:gd name="T2" fmla="*/ 5 w 74"/>
                  <a:gd name="T3" fmla="*/ 117 h 117"/>
                  <a:gd name="T4" fmla="*/ 15 w 74"/>
                  <a:gd name="T5" fmla="*/ 66 h 117"/>
                  <a:gd name="T6" fmla="*/ 11 w 74"/>
                  <a:gd name="T7" fmla="*/ 63 h 117"/>
                  <a:gd name="T8" fmla="*/ 0 w 74"/>
                  <a:gd name="T9" fmla="*/ 37 h 117"/>
                  <a:gd name="T10" fmla="*/ 37 w 74"/>
                  <a:gd name="T11" fmla="*/ 0 h 117"/>
                  <a:gd name="T12" fmla="*/ 74 w 74"/>
                  <a:gd name="T13" fmla="*/ 37 h 117"/>
                  <a:gd name="T14" fmla="*/ 63 w 74"/>
                  <a:gd name="T15" fmla="*/ 63 h 117"/>
                  <a:gd name="T16" fmla="*/ 62 w 74"/>
                  <a:gd name="T17" fmla="*/ 64 h 117"/>
                  <a:gd name="T18" fmla="*/ 60 w 74"/>
                  <a:gd name="T19" fmla="*/ 66 h 117"/>
                  <a:gd name="T20" fmla="*/ 69 w 74"/>
                  <a:gd name="T21" fmla="*/ 117 h 117"/>
                  <a:gd name="T22" fmla="*/ 22 w 74"/>
                  <a:gd name="T23" fmla="*/ 103 h 117"/>
                  <a:gd name="T24" fmla="*/ 52 w 74"/>
                  <a:gd name="T25" fmla="*/ 103 h 117"/>
                  <a:gd name="T26" fmla="*/ 44 w 74"/>
                  <a:gd name="T27" fmla="*/ 60 h 117"/>
                  <a:gd name="T28" fmla="*/ 54 w 74"/>
                  <a:gd name="T29" fmla="*/ 53 h 117"/>
                  <a:gd name="T30" fmla="*/ 60 w 74"/>
                  <a:gd name="T31" fmla="*/ 37 h 117"/>
                  <a:gd name="T32" fmla="*/ 37 w 74"/>
                  <a:gd name="T33" fmla="*/ 14 h 117"/>
                  <a:gd name="T34" fmla="*/ 14 w 74"/>
                  <a:gd name="T35" fmla="*/ 37 h 117"/>
                  <a:gd name="T36" fmla="*/ 21 w 74"/>
                  <a:gd name="T37" fmla="*/ 53 h 117"/>
                  <a:gd name="T38" fmla="*/ 30 w 74"/>
                  <a:gd name="T39" fmla="*/ 60 h 117"/>
                  <a:gd name="T40" fmla="*/ 22 w 74"/>
                  <a:gd name="T41" fmla="*/ 10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117">
                    <a:moveTo>
                      <a:pt x="69" y="117"/>
                    </a:moveTo>
                    <a:cubicBezTo>
                      <a:pt x="5" y="117"/>
                      <a:pt x="5" y="117"/>
                      <a:pt x="5" y="117"/>
                    </a:cubicBezTo>
                    <a:cubicBezTo>
                      <a:pt x="15" y="66"/>
                      <a:pt x="15" y="66"/>
                      <a:pt x="15" y="66"/>
                    </a:cubicBezTo>
                    <a:cubicBezTo>
                      <a:pt x="11" y="63"/>
                      <a:pt x="11" y="63"/>
                      <a:pt x="11" y="63"/>
                    </a:cubicBezTo>
                    <a:cubicBezTo>
                      <a:pt x="4" y="56"/>
                      <a:pt x="0" y="47"/>
                      <a:pt x="0" y="37"/>
                    </a:cubicBezTo>
                    <a:cubicBezTo>
                      <a:pt x="0" y="17"/>
                      <a:pt x="17" y="0"/>
                      <a:pt x="37" y="0"/>
                    </a:cubicBezTo>
                    <a:cubicBezTo>
                      <a:pt x="58" y="0"/>
                      <a:pt x="74" y="17"/>
                      <a:pt x="74" y="37"/>
                    </a:cubicBezTo>
                    <a:cubicBezTo>
                      <a:pt x="74" y="47"/>
                      <a:pt x="70" y="56"/>
                      <a:pt x="63" y="63"/>
                    </a:cubicBezTo>
                    <a:cubicBezTo>
                      <a:pt x="62" y="64"/>
                      <a:pt x="62" y="64"/>
                      <a:pt x="62" y="64"/>
                    </a:cubicBezTo>
                    <a:cubicBezTo>
                      <a:pt x="60" y="66"/>
                      <a:pt x="60" y="66"/>
                      <a:pt x="60" y="66"/>
                    </a:cubicBezTo>
                    <a:lnTo>
                      <a:pt x="69" y="117"/>
                    </a:lnTo>
                    <a:close/>
                    <a:moveTo>
                      <a:pt x="22" y="103"/>
                    </a:moveTo>
                    <a:cubicBezTo>
                      <a:pt x="52" y="103"/>
                      <a:pt x="52" y="103"/>
                      <a:pt x="52" y="103"/>
                    </a:cubicBezTo>
                    <a:cubicBezTo>
                      <a:pt x="44" y="60"/>
                      <a:pt x="44" y="60"/>
                      <a:pt x="44" y="60"/>
                    </a:cubicBezTo>
                    <a:cubicBezTo>
                      <a:pt x="54" y="53"/>
                      <a:pt x="54" y="53"/>
                      <a:pt x="54" y="53"/>
                    </a:cubicBezTo>
                    <a:cubicBezTo>
                      <a:pt x="58" y="49"/>
                      <a:pt x="60" y="43"/>
                      <a:pt x="60" y="37"/>
                    </a:cubicBezTo>
                    <a:cubicBezTo>
                      <a:pt x="60" y="24"/>
                      <a:pt x="50" y="14"/>
                      <a:pt x="37" y="14"/>
                    </a:cubicBezTo>
                    <a:cubicBezTo>
                      <a:pt x="25" y="14"/>
                      <a:pt x="14" y="24"/>
                      <a:pt x="14" y="37"/>
                    </a:cubicBezTo>
                    <a:cubicBezTo>
                      <a:pt x="14" y="43"/>
                      <a:pt x="17" y="49"/>
                      <a:pt x="21" y="53"/>
                    </a:cubicBezTo>
                    <a:cubicBezTo>
                      <a:pt x="30" y="60"/>
                      <a:pt x="30" y="60"/>
                      <a:pt x="30" y="60"/>
                    </a:cubicBezTo>
                    <a:lnTo>
                      <a:pt x="22"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33" name="TextBox 432"/>
          <p:cNvSpPr txBox="1"/>
          <p:nvPr/>
        </p:nvSpPr>
        <p:spPr>
          <a:xfrm>
            <a:off x="4376972" y="3779007"/>
            <a:ext cx="1548346" cy="379028"/>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BLOCKCHAIN</a:t>
            </a:r>
          </a:p>
        </p:txBody>
      </p:sp>
      <p:pic>
        <p:nvPicPr>
          <p:cNvPr id="434" name="Picture 4" descr="https://cdn5.ijstatic.com/wp-content/uploads/2016/05/robinhood-review.png"/>
          <p:cNvPicPr>
            <a:picLocks noChangeAspect="1" noChangeArrowheads="1"/>
          </p:cNvPicPr>
          <p:nvPr/>
        </p:nvPicPr>
        <p:blipFill rotWithShape="1">
          <a:blip r:embed="rId14"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l="6117" t="1" r="11041" b="2506"/>
          <a:stretch/>
        </p:blipFill>
        <p:spPr bwMode="auto">
          <a:xfrm>
            <a:off x="1941722" y="4216663"/>
            <a:ext cx="813383" cy="2111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5" name="Picture 6" descr="http://ww1.prweb.com/prfiles/2013/10/23/11993850/covestor_logo_1200px.png"/>
          <p:cNvPicPr>
            <a:picLocks noChangeAspect="1" noChangeArrowheads="1"/>
          </p:cNvPicPr>
          <p:nvPr/>
        </p:nvPicPr>
        <p:blipFill>
          <a:blip r:embed="rId15" cstate="print">
            <a:clrChange>
              <a:clrFrom>
                <a:srgbClr val="FFFFFF"/>
              </a:clrFrom>
              <a:clrTo>
                <a:srgbClr val="FFFFFF">
                  <a:alpha val="0"/>
                </a:srgbClr>
              </a:clrTo>
            </a:clrChange>
            <a:biLevel thresh="25000"/>
            <a:extLst>
              <a:ext uri="{BEBA8EAE-BF5A-486C-A8C5-ECC9F3942E4B}">
                <a14:imgProps xmlns:a14="http://schemas.microsoft.com/office/drawing/2010/main">
                  <a14:imgLayer r:embed="rId16">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2811195" y="4427473"/>
            <a:ext cx="694754" cy="222900"/>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10" descr="https://d2qh2u5m1l6y4n.cloudfront.net/img/logo960x200.png"/>
          <p:cNvPicPr>
            <a:picLocks noChangeAspect="1" noChangeArrowheads="1"/>
          </p:cNvPicPr>
          <p:nvPr/>
        </p:nvPicPr>
        <p:blipFill>
          <a:blip r:embed="rId17" cstate="print">
            <a:biLevel thresh="25000"/>
            <a:extLst>
              <a:ext uri="{BEBA8EAE-BF5A-486C-A8C5-ECC9F3942E4B}">
                <a14:imgProps xmlns:a14="http://schemas.microsoft.com/office/drawing/2010/main">
                  <a14:imgLayer r:embed="rId18">
                    <a14:imgEffect>
                      <a14:brightnessContrast bright="94000"/>
                    </a14:imgEffect>
                  </a14:imgLayer>
                </a14:imgProps>
              </a:ext>
              <a:ext uri="{28A0092B-C50C-407E-A947-70E740481C1C}">
                <a14:useLocalDpi xmlns:a14="http://schemas.microsoft.com/office/drawing/2010/main" val="0"/>
              </a:ext>
            </a:extLst>
          </a:blip>
          <a:srcRect/>
          <a:stretch>
            <a:fillRect/>
          </a:stretch>
        </p:blipFill>
        <p:spPr bwMode="auto">
          <a:xfrm>
            <a:off x="3520004" y="4315210"/>
            <a:ext cx="1129979" cy="235412"/>
          </a:xfrm>
          <a:prstGeom prst="rect">
            <a:avLst/>
          </a:prstGeom>
          <a:noFill/>
          <a:extLst>
            <a:ext uri="{909E8E84-426E-40DD-AFC4-6F175D3DCCD1}">
              <a14:hiddenFill xmlns:a14="http://schemas.microsoft.com/office/drawing/2010/main">
                <a:solidFill>
                  <a:srgbClr val="FFFFFF"/>
                </a:solidFill>
              </a14:hiddenFill>
            </a:ext>
          </a:extLst>
        </p:spPr>
      </p:pic>
      <p:sp>
        <p:nvSpPr>
          <p:cNvPr id="437" name="TextBox 436"/>
          <p:cNvSpPr txBox="1"/>
          <p:nvPr/>
        </p:nvSpPr>
        <p:spPr>
          <a:xfrm>
            <a:off x="389779" y="5301352"/>
            <a:ext cx="11429999" cy="1438330"/>
          </a:xfrm>
          <a:prstGeom prst="rect">
            <a:avLst/>
          </a:prstGeom>
        </p:spPr>
        <p:txBody>
          <a:bodyPr vert="horz" wrap="square" lIns="91440" tIns="91440" rIns="91440" bIns="91440" rtlCol="0" anchor="t">
            <a:no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Segoe UI"/>
                <a:ea typeface="+mn-ea"/>
                <a:cs typeface="+mn-cs"/>
              </a:rPr>
              <a:t>“There are hundreds of startups with lots of brains and money working on various alternatives to traditional banking.“</a:t>
            </a:r>
          </a:p>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Jaime </a:t>
            </a:r>
            <a:r>
              <a:rPr kumimoji="0" lang="en-US" sz="1800" b="0" i="0" u="none" strike="noStrike" kern="0" cap="none" spc="0" normalizeH="0" baseline="0" noProof="0" dirty="0" err="1">
                <a:ln>
                  <a:noFill/>
                </a:ln>
                <a:solidFill>
                  <a:prstClr val="white"/>
                </a:solidFill>
                <a:effectLst/>
                <a:uLnTx/>
                <a:uFillTx/>
                <a:latin typeface="Segoe UI"/>
                <a:ea typeface="+mn-ea"/>
                <a:cs typeface="+mn-cs"/>
              </a:rPr>
              <a:t>Dimon</a:t>
            </a:r>
            <a:r>
              <a:rPr kumimoji="0" lang="en-US" sz="1800" b="0" i="0" u="none" strike="noStrike" kern="0" cap="none" spc="0" normalizeH="0" baseline="0" noProof="0" dirty="0">
                <a:ln>
                  <a:noFill/>
                </a:ln>
                <a:solidFill>
                  <a:prstClr val="white"/>
                </a:solidFill>
                <a:effectLst/>
                <a:uLnTx/>
                <a:uFillTx/>
                <a:latin typeface="Segoe UI"/>
                <a:ea typeface="+mn-ea"/>
                <a:cs typeface="+mn-cs"/>
              </a:rPr>
              <a:t>, CEO, JP Morgan Chase</a:t>
            </a:r>
            <a:endParaRPr kumimoji="0" lang="en-US" sz="2800" b="0" i="0" u="none" strike="noStrike" kern="0" cap="none" spc="0" normalizeH="0" baseline="0" noProof="0" dirty="0">
              <a:ln>
                <a:noFill/>
              </a:ln>
              <a:solidFill>
                <a:prstClr val="white"/>
              </a:solidFill>
              <a:effectLst/>
              <a:uLnTx/>
              <a:uFillTx/>
              <a:latin typeface="Segoe UI"/>
              <a:ea typeface="+mn-ea"/>
              <a:cs typeface="+mn-cs"/>
            </a:endParaRPr>
          </a:p>
        </p:txBody>
      </p:sp>
      <p:pic>
        <p:nvPicPr>
          <p:cNvPr id="4" name="Picture 3"/>
          <p:cNvPicPr>
            <a:picLocks noChangeAspect="1"/>
          </p:cNvPicPr>
          <p:nvPr/>
        </p:nvPicPr>
        <p:blipFill>
          <a:blip r:embed="rId19"/>
          <a:stretch>
            <a:fillRect/>
          </a:stretch>
        </p:blipFill>
        <p:spPr>
          <a:xfrm>
            <a:off x="5614393" y="3554532"/>
            <a:ext cx="220802" cy="220802"/>
          </a:xfrm>
          <a:prstGeom prst="rect">
            <a:avLst/>
          </a:prstGeom>
        </p:spPr>
      </p:pic>
      <p:pic>
        <p:nvPicPr>
          <p:cNvPr id="5" name="Picture 4"/>
          <p:cNvPicPr>
            <a:picLocks noChangeAspect="1"/>
          </p:cNvPicPr>
          <p:nvPr/>
        </p:nvPicPr>
        <p:blipFill rotWithShape="1">
          <a:blip r:embed="rId20">
            <a:biLevel thresh="50000"/>
            <a:extLst>
              <a:ext uri="{BEBA8EAE-BF5A-486C-A8C5-ECC9F3942E4B}">
                <a14:imgProps xmlns:a14="http://schemas.microsoft.com/office/drawing/2010/main">
                  <a14:imgLayer r:embed="rId21">
                    <a14:imgEffect>
                      <a14:brightnessContrast bright="61000"/>
                    </a14:imgEffect>
                  </a14:imgLayer>
                </a14:imgProps>
              </a:ext>
            </a:extLst>
          </a:blip>
          <a:srcRect r="37045"/>
          <a:stretch/>
        </p:blipFill>
        <p:spPr>
          <a:xfrm>
            <a:off x="4822872" y="3420060"/>
            <a:ext cx="688116" cy="255771"/>
          </a:xfrm>
          <a:prstGeom prst="rect">
            <a:avLst/>
          </a:prstGeom>
        </p:spPr>
      </p:pic>
      <p:sp>
        <p:nvSpPr>
          <p:cNvPr id="6" name="Rectangle 5"/>
          <p:cNvSpPr/>
          <p:nvPr/>
        </p:nvSpPr>
        <p:spPr>
          <a:xfrm>
            <a:off x="216299" y="1399035"/>
            <a:ext cx="2410149" cy="101566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Threats perceived by financial institutions</a:t>
            </a:r>
          </a:p>
        </p:txBody>
      </p:sp>
    </p:spTree>
    <p:extLst>
      <p:ext uri="{BB962C8B-B14F-4D97-AF65-F5344CB8AC3E}">
        <p14:creationId xmlns:p14="http://schemas.microsoft.com/office/powerpoint/2010/main" val="179545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fade">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500"/>
                                        <p:tgtEl>
                                          <p:spTgt spid="1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fade">
                                      <p:cBhvr>
                                        <p:cTn id="2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8" name="Picture 167"/>
          <p:cNvPicPr>
            <a:picLocks noChangeAspect="1"/>
          </p:cNvPicPr>
          <p:nvPr/>
        </p:nvPicPr>
        <p:blipFill>
          <a:blip r:embed="rId2">
            <a:grayscl/>
            <a:extLst>
              <a:ext uri="{28A0092B-C50C-407E-A947-70E740481C1C}">
                <a14:useLocalDpi xmlns:a14="http://schemas.microsoft.com/office/drawing/2010/main"/>
              </a:ext>
            </a:extLst>
          </a:blip>
          <a:stretch>
            <a:fillRect/>
          </a:stretch>
        </p:blipFill>
        <p:spPr>
          <a:xfrm>
            <a:off x="816" y="1952"/>
            <a:ext cx="12196694" cy="6857650"/>
          </a:xfrm>
          <a:prstGeom prst="rect">
            <a:avLst/>
          </a:prstGeom>
        </p:spPr>
      </p:pic>
      <p:sp>
        <p:nvSpPr>
          <p:cNvPr id="172" name="black overlay"/>
          <p:cNvSpPr/>
          <p:nvPr/>
        </p:nvSpPr>
        <p:spPr bwMode="auto">
          <a:xfrm>
            <a:off x="0" y="0"/>
            <a:ext cx="12192000" cy="6858000"/>
          </a:xfrm>
          <a:prstGeom prst="rect">
            <a:avLst/>
          </a:prstGeom>
          <a:solidFill>
            <a:schemeClr val="tx2">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4400" dirty="0">
                <a:solidFill>
                  <a:schemeClr val="bg1"/>
                </a:solidFill>
              </a:rPr>
              <a:t>Driving Digital Transformation in Financial Services</a:t>
            </a:r>
          </a:p>
        </p:txBody>
      </p:sp>
      <p:sp>
        <p:nvSpPr>
          <p:cNvPr id="149" name="Rectangle 148"/>
          <p:cNvSpPr/>
          <p:nvPr/>
        </p:nvSpPr>
        <p:spPr>
          <a:xfrm>
            <a:off x="0" y="1274114"/>
            <a:ext cx="12192000" cy="3944639"/>
          </a:xfrm>
          <a:prstGeom prst="rect">
            <a:avLst/>
          </a:prstGeom>
          <a:solidFill>
            <a:schemeClr val="bg2">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50" name="Rectangular Callout 149"/>
          <p:cNvSpPr/>
          <p:nvPr/>
        </p:nvSpPr>
        <p:spPr>
          <a:xfrm>
            <a:off x="6625795" y="1404495"/>
            <a:ext cx="2424559" cy="1757560"/>
          </a:xfrm>
          <a:prstGeom prst="wedgeRectCallout">
            <a:avLst>
              <a:gd name="adj1" fmla="val -64972"/>
              <a:gd name="adj2" fmla="val -1629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80</a:t>
            </a:r>
            <a:r>
              <a:rPr kumimoji="0" lang="en-US" sz="28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 </a:t>
            </a:r>
          </a:p>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of bank customers prioritize </a:t>
            </a:r>
            <a:r>
              <a:rPr kumimoji="0" lang="en-US" sz="16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online and mobile functionality</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(Source: </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hlinkClick r:id="rId3"/>
              </a:rPr>
              <a:t>Wall Street Journal</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
            </a:r>
            <a:b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June 3, 2016)</a:t>
            </a:r>
          </a:p>
        </p:txBody>
      </p:sp>
      <p:sp>
        <p:nvSpPr>
          <p:cNvPr id="151" name="Rectangular Callout 150"/>
          <p:cNvSpPr/>
          <p:nvPr/>
        </p:nvSpPr>
        <p:spPr>
          <a:xfrm>
            <a:off x="6625795" y="3317502"/>
            <a:ext cx="2424559" cy="1757560"/>
          </a:xfrm>
          <a:prstGeom prst="wedgeRectCallout">
            <a:avLst>
              <a:gd name="adj1" fmla="val -67975"/>
              <a:gd name="adj2" fmla="val 21633"/>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800" b="1"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80</a:t>
            </a:r>
            <a:r>
              <a:rPr kumimoji="0" lang="en-US" sz="2800" b="0"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 </a:t>
            </a:r>
            <a:r>
              <a:rPr kumimoji="0" lang="en-US" sz="14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of customers would switch to a insurer that provided </a:t>
            </a:r>
            <a:r>
              <a:rPr kumimoji="0" lang="en-US" sz="16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personalized service</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(Source: </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hlinkClick r:id="rId4"/>
              </a:rPr>
              <a:t>Accenture</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t>
            </a:r>
            <a:r>
              <a:rPr kumimoji="0" lang="en-US" sz="1400" b="0"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 </a:t>
            </a:r>
          </a:p>
          <a:p>
            <a:pPr marL="0" marR="0" lvl="0" indent="0" algn="l" defTabSz="932742" rtl="0" eaLnBrk="1" fontAlgn="auto" latinLnBrk="0" hangingPunct="1">
              <a:lnSpc>
                <a:spcPct val="100000"/>
              </a:lnSpc>
              <a:spcBef>
                <a:spcPts val="600"/>
              </a:spcBef>
              <a:spcAft>
                <a:spcPts val="0"/>
              </a:spcAft>
              <a:buClrTx/>
              <a:buSzTx/>
              <a:buFontTx/>
              <a:buNone/>
              <a:tabLst/>
              <a:defRPr/>
            </a:pPr>
            <a:endParaRPr kumimoji="0" lang="en-US" sz="1400" b="0"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endParaRPr>
          </a:p>
        </p:txBody>
      </p:sp>
      <p:grpSp>
        <p:nvGrpSpPr>
          <p:cNvPr id="152" name="Group 151"/>
          <p:cNvGrpSpPr/>
          <p:nvPr/>
        </p:nvGrpSpPr>
        <p:grpSpPr>
          <a:xfrm>
            <a:off x="9137914" y="1404495"/>
            <a:ext cx="2424559" cy="1757560"/>
            <a:chOff x="2990742" y="1258201"/>
            <a:chExt cx="2424559" cy="1757560"/>
          </a:xfrm>
        </p:grpSpPr>
        <p:sp>
          <p:nvSpPr>
            <p:cNvPr id="153" name="Rectangular Callout 152"/>
            <p:cNvSpPr/>
            <p:nvPr/>
          </p:nvSpPr>
          <p:spPr>
            <a:xfrm>
              <a:off x="2990742" y="1258201"/>
              <a:ext cx="2424559" cy="1757560"/>
            </a:xfrm>
            <a:prstGeom prst="wedgeRectCallout">
              <a:avLst>
                <a:gd name="adj1" fmla="val -44480"/>
                <a:gd name="adj2" fmla="val 58103"/>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800" b="0"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a:t>
              </a:r>
              <a:r>
                <a:rPr kumimoji="0" lang="en-US" sz="2800" b="1"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70</a:t>
              </a:r>
              <a:r>
                <a:rPr kumimoji="0" lang="en-US" sz="2800" b="0"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IT Budgets</a:t>
              </a:r>
              <a: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
              </a:r>
              <a:br>
                <a:rPr kumimoji="0" lang="en-US" sz="12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are currently required just to</a:t>
              </a:r>
              <a:b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keep the lights on</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(Source: </a:t>
              </a:r>
              <a:r>
                <a:rPr kumimoji="0" lang="en-US" sz="1200"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rPr>
                <a:t>Celent</a:t>
              </a: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t>
              </a:r>
            </a:p>
          </p:txBody>
        </p:sp>
        <p:pic>
          <p:nvPicPr>
            <p:cNvPr id="154" name="Picture 153"/>
            <p:cNvPicPr>
              <a:picLocks noChangeAspect="1"/>
            </p:cNvPicPr>
            <p:nvPr/>
          </p:nvPicPr>
          <p:blipFill>
            <a:blip r:embed="rId5"/>
            <a:stretch>
              <a:fillRect/>
            </a:stretch>
          </p:blipFill>
          <p:spPr>
            <a:xfrm>
              <a:off x="4831128" y="1523413"/>
              <a:ext cx="277241" cy="434648"/>
            </a:xfrm>
            <a:prstGeom prst="rect">
              <a:avLst/>
            </a:prstGeom>
            <a:noFill/>
          </p:spPr>
        </p:pic>
        <p:sp>
          <p:nvSpPr>
            <p:cNvPr id="155" name="Rounded Rectangle 154"/>
            <p:cNvSpPr/>
            <p:nvPr/>
          </p:nvSpPr>
          <p:spPr>
            <a:xfrm>
              <a:off x="4955821" y="1349876"/>
              <a:ext cx="27854" cy="96281"/>
            </a:xfrm>
            <a:prstGeom prst="roundRect">
              <a:avLst>
                <a:gd name="adj" fmla="val 34585"/>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56" name="Rounded Rectangle 155"/>
            <p:cNvSpPr/>
            <p:nvPr/>
          </p:nvSpPr>
          <p:spPr>
            <a:xfrm rot="1800000">
              <a:off x="5088559" y="1373313"/>
              <a:ext cx="27854" cy="96281"/>
            </a:xfrm>
            <a:prstGeom prst="roundRect">
              <a:avLst>
                <a:gd name="adj" fmla="val 34585"/>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57" name="Rounded Rectangle 156"/>
            <p:cNvSpPr/>
            <p:nvPr/>
          </p:nvSpPr>
          <p:spPr>
            <a:xfrm rot="3600000">
              <a:off x="5169957" y="1472226"/>
              <a:ext cx="29082" cy="92218"/>
            </a:xfrm>
            <a:prstGeom prst="roundRect">
              <a:avLst>
                <a:gd name="adj" fmla="val 34585"/>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158" name="Rounded Rectangle 157"/>
            <p:cNvSpPr/>
            <p:nvPr/>
          </p:nvSpPr>
          <p:spPr>
            <a:xfrm rot="5400000">
              <a:off x="5216853" y="1601649"/>
              <a:ext cx="29082" cy="92218"/>
            </a:xfrm>
            <a:prstGeom prst="roundRect">
              <a:avLst>
                <a:gd name="adj" fmla="val 34585"/>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grpSp>
      <p:grpSp>
        <p:nvGrpSpPr>
          <p:cNvPr id="159" name="Group 158"/>
          <p:cNvGrpSpPr/>
          <p:nvPr/>
        </p:nvGrpSpPr>
        <p:grpSpPr>
          <a:xfrm>
            <a:off x="9142733" y="3317502"/>
            <a:ext cx="2424559" cy="1757560"/>
            <a:chOff x="2995561" y="3212458"/>
            <a:chExt cx="2424559" cy="1757560"/>
          </a:xfrm>
        </p:grpSpPr>
        <p:sp>
          <p:nvSpPr>
            <p:cNvPr id="160" name="Rectangular Callout 159"/>
            <p:cNvSpPr/>
            <p:nvPr/>
          </p:nvSpPr>
          <p:spPr>
            <a:xfrm>
              <a:off x="2995561" y="3212458"/>
              <a:ext cx="2424559" cy="1757560"/>
            </a:xfrm>
            <a:prstGeom prst="wedgeRectCallout">
              <a:avLst>
                <a:gd name="adj1" fmla="val 2693"/>
                <a:gd name="adj2" fmla="val -57716"/>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800" b="1"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t>$280B</a:t>
              </a:r>
              <a:br>
                <a:rPr kumimoji="0" lang="en-US" sz="2800" b="1" i="0" u="none" strike="noStrike" kern="0" cap="none" spc="-150" normalizeH="0" baseline="0" noProof="0" dirty="0">
                  <a:ln>
                    <a:noFill/>
                  </a:ln>
                  <a:solidFill>
                    <a:prstClr val="white"/>
                  </a:solidFill>
                  <a:effectLst/>
                  <a:uLnTx/>
                  <a:uFillTx/>
                  <a:latin typeface="Segoe UI"/>
                  <a:ea typeface="Segoe UI" pitchFamily="34" charset="0"/>
                  <a:cs typeface="Segoe UI" pitchFamily="34" charset="0"/>
                </a:rPr>
              </a:b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Paid in </a:t>
              </a:r>
              <a:r>
                <a:rPr kumimoji="0" lang="en-US" sz="16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bank fines </a:t>
              </a: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since 2009</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(Source: </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hlinkClick r:id="rId6"/>
                </a:rPr>
                <a:t>Morgan Stanley</a:t>
              </a:r>
              <a:r>
                <a:rPr kumimoji="0" lang="en-US" sz="11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t>
              </a:r>
            </a:p>
          </p:txBody>
        </p:sp>
        <p:pic>
          <p:nvPicPr>
            <p:cNvPr id="161" name="Picture 160"/>
            <p:cNvPicPr>
              <a:picLocks noChangeAspect="1"/>
            </p:cNvPicPr>
            <p:nvPr/>
          </p:nvPicPr>
          <p:blipFill rotWithShape="1">
            <a:blip r:embed="rId7"/>
            <a:srcRect l="3618" t="20118" r="3618" b="20118"/>
            <a:stretch/>
          </p:blipFill>
          <p:spPr>
            <a:xfrm>
              <a:off x="4661077" y="3263807"/>
              <a:ext cx="716204" cy="461428"/>
            </a:xfrm>
            <a:prstGeom prst="rect">
              <a:avLst/>
            </a:prstGeom>
            <a:noFill/>
          </p:spPr>
        </p:pic>
      </p:grpSp>
      <p:grpSp>
        <p:nvGrpSpPr>
          <p:cNvPr id="162" name="Group 161"/>
          <p:cNvGrpSpPr/>
          <p:nvPr/>
        </p:nvGrpSpPr>
        <p:grpSpPr>
          <a:xfrm>
            <a:off x="728814" y="1397992"/>
            <a:ext cx="5381939" cy="3760760"/>
            <a:chOff x="5048560" y="588355"/>
            <a:chExt cx="6096784" cy="4260274"/>
          </a:xfrm>
        </p:grpSpPr>
        <p:pic>
          <p:nvPicPr>
            <p:cNvPr id="163" name="Picture 162"/>
            <p:cNvPicPr>
              <a:picLocks noChangeAspect="1"/>
            </p:cNvPicPr>
            <p:nvPr/>
          </p:nvPicPr>
          <p:blipFill>
            <a:blip r:embed="rId8" cstate="print">
              <a:clrChange>
                <a:clrFrom>
                  <a:srgbClr val="FFFFFF"/>
                </a:clrFrom>
                <a:clrTo>
                  <a:srgbClr val="FFFFFF">
                    <a:alpha val="0"/>
                  </a:srgbClr>
                </a:clrTo>
              </a:clrChange>
              <a:biLevel thresh="50000"/>
              <a:extLst>
                <a:ext uri="{BEBA8EAE-BF5A-486C-A8C5-ECC9F3942E4B}">
                  <a14:imgProps xmlns:a14="http://schemas.microsoft.com/office/drawing/2010/main">
                    <a14:imgLayer r:embed="rId9">
                      <a14:imgEffect>
                        <a14:brightnessContrast bright="67000"/>
                      </a14:imgEffect>
                    </a14:imgLayer>
                  </a14:imgProps>
                </a:ext>
                <a:ext uri="{28A0092B-C50C-407E-A947-70E740481C1C}">
                  <a14:useLocalDpi xmlns:a14="http://schemas.microsoft.com/office/drawing/2010/main" val="0"/>
                </a:ext>
              </a:extLst>
            </a:blip>
            <a:stretch>
              <a:fillRect/>
            </a:stretch>
          </p:blipFill>
          <p:spPr>
            <a:xfrm>
              <a:off x="5276489" y="3566162"/>
              <a:ext cx="713628" cy="442449"/>
            </a:xfrm>
            <a:prstGeom prst="rect">
              <a:avLst/>
            </a:prstGeom>
          </p:spPr>
        </p:pic>
        <p:cxnSp>
          <p:nvCxnSpPr>
            <p:cNvPr id="164" name="Straight Connector 163"/>
            <p:cNvCxnSpPr/>
            <p:nvPr/>
          </p:nvCxnSpPr>
          <p:spPr>
            <a:xfrm flipH="1" flipV="1">
              <a:off x="7927504" y="927405"/>
              <a:ext cx="185576" cy="866336"/>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7067491" y="3268683"/>
              <a:ext cx="433138" cy="27546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flipV="1">
              <a:off x="6778057" y="2002311"/>
              <a:ext cx="822856" cy="261399"/>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H="1">
              <a:off x="9076914" y="1700008"/>
              <a:ext cx="770945" cy="329249"/>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9" name="Oval 168"/>
            <p:cNvSpPr/>
            <p:nvPr/>
          </p:nvSpPr>
          <p:spPr>
            <a:xfrm>
              <a:off x="7415976" y="1612003"/>
              <a:ext cx="1682380" cy="1682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a typeface="+mn-ea"/>
                <a:cs typeface="+mn-cs"/>
              </a:endParaRPr>
            </a:p>
          </p:txBody>
        </p:sp>
        <p:graphicFrame>
          <p:nvGraphicFramePr>
            <p:cNvPr id="170" name="Chart 169"/>
            <p:cNvGraphicFramePr/>
            <p:nvPr>
              <p:extLst/>
            </p:nvPr>
          </p:nvGraphicFramePr>
          <p:xfrm>
            <a:off x="6035808" y="947549"/>
            <a:ext cx="4472831" cy="2981887"/>
          </p:xfrm>
          <a:graphic>
            <a:graphicData uri="http://schemas.openxmlformats.org/drawingml/2006/chart">
              <c:chart xmlns:c="http://schemas.openxmlformats.org/drawingml/2006/chart" xmlns:r="http://schemas.openxmlformats.org/officeDocument/2006/relationships" r:id="rId10"/>
            </a:graphicData>
          </a:graphic>
        </p:graphicFrame>
        <p:sp>
          <p:nvSpPr>
            <p:cNvPr id="171" name="TextBox 170"/>
            <p:cNvSpPr txBox="1"/>
            <p:nvPr/>
          </p:nvSpPr>
          <p:spPr>
            <a:xfrm>
              <a:off x="9753071" y="1341088"/>
              <a:ext cx="1392273" cy="591894"/>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TECH </a:t>
              </a:r>
              <a:b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COMPANIES</a:t>
              </a:r>
            </a:p>
          </p:txBody>
        </p:sp>
        <p:sp>
          <p:nvSpPr>
            <p:cNvPr id="173" name="TextBox 172"/>
            <p:cNvSpPr txBox="1"/>
            <p:nvPr/>
          </p:nvSpPr>
          <p:spPr>
            <a:xfrm>
              <a:off x="5789912" y="3195964"/>
              <a:ext cx="1256756" cy="491940"/>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STARTUPS</a:t>
              </a:r>
            </a:p>
          </p:txBody>
        </p:sp>
        <p:sp>
          <p:nvSpPr>
            <p:cNvPr id="181" name="TextBox 180"/>
            <p:cNvSpPr txBox="1"/>
            <p:nvPr/>
          </p:nvSpPr>
          <p:spPr>
            <a:xfrm>
              <a:off x="5823500" y="1770958"/>
              <a:ext cx="1012614" cy="491940"/>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TELCOS</a:t>
              </a:r>
            </a:p>
          </p:txBody>
        </p:sp>
        <p:sp>
          <p:nvSpPr>
            <p:cNvPr id="182" name="TextBox 181"/>
            <p:cNvSpPr txBox="1"/>
            <p:nvPr/>
          </p:nvSpPr>
          <p:spPr>
            <a:xfrm>
              <a:off x="7397267" y="588355"/>
              <a:ext cx="1190344" cy="363268"/>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RETAILERS</a:t>
              </a:r>
            </a:p>
          </p:txBody>
        </p:sp>
        <p:grpSp>
          <p:nvGrpSpPr>
            <p:cNvPr id="184" name="Group 37894"/>
            <p:cNvGrpSpPr/>
            <p:nvPr/>
          </p:nvGrpSpPr>
          <p:grpSpPr>
            <a:xfrm rot="2433683">
              <a:off x="8918273" y="2250730"/>
              <a:ext cx="290675" cy="363663"/>
              <a:chOff x="10213649" y="1954533"/>
              <a:chExt cx="271380" cy="339523"/>
            </a:xfrm>
          </p:grpSpPr>
          <p:sp>
            <p:nvSpPr>
              <p:cNvPr id="431" name="Isosceles Triangle 37895"/>
              <p:cNvSpPr/>
              <p:nvPr/>
            </p:nvSpPr>
            <p:spPr>
              <a:xfrm rot="2999704" flipV="1">
                <a:off x="10174299"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432" name="Isosceles Triangle 37896"/>
              <p:cNvSpPr/>
              <p:nvPr/>
            </p:nvSpPr>
            <p:spPr>
              <a:xfrm rot="2999704" flipV="1">
                <a:off x="10250855" y="1993883"/>
                <a:ext cx="273523" cy="19482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p:cNvGrpSpPr/>
            <p:nvPr/>
          </p:nvGrpSpPr>
          <p:grpSpPr>
            <a:xfrm rot="8286604">
              <a:off x="7957150" y="3034136"/>
              <a:ext cx="290676" cy="363663"/>
              <a:chOff x="10213648" y="1954533"/>
              <a:chExt cx="271381" cy="339523"/>
            </a:xfrm>
          </p:grpSpPr>
          <p:sp>
            <p:nvSpPr>
              <p:cNvPr id="429" name="Isosceles Triangle 428"/>
              <p:cNvSpPr/>
              <p:nvPr/>
            </p:nvSpPr>
            <p:spPr>
              <a:xfrm rot="2999704" flipV="1">
                <a:off x="10174298"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430" name="Isosceles Triangle 429"/>
              <p:cNvSpPr/>
              <p:nvPr/>
            </p:nvSpPr>
            <p:spPr>
              <a:xfrm rot="2999704" flipV="1">
                <a:off x="10250855" y="1993883"/>
                <a:ext cx="273523" cy="194824"/>
              </a:xfrm>
              <a:prstGeom prst="triangl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6" name="Group 185"/>
            <p:cNvGrpSpPr/>
            <p:nvPr/>
          </p:nvGrpSpPr>
          <p:grpSpPr>
            <a:xfrm rot="14468435">
              <a:off x="7405701" y="1952820"/>
              <a:ext cx="290676" cy="363663"/>
              <a:chOff x="10213648" y="1954533"/>
              <a:chExt cx="271381" cy="339523"/>
            </a:xfrm>
          </p:grpSpPr>
          <p:sp>
            <p:nvSpPr>
              <p:cNvPr id="427" name="Isosceles Triangle 426"/>
              <p:cNvSpPr/>
              <p:nvPr/>
            </p:nvSpPr>
            <p:spPr>
              <a:xfrm rot="2999704" flipV="1">
                <a:off x="10174298"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428" name="Isosceles Triangle 427"/>
              <p:cNvSpPr/>
              <p:nvPr/>
            </p:nvSpPr>
            <p:spPr>
              <a:xfrm rot="2999704" flipV="1">
                <a:off x="10250855" y="1993883"/>
                <a:ext cx="273523" cy="194824"/>
              </a:xfrm>
              <a:prstGeom prs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7" name="Group 186"/>
            <p:cNvGrpSpPr/>
            <p:nvPr/>
          </p:nvGrpSpPr>
          <p:grpSpPr>
            <a:xfrm rot="18025108">
              <a:off x="7966842" y="1495913"/>
              <a:ext cx="290676" cy="363663"/>
              <a:chOff x="10213648" y="1954533"/>
              <a:chExt cx="271381" cy="339523"/>
            </a:xfrm>
          </p:grpSpPr>
          <p:sp>
            <p:nvSpPr>
              <p:cNvPr id="425" name="Isosceles Triangle 424"/>
              <p:cNvSpPr/>
              <p:nvPr/>
            </p:nvSpPr>
            <p:spPr>
              <a:xfrm rot="2999704" flipV="1">
                <a:off x="10174298"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426" name="Isosceles Triangle 425"/>
              <p:cNvSpPr/>
              <p:nvPr/>
            </p:nvSpPr>
            <p:spPr>
              <a:xfrm rot="2999704" flipV="1">
                <a:off x="10250855" y="1993883"/>
                <a:ext cx="273523" cy="194824"/>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grpSp>
        <p:pic>
          <p:nvPicPr>
            <p:cNvPr id="188" name="Picture 187"/>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716580" y="1998204"/>
              <a:ext cx="1351383" cy="499117"/>
            </a:xfrm>
            <a:prstGeom prst="rect">
              <a:avLst/>
            </a:prstGeom>
          </p:spPr>
        </p:pic>
        <p:pic>
          <p:nvPicPr>
            <p:cNvPr id="192" name="Picture 191"/>
            <p:cNvPicPr>
              <a:picLocks noChangeAspect="1"/>
            </p:cNvPicPr>
            <p:nvPr/>
          </p:nvPicPr>
          <p:blipFill rotWithShape="1">
            <a:blip r:embed="rId12" cstate="print">
              <a:lum bright="70000" contrast="-70000"/>
              <a:extLst>
                <a:ext uri="{28A0092B-C50C-407E-A947-70E740481C1C}">
                  <a14:useLocalDpi xmlns:a14="http://schemas.microsoft.com/office/drawing/2010/main" val="0"/>
                </a:ext>
              </a:extLst>
            </a:blip>
            <a:srcRect l="31327" t="14789" r="27159"/>
            <a:stretch/>
          </p:blipFill>
          <p:spPr>
            <a:xfrm>
              <a:off x="10559130" y="2412246"/>
              <a:ext cx="314644" cy="458698"/>
            </a:xfrm>
            <a:prstGeom prst="rect">
              <a:avLst/>
            </a:prstGeom>
          </p:spPr>
        </p:pic>
        <p:pic>
          <p:nvPicPr>
            <p:cNvPr id="204" name="Picture 20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748586" y="2412970"/>
              <a:ext cx="653324" cy="396579"/>
            </a:xfrm>
            <a:prstGeom prst="rect">
              <a:avLst/>
            </a:prstGeom>
          </p:spPr>
        </p:pic>
        <p:sp>
          <p:nvSpPr>
            <p:cNvPr id="205" name="Freeform 4"/>
            <p:cNvSpPr>
              <a:spLocks noEditPoints="1"/>
            </p:cNvSpPr>
            <p:nvPr/>
          </p:nvSpPr>
          <p:spPr bwMode="auto">
            <a:xfrm>
              <a:off x="7704076" y="1884525"/>
              <a:ext cx="1113872" cy="1113872"/>
            </a:xfrm>
            <a:custGeom>
              <a:avLst/>
              <a:gdLst>
                <a:gd name="T0" fmla="*/ 196 w 2000"/>
                <a:gd name="T1" fmla="*/ 1592 h 2000"/>
                <a:gd name="T2" fmla="*/ 212 w 2000"/>
                <a:gd name="T3" fmla="*/ 1613 h 2000"/>
                <a:gd name="T4" fmla="*/ 1795 w 2000"/>
                <a:gd name="T5" fmla="*/ 1604 h 2000"/>
                <a:gd name="T6" fmla="*/ 1806 w 2000"/>
                <a:gd name="T7" fmla="*/ 1590 h 2000"/>
                <a:gd name="T8" fmla="*/ 2000 w 2000"/>
                <a:gd name="T9" fmla="*/ 1002 h 2000"/>
                <a:gd name="T10" fmla="*/ 2000 w 2000"/>
                <a:gd name="T11" fmla="*/ 1000 h 2000"/>
                <a:gd name="T12" fmla="*/ 1808 w 2000"/>
                <a:gd name="T13" fmla="*/ 411 h 2000"/>
                <a:gd name="T14" fmla="*/ 1000 w 2000"/>
                <a:gd name="T15" fmla="*/ 0 h 2000"/>
                <a:gd name="T16" fmla="*/ 194 w 2000"/>
                <a:gd name="T17" fmla="*/ 409 h 2000"/>
                <a:gd name="T18" fmla="*/ 0 w 2000"/>
                <a:gd name="T19" fmla="*/ 1000 h 2000"/>
                <a:gd name="T20" fmla="*/ 0 w 2000"/>
                <a:gd name="T21" fmla="*/ 1002 h 2000"/>
                <a:gd name="T22" fmla="*/ 284 w 2000"/>
                <a:gd name="T23" fmla="*/ 542 h 2000"/>
                <a:gd name="T24" fmla="*/ 380 w 2000"/>
                <a:gd name="T25" fmla="*/ 928 h 2000"/>
                <a:gd name="T26" fmla="*/ 284 w 2000"/>
                <a:gd name="T27" fmla="*/ 542 h 2000"/>
                <a:gd name="T28" fmla="*/ 1382 w 2000"/>
                <a:gd name="T29" fmla="*/ 504 h 2000"/>
                <a:gd name="T30" fmla="*/ 1074 w 2000"/>
                <a:gd name="T31" fmla="*/ 153 h 2000"/>
                <a:gd name="T32" fmla="*/ 1847 w 2000"/>
                <a:gd name="T33" fmla="*/ 928 h 2000"/>
                <a:gd name="T34" fmla="*/ 1576 w 2000"/>
                <a:gd name="T35" fmla="*/ 602 h 2000"/>
                <a:gd name="T36" fmla="*/ 1847 w 2000"/>
                <a:gd name="T37" fmla="*/ 928 h 2000"/>
                <a:gd name="T38" fmla="*/ 1568 w 2000"/>
                <a:gd name="T39" fmla="*/ 1399 h 2000"/>
                <a:gd name="T40" fmla="*/ 1847 w 2000"/>
                <a:gd name="T41" fmla="*/ 1077 h 2000"/>
                <a:gd name="T42" fmla="*/ 925 w 2000"/>
                <a:gd name="T43" fmla="*/ 1308 h 2000"/>
                <a:gd name="T44" fmla="*/ 530 w 2000"/>
                <a:gd name="T45" fmla="*/ 1077 h 2000"/>
                <a:gd name="T46" fmla="*/ 925 w 2000"/>
                <a:gd name="T47" fmla="*/ 1308 h 2000"/>
                <a:gd name="T48" fmla="*/ 925 w 2000"/>
                <a:gd name="T49" fmla="*/ 1820 h 2000"/>
                <a:gd name="T50" fmla="*/ 925 w 2000"/>
                <a:gd name="T51" fmla="*/ 1458 h 2000"/>
                <a:gd name="T52" fmla="*/ 1075 w 2000"/>
                <a:gd name="T53" fmla="*/ 1457 h 2000"/>
                <a:gd name="T54" fmla="*/ 1075 w 2000"/>
                <a:gd name="T55" fmla="*/ 1822 h 2000"/>
                <a:gd name="T56" fmla="*/ 1075 w 2000"/>
                <a:gd name="T57" fmla="*/ 1077 h 2000"/>
                <a:gd name="T58" fmla="*/ 1425 w 2000"/>
                <a:gd name="T59" fmla="*/ 1356 h 2000"/>
                <a:gd name="T60" fmla="*/ 1475 w 2000"/>
                <a:gd name="T61" fmla="*/ 928 h 2000"/>
                <a:gd name="T62" fmla="*/ 1075 w 2000"/>
                <a:gd name="T63" fmla="*/ 696 h 2000"/>
                <a:gd name="T64" fmla="*/ 1475 w 2000"/>
                <a:gd name="T65" fmla="*/ 928 h 2000"/>
                <a:gd name="T66" fmla="*/ 925 w 2000"/>
                <a:gd name="T67" fmla="*/ 547 h 2000"/>
                <a:gd name="T68" fmla="*/ 925 w 2000"/>
                <a:gd name="T69" fmla="*/ 154 h 2000"/>
                <a:gd name="T70" fmla="*/ 925 w 2000"/>
                <a:gd name="T71" fmla="*/ 928 h 2000"/>
                <a:gd name="T72" fmla="*/ 572 w 2000"/>
                <a:gd name="T73" fmla="*/ 646 h 2000"/>
                <a:gd name="T74" fmla="*/ 382 w 2000"/>
                <a:gd name="T75" fmla="*/ 1077 h 2000"/>
                <a:gd name="T76" fmla="*/ 286 w 2000"/>
                <a:gd name="T77" fmla="*/ 1462 h 2000"/>
                <a:gd name="T78" fmla="*/ 382 w 2000"/>
                <a:gd name="T79" fmla="*/ 1077 h 2000"/>
                <a:gd name="T80" fmla="*/ 490 w 2000"/>
                <a:gd name="T81" fmla="*/ 1539 h 2000"/>
                <a:gd name="T82" fmla="*/ 382 w 2000"/>
                <a:gd name="T83" fmla="*/ 1582 h 2000"/>
                <a:gd name="T84" fmla="*/ 1515 w 2000"/>
                <a:gd name="T85" fmla="*/ 1539 h 2000"/>
                <a:gd name="T86" fmla="*/ 1372 w 2000"/>
                <a:gd name="T87" fmla="*/ 1764 h 2000"/>
                <a:gd name="T88" fmla="*/ 1527 w 2000"/>
                <a:gd name="T89" fmla="*/ 462 h 2000"/>
                <a:gd name="T90" fmla="*/ 1623 w 2000"/>
                <a:gd name="T91" fmla="*/ 422 h 2000"/>
                <a:gd name="T92" fmla="*/ 478 w 2000"/>
                <a:gd name="T93" fmla="*/ 462 h 2000"/>
                <a:gd name="T94" fmla="*/ 601 w 2000"/>
                <a:gd name="T95" fmla="*/ 249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 h="2000">
                  <a:moveTo>
                    <a:pt x="0" y="1003"/>
                  </a:moveTo>
                  <a:cubicBezTo>
                    <a:pt x="1" y="1224"/>
                    <a:pt x="74" y="1427"/>
                    <a:pt x="196" y="1592"/>
                  </a:cubicBezTo>
                  <a:cubicBezTo>
                    <a:pt x="196" y="1593"/>
                    <a:pt x="196" y="1594"/>
                    <a:pt x="197" y="1594"/>
                  </a:cubicBezTo>
                  <a:cubicBezTo>
                    <a:pt x="201" y="1602"/>
                    <a:pt x="206" y="1608"/>
                    <a:pt x="212" y="1613"/>
                  </a:cubicBezTo>
                  <a:cubicBezTo>
                    <a:pt x="394" y="1848"/>
                    <a:pt x="680" y="2000"/>
                    <a:pt x="1000" y="2000"/>
                  </a:cubicBezTo>
                  <a:cubicBezTo>
                    <a:pt x="1324" y="2000"/>
                    <a:pt x="1612" y="1844"/>
                    <a:pt x="1795" y="1604"/>
                  </a:cubicBezTo>
                  <a:cubicBezTo>
                    <a:pt x="1798" y="1600"/>
                    <a:pt x="1802" y="1597"/>
                    <a:pt x="1805" y="1592"/>
                  </a:cubicBezTo>
                  <a:cubicBezTo>
                    <a:pt x="1806" y="1592"/>
                    <a:pt x="1806" y="1591"/>
                    <a:pt x="1806" y="1590"/>
                  </a:cubicBezTo>
                  <a:cubicBezTo>
                    <a:pt x="1927" y="1425"/>
                    <a:pt x="1999" y="1222"/>
                    <a:pt x="2000" y="1003"/>
                  </a:cubicBezTo>
                  <a:cubicBezTo>
                    <a:pt x="2000" y="1003"/>
                    <a:pt x="2000" y="1003"/>
                    <a:pt x="2000" y="1002"/>
                  </a:cubicBezTo>
                  <a:cubicBezTo>
                    <a:pt x="2000" y="1002"/>
                    <a:pt x="2000" y="1002"/>
                    <a:pt x="2000" y="1002"/>
                  </a:cubicBezTo>
                  <a:cubicBezTo>
                    <a:pt x="2000" y="1001"/>
                    <a:pt x="2000" y="1001"/>
                    <a:pt x="2000" y="1000"/>
                  </a:cubicBezTo>
                  <a:cubicBezTo>
                    <a:pt x="2000" y="781"/>
                    <a:pt x="1928" y="578"/>
                    <a:pt x="1808" y="414"/>
                  </a:cubicBezTo>
                  <a:cubicBezTo>
                    <a:pt x="1808" y="413"/>
                    <a:pt x="1808" y="412"/>
                    <a:pt x="1808" y="411"/>
                  </a:cubicBezTo>
                  <a:cubicBezTo>
                    <a:pt x="1805" y="406"/>
                    <a:pt x="1801" y="403"/>
                    <a:pt x="1798" y="399"/>
                  </a:cubicBezTo>
                  <a:cubicBezTo>
                    <a:pt x="1615" y="157"/>
                    <a:pt x="1326" y="0"/>
                    <a:pt x="1000" y="0"/>
                  </a:cubicBezTo>
                  <a:cubicBezTo>
                    <a:pt x="674" y="0"/>
                    <a:pt x="384" y="158"/>
                    <a:pt x="202" y="400"/>
                  </a:cubicBezTo>
                  <a:cubicBezTo>
                    <a:pt x="199" y="403"/>
                    <a:pt x="196" y="406"/>
                    <a:pt x="194" y="409"/>
                  </a:cubicBezTo>
                  <a:cubicBezTo>
                    <a:pt x="194" y="410"/>
                    <a:pt x="194" y="410"/>
                    <a:pt x="194" y="411"/>
                  </a:cubicBezTo>
                  <a:cubicBezTo>
                    <a:pt x="72" y="576"/>
                    <a:pt x="0" y="780"/>
                    <a:pt x="0" y="1000"/>
                  </a:cubicBezTo>
                  <a:cubicBezTo>
                    <a:pt x="0" y="1001"/>
                    <a:pt x="0" y="1001"/>
                    <a:pt x="0" y="1002"/>
                  </a:cubicBezTo>
                  <a:cubicBezTo>
                    <a:pt x="0" y="1002"/>
                    <a:pt x="0" y="1002"/>
                    <a:pt x="0" y="1002"/>
                  </a:cubicBezTo>
                  <a:cubicBezTo>
                    <a:pt x="0" y="1002"/>
                    <a:pt x="0" y="1003"/>
                    <a:pt x="0" y="1003"/>
                  </a:cubicBezTo>
                  <a:close/>
                  <a:moveTo>
                    <a:pt x="284" y="542"/>
                  </a:moveTo>
                  <a:cubicBezTo>
                    <a:pt x="327" y="563"/>
                    <a:pt x="375" y="583"/>
                    <a:pt x="429" y="602"/>
                  </a:cubicBezTo>
                  <a:cubicBezTo>
                    <a:pt x="402" y="696"/>
                    <a:pt x="385" y="805"/>
                    <a:pt x="380" y="928"/>
                  </a:cubicBezTo>
                  <a:cubicBezTo>
                    <a:pt x="153" y="928"/>
                    <a:pt x="153" y="928"/>
                    <a:pt x="153" y="928"/>
                  </a:cubicBezTo>
                  <a:cubicBezTo>
                    <a:pt x="165" y="786"/>
                    <a:pt x="212" y="655"/>
                    <a:pt x="284" y="542"/>
                  </a:cubicBezTo>
                  <a:close/>
                  <a:moveTo>
                    <a:pt x="1078" y="153"/>
                  </a:moveTo>
                  <a:cubicBezTo>
                    <a:pt x="1109" y="169"/>
                    <a:pt x="1274" y="264"/>
                    <a:pt x="1382" y="504"/>
                  </a:cubicBezTo>
                  <a:cubicBezTo>
                    <a:pt x="1292" y="526"/>
                    <a:pt x="1190" y="542"/>
                    <a:pt x="1074" y="547"/>
                  </a:cubicBezTo>
                  <a:cubicBezTo>
                    <a:pt x="1074" y="153"/>
                    <a:pt x="1074" y="153"/>
                    <a:pt x="1074" y="153"/>
                  </a:cubicBezTo>
                  <a:cubicBezTo>
                    <a:pt x="1076" y="153"/>
                    <a:pt x="1077" y="153"/>
                    <a:pt x="1078" y="153"/>
                  </a:cubicBezTo>
                  <a:close/>
                  <a:moveTo>
                    <a:pt x="1847" y="928"/>
                  </a:moveTo>
                  <a:cubicBezTo>
                    <a:pt x="1625" y="928"/>
                    <a:pt x="1625" y="928"/>
                    <a:pt x="1625" y="928"/>
                  </a:cubicBezTo>
                  <a:cubicBezTo>
                    <a:pt x="1620" y="805"/>
                    <a:pt x="1603" y="696"/>
                    <a:pt x="1576" y="602"/>
                  </a:cubicBezTo>
                  <a:cubicBezTo>
                    <a:pt x="1628" y="584"/>
                    <a:pt x="1676" y="564"/>
                    <a:pt x="1717" y="544"/>
                  </a:cubicBezTo>
                  <a:cubicBezTo>
                    <a:pt x="1789" y="656"/>
                    <a:pt x="1835" y="787"/>
                    <a:pt x="1847" y="928"/>
                  </a:cubicBezTo>
                  <a:close/>
                  <a:moveTo>
                    <a:pt x="1714" y="1460"/>
                  </a:moveTo>
                  <a:cubicBezTo>
                    <a:pt x="1672" y="1439"/>
                    <a:pt x="1622" y="1418"/>
                    <a:pt x="1568" y="1399"/>
                  </a:cubicBezTo>
                  <a:cubicBezTo>
                    <a:pt x="1596" y="1306"/>
                    <a:pt x="1616" y="1200"/>
                    <a:pt x="1623" y="1077"/>
                  </a:cubicBezTo>
                  <a:cubicBezTo>
                    <a:pt x="1847" y="1077"/>
                    <a:pt x="1847" y="1077"/>
                    <a:pt x="1847" y="1077"/>
                  </a:cubicBezTo>
                  <a:cubicBezTo>
                    <a:pt x="1834" y="1217"/>
                    <a:pt x="1787" y="1348"/>
                    <a:pt x="1714" y="1460"/>
                  </a:cubicBezTo>
                  <a:close/>
                  <a:moveTo>
                    <a:pt x="925" y="1308"/>
                  </a:moveTo>
                  <a:cubicBezTo>
                    <a:pt x="796" y="1314"/>
                    <a:pt x="681" y="1332"/>
                    <a:pt x="580" y="1357"/>
                  </a:cubicBezTo>
                  <a:cubicBezTo>
                    <a:pt x="555" y="1276"/>
                    <a:pt x="537" y="1184"/>
                    <a:pt x="530" y="1077"/>
                  </a:cubicBezTo>
                  <a:cubicBezTo>
                    <a:pt x="925" y="1077"/>
                    <a:pt x="925" y="1077"/>
                    <a:pt x="925" y="1077"/>
                  </a:cubicBezTo>
                  <a:cubicBezTo>
                    <a:pt x="925" y="1308"/>
                    <a:pt x="925" y="1308"/>
                    <a:pt x="925" y="1308"/>
                  </a:cubicBezTo>
                  <a:close/>
                  <a:moveTo>
                    <a:pt x="925" y="1458"/>
                  </a:moveTo>
                  <a:cubicBezTo>
                    <a:pt x="925" y="1820"/>
                    <a:pt x="925" y="1820"/>
                    <a:pt x="925" y="1820"/>
                  </a:cubicBezTo>
                  <a:cubicBezTo>
                    <a:pt x="893" y="1803"/>
                    <a:pt x="742" y="1713"/>
                    <a:pt x="636" y="1497"/>
                  </a:cubicBezTo>
                  <a:cubicBezTo>
                    <a:pt x="721" y="1477"/>
                    <a:pt x="818" y="1462"/>
                    <a:pt x="925" y="1458"/>
                  </a:cubicBezTo>
                  <a:close/>
                  <a:moveTo>
                    <a:pt x="1075" y="1822"/>
                  </a:moveTo>
                  <a:cubicBezTo>
                    <a:pt x="1075" y="1457"/>
                    <a:pt x="1075" y="1457"/>
                    <a:pt x="1075" y="1457"/>
                  </a:cubicBezTo>
                  <a:cubicBezTo>
                    <a:pt x="1184" y="1462"/>
                    <a:pt x="1282" y="1476"/>
                    <a:pt x="1369" y="1496"/>
                  </a:cubicBezTo>
                  <a:cubicBezTo>
                    <a:pt x="1254" y="1729"/>
                    <a:pt x="1088" y="1815"/>
                    <a:pt x="1075" y="1822"/>
                  </a:cubicBezTo>
                  <a:close/>
                  <a:moveTo>
                    <a:pt x="1075" y="1308"/>
                  </a:moveTo>
                  <a:cubicBezTo>
                    <a:pt x="1075" y="1077"/>
                    <a:pt x="1075" y="1077"/>
                    <a:pt x="1075" y="1077"/>
                  </a:cubicBezTo>
                  <a:cubicBezTo>
                    <a:pt x="1474" y="1077"/>
                    <a:pt x="1474" y="1077"/>
                    <a:pt x="1474" y="1077"/>
                  </a:cubicBezTo>
                  <a:cubicBezTo>
                    <a:pt x="1468" y="1184"/>
                    <a:pt x="1450" y="1276"/>
                    <a:pt x="1425" y="1356"/>
                  </a:cubicBezTo>
                  <a:cubicBezTo>
                    <a:pt x="1322" y="1331"/>
                    <a:pt x="1206" y="1313"/>
                    <a:pt x="1075" y="1308"/>
                  </a:cubicBezTo>
                  <a:close/>
                  <a:moveTo>
                    <a:pt x="1475" y="928"/>
                  </a:moveTo>
                  <a:cubicBezTo>
                    <a:pt x="1075" y="928"/>
                    <a:pt x="1075" y="928"/>
                    <a:pt x="1075" y="928"/>
                  </a:cubicBezTo>
                  <a:cubicBezTo>
                    <a:pt x="1075" y="696"/>
                    <a:pt x="1075" y="696"/>
                    <a:pt x="1075" y="696"/>
                  </a:cubicBezTo>
                  <a:cubicBezTo>
                    <a:pt x="1210" y="691"/>
                    <a:pt x="1329" y="672"/>
                    <a:pt x="1433" y="646"/>
                  </a:cubicBezTo>
                  <a:cubicBezTo>
                    <a:pt x="1456" y="727"/>
                    <a:pt x="1471" y="821"/>
                    <a:pt x="1475" y="928"/>
                  </a:cubicBezTo>
                  <a:close/>
                  <a:moveTo>
                    <a:pt x="925" y="154"/>
                  </a:moveTo>
                  <a:cubicBezTo>
                    <a:pt x="925" y="547"/>
                    <a:pt x="925" y="547"/>
                    <a:pt x="925" y="547"/>
                  </a:cubicBezTo>
                  <a:cubicBezTo>
                    <a:pt x="812" y="542"/>
                    <a:pt x="711" y="526"/>
                    <a:pt x="622" y="505"/>
                  </a:cubicBezTo>
                  <a:cubicBezTo>
                    <a:pt x="730" y="266"/>
                    <a:pt x="893" y="171"/>
                    <a:pt x="925" y="154"/>
                  </a:cubicBezTo>
                  <a:close/>
                  <a:moveTo>
                    <a:pt x="925" y="696"/>
                  </a:moveTo>
                  <a:cubicBezTo>
                    <a:pt x="925" y="928"/>
                    <a:pt x="925" y="928"/>
                    <a:pt x="925" y="928"/>
                  </a:cubicBezTo>
                  <a:cubicBezTo>
                    <a:pt x="530" y="928"/>
                    <a:pt x="530" y="928"/>
                    <a:pt x="530" y="928"/>
                  </a:cubicBezTo>
                  <a:cubicBezTo>
                    <a:pt x="534" y="821"/>
                    <a:pt x="549" y="727"/>
                    <a:pt x="572" y="646"/>
                  </a:cubicBezTo>
                  <a:cubicBezTo>
                    <a:pt x="675" y="672"/>
                    <a:pt x="792" y="691"/>
                    <a:pt x="925" y="696"/>
                  </a:cubicBezTo>
                  <a:close/>
                  <a:moveTo>
                    <a:pt x="382" y="1077"/>
                  </a:moveTo>
                  <a:cubicBezTo>
                    <a:pt x="388" y="1199"/>
                    <a:pt x="408" y="1306"/>
                    <a:pt x="437" y="1399"/>
                  </a:cubicBezTo>
                  <a:cubicBezTo>
                    <a:pt x="381" y="1419"/>
                    <a:pt x="330" y="1440"/>
                    <a:pt x="286" y="1462"/>
                  </a:cubicBezTo>
                  <a:cubicBezTo>
                    <a:pt x="213" y="1349"/>
                    <a:pt x="166" y="1218"/>
                    <a:pt x="153" y="1077"/>
                  </a:cubicBezTo>
                  <a:lnTo>
                    <a:pt x="382" y="1077"/>
                  </a:lnTo>
                  <a:close/>
                  <a:moveTo>
                    <a:pt x="382" y="1582"/>
                  </a:moveTo>
                  <a:cubicBezTo>
                    <a:pt x="414" y="1568"/>
                    <a:pt x="450" y="1553"/>
                    <a:pt x="490" y="1539"/>
                  </a:cubicBezTo>
                  <a:cubicBezTo>
                    <a:pt x="533" y="1633"/>
                    <a:pt x="585" y="1708"/>
                    <a:pt x="636" y="1768"/>
                  </a:cubicBezTo>
                  <a:cubicBezTo>
                    <a:pt x="540" y="1722"/>
                    <a:pt x="454" y="1659"/>
                    <a:pt x="382" y="1582"/>
                  </a:cubicBezTo>
                  <a:close/>
                  <a:moveTo>
                    <a:pt x="1372" y="1764"/>
                  </a:moveTo>
                  <a:cubicBezTo>
                    <a:pt x="1422" y="1705"/>
                    <a:pt x="1472" y="1631"/>
                    <a:pt x="1515" y="1539"/>
                  </a:cubicBezTo>
                  <a:cubicBezTo>
                    <a:pt x="1554" y="1552"/>
                    <a:pt x="1588" y="1566"/>
                    <a:pt x="1620" y="1581"/>
                  </a:cubicBezTo>
                  <a:cubicBezTo>
                    <a:pt x="1549" y="1656"/>
                    <a:pt x="1466" y="1718"/>
                    <a:pt x="1372" y="1764"/>
                  </a:cubicBezTo>
                  <a:close/>
                  <a:moveTo>
                    <a:pt x="1623" y="422"/>
                  </a:moveTo>
                  <a:cubicBezTo>
                    <a:pt x="1594" y="436"/>
                    <a:pt x="1562" y="449"/>
                    <a:pt x="1527" y="462"/>
                  </a:cubicBezTo>
                  <a:cubicBezTo>
                    <a:pt x="1491" y="379"/>
                    <a:pt x="1450" y="310"/>
                    <a:pt x="1407" y="253"/>
                  </a:cubicBezTo>
                  <a:cubicBezTo>
                    <a:pt x="1488" y="297"/>
                    <a:pt x="1560" y="355"/>
                    <a:pt x="1623" y="422"/>
                  </a:cubicBezTo>
                  <a:close/>
                  <a:moveTo>
                    <a:pt x="601" y="249"/>
                  </a:moveTo>
                  <a:cubicBezTo>
                    <a:pt x="557" y="307"/>
                    <a:pt x="515" y="377"/>
                    <a:pt x="478" y="462"/>
                  </a:cubicBezTo>
                  <a:cubicBezTo>
                    <a:pt x="442" y="448"/>
                    <a:pt x="409" y="435"/>
                    <a:pt x="379" y="421"/>
                  </a:cubicBezTo>
                  <a:cubicBezTo>
                    <a:pt x="443" y="352"/>
                    <a:pt x="518" y="294"/>
                    <a:pt x="601" y="249"/>
                  </a:cubicBezTo>
                  <a:close/>
                </a:path>
              </a:pathLst>
            </a:custGeom>
            <a:solidFill>
              <a:schemeClr val="tx2">
                <a:lumMod val="75000"/>
                <a:alpha val="51000"/>
              </a:scheme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19" name="TextBox 318"/>
            <p:cNvSpPr txBox="1"/>
            <p:nvPr/>
          </p:nvSpPr>
          <p:spPr>
            <a:xfrm>
              <a:off x="6371034" y="4107214"/>
              <a:ext cx="1044942" cy="185448"/>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BANKING</a:t>
              </a:r>
            </a:p>
          </p:txBody>
        </p:sp>
        <p:sp>
          <p:nvSpPr>
            <p:cNvPr id="325" name="TextBox 324"/>
            <p:cNvSpPr txBox="1"/>
            <p:nvPr/>
          </p:nvSpPr>
          <p:spPr>
            <a:xfrm>
              <a:off x="5048560" y="3974278"/>
              <a:ext cx="1630365" cy="185448"/>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LOANS &amp; CREDIT</a:t>
              </a:r>
            </a:p>
          </p:txBody>
        </p:sp>
        <p:sp>
          <p:nvSpPr>
            <p:cNvPr id="329" name="TextBox 328"/>
            <p:cNvSpPr txBox="1"/>
            <p:nvPr/>
          </p:nvSpPr>
          <p:spPr>
            <a:xfrm>
              <a:off x="7886248" y="4231472"/>
              <a:ext cx="1630365" cy="330827"/>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INSURANCE</a:t>
              </a:r>
            </a:p>
          </p:txBody>
        </p:sp>
        <p:sp>
          <p:nvSpPr>
            <p:cNvPr id="330" name="TextBox 329"/>
            <p:cNvSpPr txBox="1"/>
            <p:nvPr/>
          </p:nvSpPr>
          <p:spPr>
            <a:xfrm>
              <a:off x="5532761" y="2401055"/>
              <a:ext cx="1431294" cy="506159"/>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INVESTING AND RETIREMENT</a:t>
              </a:r>
            </a:p>
          </p:txBody>
        </p:sp>
        <p:sp>
          <p:nvSpPr>
            <p:cNvPr id="331" name="TextBox 330"/>
            <p:cNvSpPr txBox="1"/>
            <p:nvPr/>
          </p:nvSpPr>
          <p:spPr>
            <a:xfrm>
              <a:off x="9370877" y="3684965"/>
              <a:ext cx="1725976" cy="533785"/>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WEALTH MANAGEMENT</a:t>
              </a:r>
            </a:p>
          </p:txBody>
        </p:sp>
        <p:sp>
          <p:nvSpPr>
            <p:cNvPr id="332" name="Rectangle 331"/>
            <p:cNvSpPr/>
            <p:nvPr/>
          </p:nvSpPr>
          <p:spPr>
            <a:xfrm>
              <a:off x="5048560" y="4604569"/>
              <a:ext cx="2945784" cy="24406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white"/>
                  </a:solidFill>
                  <a:effectLst/>
                  <a:uLnTx/>
                  <a:uFillTx/>
                  <a:latin typeface="Segoe UI"/>
                  <a:ea typeface="+mn-ea"/>
                  <a:cs typeface="+mn-cs"/>
                </a:rPr>
                <a:t>Source: EFMA-Infosys Feb 2015 Digital Banking Report</a:t>
              </a:r>
            </a:p>
          </p:txBody>
        </p:sp>
        <p:grpSp>
          <p:nvGrpSpPr>
            <p:cNvPr id="333" name="Group 71"/>
            <p:cNvGrpSpPr>
              <a:grpSpLocks noChangeAspect="1"/>
            </p:cNvGrpSpPr>
            <p:nvPr/>
          </p:nvGrpSpPr>
          <p:grpSpPr bwMode="auto">
            <a:xfrm>
              <a:off x="7819317" y="2046292"/>
              <a:ext cx="875700" cy="719789"/>
              <a:chOff x="5684" y="974"/>
              <a:chExt cx="1011" cy="831"/>
            </a:xfrm>
            <a:solidFill>
              <a:schemeClr val="bg1"/>
            </a:solidFill>
          </p:grpSpPr>
          <p:sp>
            <p:nvSpPr>
              <p:cNvPr id="334" name="Freeform 72"/>
              <p:cNvSpPr>
                <a:spLocks noEditPoints="1"/>
              </p:cNvSpPr>
              <p:nvPr/>
            </p:nvSpPr>
            <p:spPr bwMode="auto">
              <a:xfrm>
                <a:off x="5684" y="974"/>
                <a:ext cx="1011" cy="184"/>
              </a:xfrm>
              <a:custGeom>
                <a:avLst/>
                <a:gdLst>
                  <a:gd name="T0" fmla="*/ 1011 w 1011"/>
                  <a:gd name="T1" fmla="*/ 184 h 184"/>
                  <a:gd name="T2" fmla="*/ 0 w 1011"/>
                  <a:gd name="T3" fmla="*/ 184 h 184"/>
                  <a:gd name="T4" fmla="*/ 504 w 1011"/>
                  <a:gd name="T5" fmla="*/ 0 h 184"/>
                  <a:gd name="T6" fmla="*/ 511 w 1011"/>
                  <a:gd name="T7" fmla="*/ 3 h 184"/>
                  <a:gd name="T8" fmla="*/ 1011 w 1011"/>
                  <a:gd name="T9" fmla="*/ 184 h 184"/>
                  <a:gd name="T10" fmla="*/ 188 w 1011"/>
                  <a:gd name="T11" fmla="*/ 150 h 184"/>
                  <a:gd name="T12" fmla="*/ 823 w 1011"/>
                  <a:gd name="T13" fmla="*/ 150 h 184"/>
                  <a:gd name="T14" fmla="*/ 504 w 1011"/>
                  <a:gd name="T15" fmla="*/ 36 h 184"/>
                  <a:gd name="T16" fmla="*/ 188 w 1011"/>
                  <a:gd name="T17" fmla="*/ 15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1" h="184">
                    <a:moveTo>
                      <a:pt x="1011" y="184"/>
                    </a:moveTo>
                    <a:lnTo>
                      <a:pt x="0" y="184"/>
                    </a:lnTo>
                    <a:lnTo>
                      <a:pt x="504" y="0"/>
                    </a:lnTo>
                    <a:lnTo>
                      <a:pt x="511" y="3"/>
                    </a:lnTo>
                    <a:lnTo>
                      <a:pt x="1011" y="184"/>
                    </a:lnTo>
                    <a:close/>
                    <a:moveTo>
                      <a:pt x="188" y="150"/>
                    </a:moveTo>
                    <a:lnTo>
                      <a:pt x="823" y="150"/>
                    </a:lnTo>
                    <a:lnTo>
                      <a:pt x="504" y="36"/>
                    </a:lnTo>
                    <a:lnTo>
                      <a:pt x="188"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35" name="Rectangle 73"/>
              <p:cNvSpPr>
                <a:spLocks noChangeArrowheads="1"/>
              </p:cNvSpPr>
              <p:nvPr/>
            </p:nvSpPr>
            <p:spPr bwMode="auto">
              <a:xfrm>
                <a:off x="5686" y="1772"/>
                <a:ext cx="1006"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36" name="Rectangle 74"/>
              <p:cNvSpPr>
                <a:spLocks noChangeArrowheads="1"/>
              </p:cNvSpPr>
              <p:nvPr/>
            </p:nvSpPr>
            <p:spPr bwMode="auto">
              <a:xfrm>
                <a:off x="5736" y="134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37" name="Rectangle 75"/>
              <p:cNvSpPr>
                <a:spLocks noChangeArrowheads="1"/>
              </p:cNvSpPr>
              <p:nvPr/>
            </p:nvSpPr>
            <p:spPr bwMode="auto">
              <a:xfrm>
                <a:off x="5736" y="129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38" name="Rectangle 76"/>
              <p:cNvSpPr>
                <a:spLocks noChangeArrowheads="1"/>
              </p:cNvSpPr>
              <p:nvPr/>
            </p:nvSpPr>
            <p:spPr bwMode="auto">
              <a:xfrm>
                <a:off x="5736" y="1239"/>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39" name="Rectangle 77"/>
              <p:cNvSpPr>
                <a:spLocks noChangeArrowheads="1"/>
              </p:cNvSpPr>
              <p:nvPr/>
            </p:nvSpPr>
            <p:spPr bwMode="auto">
              <a:xfrm>
                <a:off x="5791"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0" name="Rectangle 78"/>
              <p:cNvSpPr>
                <a:spLocks noChangeArrowheads="1"/>
              </p:cNvSpPr>
              <p:nvPr/>
            </p:nvSpPr>
            <p:spPr bwMode="auto">
              <a:xfrm>
                <a:off x="5791"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1" name="Rectangle 79"/>
              <p:cNvSpPr>
                <a:spLocks noChangeArrowheads="1"/>
              </p:cNvSpPr>
              <p:nvPr/>
            </p:nvSpPr>
            <p:spPr bwMode="auto">
              <a:xfrm>
                <a:off x="5791"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2" name="Rectangle 80"/>
              <p:cNvSpPr>
                <a:spLocks noChangeArrowheads="1"/>
              </p:cNvSpPr>
              <p:nvPr/>
            </p:nvSpPr>
            <p:spPr bwMode="auto">
              <a:xfrm>
                <a:off x="5736" y="150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3" name="Rectangle 81"/>
              <p:cNvSpPr>
                <a:spLocks noChangeArrowheads="1"/>
              </p:cNvSpPr>
              <p:nvPr/>
            </p:nvSpPr>
            <p:spPr bwMode="auto">
              <a:xfrm>
                <a:off x="5736" y="1448"/>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4" name="Rectangle 82"/>
              <p:cNvSpPr>
                <a:spLocks noChangeArrowheads="1"/>
              </p:cNvSpPr>
              <p:nvPr/>
            </p:nvSpPr>
            <p:spPr bwMode="auto">
              <a:xfrm>
                <a:off x="5736" y="1396"/>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5" name="Rectangle 83"/>
              <p:cNvSpPr>
                <a:spLocks noChangeArrowheads="1"/>
              </p:cNvSpPr>
              <p:nvPr/>
            </p:nvSpPr>
            <p:spPr bwMode="auto">
              <a:xfrm>
                <a:off x="5791"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6" name="Rectangle 84"/>
              <p:cNvSpPr>
                <a:spLocks noChangeArrowheads="1"/>
              </p:cNvSpPr>
              <p:nvPr/>
            </p:nvSpPr>
            <p:spPr bwMode="auto">
              <a:xfrm>
                <a:off x="5791"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7" name="Rectangle 85"/>
              <p:cNvSpPr>
                <a:spLocks noChangeArrowheads="1"/>
              </p:cNvSpPr>
              <p:nvPr/>
            </p:nvSpPr>
            <p:spPr bwMode="auto">
              <a:xfrm>
                <a:off x="5846"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8" name="Rectangle 86"/>
              <p:cNvSpPr>
                <a:spLocks noChangeArrowheads="1"/>
              </p:cNvSpPr>
              <p:nvPr/>
            </p:nvSpPr>
            <p:spPr bwMode="auto">
              <a:xfrm>
                <a:off x="5846"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49" name="Rectangle 87"/>
              <p:cNvSpPr>
                <a:spLocks noChangeArrowheads="1"/>
              </p:cNvSpPr>
              <p:nvPr/>
            </p:nvSpPr>
            <p:spPr bwMode="auto">
              <a:xfrm>
                <a:off x="5900" y="129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0" name="Rectangle 88"/>
              <p:cNvSpPr>
                <a:spLocks noChangeArrowheads="1"/>
              </p:cNvSpPr>
              <p:nvPr/>
            </p:nvSpPr>
            <p:spPr bwMode="auto">
              <a:xfrm>
                <a:off x="5900" y="134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1" name="Rectangle 89"/>
              <p:cNvSpPr>
                <a:spLocks noChangeArrowheads="1"/>
              </p:cNvSpPr>
              <p:nvPr/>
            </p:nvSpPr>
            <p:spPr bwMode="auto">
              <a:xfrm>
                <a:off x="5846"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2" name="Rectangle 90"/>
              <p:cNvSpPr>
                <a:spLocks noChangeArrowheads="1"/>
              </p:cNvSpPr>
              <p:nvPr/>
            </p:nvSpPr>
            <p:spPr bwMode="auto">
              <a:xfrm>
                <a:off x="5846"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3" name="Rectangle 91"/>
              <p:cNvSpPr>
                <a:spLocks noChangeArrowheads="1"/>
              </p:cNvSpPr>
              <p:nvPr/>
            </p:nvSpPr>
            <p:spPr bwMode="auto">
              <a:xfrm>
                <a:off x="5846"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4" name="Rectangle 92"/>
              <p:cNvSpPr>
                <a:spLocks noChangeArrowheads="1"/>
              </p:cNvSpPr>
              <p:nvPr/>
            </p:nvSpPr>
            <p:spPr bwMode="auto">
              <a:xfrm>
                <a:off x="5900" y="150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5" name="Rectangle 93"/>
              <p:cNvSpPr>
                <a:spLocks noChangeArrowheads="1"/>
              </p:cNvSpPr>
              <p:nvPr/>
            </p:nvSpPr>
            <p:spPr bwMode="auto">
              <a:xfrm>
                <a:off x="5900" y="1396"/>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6" name="Rectangle 94"/>
              <p:cNvSpPr>
                <a:spLocks noChangeArrowheads="1"/>
              </p:cNvSpPr>
              <p:nvPr/>
            </p:nvSpPr>
            <p:spPr bwMode="auto">
              <a:xfrm>
                <a:off x="5900" y="1448"/>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7" name="Rectangle 95"/>
              <p:cNvSpPr>
                <a:spLocks noChangeArrowheads="1"/>
              </p:cNvSpPr>
              <p:nvPr/>
            </p:nvSpPr>
            <p:spPr bwMode="auto">
              <a:xfrm>
                <a:off x="5791"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8" name="Rectangle 96"/>
              <p:cNvSpPr>
                <a:spLocks noChangeArrowheads="1"/>
              </p:cNvSpPr>
              <p:nvPr/>
            </p:nvSpPr>
            <p:spPr bwMode="auto">
              <a:xfrm>
                <a:off x="5791"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59" name="Rectangle 97"/>
              <p:cNvSpPr>
                <a:spLocks noChangeArrowheads="1"/>
              </p:cNvSpPr>
              <p:nvPr/>
            </p:nvSpPr>
            <p:spPr bwMode="auto">
              <a:xfrm>
                <a:off x="5736" y="155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0" name="Rectangle 98"/>
              <p:cNvSpPr>
                <a:spLocks noChangeArrowheads="1"/>
              </p:cNvSpPr>
              <p:nvPr/>
            </p:nvSpPr>
            <p:spPr bwMode="auto">
              <a:xfrm>
                <a:off x="5900" y="155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1" name="Rectangle 99"/>
              <p:cNvSpPr>
                <a:spLocks noChangeArrowheads="1"/>
              </p:cNvSpPr>
              <p:nvPr/>
            </p:nvSpPr>
            <p:spPr bwMode="auto">
              <a:xfrm>
                <a:off x="5846"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2" name="Rectangle 100"/>
              <p:cNvSpPr>
                <a:spLocks noChangeArrowheads="1"/>
              </p:cNvSpPr>
              <p:nvPr/>
            </p:nvSpPr>
            <p:spPr bwMode="auto">
              <a:xfrm>
                <a:off x="5736" y="1660"/>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3" name="Rectangle 101"/>
              <p:cNvSpPr>
                <a:spLocks noChangeArrowheads="1"/>
              </p:cNvSpPr>
              <p:nvPr/>
            </p:nvSpPr>
            <p:spPr bwMode="auto">
              <a:xfrm>
                <a:off x="5736" y="1608"/>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4" name="Rectangle 102"/>
              <p:cNvSpPr>
                <a:spLocks noChangeArrowheads="1"/>
              </p:cNvSpPr>
              <p:nvPr/>
            </p:nvSpPr>
            <p:spPr bwMode="auto">
              <a:xfrm>
                <a:off x="5791"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5" name="Rectangle 103"/>
              <p:cNvSpPr>
                <a:spLocks noChangeArrowheads="1"/>
              </p:cNvSpPr>
              <p:nvPr/>
            </p:nvSpPr>
            <p:spPr bwMode="auto">
              <a:xfrm>
                <a:off x="5846"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6" name="Rectangle 104"/>
              <p:cNvSpPr>
                <a:spLocks noChangeArrowheads="1"/>
              </p:cNvSpPr>
              <p:nvPr/>
            </p:nvSpPr>
            <p:spPr bwMode="auto">
              <a:xfrm>
                <a:off x="5846"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7" name="Rectangle 105"/>
              <p:cNvSpPr>
                <a:spLocks noChangeArrowheads="1"/>
              </p:cNvSpPr>
              <p:nvPr/>
            </p:nvSpPr>
            <p:spPr bwMode="auto">
              <a:xfrm>
                <a:off x="5900" y="1608"/>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8" name="Rectangle 106"/>
              <p:cNvSpPr>
                <a:spLocks noChangeArrowheads="1"/>
              </p:cNvSpPr>
              <p:nvPr/>
            </p:nvSpPr>
            <p:spPr bwMode="auto">
              <a:xfrm>
                <a:off x="5846"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69" name="Rectangle 107"/>
              <p:cNvSpPr>
                <a:spLocks noChangeArrowheads="1"/>
              </p:cNvSpPr>
              <p:nvPr/>
            </p:nvSpPr>
            <p:spPr bwMode="auto">
              <a:xfrm>
                <a:off x="5900" y="1660"/>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0" name="Rectangle 108"/>
              <p:cNvSpPr>
                <a:spLocks noChangeArrowheads="1"/>
              </p:cNvSpPr>
              <p:nvPr/>
            </p:nvSpPr>
            <p:spPr bwMode="auto">
              <a:xfrm>
                <a:off x="5791"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1" name="Rectangle 109"/>
              <p:cNvSpPr>
                <a:spLocks noChangeArrowheads="1"/>
              </p:cNvSpPr>
              <p:nvPr/>
            </p:nvSpPr>
            <p:spPr bwMode="auto">
              <a:xfrm>
                <a:off x="5900" y="171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2" name="Rectangle 110"/>
              <p:cNvSpPr>
                <a:spLocks noChangeArrowheads="1"/>
              </p:cNvSpPr>
              <p:nvPr/>
            </p:nvSpPr>
            <p:spPr bwMode="auto">
              <a:xfrm>
                <a:off x="5736" y="171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3" name="Rectangle 111"/>
              <p:cNvSpPr>
                <a:spLocks noChangeArrowheads="1"/>
              </p:cNvSpPr>
              <p:nvPr/>
            </p:nvSpPr>
            <p:spPr bwMode="auto">
              <a:xfrm>
                <a:off x="5846"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4" name="Rectangle 112"/>
              <p:cNvSpPr>
                <a:spLocks noChangeArrowheads="1"/>
              </p:cNvSpPr>
              <p:nvPr/>
            </p:nvSpPr>
            <p:spPr bwMode="auto">
              <a:xfrm>
                <a:off x="5846"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5" name="Rectangle 113"/>
              <p:cNvSpPr>
                <a:spLocks noChangeArrowheads="1"/>
              </p:cNvSpPr>
              <p:nvPr/>
            </p:nvSpPr>
            <p:spPr bwMode="auto">
              <a:xfrm>
                <a:off x="5900" y="1239"/>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6" name="Rectangle 114"/>
              <p:cNvSpPr>
                <a:spLocks noChangeArrowheads="1"/>
              </p:cNvSpPr>
              <p:nvPr/>
            </p:nvSpPr>
            <p:spPr bwMode="auto">
              <a:xfrm>
                <a:off x="5900" y="118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7" name="Rectangle 115"/>
              <p:cNvSpPr>
                <a:spLocks noChangeArrowheads="1"/>
              </p:cNvSpPr>
              <p:nvPr/>
            </p:nvSpPr>
            <p:spPr bwMode="auto">
              <a:xfrm>
                <a:off x="5791"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8" name="Rectangle 116"/>
              <p:cNvSpPr>
                <a:spLocks noChangeArrowheads="1"/>
              </p:cNvSpPr>
              <p:nvPr/>
            </p:nvSpPr>
            <p:spPr bwMode="auto">
              <a:xfrm>
                <a:off x="5791"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79" name="Rectangle 117"/>
              <p:cNvSpPr>
                <a:spLocks noChangeArrowheads="1"/>
              </p:cNvSpPr>
              <p:nvPr/>
            </p:nvSpPr>
            <p:spPr bwMode="auto">
              <a:xfrm>
                <a:off x="5736" y="118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0" name="Rectangle 118"/>
              <p:cNvSpPr>
                <a:spLocks noChangeArrowheads="1"/>
              </p:cNvSpPr>
              <p:nvPr/>
            </p:nvSpPr>
            <p:spPr bwMode="auto">
              <a:xfrm>
                <a:off x="6445"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1" name="Rectangle 119"/>
              <p:cNvSpPr>
                <a:spLocks noChangeArrowheads="1"/>
              </p:cNvSpPr>
              <p:nvPr/>
            </p:nvSpPr>
            <p:spPr bwMode="auto">
              <a:xfrm>
                <a:off x="6445"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2" name="Rectangle 120"/>
              <p:cNvSpPr>
                <a:spLocks noChangeArrowheads="1"/>
              </p:cNvSpPr>
              <p:nvPr/>
            </p:nvSpPr>
            <p:spPr bwMode="auto">
              <a:xfrm>
                <a:off x="6445"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3" name="Rectangle 121"/>
              <p:cNvSpPr>
                <a:spLocks noChangeArrowheads="1"/>
              </p:cNvSpPr>
              <p:nvPr/>
            </p:nvSpPr>
            <p:spPr bwMode="auto">
              <a:xfrm>
                <a:off x="6500"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4" name="Rectangle 122"/>
              <p:cNvSpPr>
                <a:spLocks noChangeArrowheads="1"/>
              </p:cNvSpPr>
              <p:nvPr/>
            </p:nvSpPr>
            <p:spPr bwMode="auto">
              <a:xfrm>
                <a:off x="6500"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5" name="Rectangle 123"/>
              <p:cNvSpPr>
                <a:spLocks noChangeArrowheads="1"/>
              </p:cNvSpPr>
              <p:nvPr/>
            </p:nvSpPr>
            <p:spPr bwMode="auto">
              <a:xfrm>
                <a:off x="6500"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6" name="Rectangle 124"/>
              <p:cNvSpPr>
                <a:spLocks noChangeArrowheads="1"/>
              </p:cNvSpPr>
              <p:nvPr/>
            </p:nvSpPr>
            <p:spPr bwMode="auto">
              <a:xfrm>
                <a:off x="6445"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7" name="Rectangle 125"/>
              <p:cNvSpPr>
                <a:spLocks noChangeArrowheads="1"/>
              </p:cNvSpPr>
              <p:nvPr/>
            </p:nvSpPr>
            <p:spPr bwMode="auto">
              <a:xfrm>
                <a:off x="6445"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8" name="Rectangle 126"/>
              <p:cNvSpPr>
                <a:spLocks noChangeArrowheads="1"/>
              </p:cNvSpPr>
              <p:nvPr/>
            </p:nvSpPr>
            <p:spPr bwMode="auto">
              <a:xfrm>
                <a:off x="6445"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89" name="Rectangle 127"/>
              <p:cNvSpPr>
                <a:spLocks noChangeArrowheads="1"/>
              </p:cNvSpPr>
              <p:nvPr/>
            </p:nvSpPr>
            <p:spPr bwMode="auto">
              <a:xfrm>
                <a:off x="6500"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0" name="Rectangle 128"/>
              <p:cNvSpPr>
                <a:spLocks noChangeArrowheads="1"/>
              </p:cNvSpPr>
              <p:nvPr/>
            </p:nvSpPr>
            <p:spPr bwMode="auto">
              <a:xfrm>
                <a:off x="6500"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1" name="Rectangle 129"/>
              <p:cNvSpPr>
                <a:spLocks noChangeArrowheads="1"/>
              </p:cNvSpPr>
              <p:nvPr/>
            </p:nvSpPr>
            <p:spPr bwMode="auto">
              <a:xfrm>
                <a:off x="6554" y="129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2" name="Rectangle 130"/>
              <p:cNvSpPr>
                <a:spLocks noChangeArrowheads="1"/>
              </p:cNvSpPr>
              <p:nvPr/>
            </p:nvSpPr>
            <p:spPr bwMode="auto">
              <a:xfrm>
                <a:off x="6554" y="134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3" name="Rectangle 131"/>
              <p:cNvSpPr>
                <a:spLocks noChangeArrowheads="1"/>
              </p:cNvSpPr>
              <p:nvPr/>
            </p:nvSpPr>
            <p:spPr bwMode="auto">
              <a:xfrm>
                <a:off x="6609"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4" name="Rectangle 132"/>
              <p:cNvSpPr>
                <a:spLocks noChangeArrowheads="1"/>
              </p:cNvSpPr>
              <p:nvPr/>
            </p:nvSpPr>
            <p:spPr bwMode="auto">
              <a:xfrm>
                <a:off x="6609"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5" name="Rectangle 133"/>
              <p:cNvSpPr>
                <a:spLocks noChangeArrowheads="1"/>
              </p:cNvSpPr>
              <p:nvPr/>
            </p:nvSpPr>
            <p:spPr bwMode="auto">
              <a:xfrm>
                <a:off x="6554" y="150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6" name="Rectangle 134"/>
              <p:cNvSpPr>
                <a:spLocks noChangeArrowheads="1"/>
              </p:cNvSpPr>
              <p:nvPr/>
            </p:nvSpPr>
            <p:spPr bwMode="auto">
              <a:xfrm>
                <a:off x="6554" y="1448"/>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7" name="Rectangle 135"/>
              <p:cNvSpPr>
                <a:spLocks noChangeArrowheads="1"/>
              </p:cNvSpPr>
              <p:nvPr/>
            </p:nvSpPr>
            <p:spPr bwMode="auto">
              <a:xfrm>
                <a:off x="6554" y="1396"/>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8" name="Rectangle 136"/>
              <p:cNvSpPr>
                <a:spLocks noChangeArrowheads="1"/>
              </p:cNvSpPr>
              <p:nvPr/>
            </p:nvSpPr>
            <p:spPr bwMode="auto">
              <a:xfrm>
                <a:off x="6609"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99" name="Rectangle 137"/>
              <p:cNvSpPr>
                <a:spLocks noChangeArrowheads="1"/>
              </p:cNvSpPr>
              <p:nvPr/>
            </p:nvSpPr>
            <p:spPr bwMode="auto">
              <a:xfrm>
                <a:off x="6609"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0" name="Rectangle 138"/>
              <p:cNvSpPr>
                <a:spLocks noChangeArrowheads="1"/>
              </p:cNvSpPr>
              <p:nvPr/>
            </p:nvSpPr>
            <p:spPr bwMode="auto">
              <a:xfrm>
                <a:off x="6609"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1" name="Rectangle 139"/>
              <p:cNvSpPr>
                <a:spLocks noChangeArrowheads="1"/>
              </p:cNvSpPr>
              <p:nvPr/>
            </p:nvSpPr>
            <p:spPr bwMode="auto">
              <a:xfrm>
                <a:off x="6500"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2" name="Rectangle 140"/>
              <p:cNvSpPr>
                <a:spLocks noChangeArrowheads="1"/>
              </p:cNvSpPr>
              <p:nvPr/>
            </p:nvSpPr>
            <p:spPr bwMode="auto">
              <a:xfrm>
                <a:off x="6500"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3" name="Rectangle 141"/>
              <p:cNvSpPr>
                <a:spLocks noChangeArrowheads="1"/>
              </p:cNvSpPr>
              <p:nvPr/>
            </p:nvSpPr>
            <p:spPr bwMode="auto">
              <a:xfrm>
                <a:off x="6445"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4" name="Rectangle 142"/>
              <p:cNvSpPr>
                <a:spLocks noChangeArrowheads="1"/>
              </p:cNvSpPr>
              <p:nvPr/>
            </p:nvSpPr>
            <p:spPr bwMode="auto">
              <a:xfrm>
                <a:off x="6609"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5" name="Rectangle 143"/>
              <p:cNvSpPr>
                <a:spLocks noChangeArrowheads="1"/>
              </p:cNvSpPr>
              <p:nvPr/>
            </p:nvSpPr>
            <p:spPr bwMode="auto">
              <a:xfrm>
                <a:off x="6554" y="155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6" name="Rectangle 144"/>
              <p:cNvSpPr>
                <a:spLocks noChangeArrowheads="1"/>
              </p:cNvSpPr>
              <p:nvPr/>
            </p:nvSpPr>
            <p:spPr bwMode="auto">
              <a:xfrm>
                <a:off x="6445"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7" name="Rectangle 145"/>
              <p:cNvSpPr>
                <a:spLocks noChangeArrowheads="1"/>
              </p:cNvSpPr>
              <p:nvPr/>
            </p:nvSpPr>
            <p:spPr bwMode="auto">
              <a:xfrm>
                <a:off x="6445"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8" name="Rectangle 146"/>
              <p:cNvSpPr>
                <a:spLocks noChangeArrowheads="1"/>
              </p:cNvSpPr>
              <p:nvPr/>
            </p:nvSpPr>
            <p:spPr bwMode="auto">
              <a:xfrm>
                <a:off x="6500"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09" name="Rectangle 147"/>
              <p:cNvSpPr>
                <a:spLocks noChangeArrowheads="1"/>
              </p:cNvSpPr>
              <p:nvPr/>
            </p:nvSpPr>
            <p:spPr bwMode="auto">
              <a:xfrm>
                <a:off x="6554" y="1660"/>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0" name="Rectangle 148"/>
              <p:cNvSpPr>
                <a:spLocks noChangeArrowheads="1"/>
              </p:cNvSpPr>
              <p:nvPr/>
            </p:nvSpPr>
            <p:spPr bwMode="auto">
              <a:xfrm>
                <a:off x="6554" y="1608"/>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1" name="Rectangle 149"/>
              <p:cNvSpPr>
                <a:spLocks noChangeArrowheads="1"/>
              </p:cNvSpPr>
              <p:nvPr/>
            </p:nvSpPr>
            <p:spPr bwMode="auto">
              <a:xfrm>
                <a:off x="6609"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2" name="Rectangle 150"/>
              <p:cNvSpPr>
                <a:spLocks noChangeArrowheads="1"/>
              </p:cNvSpPr>
              <p:nvPr/>
            </p:nvSpPr>
            <p:spPr bwMode="auto">
              <a:xfrm>
                <a:off x="6554" y="171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3" name="Rectangle 151"/>
              <p:cNvSpPr>
                <a:spLocks noChangeArrowheads="1"/>
              </p:cNvSpPr>
              <p:nvPr/>
            </p:nvSpPr>
            <p:spPr bwMode="auto">
              <a:xfrm>
                <a:off x="6609"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4" name="Rectangle 152"/>
              <p:cNvSpPr>
                <a:spLocks noChangeArrowheads="1"/>
              </p:cNvSpPr>
              <p:nvPr/>
            </p:nvSpPr>
            <p:spPr bwMode="auto">
              <a:xfrm>
                <a:off x="6500"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5" name="Rectangle 153"/>
              <p:cNvSpPr>
                <a:spLocks noChangeArrowheads="1"/>
              </p:cNvSpPr>
              <p:nvPr/>
            </p:nvSpPr>
            <p:spPr bwMode="auto">
              <a:xfrm>
                <a:off x="6609"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6" name="Rectangle 154"/>
              <p:cNvSpPr>
                <a:spLocks noChangeArrowheads="1"/>
              </p:cNvSpPr>
              <p:nvPr/>
            </p:nvSpPr>
            <p:spPr bwMode="auto">
              <a:xfrm>
                <a:off x="6445"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7" name="Rectangle 155"/>
              <p:cNvSpPr>
                <a:spLocks noChangeArrowheads="1"/>
              </p:cNvSpPr>
              <p:nvPr/>
            </p:nvSpPr>
            <p:spPr bwMode="auto">
              <a:xfrm>
                <a:off x="6554" y="1239"/>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8" name="Rectangle 156"/>
              <p:cNvSpPr>
                <a:spLocks noChangeArrowheads="1"/>
              </p:cNvSpPr>
              <p:nvPr/>
            </p:nvSpPr>
            <p:spPr bwMode="auto">
              <a:xfrm>
                <a:off x="6554" y="118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19" name="Rectangle 157"/>
              <p:cNvSpPr>
                <a:spLocks noChangeArrowheads="1"/>
              </p:cNvSpPr>
              <p:nvPr/>
            </p:nvSpPr>
            <p:spPr bwMode="auto">
              <a:xfrm>
                <a:off x="6609"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20" name="Rectangle 158"/>
              <p:cNvSpPr>
                <a:spLocks noChangeArrowheads="1"/>
              </p:cNvSpPr>
              <p:nvPr/>
            </p:nvSpPr>
            <p:spPr bwMode="auto">
              <a:xfrm>
                <a:off x="6609"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21" name="Rectangle 159"/>
              <p:cNvSpPr>
                <a:spLocks noChangeArrowheads="1"/>
              </p:cNvSpPr>
              <p:nvPr/>
            </p:nvSpPr>
            <p:spPr bwMode="auto">
              <a:xfrm>
                <a:off x="6500"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22" name="Rectangle 160"/>
              <p:cNvSpPr>
                <a:spLocks noChangeArrowheads="1"/>
              </p:cNvSpPr>
              <p:nvPr/>
            </p:nvSpPr>
            <p:spPr bwMode="auto">
              <a:xfrm>
                <a:off x="6500"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23" name="Rectangle 161"/>
              <p:cNvSpPr>
                <a:spLocks noChangeArrowheads="1"/>
              </p:cNvSpPr>
              <p:nvPr/>
            </p:nvSpPr>
            <p:spPr bwMode="auto">
              <a:xfrm>
                <a:off x="6445"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24" name="Freeform 162"/>
              <p:cNvSpPr>
                <a:spLocks noEditPoints="1"/>
              </p:cNvSpPr>
              <p:nvPr/>
            </p:nvSpPr>
            <p:spPr bwMode="auto">
              <a:xfrm>
                <a:off x="6100" y="1324"/>
                <a:ext cx="176" cy="279"/>
              </a:xfrm>
              <a:custGeom>
                <a:avLst/>
                <a:gdLst>
                  <a:gd name="T0" fmla="*/ 69 w 74"/>
                  <a:gd name="T1" fmla="*/ 117 h 117"/>
                  <a:gd name="T2" fmla="*/ 5 w 74"/>
                  <a:gd name="T3" fmla="*/ 117 h 117"/>
                  <a:gd name="T4" fmla="*/ 15 w 74"/>
                  <a:gd name="T5" fmla="*/ 66 h 117"/>
                  <a:gd name="T6" fmla="*/ 11 w 74"/>
                  <a:gd name="T7" fmla="*/ 63 h 117"/>
                  <a:gd name="T8" fmla="*/ 0 w 74"/>
                  <a:gd name="T9" fmla="*/ 37 h 117"/>
                  <a:gd name="T10" fmla="*/ 37 w 74"/>
                  <a:gd name="T11" fmla="*/ 0 h 117"/>
                  <a:gd name="T12" fmla="*/ 74 w 74"/>
                  <a:gd name="T13" fmla="*/ 37 h 117"/>
                  <a:gd name="T14" fmla="*/ 63 w 74"/>
                  <a:gd name="T15" fmla="*/ 63 h 117"/>
                  <a:gd name="T16" fmla="*/ 62 w 74"/>
                  <a:gd name="T17" fmla="*/ 64 h 117"/>
                  <a:gd name="T18" fmla="*/ 60 w 74"/>
                  <a:gd name="T19" fmla="*/ 66 h 117"/>
                  <a:gd name="T20" fmla="*/ 69 w 74"/>
                  <a:gd name="T21" fmla="*/ 117 h 117"/>
                  <a:gd name="T22" fmla="*/ 22 w 74"/>
                  <a:gd name="T23" fmla="*/ 103 h 117"/>
                  <a:gd name="T24" fmla="*/ 52 w 74"/>
                  <a:gd name="T25" fmla="*/ 103 h 117"/>
                  <a:gd name="T26" fmla="*/ 44 w 74"/>
                  <a:gd name="T27" fmla="*/ 60 h 117"/>
                  <a:gd name="T28" fmla="*/ 54 w 74"/>
                  <a:gd name="T29" fmla="*/ 53 h 117"/>
                  <a:gd name="T30" fmla="*/ 60 w 74"/>
                  <a:gd name="T31" fmla="*/ 37 h 117"/>
                  <a:gd name="T32" fmla="*/ 37 w 74"/>
                  <a:gd name="T33" fmla="*/ 14 h 117"/>
                  <a:gd name="T34" fmla="*/ 14 w 74"/>
                  <a:gd name="T35" fmla="*/ 37 h 117"/>
                  <a:gd name="T36" fmla="*/ 21 w 74"/>
                  <a:gd name="T37" fmla="*/ 53 h 117"/>
                  <a:gd name="T38" fmla="*/ 30 w 74"/>
                  <a:gd name="T39" fmla="*/ 60 h 117"/>
                  <a:gd name="T40" fmla="*/ 22 w 74"/>
                  <a:gd name="T41" fmla="*/ 10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117">
                    <a:moveTo>
                      <a:pt x="69" y="117"/>
                    </a:moveTo>
                    <a:cubicBezTo>
                      <a:pt x="5" y="117"/>
                      <a:pt x="5" y="117"/>
                      <a:pt x="5" y="117"/>
                    </a:cubicBezTo>
                    <a:cubicBezTo>
                      <a:pt x="15" y="66"/>
                      <a:pt x="15" y="66"/>
                      <a:pt x="15" y="66"/>
                    </a:cubicBezTo>
                    <a:cubicBezTo>
                      <a:pt x="11" y="63"/>
                      <a:pt x="11" y="63"/>
                      <a:pt x="11" y="63"/>
                    </a:cubicBezTo>
                    <a:cubicBezTo>
                      <a:pt x="4" y="56"/>
                      <a:pt x="0" y="47"/>
                      <a:pt x="0" y="37"/>
                    </a:cubicBezTo>
                    <a:cubicBezTo>
                      <a:pt x="0" y="17"/>
                      <a:pt x="17" y="0"/>
                      <a:pt x="37" y="0"/>
                    </a:cubicBezTo>
                    <a:cubicBezTo>
                      <a:pt x="58" y="0"/>
                      <a:pt x="74" y="17"/>
                      <a:pt x="74" y="37"/>
                    </a:cubicBezTo>
                    <a:cubicBezTo>
                      <a:pt x="74" y="47"/>
                      <a:pt x="70" y="56"/>
                      <a:pt x="63" y="63"/>
                    </a:cubicBezTo>
                    <a:cubicBezTo>
                      <a:pt x="62" y="64"/>
                      <a:pt x="62" y="64"/>
                      <a:pt x="62" y="64"/>
                    </a:cubicBezTo>
                    <a:cubicBezTo>
                      <a:pt x="60" y="66"/>
                      <a:pt x="60" y="66"/>
                      <a:pt x="60" y="66"/>
                    </a:cubicBezTo>
                    <a:lnTo>
                      <a:pt x="69" y="117"/>
                    </a:lnTo>
                    <a:close/>
                    <a:moveTo>
                      <a:pt x="22" y="103"/>
                    </a:moveTo>
                    <a:cubicBezTo>
                      <a:pt x="52" y="103"/>
                      <a:pt x="52" y="103"/>
                      <a:pt x="52" y="103"/>
                    </a:cubicBezTo>
                    <a:cubicBezTo>
                      <a:pt x="44" y="60"/>
                      <a:pt x="44" y="60"/>
                      <a:pt x="44" y="60"/>
                    </a:cubicBezTo>
                    <a:cubicBezTo>
                      <a:pt x="54" y="53"/>
                      <a:pt x="54" y="53"/>
                      <a:pt x="54" y="53"/>
                    </a:cubicBezTo>
                    <a:cubicBezTo>
                      <a:pt x="58" y="49"/>
                      <a:pt x="60" y="43"/>
                      <a:pt x="60" y="37"/>
                    </a:cubicBezTo>
                    <a:cubicBezTo>
                      <a:pt x="60" y="24"/>
                      <a:pt x="50" y="14"/>
                      <a:pt x="37" y="14"/>
                    </a:cubicBezTo>
                    <a:cubicBezTo>
                      <a:pt x="25" y="14"/>
                      <a:pt x="14" y="24"/>
                      <a:pt x="14" y="37"/>
                    </a:cubicBezTo>
                    <a:cubicBezTo>
                      <a:pt x="14" y="43"/>
                      <a:pt x="17" y="49"/>
                      <a:pt x="21" y="53"/>
                    </a:cubicBezTo>
                    <a:cubicBezTo>
                      <a:pt x="30" y="60"/>
                      <a:pt x="30" y="60"/>
                      <a:pt x="30" y="60"/>
                    </a:cubicBezTo>
                    <a:lnTo>
                      <a:pt x="22"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33" name="TextBox 432"/>
          <p:cNvSpPr txBox="1"/>
          <p:nvPr/>
        </p:nvSpPr>
        <p:spPr>
          <a:xfrm>
            <a:off x="4376972" y="3779007"/>
            <a:ext cx="1548346" cy="379028"/>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BLOCKCHAIN</a:t>
            </a:r>
          </a:p>
        </p:txBody>
      </p:sp>
      <p:pic>
        <p:nvPicPr>
          <p:cNvPr id="434" name="Picture 4" descr="https://cdn5.ijstatic.com/wp-content/uploads/2016/05/robinhood-review.png"/>
          <p:cNvPicPr>
            <a:picLocks noChangeAspect="1" noChangeArrowheads="1"/>
          </p:cNvPicPr>
          <p:nvPr/>
        </p:nvPicPr>
        <p:blipFill rotWithShape="1">
          <a:blip r:embed="rId14"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l="6117" t="1" r="11041" b="2506"/>
          <a:stretch/>
        </p:blipFill>
        <p:spPr bwMode="auto">
          <a:xfrm>
            <a:off x="1941722" y="4216663"/>
            <a:ext cx="813383" cy="2111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5" name="Picture 6" descr="http://ww1.prweb.com/prfiles/2013/10/23/11993850/covestor_logo_1200px.png"/>
          <p:cNvPicPr>
            <a:picLocks noChangeAspect="1" noChangeArrowheads="1"/>
          </p:cNvPicPr>
          <p:nvPr/>
        </p:nvPicPr>
        <p:blipFill>
          <a:blip r:embed="rId15" cstate="print">
            <a:clrChange>
              <a:clrFrom>
                <a:srgbClr val="FFFFFF"/>
              </a:clrFrom>
              <a:clrTo>
                <a:srgbClr val="FFFFFF">
                  <a:alpha val="0"/>
                </a:srgbClr>
              </a:clrTo>
            </a:clrChange>
            <a:biLevel thresh="25000"/>
            <a:extLst>
              <a:ext uri="{BEBA8EAE-BF5A-486C-A8C5-ECC9F3942E4B}">
                <a14:imgProps xmlns:a14="http://schemas.microsoft.com/office/drawing/2010/main">
                  <a14:imgLayer r:embed="rId16">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2811195" y="4427473"/>
            <a:ext cx="694754" cy="222900"/>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10" descr="https://d2qh2u5m1l6y4n.cloudfront.net/img/logo960x200.png"/>
          <p:cNvPicPr>
            <a:picLocks noChangeAspect="1" noChangeArrowheads="1"/>
          </p:cNvPicPr>
          <p:nvPr/>
        </p:nvPicPr>
        <p:blipFill>
          <a:blip r:embed="rId17" cstate="print">
            <a:biLevel thresh="25000"/>
            <a:extLst>
              <a:ext uri="{BEBA8EAE-BF5A-486C-A8C5-ECC9F3942E4B}">
                <a14:imgProps xmlns:a14="http://schemas.microsoft.com/office/drawing/2010/main">
                  <a14:imgLayer r:embed="rId18">
                    <a14:imgEffect>
                      <a14:brightnessContrast bright="94000"/>
                    </a14:imgEffect>
                  </a14:imgLayer>
                </a14:imgProps>
              </a:ext>
              <a:ext uri="{28A0092B-C50C-407E-A947-70E740481C1C}">
                <a14:useLocalDpi xmlns:a14="http://schemas.microsoft.com/office/drawing/2010/main" val="0"/>
              </a:ext>
            </a:extLst>
          </a:blip>
          <a:srcRect/>
          <a:stretch>
            <a:fillRect/>
          </a:stretch>
        </p:blipFill>
        <p:spPr bwMode="auto">
          <a:xfrm>
            <a:off x="3520004" y="4315210"/>
            <a:ext cx="1129979" cy="235412"/>
          </a:xfrm>
          <a:prstGeom prst="rect">
            <a:avLst/>
          </a:prstGeom>
          <a:noFill/>
          <a:extLst>
            <a:ext uri="{909E8E84-426E-40DD-AFC4-6F175D3DCCD1}">
              <a14:hiddenFill xmlns:a14="http://schemas.microsoft.com/office/drawing/2010/main">
                <a:solidFill>
                  <a:srgbClr val="FFFFFF"/>
                </a:solidFill>
              </a14:hiddenFill>
            </a:ext>
          </a:extLst>
        </p:spPr>
      </p:pic>
      <p:sp>
        <p:nvSpPr>
          <p:cNvPr id="437" name="TextBox 436"/>
          <p:cNvSpPr txBox="1"/>
          <p:nvPr/>
        </p:nvSpPr>
        <p:spPr>
          <a:xfrm>
            <a:off x="389779" y="5301352"/>
            <a:ext cx="11429999" cy="1438330"/>
          </a:xfrm>
          <a:prstGeom prst="rect">
            <a:avLst/>
          </a:prstGeom>
        </p:spPr>
        <p:txBody>
          <a:bodyPr vert="horz" wrap="square" lIns="91440" tIns="91440" rIns="91440" bIns="91440" rtlCol="0" anchor="t">
            <a:no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Segoe UI"/>
                <a:ea typeface="+mn-ea"/>
                <a:cs typeface="+mn-cs"/>
              </a:rPr>
              <a:t>“There are hundreds of startups with lots of brains and money working on various alternatives to traditional banking.“</a:t>
            </a:r>
          </a:p>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Jaime </a:t>
            </a:r>
            <a:r>
              <a:rPr kumimoji="0" lang="en-US" sz="1800" b="0" i="0" u="none" strike="noStrike" kern="0" cap="none" spc="0" normalizeH="0" baseline="0" noProof="0" dirty="0" err="1">
                <a:ln>
                  <a:noFill/>
                </a:ln>
                <a:solidFill>
                  <a:prstClr val="white"/>
                </a:solidFill>
                <a:effectLst/>
                <a:uLnTx/>
                <a:uFillTx/>
                <a:latin typeface="Segoe UI"/>
                <a:ea typeface="+mn-ea"/>
                <a:cs typeface="+mn-cs"/>
              </a:rPr>
              <a:t>Dimon</a:t>
            </a:r>
            <a:r>
              <a:rPr kumimoji="0" lang="en-US" sz="1800" b="0" i="0" u="none" strike="noStrike" kern="0" cap="none" spc="0" normalizeH="0" baseline="0" noProof="0" dirty="0">
                <a:ln>
                  <a:noFill/>
                </a:ln>
                <a:solidFill>
                  <a:prstClr val="white"/>
                </a:solidFill>
                <a:effectLst/>
                <a:uLnTx/>
                <a:uFillTx/>
                <a:latin typeface="Segoe UI"/>
                <a:ea typeface="+mn-ea"/>
                <a:cs typeface="+mn-cs"/>
              </a:rPr>
              <a:t>, CEO, JP Morgan Chase</a:t>
            </a:r>
            <a:endParaRPr kumimoji="0" lang="en-US" sz="2800" b="0" i="0" u="none" strike="noStrike" kern="0" cap="none" spc="0" normalizeH="0" baseline="0" noProof="0" dirty="0">
              <a:ln>
                <a:noFill/>
              </a:ln>
              <a:solidFill>
                <a:prstClr val="white"/>
              </a:solidFill>
              <a:effectLst/>
              <a:uLnTx/>
              <a:uFillTx/>
              <a:latin typeface="Segoe UI"/>
              <a:ea typeface="+mn-ea"/>
              <a:cs typeface="+mn-cs"/>
            </a:endParaRPr>
          </a:p>
        </p:txBody>
      </p:sp>
      <p:pic>
        <p:nvPicPr>
          <p:cNvPr id="4" name="Picture 3"/>
          <p:cNvPicPr>
            <a:picLocks noChangeAspect="1"/>
          </p:cNvPicPr>
          <p:nvPr/>
        </p:nvPicPr>
        <p:blipFill>
          <a:blip r:embed="rId19"/>
          <a:stretch>
            <a:fillRect/>
          </a:stretch>
        </p:blipFill>
        <p:spPr>
          <a:xfrm>
            <a:off x="5614393" y="3554532"/>
            <a:ext cx="220802" cy="220802"/>
          </a:xfrm>
          <a:prstGeom prst="rect">
            <a:avLst/>
          </a:prstGeom>
        </p:spPr>
      </p:pic>
      <p:pic>
        <p:nvPicPr>
          <p:cNvPr id="5" name="Picture 4"/>
          <p:cNvPicPr>
            <a:picLocks noChangeAspect="1"/>
          </p:cNvPicPr>
          <p:nvPr/>
        </p:nvPicPr>
        <p:blipFill rotWithShape="1">
          <a:blip r:embed="rId20">
            <a:biLevel thresh="50000"/>
            <a:extLst>
              <a:ext uri="{BEBA8EAE-BF5A-486C-A8C5-ECC9F3942E4B}">
                <a14:imgProps xmlns:a14="http://schemas.microsoft.com/office/drawing/2010/main">
                  <a14:imgLayer r:embed="rId21">
                    <a14:imgEffect>
                      <a14:brightnessContrast bright="61000"/>
                    </a14:imgEffect>
                  </a14:imgLayer>
                </a14:imgProps>
              </a:ext>
            </a:extLst>
          </a:blip>
          <a:srcRect r="37045"/>
          <a:stretch/>
        </p:blipFill>
        <p:spPr>
          <a:xfrm>
            <a:off x="4822872" y="3420060"/>
            <a:ext cx="688116" cy="255771"/>
          </a:xfrm>
          <a:prstGeom prst="rect">
            <a:avLst/>
          </a:prstGeom>
        </p:spPr>
      </p:pic>
      <p:sp>
        <p:nvSpPr>
          <p:cNvPr id="6" name="Rectangle 5"/>
          <p:cNvSpPr/>
          <p:nvPr/>
        </p:nvSpPr>
        <p:spPr>
          <a:xfrm>
            <a:off x="216299" y="1399035"/>
            <a:ext cx="2410149" cy="101566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Threats perceived by financial institutions</a:t>
            </a:r>
          </a:p>
        </p:txBody>
      </p:sp>
    </p:spTree>
    <p:extLst>
      <p:ext uri="{BB962C8B-B14F-4D97-AF65-F5344CB8AC3E}">
        <p14:creationId xmlns:p14="http://schemas.microsoft.com/office/powerpoint/2010/main" val="46661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fade">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500"/>
                                        <p:tgtEl>
                                          <p:spTgt spid="1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fade">
                                      <p:cBhvr>
                                        <p:cTn id="2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grayscl/>
            <a:extLst>
              <a:ext uri="{28A0092B-C50C-407E-A947-70E740481C1C}">
                <a14:useLocalDpi xmlns:a14="http://schemas.microsoft.com/office/drawing/2010/main"/>
              </a:ext>
            </a:extLst>
          </a:blip>
          <a:srcRect t="74919"/>
          <a:stretch/>
        </p:blipFill>
        <p:spPr>
          <a:xfrm>
            <a:off x="816" y="5139652"/>
            <a:ext cx="12196694" cy="1719949"/>
          </a:xfrm>
          <a:prstGeom prst="rect">
            <a:avLst/>
          </a:prstGeom>
        </p:spPr>
      </p:pic>
      <p:sp>
        <p:nvSpPr>
          <p:cNvPr id="9" name="black overlay"/>
          <p:cNvSpPr/>
          <p:nvPr/>
        </p:nvSpPr>
        <p:spPr bwMode="auto">
          <a:xfrm>
            <a:off x="0" y="5140171"/>
            <a:ext cx="12192000" cy="1717829"/>
          </a:xfrm>
          <a:prstGeom prst="rect">
            <a:avLst/>
          </a:prstGeom>
          <a:solidFill>
            <a:srgbClr val="181818">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336802" y="5270609"/>
            <a:ext cx="11585666" cy="758620"/>
          </a:xfrm>
          <a:prstGeom prst="rect">
            <a:avLst/>
          </a:prstGeom>
        </p:spPr>
        <p:txBody>
          <a:bodyPr vert="horz" wrap="square" lIns="91440" tIns="91440" rIns="91440" bIns="91440" rtlCol="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34513">
                      <a:prstClr val="white"/>
                    </a:gs>
                    <a:gs pos="93000">
                      <a:prstClr val="white"/>
                    </a:gs>
                  </a:gsLst>
                  <a:lin ang="5400000" scaled="0"/>
                </a:gradFill>
                <a:effectLst/>
                <a:uLnTx/>
                <a:uFillTx/>
                <a:latin typeface="Segoe UI"/>
                <a:ea typeface="+mn-ea"/>
                <a:cs typeface="+mn-cs"/>
              </a:rPr>
              <a:t>“There are hundreds of startups with lots of brains and money working on various alternatives to traditional banking.“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22" name="TextBox 21"/>
          <p:cNvSpPr txBox="1"/>
          <p:nvPr/>
        </p:nvSpPr>
        <p:spPr>
          <a:xfrm>
            <a:off x="6829625" y="6251119"/>
            <a:ext cx="4594867" cy="489891"/>
          </a:xfrm>
          <a:prstGeom prst="rect">
            <a:avLst/>
          </a:prstGeom>
        </p:spPr>
        <p:txBody>
          <a:bodyPr vert="horz" wrap="square" lIns="91440" tIns="91440" rIns="91440" bIns="91440" rtlCol="0" anchor="t">
            <a:noAutofit/>
          </a:bodyPr>
          <a:lstStyle/>
          <a:p>
            <a:pPr marL="0" marR="0" lvl="0" indent="0" algn="r"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1200" cap="none" spc="0" normalizeH="0" baseline="0" noProof="0" dirty="0">
                <a:ln>
                  <a:noFill/>
                </a:ln>
                <a:gradFill>
                  <a:gsLst>
                    <a:gs pos="34513">
                      <a:prstClr val="white"/>
                    </a:gs>
                    <a:gs pos="93000">
                      <a:prstClr val="white"/>
                    </a:gs>
                  </a:gsLst>
                  <a:lin ang="5400000" scaled="0"/>
                </a:gradFill>
                <a:effectLst/>
                <a:uLnTx/>
                <a:uFillTx/>
                <a:latin typeface="Segoe UI"/>
                <a:ea typeface="+mn-ea"/>
                <a:cs typeface="+mn-cs"/>
              </a:rPr>
              <a:t>Jaime </a:t>
            </a:r>
            <a:r>
              <a:rPr kumimoji="0" lang="en-US" sz="2000" b="0" i="0" u="none" strike="noStrike" kern="1200" cap="none" spc="0" normalizeH="0" baseline="0" noProof="0" dirty="0" err="1">
                <a:ln>
                  <a:noFill/>
                </a:ln>
                <a:gradFill>
                  <a:gsLst>
                    <a:gs pos="34513">
                      <a:prstClr val="white"/>
                    </a:gs>
                    <a:gs pos="93000">
                      <a:prstClr val="white"/>
                    </a:gs>
                  </a:gsLst>
                  <a:lin ang="5400000" scaled="0"/>
                </a:gradFill>
                <a:effectLst/>
                <a:uLnTx/>
                <a:uFillTx/>
                <a:latin typeface="Segoe UI"/>
                <a:ea typeface="+mn-ea"/>
                <a:cs typeface="+mn-cs"/>
              </a:rPr>
              <a:t>Dimon</a:t>
            </a:r>
            <a:r>
              <a:rPr kumimoji="0" lang="en-US" sz="2000" b="0" i="0" u="none" strike="noStrike" kern="1200" cap="none" spc="0" normalizeH="0" baseline="0" noProof="0" dirty="0">
                <a:ln>
                  <a:noFill/>
                </a:ln>
                <a:gradFill>
                  <a:gsLst>
                    <a:gs pos="34513">
                      <a:prstClr val="white"/>
                    </a:gs>
                    <a:gs pos="93000">
                      <a:prstClr val="white"/>
                    </a:gs>
                  </a:gsLst>
                  <a:lin ang="5400000" scaled="0"/>
                </a:gradFill>
                <a:effectLst/>
                <a:uLnTx/>
                <a:uFillTx/>
                <a:latin typeface="Segoe UI"/>
                <a:ea typeface="+mn-ea"/>
                <a:cs typeface="+mn-cs"/>
              </a:rPr>
              <a:t>, CEO, JP Morgan Chase</a:t>
            </a:r>
          </a:p>
        </p:txBody>
      </p:sp>
      <p:sp>
        <p:nvSpPr>
          <p:cNvPr id="23" name="Title 3"/>
          <p:cNvSpPr txBox="1">
            <a:spLocks/>
          </p:cNvSpPr>
          <p:nvPr/>
        </p:nvSpPr>
        <p:spPr>
          <a:xfrm>
            <a:off x="225768" y="120955"/>
            <a:ext cx="11696700" cy="682195"/>
          </a:xfrm>
          <a:prstGeom prst="rect">
            <a:avLst/>
          </a:prstGeom>
        </p:spPr>
        <p:txBody>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l" defTabSz="1088078"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a:noFill/>
                </a:ln>
                <a:solidFill>
                  <a:srgbClr val="505050"/>
                </a:solidFill>
                <a:effectLst/>
                <a:uLnTx/>
                <a:uFillTx/>
                <a:latin typeface="Segoe UI Light"/>
                <a:cs typeface="Segoe UI Semibold" panose="020B0702040204020203" pitchFamily="34" charset="0"/>
              </a:rPr>
              <a:t>Driving Digital Transformation in Financial Services</a:t>
            </a: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a:ext>
            </a:extLst>
          </a:blip>
          <a:srcRect l="25170" r="26144"/>
          <a:stretch/>
        </p:blipFill>
        <p:spPr>
          <a:xfrm>
            <a:off x="584439" y="1442550"/>
            <a:ext cx="677355" cy="782584"/>
          </a:xfrm>
          <a:prstGeom prst="rect">
            <a:avLst/>
          </a:prstGeom>
        </p:spPr>
      </p:pic>
      <p:pic>
        <p:nvPicPr>
          <p:cNvPr id="25" name="Picture 24"/>
          <p:cNvPicPr>
            <a:picLocks noChangeAspect="1"/>
          </p:cNvPicPr>
          <p:nvPr/>
        </p:nvPicPr>
        <p:blipFill rotWithShape="1">
          <a:blip r:embed="rId4" cstate="print">
            <a:extLst>
              <a:ext uri="{28A0092B-C50C-407E-A947-70E740481C1C}">
                <a14:useLocalDpi xmlns:a14="http://schemas.microsoft.com/office/drawing/2010/main"/>
              </a:ext>
            </a:extLst>
          </a:blip>
          <a:srcRect l="35932" t="20676" r="34071" b="22433"/>
          <a:stretch/>
        </p:blipFill>
        <p:spPr>
          <a:xfrm>
            <a:off x="3683420" y="1440469"/>
            <a:ext cx="596268" cy="627243"/>
          </a:xfrm>
          <a:prstGeom prst="rect">
            <a:avLst/>
          </a:prstGeom>
        </p:spPr>
      </p:pic>
      <p:pic>
        <p:nvPicPr>
          <p:cNvPr id="26" name="Picture 25"/>
          <p:cNvPicPr>
            <a:picLocks noChangeAspect="1"/>
          </p:cNvPicPr>
          <p:nvPr/>
        </p:nvPicPr>
        <p:blipFill rotWithShape="1">
          <a:blip r:embed="rId5" cstate="print">
            <a:extLst>
              <a:ext uri="{28A0092B-C50C-407E-A947-70E740481C1C}">
                <a14:useLocalDpi xmlns:a14="http://schemas.microsoft.com/office/drawing/2010/main"/>
              </a:ext>
            </a:extLst>
          </a:blip>
          <a:srcRect b="16364"/>
          <a:stretch/>
        </p:blipFill>
        <p:spPr>
          <a:xfrm>
            <a:off x="263828" y="3363941"/>
            <a:ext cx="1479964" cy="928331"/>
          </a:xfrm>
          <a:prstGeom prst="rect">
            <a:avLst/>
          </a:prstGeom>
        </p:spPr>
      </p:pic>
      <p:sp>
        <p:nvSpPr>
          <p:cNvPr id="27" name="TextBox 26"/>
          <p:cNvSpPr txBox="1"/>
          <p:nvPr/>
        </p:nvSpPr>
        <p:spPr>
          <a:xfrm>
            <a:off x="-134699" y="2166801"/>
            <a:ext cx="2161776" cy="459285"/>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TAXI COMPANY THAT DOESN’T OWN TAXIS</a:t>
            </a:r>
          </a:p>
        </p:txBody>
      </p:sp>
      <p:sp>
        <p:nvSpPr>
          <p:cNvPr id="28" name="TextBox 27"/>
          <p:cNvSpPr txBox="1"/>
          <p:nvPr/>
        </p:nvSpPr>
        <p:spPr>
          <a:xfrm>
            <a:off x="2946566" y="2114735"/>
            <a:ext cx="2161776" cy="459285"/>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HOTEL COMPANY THAT DOESN’T OWN ROOMS</a:t>
            </a:r>
          </a:p>
        </p:txBody>
      </p:sp>
      <p:sp>
        <p:nvSpPr>
          <p:cNvPr id="29" name="TextBox 28"/>
          <p:cNvSpPr txBox="1"/>
          <p:nvPr/>
        </p:nvSpPr>
        <p:spPr>
          <a:xfrm>
            <a:off x="225768" y="4306750"/>
            <a:ext cx="1694880" cy="459285"/>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BANK THAT DOESN’T OWN BRANCHES</a:t>
            </a:r>
          </a:p>
        </p:txBody>
      </p:sp>
      <p:sp>
        <p:nvSpPr>
          <p:cNvPr id="30" name="TextBox 29"/>
          <p:cNvSpPr txBox="1"/>
          <p:nvPr/>
        </p:nvSpPr>
        <p:spPr>
          <a:xfrm>
            <a:off x="3014301" y="4306750"/>
            <a:ext cx="2161776" cy="459285"/>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INVESTING WITHOUT ADVISORS</a:t>
            </a:r>
          </a:p>
        </p:txBody>
      </p:sp>
      <p:sp>
        <p:nvSpPr>
          <p:cNvPr id="31" name="TextBox 30"/>
          <p:cNvSpPr txBox="1"/>
          <p:nvPr/>
        </p:nvSpPr>
        <p:spPr>
          <a:xfrm>
            <a:off x="8545121" y="698886"/>
            <a:ext cx="3435609" cy="1237803"/>
          </a:xfrm>
          <a:prstGeom prst="rect">
            <a:avLst/>
          </a:prstGeom>
        </p:spPr>
        <p:txBody>
          <a:bodyPr vert="horz" wrap="square" lIns="91440" tIns="91440" rIns="91440" bIns="91440" rtlCol="0" anchor="t">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Segoe UI" pitchFamily="34" charset="0"/>
                <a:cs typeface="Segoe UI" pitchFamily="34" charset="0"/>
              </a:rPr>
              <a:t>Global financial institutions perceive threat of disruption from </a:t>
            </a: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Segoe UI" pitchFamily="34" charset="0"/>
                <a:cs typeface="Segoe UI Semibold" panose="020B0702040204020203" pitchFamily="34" charset="0"/>
              </a:rPr>
              <a:t>several angles</a:t>
            </a:r>
            <a:endParaRPr kumimoji="0" lang="en-US" sz="2000" b="0" i="0" u="none" strike="noStrike" kern="1200" cap="none" spc="0" normalizeH="0" baseline="0" noProof="0" dirty="0">
              <a:ln>
                <a:noFill/>
              </a:ln>
              <a:solidFill>
                <a:srgbClr val="0072C6"/>
              </a:solidFill>
              <a:effectLst/>
              <a:uLnTx/>
              <a:uFillTx/>
              <a:latin typeface="Segoe UI"/>
              <a:ea typeface="Segoe UI" pitchFamily="34" charset="0"/>
              <a:cs typeface="Segoe UI" pitchFamily="34" charset="0"/>
            </a:endParaRPr>
          </a:p>
        </p:txBody>
      </p:sp>
      <p:grpSp>
        <p:nvGrpSpPr>
          <p:cNvPr id="32" name="Group 31"/>
          <p:cNvGrpSpPr/>
          <p:nvPr/>
        </p:nvGrpSpPr>
        <p:grpSpPr>
          <a:xfrm>
            <a:off x="1511562" y="2249184"/>
            <a:ext cx="1897930" cy="2117386"/>
            <a:chOff x="2189085" y="2322435"/>
            <a:chExt cx="1376725" cy="1535916"/>
          </a:xfrm>
        </p:grpSpPr>
        <p:cxnSp>
          <p:nvCxnSpPr>
            <p:cNvPr id="33" name="Straight Connector 32"/>
            <p:cNvCxnSpPr/>
            <p:nvPr/>
          </p:nvCxnSpPr>
          <p:spPr>
            <a:xfrm flipH="1" flipV="1">
              <a:off x="2374119" y="2336860"/>
              <a:ext cx="1191691" cy="1521491"/>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189085" y="2322435"/>
              <a:ext cx="1191691" cy="1521491"/>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1356521" y="2921044"/>
            <a:ext cx="2203475" cy="850990"/>
          </a:xfrm>
          <a:prstGeom prst="rect">
            <a:avLst/>
          </a:prstGeom>
          <a:solidFill>
            <a:schemeClr val="bg1"/>
          </a:solidFill>
        </p:spPr>
        <p:txBody>
          <a:bodyPr vert="horz" wrap="square" lIns="91440" tIns="91440" rIns="91440" bIns="9144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a:ea typeface="Segoe UI" pitchFamily="34" charset="0"/>
                <a:cs typeface="Segoe UI" pitchFamily="34" charset="0"/>
              </a:rPr>
              <a:t>Digital is disrupting</a:t>
            </a:r>
            <a:br>
              <a:rPr kumimoji="0" lang="en-US" sz="1800" b="0" i="0" u="none" strike="noStrike" kern="1200" cap="none" spc="0" normalizeH="0" baseline="0" noProof="0" dirty="0">
                <a:ln>
                  <a:noFill/>
                </a:ln>
                <a:solidFill>
                  <a:srgbClr val="0072C6"/>
                </a:soli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Segoe UI" pitchFamily="34" charset="0"/>
                <a:cs typeface="Segoe UI Semibold" panose="020B0702040204020203" pitchFamily="34" charset="0"/>
              </a:rPr>
              <a:t>every industry</a:t>
            </a:r>
            <a:endParaRPr kumimoji="0" lang="en-US" sz="2000" b="0" i="0" u="none" strike="noStrike" kern="1200" cap="none" spc="0" normalizeH="0" baseline="0" noProof="0" dirty="0">
              <a:ln>
                <a:noFill/>
              </a:ln>
              <a:solidFill>
                <a:srgbClr val="0072C6"/>
              </a:solidFill>
              <a:effectLst/>
              <a:uLnTx/>
              <a:uFillTx/>
              <a:latin typeface="Segoe UI"/>
              <a:ea typeface="Segoe UI" pitchFamily="34" charset="0"/>
              <a:cs typeface="Segoe UI" pitchFamily="34" charset="0"/>
            </a:endParaRPr>
          </a:p>
        </p:txBody>
      </p:sp>
      <p:pic>
        <p:nvPicPr>
          <p:cNvPr id="36" name="Picture 3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08310" y="4000742"/>
            <a:ext cx="941967" cy="237988"/>
          </a:xfrm>
          <a:prstGeom prst="rect">
            <a:avLst/>
          </a:prstGeom>
        </p:spPr>
      </p:pic>
      <p:grpSp>
        <p:nvGrpSpPr>
          <p:cNvPr id="37" name="Group 36"/>
          <p:cNvGrpSpPr/>
          <p:nvPr/>
        </p:nvGrpSpPr>
        <p:grpSpPr>
          <a:xfrm>
            <a:off x="5047875" y="1007762"/>
            <a:ext cx="7092954" cy="4100104"/>
            <a:chOff x="5048560" y="577286"/>
            <a:chExt cx="7092954" cy="4100104"/>
          </a:xfrm>
        </p:grpSpPr>
        <p:pic>
          <p:nvPicPr>
            <p:cNvPr id="38" name="Picture 37"/>
            <p:cNvPicPr>
              <a:picLocks noChangeAspect="1"/>
            </p:cNvPicPr>
            <p:nvPr/>
          </p:nvPicPr>
          <p:blipFill>
            <a:blip r:embed="rId7" cstate="print">
              <a:grayscl/>
              <a:extLst>
                <a:ext uri="{28A0092B-C50C-407E-A947-70E740481C1C}">
                  <a14:useLocalDpi xmlns:a14="http://schemas.microsoft.com/office/drawing/2010/main"/>
                </a:ext>
              </a:extLst>
            </a:blip>
            <a:stretch>
              <a:fillRect/>
            </a:stretch>
          </p:blipFill>
          <p:spPr>
            <a:xfrm>
              <a:off x="5481566" y="3514121"/>
              <a:ext cx="713627" cy="442449"/>
            </a:xfrm>
            <a:prstGeom prst="rect">
              <a:avLst/>
            </a:prstGeom>
          </p:spPr>
        </p:pic>
        <p:cxnSp>
          <p:nvCxnSpPr>
            <p:cNvPr id="39" name="Straight Connector 38"/>
            <p:cNvCxnSpPr/>
            <p:nvPr/>
          </p:nvCxnSpPr>
          <p:spPr>
            <a:xfrm flipH="1" flipV="1">
              <a:off x="7927504" y="927405"/>
              <a:ext cx="185576" cy="866336"/>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7067491" y="3268683"/>
              <a:ext cx="433138" cy="275460"/>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6778057" y="2002311"/>
              <a:ext cx="822856" cy="261399"/>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9076914" y="1700008"/>
              <a:ext cx="770945" cy="329249"/>
            </a:xfrm>
            <a:prstGeom prst="line">
              <a:avLst/>
            </a:prstGeom>
            <a:ln>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415976" y="1612003"/>
              <a:ext cx="1682380" cy="1682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graphicFrame>
          <p:nvGraphicFramePr>
            <p:cNvPr id="44" name="Chart 43"/>
            <p:cNvGraphicFramePr/>
            <p:nvPr>
              <p:extLst/>
            </p:nvPr>
          </p:nvGraphicFramePr>
          <p:xfrm>
            <a:off x="6035808" y="947549"/>
            <a:ext cx="4472831" cy="2981887"/>
          </p:xfrm>
          <a:graphic>
            <a:graphicData uri="http://schemas.openxmlformats.org/drawingml/2006/chart">
              <c:chart xmlns:c="http://schemas.openxmlformats.org/drawingml/2006/chart" xmlns:r="http://schemas.openxmlformats.org/officeDocument/2006/relationships" r:id="rId8"/>
            </a:graphicData>
          </a:graphic>
        </p:graphicFrame>
        <p:sp>
          <p:nvSpPr>
            <p:cNvPr id="45" name="TextBox 44"/>
            <p:cNvSpPr txBox="1"/>
            <p:nvPr/>
          </p:nvSpPr>
          <p:spPr>
            <a:xfrm>
              <a:off x="9597778" y="1435235"/>
              <a:ext cx="1392274" cy="491940"/>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2C6"/>
                  </a:solidFill>
                  <a:effectLst/>
                  <a:uLnTx/>
                  <a:uFillTx/>
                  <a:latin typeface="Segoe UI Semibold" panose="020B0702040204020203" pitchFamily="34" charset="0"/>
                  <a:ea typeface="Segoe UI" pitchFamily="34" charset="0"/>
                  <a:cs typeface="Segoe UI Semibold" panose="020B0702040204020203" pitchFamily="34" charset="0"/>
                </a:rPr>
                <a:t>TECH </a:t>
              </a:r>
              <a:br>
                <a:rPr kumimoji="0" lang="en-US" sz="1400" b="0" i="0" u="none" strike="noStrike" kern="1200" cap="none" spc="0" normalizeH="0" baseline="0" noProof="0" dirty="0">
                  <a:ln>
                    <a:noFill/>
                  </a:ln>
                  <a:solidFill>
                    <a:srgbClr val="0072C6"/>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400" b="0" i="0" u="none" strike="noStrike" kern="1200" cap="none" spc="0" normalizeH="0" baseline="0" noProof="0" dirty="0">
                  <a:ln>
                    <a:noFill/>
                  </a:ln>
                  <a:solidFill>
                    <a:srgbClr val="0072C6"/>
                  </a:solidFill>
                  <a:effectLst/>
                  <a:uLnTx/>
                  <a:uFillTx/>
                  <a:latin typeface="Segoe UI Semibold" panose="020B0702040204020203" pitchFamily="34" charset="0"/>
                  <a:ea typeface="Segoe UI" pitchFamily="34" charset="0"/>
                  <a:cs typeface="Segoe UI Semibold" panose="020B0702040204020203" pitchFamily="34" charset="0"/>
                </a:rPr>
                <a:t>COMPANIES</a:t>
              </a:r>
            </a:p>
          </p:txBody>
        </p:sp>
        <p:sp>
          <p:nvSpPr>
            <p:cNvPr id="46" name="TextBox 45"/>
            <p:cNvSpPr txBox="1"/>
            <p:nvPr/>
          </p:nvSpPr>
          <p:spPr>
            <a:xfrm>
              <a:off x="6060643" y="3398272"/>
              <a:ext cx="1050172" cy="491940"/>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2C6"/>
                  </a:solidFill>
                  <a:effectLst/>
                  <a:uLnTx/>
                  <a:uFillTx/>
                  <a:latin typeface="Segoe UI Semibold" panose="020B0702040204020203" pitchFamily="34" charset="0"/>
                  <a:ea typeface="Segoe UI" pitchFamily="34" charset="0"/>
                  <a:cs typeface="Segoe UI Semibold" panose="020B0702040204020203" pitchFamily="34" charset="0"/>
                </a:rPr>
                <a:t>STARTUPS</a:t>
              </a:r>
            </a:p>
          </p:txBody>
        </p:sp>
        <p:sp>
          <p:nvSpPr>
            <p:cNvPr id="47" name="TextBox 46"/>
            <p:cNvSpPr txBox="1"/>
            <p:nvPr/>
          </p:nvSpPr>
          <p:spPr>
            <a:xfrm>
              <a:off x="5823500" y="1770958"/>
              <a:ext cx="1190344" cy="491940"/>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2C6"/>
                  </a:solidFill>
                  <a:effectLst/>
                  <a:uLnTx/>
                  <a:uFillTx/>
                  <a:latin typeface="Segoe UI Semibold" panose="020B0702040204020203" pitchFamily="34" charset="0"/>
                  <a:ea typeface="Segoe UI" pitchFamily="34" charset="0"/>
                  <a:cs typeface="Segoe UI Semibold" panose="020B0702040204020203" pitchFamily="34" charset="0"/>
                </a:rPr>
                <a:t>TELCOS</a:t>
              </a:r>
            </a:p>
          </p:txBody>
        </p:sp>
        <p:sp>
          <p:nvSpPr>
            <p:cNvPr id="48" name="TextBox 47"/>
            <p:cNvSpPr txBox="1"/>
            <p:nvPr/>
          </p:nvSpPr>
          <p:spPr>
            <a:xfrm>
              <a:off x="7271356" y="577286"/>
              <a:ext cx="1190344" cy="491940"/>
            </a:xfrm>
            <a:prstGeom prst="rect">
              <a:avLst/>
            </a:prstGeom>
          </p:spPr>
          <p:txBody>
            <a:bodyPr vert="horz" wrap="square" lIns="91440" tIns="91440" rIns="91440" bIns="91440" rtlCol="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2C6"/>
                  </a:solidFill>
                  <a:effectLst/>
                  <a:uLnTx/>
                  <a:uFillTx/>
                  <a:latin typeface="Segoe UI Semibold" panose="020B0702040204020203" pitchFamily="34" charset="0"/>
                  <a:ea typeface="Segoe UI" pitchFamily="34" charset="0"/>
                  <a:cs typeface="Segoe UI Semibold" panose="020B0702040204020203" pitchFamily="34" charset="0"/>
                </a:rPr>
                <a:t>RETAILERS</a:t>
              </a:r>
            </a:p>
          </p:txBody>
        </p:sp>
        <p:grpSp>
          <p:nvGrpSpPr>
            <p:cNvPr id="49" name="Group 37894"/>
            <p:cNvGrpSpPr/>
            <p:nvPr/>
          </p:nvGrpSpPr>
          <p:grpSpPr>
            <a:xfrm rot="2433683">
              <a:off x="8918273" y="2250730"/>
              <a:ext cx="290675" cy="363663"/>
              <a:chOff x="10213649" y="1954533"/>
              <a:chExt cx="271380" cy="339523"/>
            </a:xfrm>
          </p:grpSpPr>
          <p:sp>
            <p:nvSpPr>
              <p:cNvPr id="166" name="Isosceles Triangle 37895"/>
              <p:cNvSpPr/>
              <p:nvPr/>
            </p:nvSpPr>
            <p:spPr>
              <a:xfrm rot="2999704" flipV="1">
                <a:off x="10174299"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Isosceles Triangle 37896"/>
              <p:cNvSpPr/>
              <p:nvPr/>
            </p:nvSpPr>
            <p:spPr>
              <a:xfrm rot="2999704" flipV="1">
                <a:off x="10250855" y="1993883"/>
                <a:ext cx="273523" cy="19482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50" name="Group 49"/>
            <p:cNvGrpSpPr/>
            <p:nvPr/>
          </p:nvGrpSpPr>
          <p:grpSpPr>
            <a:xfrm rot="8286604">
              <a:off x="7957150" y="3034136"/>
              <a:ext cx="290676" cy="363663"/>
              <a:chOff x="10213648" y="1954533"/>
              <a:chExt cx="271381" cy="339523"/>
            </a:xfrm>
          </p:grpSpPr>
          <p:sp>
            <p:nvSpPr>
              <p:cNvPr id="164" name="Isosceles Triangle 163"/>
              <p:cNvSpPr/>
              <p:nvPr/>
            </p:nvSpPr>
            <p:spPr>
              <a:xfrm rot="2999704" flipV="1">
                <a:off x="10174298"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Isosceles Triangle 164"/>
              <p:cNvSpPr/>
              <p:nvPr/>
            </p:nvSpPr>
            <p:spPr>
              <a:xfrm rot="2999704" flipV="1">
                <a:off x="10250855" y="1993883"/>
                <a:ext cx="273523" cy="194824"/>
              </a:xfrm>
              <a:prstGeom prst="triangl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51" name="Group 50"/>
            <p:cNvGrpSpPr/>
            <p:nvPr/>
          </p:nvGrpSpPr>
          <p:grpSpPr>
            <a:xfrm rot="14468435">
              <a:off x="7405701" y="1952820"/>
              <a:ext cx="290676" cy="363663"/>
              <a:chOff x="10213648" y="1954533"/>
              <a:chExt cx="271381" cy="339523"/>
            </a:xfrm>
          </p:grpSpPr>
          <p:sp>
            <p:nvSpPr>
              <p:cNvPr id="162" name="Isosceles Triangle 161"/>
              <p:cNvSpPr/>
              <p:nvPr/>
            </p:nvSpPr>
            <p:spPr>
              <a:xfrm rot="2999704" flipV="1">
                <a:off x="10174298"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63" name="Isosceles Triangle 162"/>
              <p:cNvSpPr/>
              <p:nvPr/>
            </p:nvSpPr>
            <p:spPr>
              <a:xfrm rot="2999704" flipV="1">
                <a:off x="10250855" y="1993883"/>
                <a:ext cx="273523" cy="194824"/>
              </a:xfrm>
              <a:prstGeom prs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52" name="Group 51"/>
            <p:cNvGrpSpPr/>
            <p:nvPr/>
          </p:nvGrpSpPr>
          <p:grpSpPr>
            <a:xfrm rot="18025108">
              <a:off x="7966842" y="1495913"/>
              <a:ext cx="290676" cy="363663"/>
              <a:chOff x="10213648" y="1954533"/>
              <a:chExt cx="271381" cy="339523"/>
            </a:xfrm>
          </p:grpSpPr>
          <p:sp>
            <p:nvSpPr>
              <p:cNvPr id="160" name="Isosceles Triangle 159"/>
              <p:cNvSpPr/>
              <p:nvPr/>
            </p:nvSpPr>
            <p:spPr>
              <a:xfrm rot="2999704" flipV="1">
                <a:off x="10174298" y="2059883"/>
                <a:ext cx="273523" cy="1948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Isosceles Triangle 160"/>
              <p:cNvSpPr/>
              <p:nvPr/>
            </p:nvSpPr>
            <p:spPr>
              <a:xfrm rot="2999704" flipV="1">
                <a:off x="10250855" y="1993883"/>
                <a:ext cx="273523" cy="194824"/>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53" name="Picture 52"/>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716580" y="2013780"/>
              <a:ext cx="1194564" cy="439413"/>
            </a:xfrm>
            <a:prstGeom prst="rect">
              <a:avLst/>
            </a:prstGeom>
          </p:spPr>
        </p:pic>
        <p:pic>
          <p:nvPicPr>
            <p:cNvPr id="54" name="Picture 53"/>
            <p:cNvPicPr>
              <a:picLocks noChangeAspect="1"/>
            </p:cNvPicPr>
            <p:nvPr/>
          </p:nvPicPr>
          <p:blipFill rotWithShape="1">
            <a:blip r:embed="rId10" cstate="print">
              <a:extLst>
                <a:ext uri="{28A0092B-C50C-407E-A947-70E740481C1C}">
                  <a14:useLocalDpi xmlns:a14="http://schemas.microsoft.com/office/drawing/2010/main"/>
                </a:ext>
              </a:extLst>
            </a:blip>
            <a:srcRect l="31327" t="14789" r="27159"/>
            <a:stretch/>
          </p:blipFill>
          <p:spPr>
            <a:xfrm>
              <a:off x="10559130" y="2412246"/>
              <a:ext cx="314644" cy="458698"/>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748586" y="2412970"/>
              <a:ext cx="653324" cy="396579"/>
            </a:xfrm>
            <a:prstGeom prst="rect">
              <a:avLst/>
            </a:prstGeom>
          </p:spPr>
        </p:pic>
        <p:sp>
          <p:nvSpPr>
            <p:cNvPr id="56" name="Freeform 4"/>
            <p:cNvSpPr>
              <a:spLocks noEditPoints="1"/>
            </p:cNvSpPr>
            <p:nvPr/>
          </p:nvSpPr>
          <p:spPr bwMode="auto">
            <a:xfrm>
              <a:off x="7704076" y="1884525"/>
              <a:ext cx="1113872" cy="1113872"/>
            </a:xfrm>
            <a:custGeom>
              <a:avLst/>
              <a:gdLst>
                <a:gd name="T0" fmla="*/ 196 w 2000"/>
                <a:gd name="T1" fmla="*/ 1592 h 2000"/>
                <a:gd name="T2" fmla="*/ 212 w 2000"/>
                <a:gd name="T3" fmla="*/ 1613 h 2000"/>
                <a:gd name="T4" fmla="*/ 1795 w 2000"/>
                <a:gd name="T5" fmla="*/ 1604 h 2000"/>
                <a:gd name="T6" fmla="*/ 1806 w 2000"/>
                <a:gd name="T7" fmla="*/ 1590 h 2000"/>
                <a:gd name="T8" fmla="*/ 2000 w 2000"/>
                <a:gd name="T9" fmla="*/ 1002 h 2000"/>
                <a:gd name="T10" fmla="*/ 2000 w 2000"/>
                <a:gd name="T11" fmla="*/ 1000 h 2000"/>
                <a:gd name="T12" fmla="*/ 1808 w 2000"/>
                <a:gd name="T13" fmla="*/ 411 h 2000"/>
                <a:gd name="T14" fmla="*/ 1000 w 2000"/>
                <a:gd name="T15" fmla="*/ 0 h 2000"/>
                <a:gd name="T16" fmla="*/ 194 w 2000"/>
                <a:gd name="T17" fmla="*/ 409 h 2000"/>
                <a:gd name="T18" fmla="*/ 0 w 2000"/>
                <a:gd name="T19" fmla="*/ 1000 h 2000"/>
                <a:gd name="T20" fmla="*/ 0 w 2000"/>
                <a:gd name="T21" fmla="*/ 1002 h 2000"/>
                <a:gd name="T22" fmla="*/ 284 w 2000"/>
                <a:gd name="T23" fmla="*/ 542 h 2000"/>
                <a:gd name="T24" fmla="*/ 380 w 2000"/>
                <a:gd name="T25" fmla="*/ 928 h 2000"/>
                <a:gd name="T26" fmla="*/ 284 w 2000"/>
                <a:gd name="T27" fmla="*/ 542 h 2000"/>
                <a:gd name="T28" fmla="*/ 1382 w 2000"/>
                <a:gd name="T29" fmla="*/ 504 h 2000"/>
                <a:gd name="T30" fmla="*/ 1074 w 2000"/>
                <a:gd name="T31" fmla="*/ 153 h 2000"/>
                <a:gd name="T32" fmla="*/ 1847 w 2000"/>
                <a:gd name="T33" fmla="*/ 928 h 2000"/>
                <a:gd name="T34" fmla="*/ 1576 w 2000"/>
                <a:gd name="T35" fmla="*/ 602 h 2000"/>
                <a:gd name="T36" fmla="*/ 1847 w 2000"/>
                <a:gd name="T37" fmla="*/ 928 h 2000"/>
                <a:gd name="T38" fmla="*/ 1568 w 2000"/>
                <a:gd name="T39" fmla="*/ 1399 h 2000"/>
                <a:gd name="T40" fmla="*/ 1847 w 2000"/>
                <a:gd name="T41" fmla="*/ 1077 h 2000"/>
                <a:gd name="T42" fmla="*/ 925 w 2000"/>
                <a:gd name="T43" fmla="*/ 1308 h 2000"/>
                <a:gd name="T44" fmla="*/ 530 w 2000"/>
                <a:gd name="T45" fmla="*/ 1077 h 2000"/>
                <a:gd name="T46" fmla="*/ 925 w 2000"/>
                <a:gd name="T47" fmla="*/ 1308 h 2000"/>
                <a:gd name="T48" fmla="*/ 925 w 2000"/>
                <a:gd name="T49" fmla="*/ 1820 h 2000"/>
                <a:gd name="T50" fmla="*/ 925 w 2000"/>
                <a:gd name="T51" fmla="*/ 1458 h 2000"/>
                <a:gd name="T52" fmla="*/ 1075 w 2000"/>
                <a:gd name="T53" fmla="*/ 1457 h 2000"/>
                <a:gd name="T54" fmla="*/ 1075 w 2000"/>
                <a:gd name="T55" fmla="*/ 1822 h 2000"/>
                <a:gd name="T56" fmla="*/ 1075 w 2000"/>
                <a:gd name="T57" fmla="*/ 1077 h 2000"/>
                <a:gd name="T58" fmla="*/ 1425 w 2000"/>
                <a:gd name="T59" fmla="*/ 1356 h 2000"/>
                <a:gd name="T60" fmla="*/ 1475 w 2000"/>
                <a:gd name="T61" fmla="*/ 928 h 2000"/>
                <a:gd name="T62" fmla="*/ 1075 w 2000"/>
                <a:gd name="T63" fmla="*/ 696 h 2000"/>
                <a:gd name="T64" fmla="*/ 1475 w 2000"/>
                <a:gd name="T65" fmla="*/ 928 h 2000"/>
                <a:gd name="T66" fmla="*/ 925 w 2000"/>
                <a:gd name="T67" fmla="*/ 547 h 2000"/>
                <a:gd name="T68" fmla="*/ 925 w 2000"/>
                <a:gd name="T69" fmla="*/ 154 h 2000"/>
                <a:gd name="T70" fmla="*/ 925 w 2000"/>
                <a:gd name="T71" fmla="*/ 928 h 2000"/>
                <a:gd name="T72" fmla="*/ 572 w 2000"/>
                <a:gd name="T73" fmla="*/ 646 h 2000"/>
                <a:gd name="T74" fmla="*/ 382 w 2000"/>
                <a:gd name="T75" fmla="*/ 1077 h 2000"/>
                <a:gd name="T76" fmla="*/ 286 w 2000"/>
                <a:gd name="T77" fmla="*/ 1462 h 2000"/>
                <a:gd name="T78" fmla="*/ 382 w 2000"/>
                <a:gd name="T79" fmla="*/ 1077 h 2000"/>
                <a:gd name="T80" fmla="*/ 490 w 2000"/>
                <a:gd name="T81" fmla="*/ 1539 h 2000"/>
                <a:gd name="T82" fmla="*/ 382 w 2000"/>
                <a:gd name="T83" fmla="*/ 1582 h 2000"/>
                <a:gd name="T84" fmla="*/ 1515 w 2000"/>
                <a:gd name="T85" fmla="*/ 1539 h 2000"/>
                <a:gd name="T86" fmla="*/ 1372 w 2000"/>
                <a:gd name="T87" fmla="*/ 1764 h 2000"/>
                <a:gd name="T88" fmla="*/ 1527 w 2000"/>
                <a:gd name="T89" fmla="*/ 462 h 2000"/>
                <a:gd name="T90" fmla="*/ 1623 w 2000"/>
                <a:gd name="T91" fmla="*/ 422 h 2000"/>
                <a:gd name="T92" fmla="*/ 478 w 2000"/>
                <a:gd name="T93" fmla="*/ 462 h 2000"/>
                <a:gd name="T94" fmla="*/ 601 w 2000"/>
                <a:gd name="T95" fmla="*/ 249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0" h="2000">
                  <a:moveTo>
                    <a:pt x="0" y="1003"/>
                  </a:moveTo>
                  <a:cubicBezTo>
                    <a:pt x="1" y="1224"/>
                    <a:pt x="74" y="1427"/>
                    <a:pt x="196" y="1592"/>
                  </a:cubicBezTo>
                  <a:cubicBezTo>
                    <a:pt x="196" y="1593"/>
                    <a:pt x="196" y="1594"/>
                    <a:pt x="197" y="1594"/>
                  </a:cubicBezTo>
                  <a:cubicBezTo>
                    <a:pt x="201" y="1602"/>
                    <a:pt x="206" y="1608"/>
                    <a:pt x="212" y="1613"/>
                  </a:cubicBezTo>
                  <a:cubicBezTo>
                    <a:pt x="394" y="1848"/>
                    <a:pt x="680" y="2000"/>
                    <a:pt x="1000" y="2000"/>
                  </a:cubicBezTo>
                  <a:cubicBezTo>
                    <a:pt x="1324" y="2000"/>
                    <a:pt x="1612" y="1844"/>
                    <a:pt x="1795" y="1604"/>
                  </a:cubicBezTo>
                  <a:cubicBezTo>
                    <a:pt x="1798" y="1600"/>
                    <a:pt x="1802" y="1597"/>
                    <a:pt x="1805" y="1592"/>
                  </a:cubicBezTo>
                  <a:cubicBezTo>
                    <a:pt x="1806" y="1592"/>
                    <a:pt x="1806" y="1591"/>
                    <a:pt x="1806" y="1590"/>
                  </a:cubicBezTo>
                  <a:cubicBezTo>
                    <a:pt x="1927" y="1425"/>
                    <a:pt x="1999" y="1222"/>
                    <a:pt x="2000" y="1003"/>
                  </a:cubicBezTo>
                  <a:cubicBezTo>
                    <a:pt x="2000" y="1003"/>
                    <a:pt x="2000" y="1003"/>
                    <a:pt x="2000" y="1002"/>
                  </a:cubicBezTo>
                  <a:cubicBezTo>
                    <a:pt x="2000" y="1002"/>
                    <a:pt x="2000" y="1002"/>
                    <a:pt x="2000" y="1002"/>
                  </a:cubicBezTo>
                  <a:cubicBezTo>
                    <a:pt x="2000" y="1001"/>
                    <a:pt x="2000" y="1001"/>
                    <a:pt x="2000" y="1000"/>
                  </a:cubicBezTo>
                  <a:cubicBezTo>
                    <a:pt x="2000" y="781"/>
                    <a:pt x="1928" y="578"/>
                    <a:pt x="1808" y="414"/>
                  </a:cubicBezTo>
                  <a:cubicBezTo>
                    <a:pt x="1808" y="413"/>
                    <a:pt x="1808" y="412"/>
                    <a:pt x="1808" y="411"/>
                  </a:cubicBezTo>
                  <a:cubicBezTo>
                    <a:pt x="1805" y="406"/>
                    <a:pt x="1801" y="403"/>
                    <a:pt x="1798" y="399"/>
                  </a:cubicBezTo>
                  <a:cubicBezTo>
                    <a:pt x="1615" y="157"/>
                    <a:pt x="1326" y="0"/>
                    <a:pt x="1000" y="0"/>
                  </a:cubicBezTo>
                  <a:cubicBezTo>
                    <a:pt x="674" y="0"/>
                    <a:pt x="384" y="158"/>
                    <a:pt x="202" y="400"/>
                  </a:cubicBezTo>
                  <a:cubicBezTo>
                    <a:pt x="199" y="403"/>
                    <a:pt x="196" y="406"/>
                    <a:pt x="194" y="409"/>
                  </a:cubicBezTo>
                  <a:cubicBezTo>
                    <a:pt x="194" y="410"/>
                    <a:pt x="194" y="410"/>
                    <a:pt x="194" y="411"/>
                  </a:cubicBezTo>
                  <a:cubicBezTo>
                    <a:pt x="72" y="576"/>
                    <a:pt x="0" y="780"/>
                    <a:pt x="0" y="1000"/>
                  </a:cubicBezTo>
                  <a:cubicBezTo>
                    <a:pt x="0" y="1001"/>
                    <a:pt x="0" y="1001"/>
                    <a:pt x="0" y="1002"/>
                  </a:cubicBezTo>
                  <a:cubicBezTo>
                    <a:pt x="0" y="1002"/>
                    <a:pt x="0" y="1002"/>
                    <a:pt x="0" y="1002"/>
                  </a:cubicBezTo>
                  <a:cubicBezTo>
                    <a:pt x="0" y="1002"/>
                    <a:pt x="0" y="1003"/>
                    <a:pt x="0" y="1003"/>
                  </a:cubicBezTo>
                  <a:close/>
                  <a:moveTo>
                    <a:pt x="284" y="542"/>
                  </a:moveTo>
                  <a:cubicBezTo>
                    <a:pt x="327" y="563"/>
                    <a:pt x="375" y="583"/>
                    <a:pt x="429" y="602"/>
                  </a:cubicBezTo>
                  <a:cubicBezTo>
                    <a:pt x="402" y="696"/>
                    <a:pt x="385" y="805"/>
                    <a:pt x="380" y="928"/>
                  </a:cubicBezTo>
                  <a:cubicBezTo>
                    <a:pt x="153" y="928"/>
                    <a:pt x="153" y="928"/>
                    <a:pt x="153" y="928"/>
                  </a:cubicBezTo>
                  <a:cubicBezTo>
                    <a:pt x="165" y="786"/>
                    <a:pt x="212" y="655"/>
                    <a:pt x="284" y="542"/>
                  </a:cubicBezTo>
                  <a:close/>
                  <a:moveTo>
                    <a:pt x="1078" y="153"/>
                  </a:moveTo>
                  <a:cubicBezTo>
                    <a:pt x="1109" y="169"/>
                    <a:pt x="1274" y="264"/>
                    <a:pt x="1382" y="504"/>
                  </a:cubicBezTo>
                  <a:cubicBezTo>
                    <a:pt x="1292" y="526"/>
                    <a:pt x="1190" y="542"/>
                    <a:pt x="1074" y="547"/>
                  </a:cubicBezTo>
                  <a:cubicBezTo>
                    <a:pt x="1074" y="153"/>
                    <a:pt x="1074" y="153"/>
                    <a:pt x="1074" y="153"/>
                  </a:cubicBezTo>
                  <a:cubicBezTo>
                    <a:pt x="1076" y="153"/>
                    <a:pt x="1077" y="153"/>
                    <a:pt x="1078" y="153"/>
                  </a:cubicBezTo>
                  <a:close/>
                  <a:moveTo>
                    <a:pt x="1847" y="928"/>
                  </a:moveTo>
                  <a:cubicBezTo>
                    <a:pt x="1625" y="928"/>
                    <a:pt x="1625" y="928"/>
                    <a:pt x="1625" y="928"/>
                  </a:cubicBezTo>
                  <a:cubicBezTo>
                    <a:pt x="1620" y="805"/>
                    <a:pt x="1603" y="696"/>
                    <a:pt x="1576" y="602"/>
                  </a:cubicBezTo>
                  <a:cubicBezTo>
                    <a:pt x="1628" y="584"/>
                    <a:pt x="1676" y="564"/>
                    <a:pt x="1717" y="544"/>
                  </a:cubicBezTo>
                  <a:cubicBezTo>
                    <a:pt x="1789" y="656"/>
                    <a:pt x="1835" y="787"/>
                    <a:pt x="1847" y="928"/>
                  </a:cubicBezTo>
                  <a:close/>
                  <a:moveTo>
                    <a:pt x="1714" y="1460"/>
                  </a:moveTo>
                  <a:cubicBezTo>
                    <a:pt x="1672" y="1439"/>
                    <a:pt x="1622" y="1418"/>
                    <a:pt x="1568" y="1399"/>
                  </a:cubicBezTo>
                  <a:cubicBezTo>
                    <a:pt x="1596" y="1306"/>
                    <a:pt x="1616" y="1200"/>
                    <a:pt x="1623" y="1077"/>
                  </a:cubicBezTo>
                  <a:cubicBezTo>
                    <a:pt x="1847" y="1077"/>
                    <a:pt x="1847" y="1077"/>
                    <a:pt x="1847" y="1077"/>
                  </a:cubicBezTo>
                  <a:cubicBezTo>
                    <a:pt x="1834" y="1217"/>
                    <a:pt x="1787" y="1348"/>
                    <a:pt x="1714" y="1460"/>
                  </a:cubicBezTo>
                  <a:close/>
                  <a:moveTo>
                    <a:pt x="925" y="1308"/>
                  </a:moveTo>
                  <a:cubicBezTo>
                    <a:pt x="796" y="1314"/>
                    <a:pt x="681" y="1332"/>
                    <a:pt x="580" y="1357"/>
                  </a:cubicBezTo>
                  <a:cubicBezTo>
                    <a:pt x="555" y="1276"/>
                    <a:pt x="537" y="1184"/>
                    <a:pt x="530" y="1077"/>
                  </a:cubicBezTo>
                  <a:cubicBezTo>
                    <a:pt x="925" y="1077"/>
                    <a:pt x="925" y="1077"/>
                    <a:pt x="925" y="1077"/>
                  </a:cubicBezTo>
                  <a:cubicBezTo>
                    <a:pt x="925" y="1308"/>
                    <a:pt x="925" y="1308"/>
                    <a:pt x="925" y="1308"/>
                  </a:cubicBezTo>
                  <a:close/>
                  <a:moveTo>
                    <a:pt x="925" y="1458"/>
                  </a:moveTo>
                  <a:cubicBezTo>
                    <a:pt x="925" y="1820"/>
                    <a:pt x="925" y="1820"/>
                    <a:pt x="925" y="1820"/>
                  </a:cubicBezTo>
                  <a:cubicBezTo>
                    <a:pt x="893" y="1803"/>
                    <a:pt x="742" y="1713"/>
                    <a:pt x="636" y="1497"/>
                  </a:cubicBezTo>
                  <a:cubicBezTo>
                    <a:pt x="721" y="1477"/>
                    <a:pt x="818" y="1462"/>
                    <a:pt x="925" y="1458"/>
                  </a:cubicBezTo>
                  <a:close/>
                  <a:moveTo>
                    <a:pt x="1075" y="1822"/>
                  </a:moveTo>
                  <a:cubicBezTo>
                    <a:pt x="1075" y="1457"/>
                    <a:pt x="1075" y="1457"/>
                    <a:pt x="1075" y="1457"/>
                  </a:cubicBezTo>
                  <a:cubicBezTo>
                    <a:pt x="1184" y="1462"/>
                    <a:pt x="1282" y="1476"/>
                    <a:pt x="1369" y="1496"/>
                  </a:cubicBezTo>
                  <a:cubicBezTo>
                    <a:pt x="1254" y="1729"/>
                    <a:pt x="1088" y="1815"/>
                    <a:pt x="1075" y="1822"/>
                  </a:cubicBezTo>
                  <a:close/>
                  <a:moveTo>
                    <a:pt x="1075" y="1308"/>
                  </a:moveTo>
                  <a:cubicBezTo>
                    <a:pt x="1075" y="1077"/>
                    <a:pt x="1075" y="1077"/>
                    <a:pt x="1075" y="1077"/>
                  </a:cubicBezTo>
                  <a:cubicBezTo>
                    <a:pt x="1474" y="1077"/>
                    <a:pt x="1474" y="1077"/>
                    <a:pt x="1474" y="1077"/>
                  </a:cubicBezTo>
                  <a:cubicBezTo>
                    <a:pt x="1468" y="1184"/>
                    <a:pt x="1450" y="1276"/>
                    <a:pt x="1425" y="1356"/>
                  </a:cubicBezTo>
                  <a:cubicBezTo>
                    <a:pt x="1322" y="1331"/>
                    <a:pt x="1206" y="1313"/>
                    <a:pt x="1075" y="1308"/>
                  </a:cubicBezTo>
                  <a:close/>
                  <a:moveTo>
                    <a:pt x="1475" y="928"/>
                  </a:moveTo>
                  <a:cubicBezTo>
                    <a:pt x="1075" y="928"/>
                    <a:pt x="1075" y="928"/>
                    <a:pt x="1075" y="928"/>
                  </a:cubicBezTo>
                  <a:cubicBezTo>
                    <a:pt x="1075" y="696"/>
                    <a:pt x="1075" y="696"/>
                    <a:pt x="1075" y="696"/>
                  </a:cubicBezTo>
                  <a:cubicBezTo>
                    <a:pt x="1210" y="691"/>
                    <a:pt x="1329" y="672"/>
                    <a:pt x="1433" y="646"/>
                  </a:cubicBezTo>
                  <a:cubicBezTo>
                    <a:pt x="1456" y="727"/>
                    <a:pt x="1471" y="821"/>
                    <a:pt x="1475" y="928"/>
                  </a:cubicBezTo>
                  <a:close/>
                  <a:moveTo>
                    <a:pt x="925" y="154"/>
                  </a:moveTo>
                  <a:cubicBezTo>
                    <a:pt x="925" y="547"/>
                    <a:pt x="925" y="547"/>
                    <a:pt x="925" y="547"/>
                  </a:cubicBezTo>
                  <a:cubicBezTo>
                    <a:pt x="812" y="542"/>
                    <a:pt x="711" y="526"/>
                    <a:pt x="622" y="505"/>
                  </a:cubicBezTo>
                  <a:cubicBezTo>
                    <a:pt x="730" y="266"/>
                    <a:pt x="893" y="171"/>
                    <a:pt x="925" y="154"/>
                  </a:cubicBezTo>
                  <a:close/>
                  <a:moveTo>
                    <a:pt x="925" y="696"/>
                  </a:moveTo>
                  <a:cubicBezTo>
                    <a:pt x="925" y="928"/>
                    <a:pt x="925" y="928"/>
                    <a:pt x="925" y="928"/>
                  </a:cubicBezTo>
                  <a:cubicBezTo>
                    <a:pt x="530" y="928"/>
                    <a:pt x="530" y="928"/>
                    <a:pt x="530" y="928"/>
                  </a:cubicBezTo>
                  <a:cubicBezTo>
                    <a:pt x="534" y="821"/>
                    <a:pt x="549" y="727"/>
                    <a:pt x="572" y="646"/>
                  </a:cubicBezTo>
                  <a:cubicBezTo>
                    <a:pt x="675" y="672"/>
                    <a:pt x="792" y="691"/>
                    <a:pt x="925" y="696"/>
                  </a:cubicBezTo>
                  <a:close/>
                  <a:moveTo>
                    <a:pt x="382" y="1077"/>
                  </a:moveTo>
                  <a:cubicBezTo>
                    <a:pt x="388" y="1199"/>
                    <a:pt x="408" y="1306"/>
                    <a:pt x="437" y="1399"/>
                  </a:cubicBezTo>
                  <a:cubicBezTo>
                    <a:pt x="381" y="1419"/>
                    <a:pt x="330" y="1440"/>
                    <a:pt x="286" y="1462"/>
                  </a:cubicBezTo>
                  <a:cubicBezTo>
                    <a:pt x="213" y="1349"/>
                    <a:pt x="166" y="1218"/>
                    <a:pt x="153" y="1077"/>
                  </a:cubicBezTo>
                  <a:lnTo>
                    <a:pt x="382" y="1077"/>
                  </a:lnTo>
                  <a:close/>
                  <a:moveTo>
                    <a:pt x="382" y="1582"/>
                  </a:moveTo>
                  <a:cubicBezTo>
                    <a:pt x="414" y="1568"/>
                    <a:pt x="450" y="1553"/>
                    <a:pt x="490" y="1539"/>
                  </a:cubicBezTo>
                  <a:cubicBezTo>
                    <a:pt x="533" y="1633"/>
                    <a:pt x="585" y="1708"/>
                    <a:pt x="636" y="1768"/>
                  </a:cubicBezTo>
                  <a:cubicBezTo>
                    <a:pt x="540" y="1722"/>
                    <a:pt x="454" y="1659"/>
                    <a:pt x="382" y="1582"/>
                  </a:cubicBezTo>
                  <a:close/>
                  <a:moveTo>
                    <a:pt x="1372" y="1764"/>
                  </a:moveTo>
                  <a:cubicBezTo>
                    <a:pt x="1422" y="1705"/>
                    <a:pt x="1472" y="1631"/>
                    <a:pt x="1515" y="1539"/>
                  </a:cubicBezTo>
                  <a:cubicBezTo>
                    <a:pt x="1554" y="1552"/>
                    <a:pt x="1588" y="1566"/>
                    <a:pt x="1620" y="1581"/>
                  </a:cubicBezTo>
                  <a:cubicBezTo>
                    <a:pt x="1549" y="1656"/>
                    <a:pt x="1466" y="1718"/>
                    <a:pt x="1372" y="1764"/>
                  </a:cubicBezTo>
                  <a:close/>
                  <a:moveTo>
                    <a:pt x="1623" y="422"/>
                  </a:moveTo>
                  <a:cubicBezTo>
                    <a:pt x="1594" y="436"/>
                    <a:pt x="1562" y="449"/>
                    <a:pt x="1527" y="462"/>
                  </a:cubicBezTo>
                  <a:cubicBezTo>
                    <a:pt x="1491" y="379"/>
                    <a:pt x="1450" y="310"/>
                    <a:pt x="1407" y="253"/>
                  </a:cubicBezTo>
                  <a:cubicBezTo>
                    <a:pt x="1488" y="297"/>
                    <a:pt x="1560" y="355"/>
                    <a:pt x="1623" y="422"/>
                  </a:cubicBezTo>
                  <a:close/>
                  <a:moveTo>
                    <a:pt x="601" y="249"/>
                  </a:moveTo>
                  <a:cubicBezTo>
                    <a:pt x="557" y="307"/>
                    <a:pt x="515" y="377"/>
                    <a:pt x="478" y="462"/>
                  </a:cubicBezTo>
                  <a:cubicBezTo>
                    <a:pt x="442" y="448"/>
                    <a:pt x="409" y="435"/>
                    <a:pt x="379" y="421"/>
                  </a:cubicBezTo>
                  <a:cubicBezTo>
                    <a:pt x="443" y="352"/>
                    <a:pt x="518" y="294"/>
                    <a:pt x="601" y="249"/>
                  </a:cubicBezTo>
                  <a:close/>
                </a:path>
              </a:pathLst>
            </a:custGeom>
            <a:solidFill>
              <a:schemeClr val="tx2">
                <a:lumMod val="75000"/>
                <a:alpha val="51000"/>
              </a:scheme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57" name="Picture 5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786529" y="2912405"/>
              <a:ext cx="563906" cy="189075"/>
            </a:xfrm>
            <a:prstGeom prst="rect">
              <a:avLst/>
            </a:prstGeom>
          </p:spPr>
        </p:pic>
        <p:pic>
          <p:nvPicPr>
            <p:cNvPr id="58" name="Picture 5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57050" y="4010232"/>
              <a:ext cx="867239" cy="278238"/>
            </a:xfrm>
            <a:prstGeom prst="rect">
              <a:avLst/>
            </a:prstGeom>
          </p:spPr>
        </p:pic>
        <p:pic>
          <p:nvPicPr>
            <p:cNvPr id="59" name="Picture 5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179645" y="3981089"/>
              <a:ext cx="1217189" cy="261251"/>
            </a:xfrm>
            <a:prstGeom prst="rect">
              <a:avLst/>
            </a:prstGeom>
          </p:spPr>
        </p:pic>
        <p:pic>
          <p:nvPicPr>
            <p:cNvPr id="60" name="Picture 5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43643" y="3765372"/>
              <a:ext cx="1147789" cy="308151"/>
            </a:xfrm>
            <a:prstGeom prst="rect">
              <a:avLst/>
            </a:prstGeom>
          </p:spPr>
        </p:pic>
        <p:pic>
          <p:nvPicPr>
            <p:cNvPr id="61" name="Picture 60"/>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463165" y="2896320"/>
              <a:ext cx="909074" cy="341985"/>
            </a:xfrm>
            <a:prstGeom prst="rect">
              <a:avLst/>
            </a:prstGeom>
          </p:spPr>
        </p:pic>
        <p:sp>
          <p:nvSpPr>
            <p:cNvPr id="62" name="TextBox 61"/>
            <p:cNvSpPr txBox="1"/>
            <p:nvPr/>
          </p:nvSpPr>
          <p:spPr>
            <a:xfrm>
              <a:off x="6371034" y="4107214"/>
              <a:ext cx="1044942" cy="185448"/>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BANKING</a:t>
              </a:r>
            </a:p>
          </p:txBody>
        </p:sp>
        <p:sp>
          <p:nvSpPr>
            <p:cNvPr id="63" name="TextBox 62"/>
            <p:cNvSpPr txBox="1"/>
            <p:nvPr/>
          </p:nvSpPr>
          <p:spPr>
            <a:xfrm>
              <a:off x="5048560" y="3974278"/>
              <a:ext cx="1630365" cy="185448"/>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LOANS AND CREDIT</a:t>
              </a:r>
            </a:p>
          </p:txBody>
        </p:sp>
        <p:sp>
          <p:nvSpPr>
            <p:cNvPr id="64" name="TextBox 63"/>
            <p:cNvSpPr txBox="1"/>
            <p:nvPr/>
          </p:nvSpPr>
          <p:spPr>
            <a:xfrm>
              <a:off x="7650433" y="4211764"/>
              <a:ext cx="1630365" cy="185448"/>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INSURANCE</a:t>
              </a:r>
            </a:p>
          </p:txBody>
        </p:sp>
        <p:sp>
          <p:nvSpPr>
            <p:cNvPr id="65" name="TextBox 64"/>
            <p:cNvSpPr txBox="1"/>
            <p:nvPr/>
          </p:nvSpPr>
          <p:spPr>
            <a:xfrm>
              <a:off x="5456875" y="2979095"/>
              <a:ext cx="1630365" cy="185448"/>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INVESTING AND RETIREMENT</a:t>
              </a:r>
            </a:p>
          </p:txBody>
        </p:sp>
        <p:sp>
          <p:nvSpPr>
            <p:cNvPr id="66" name="TextBox 65"/>
            <p:cNvSpPr txBox="1"/>
            <p:nvPr/>
          </p:nvSpPr>
          <p:spPr>
            <a:xfrm>
              <a:off x="8902414" y="3995791"/>
              <a:ext cx="1725976" cy="185448"/>
            </a:xfrm>
            <a:prstGeom prst="rect">
              <a:avLst/>
            </a:prstGeom>
          </p:spPr>
          <p:txBody>
            <a:bodyPr vert="horz" wrap="square" lIns="91440" tIns="91440" rIns="91440" bIns="91440" rtlCol="0" anchor="t">
              <a:noAutofit/>
            </a:bodyPr>
            <a:lstStyle>
              <a:defPPr>
                <a:defRPr lang="en-US"/>
              </a:defPPr>
              <a:lvl1pPr algn="ctr">
                <a:defRPr sz="1100">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WEALTH MANAGEMENT</a:t>
              </a:r>
            </a:p>
          </p:txBody>
        </p:sp>
        <p:sp>
          <p:nvSpPr>
            <p:cNvPr id="67" name="Rectangle 66"/>
            <p:cNvSpPr/>
            <p:nvPr/>
          </p:nvSpPr>
          <p:spPr>
            <a:xfrm>
              <a:off x="9541122" y="4461946"/>
              <a:ext cx="2600392" cy="21544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505050"/>
                  </a:solidFill>
                  <a:effectLst/>
                  <a:uLnTx/>
                  <a:uFillTx/>
                  <a:latin typeface="Segoe UI"/>
                  <a:ea typeface="+mn-ea"/>
                  <a:cs typeface="+mn-cs"/>
                </a:rPr>
                <a:t>Source: EFMA-Infosys Feb 2015 Digital Banking Report</a:t>
              </a:r>
            </a:p>
          </p:txBody>
        </p:sp>
        <p:grpSp>
          <p:nvGrpSpPr>
            <p:cNvPr id="68" name="Group 71"/>
            <p:cNvGrpSpPr>
              <a:grpSpLocks noChangeAspect="1"/>
            </p:cNvGrpSpPr>
            <p:nvPr/>
          </p:nvGrpSpPr>
          <p:grpSpPr bwMode="auto">
            <a:xfrm>
              <a:off x="7819317" y="2046292"/>
              <a:ext cx="875700" cy="719789"/>
              <a:chOff x="5684" y="974"/>
              <a:chExt cx="1011" cy="831"/>
            </a:xfrm>
            <a:solidFill>
              <a:schemeClr val="bg1"/>
            </a:solidFill>
          </p:grpSpPr>
          <p:sp>
            <p:nvSpPr>
              <p:cNvPr id="69" name="Freeform 72"/>
              <p:cNvSpPr>
                <a:spLocks noEditPoints="1"/>
              </p:cNvSpPr>
              <p:nvPr/>
            </p:nvSpPr>
            <p:spPr bwMode="auto">
              <a:xfrm>
                <a:off x="5684" y="974"/>
                <a:ext cx="1011" cy="184"/>
              </a:xfrm>
              <a:custGeom>
                <a:avLst/>
                <a:gdLst>
                  <a:gd name="T0" fmla="*/ 1011 w 1011"/>
                  <a:gd name="T1" fmla="*/ 184 h 184"/>
                  <a:gd name="T2" fmla="*/ 0 w 1011"/>
                  <a:gd name="T3" fmla="*/ 184 h 184"/>
                  <a:gd name="T4" fmla="*/ 504 w 1011"/>
                  <a:gd name="T5" fmla="*/ 0 h 184"/>
                  <a:gd name="T6" fmla="*/ 511 w 1011"/>
                  <a:gd name="T7" fmla="*/ 3 h 184"/>
                  <a:gd name="T8" fmla="*/ 1011 w 1011"/>
                  <a:gd name="T9" fmla="*/ 184 h 184"/>
                  <a:gd name="T10" fmla="*/ 188 w 1011"/>
                  <a:gd name="T11" fmla="*/ 150 h 184"/>
                  <a:gd name="T12" fmla="*/ 823 w 1011"/>
                  <a:gd name="T13" fmla="*/ 150 h 184"/>
                  <a:gd name="T14" fmla="*/ 504 w 1011"/>
                  <a:gd name="T15" fmla="*/ 36 h 184"/>
                  <a:gd name="T16" fmla="*/ 188 w 1011"/>
                  <a:gd name="T17" fmla="*/ 15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1" h="184">
                    <a:moveTo>
                      <a:pt x="1011" y="184"/>
                    </a:moveTo>
                    <a:lnTo>
                      <a:pt x="0" y="184"/>
                    </a:lnTo>
                    <a:lnTo>
                      <a:pt x="504" y="0"/>
                    </a:lnTo>
                    <a:lnTo>
                      <a:pt x="511" y="3"/>
                    </a:lnTo>
                    <a:lnTo>
                      <a:pt x="1011" y="184"/>
                    </a:lnTo>
                    <a:close/>
                    <a:moveTo>
                      <a:pt x="188" y="150"/>
                    </a:moveTo>
                    <a:lnTo>
                      <a:pt x="823" y="150"/>
                    </a:lnTo>
                    <a:lnTo>
                      <a:pt x="504" y="36"/>
                    </a:lnTo>
                    <a:lnTo>
                      <a:pt x="188"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0" name="Rectangle 73"/>
              <p:cNvSpPr>
                <a:spLocks noChangeArrowheads="1"/>
              </p:cNvSpPr>
              <p:nvPr/>
            </p:nvSpPr>
            <p:spPr bwMode="auto">
              <a:xfrm>
                <a:off x="5686" y="1772"/>
                <a:ext cx="1006"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1" name="Rectangle 74"/>
              <p:cNvSpPr>
                <a:spLocks noChangeArrowheads="1"/>
              </p:cNvSpPr>
              <p:nvPr/>
            </p:nvSpPr>
            <p:spPr bwMode="auto">
              <a:xfrm>
                <a:off x="5736" y="134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75"/>
              <p:cNvSpPr>
                <a:spLocks noChangeArrowheads="1"/>
              </p:cNvSpPr>
              <p:nvPr/>
            </p:nvSpPr>
            <p:spPr bwMode="auto">
              <a:xfrm>
                <a:off x="5736" y="129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Rectangle 76"/>
              <p:cNvSpPr>
                <a:spLocks noChangeArrowheads="1"/>
              </p:cNvSpPr>
              <p:nvPr/>
            </p:nvSpPr>
            <p:spPr bwMode="auto">
              <a:xfrm>
                <a:off x="5736" y="1239"/>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7"/>
              <p:cNvSpPr>
                <a:spLocks noChangeArrowheads="1"/>
              </p:cNvSpPr>
              <p:nvPr/>
            </p:nvSpPr>
            <p:spPr bwMode="auto">
              <a:xfrm>
                <a:off x="5791"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5" name="Rectangle 78"/>
              <p:cNvSpPr>
                <a:spLocks noChangeArrowheads="1"/>
              </p:cNvSpPr>
              <p:nvPr/>
            </p:nvSpPr>
            <p:spPr bwMode="auto">
              <a:xfrm>
                <a:off x="5791"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Rectangle 79"/>
              <p:cNvSpPr>
                <a:spLocks noChangeArrowheads="1"/>
              </p:cNvSpPr>
              <p:nvPr/>
            </p:nvSpPr>
            <p:spPr bwMode="auto">
              <a:xfrm>
                <a:off x="5791"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80"/>
              <p:cNvSpPr>
                <a:spLocks noChangeArrowheads="1"/>
              </p:cNvSpPr>
              <p:nvPr/>
            </p:nvSpPr>
            <p:spPr bwMode="auto">
              <a:xfrm>
                <a:off x="5736" y="150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8" name="Rectangle 81"/>
              <p:cNvSpPr>
                <a:spLocks noChangeArrowheads="1"/>
              </p:cNvSpPr>
              <p:nvPr/>
            </p:nvSpPr>
            <p:spPr bwMode="auto">
              <a:xfrm>
                <a:off x="5736" y="1448"/>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82"/>
              <p:cNvSpPr>
                <a:spLocks noChangeArrowheads="1"/>
              </p:cNvSpPr>
              <p:nvPr/>
            </p:nvSpPr>
            <p:spPr bwMode="auto">
              <a:xfrm>
                <a:off x="5736" y="1396"/>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Rectangle 83"/>
              <p:cNvSpPr>
                <a:spLocks noChangeArrowheads="1"/>
              </p:cNvSpPr>
              <p:nvPr/>
            </p:nvSpPr>
            <p:spPr bwMode="auto">
              <a:xfrm>
                <a:off x="5791"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Rectangle 84"/>
              <p:cNvSpPr>
                <a:spLocks noChangeArrowheads="1"/>
              </p:cNvSpPr>
              <p:nvPr/>
            </p:nvSpPr>
            <p:spPr bwMode="auto">
              <a:xfrm>
                <a:off x="5791"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Rectangle 85"/>
              <p:cNvSpPr>
                <a:spLocks noChangeArrowheads="1"/>
              </p:cNvSpPr>
              <p:nvPr/>
            </p:nvSpPr>
            <p:spPr bwMode="auto">
              <a:xfrm>
                <a:off x="5846"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3" name="Rectangle 86"/>
              <p:cNvSpPr>
                <a:spLocks noChangeArrowheads="1"/>
              </p:cNvSpPr>
              <p:nvPr/>
            </p:nvSpPr>
            <p:spPr bwMode="auto">
              <a:xfrm>
                <a:off x="5846"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4" name="Rectangle 87"/>
              <p:cNvSpPr>
                <a:spLocks noChangeArrowheads="1"/>
              </p:cNvSpPr>
              <p:nvPr/>
            </p:nvSpPr>
            <p:spPr bwMode="auto">
              <a:xfrm>
                <a:off x="5900" y="129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5" name="Rectangle 88"/>
              <p:cNvSpPr>
                <a:spLocks noChangeArrowheads="1"/>
              </p:cNvSpPr>
              <p:nvPr/>
            </p:nvSpPr>
            <p:spPr bwMode="auto">
              <a:xfrm>
                <a:off x="5900" y="134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6" name="Rectangle 89"/>
              <p:cNvSpPr>
                <a:spLocks noChangeArrowheads="1"/>
              </p:cNvSpPr>
              <p:nvPr/>
            </p:nvSpPr>
            <p:spPr bwMode="auto">
              <a:xfrm>
                <a:off x="5846"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7" name="Rectangle 90"/>
              <p:cNvSpPr>
                <a:spLocks noChangeArrowheads="1"/>
              </p:cNvSpPr>
              <p:nvPr/>
            </p:nvSpPr>
            <p:spPr bwMode="auto">
              <a:xfrm>
                <a:off x="5846"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8" name="Rectangle 91"/>
              <p:cNvSpPr>
                <a:spLocks noChangeArrowheads="1"/>
              </p:cNvSpPr>
              <p:nvPr/>
            </p:nvSpPr>
            <p:spPr bwMode="auto">
              <a:xfrm>
                <a:off x="5846"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9" name="Rectangle 92"/>
              <p:cNvSpPr>
                <a:spLocks noChangeArrowheads="1"/>
              </p:cNvSpPr>
              <p:nvPr/>
            </p:nvSpPr>
            <p:spPr bwMode="auto">
              <a:xfrm>
                <a:off x="5900" y="150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Rectangle 93"/>
              <p:cNvSpPr>
                <a:spLocks noChangeArrowheads="1"/>
              </p:cNvSpPr>
              <p:nvPr/>
            </p:nvSpPr>
            <p:spPr bwMode="auto">
              <a:xfrm>
                <a:off x="5900" y="1396"/>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Rectangle 94"/>
              <p:cNvSpPr>
                <a:spLocks noChangeArrowheads="1"/>
              </p:cNvSpPr>
              <p:nvPr/>
            </p:nvSpPr>
            <p:spPr bwMode="auto">
              <a:xfrm>
                <a:off x="5900" y="1448"/>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2" name="Rectangle 95"/>
              <p:cNvSpPr>
                <a:spLocks noChangeArrowheads="1"/>
              </p:cNvSpPr>
              <p:nvPr/>
            </p:nvSpPr>
            <p:spPr bwMode="auto">
              <a:xfrm>
                <a:off x="5791"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3" name="Rectangle 96"/>
              <p:cNvSpPr>
                <a:spLocks noChangeArrowheads="1"/>
              </p:cNvSpPr>
              <p:nvPr/>
            </p:nvSpPr>
            <p:spPr bwMode="auto">
              <a:xfrm>
                <a:off x="5791"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97"/>
              <p:cNvSpPr>
                <a:spLocks noChangeArrowheads="1"/>
              </p:cNvSpPr>
              <p:nvPr/>
            </p:nvSpPr>
            <p:spPr bwMode="auto">
              <a:xfrm>
                <a:off x="5736" y="155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5" name="Rectangle 98"/>
              <p:cNvSpPr>
                <a:spLocks noChangeArrowheads="1"/>
              </p:cNvSpPr>
              <p:nvPr/>
            </p:nvSpPr>
            <p:spPr bwMode="auto">
              <a:xfrm>
                <a:off x="5900" y="155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Rectangle 99"/>
              <p:cNvSpPr>
                <a:spLocks noChangeArrowheads="1"/>
              </p:cNvSpPr>
              <p:nvPr/>
            </p:nvSpPr>
            <p:spPr bwMode="auto">
              <a:xfrm>
                <a:off x="5846"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 name="Rectangle 100"/>
              <p:cNvSpPr>
                <a:spLocks noChangeArrowheads="1"/>
              </p:cNvSpPr>
              <p:nvPr/>
            </p:nvSpPr>
            <p:spPr bwMode="auto">
              <a:xfrm>
                <a:off x="5736" y="1660"/>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 name="Rectangle 101"/>
              <p:cNvSpPr>
                <a:spLocks noChangeArrowheads="1"/>
              </p:cNvSpPr>
              <p:nvPr/>
            </p:nvSpPr>
            <p:spPr bwMode="auto">
              <a:xfrm>
                <a:off x="5736" y="1608"/>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Rectangle 102"/>
              <p:cNvSpPr>
                <a:spLocks noChangeArrowheads="1"/>
              </p:cNvSpPr>
              <p:nvPr/>
            </p:nvSpPr>
            <p:spPr bwMode="auto">
              <a:xfrm>
                <a:off x="5791"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Rectangle 103"/>
              <p:cNvSpPr>
                <a:spLocks noChangeArrowheads="1"/>
              </p:cNvSpPr>
              <p:nvPr/>
            </p:nvSpPr>
            <p:spPr bwMode="auto">
              <a:xfrm>
                <a:off x="5846"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Rectangle 104"/>
              <p:cNvSpPr>
                <a:spLocks noChangeArrowheads="1"/>
              </p:cNvSpPr>
              <p:nvPr/>
            </p:nvSpPr>
            <p:spPr bwMode="auto">
              <a:xfrm>
                <a:off x="5846"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 name="Rectangle 105"/>
              <p:cNvSpPr>
                <a:spLocks noChangeArrowheads="1"/>
              </p:cNvSpPr>
              <p:nvPr/>
            </p:nvSpPr>
            <p:spPr bwMode="auto">
              <a:xfrm>
                <a:off x="5900" y="1608"/>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Rectangle 106"/>
              <p:cNvSpPr>
                <a:spLocks noChangeArrowheads="1"/>
              </p:cNvSpPr>
              <p:nvPr/>
            </p:nvSpPr>
            <p:spPr bwMode="auto">
              <a:xfrm>
                <a:off x="5846"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Rectangle 107"/>
              <p:cNvSpPr>
                <a:spLocks noChangeArrowheads="1"/>
              </p:cNvSpPr>
              <p:nvPr/>
            </p:nvSpPr>
            <p:spPr bwMode="auto">
              <a:xfrm>
                <a:off x="5900" y="1660"/>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Rectangle 108"/>
              <p:cNvSpPr>
                <a:spLocks noChangeArrowheads="1"/>
              </p:cNvSpPr>
              <p:nvPr/>
            </p:nvSpPr>
            <p:spPr bwMode="auto">
              <a:xfrm>
                <a:off x="5791"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Rectangle 109"/>
              <p:cNvSpPr>
                <a:spLocks noChangeArrowheads="1"/>
              </p:cNvSpPr>
              <p:nvPr/>
            </p:nvSpPr>
            <p:spPr bwMode="auto">
              <a:xfrm>
                <a:off x="5900" y="171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Rectangle 110"/>
              <p:cNvSpPr>
                <a:spLocks noChangeArrowheads="1"/>
              </p:cNvSpPr>
              <p:nvPr/>
            </p:nvSpPr>
            <p:spPr bwMode="auto">
              <a:xfrm>
                <a:off x="5736" y="171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 name="Rectangle 111"/>
              <p:cNvSpPr>
                <a:spLocks noChangeArrowheads="1"/>
              </p:cNvSpPr>
              <p:nvPr/>
            </p:nvSpPr>
            <p:spPr bwMode="auto">
              <a:xfrm>
                <a:off x="5846"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Rectangle 112"/>
              <p:cNvSpPr>
                <a:spLocks noChangeArrowheads="1"/>
              </p:cNvSpPr>
              <p:nvPr/>
            </p:nvSpPr>
            <p:spPr bwMode="auto">
              <a:xfrm>
                <a:off x="5846"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Rectangle 113"/>
              <p:cNvSpPr>
                <a:spLocks noChangeArrowheads="1"/>
              </p:cNvSpPr>
              <p:nvPr/>
            </p:nvSpPr>
            <p:spPr bwMode="auto">
              <a:xfrm>
                <a:off x="5900" y="1239"/>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Rectangle 114"/>
              <p:cNvSpPr>
                <a:spLocks noChangeArrowheads="1"/>
              </p:cNvSpPr>
              <p:nvPr/>
            </p:nvSpPr>
            <p:spPr bwMode="auto">
              <a:xfrm>
                <a:off x="5900" y="118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Rectangle 115"/>
              <p:cNvSpPr>
                <a:spLocks noChangeArrowheads="1"/>
              </p:cNvSpPr>
              <p:nvPr/>
            </p:nvSpPr>
            <p:spPr bwMode="auto">
              <a:xfrm>
                <a:off x="5791"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3" name="Rectangle 116"/>
              <p:cNvSpPr>
                <a:spLocks noChangeArrowheads="1"/>
              </p:cNvSpPr>
              <p:nvPr/>
            </p:nvSpPr>
            <p:spPr bwMode="auto">
              <a:xfrm>
                <a:off x="5791"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Rectangle 117"/>
              <p:cNvSpPr>
                <a:spLocks noChangeArrowheads="1"/>
              </p:cNvSpPr>
              <p:nvPr/>
            </p:nvSpPr>
            <p:spPr bwMode="auto">
              <a:xfrm>
                <a:off x="5736" y="118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Rectangle 118"/>
              <p:cNvSpPr>
                <a:spLocks noChangeArrowheads="1"/>
              </p:cNvSpPr>
              <p:nvPr/>
            </p:nvSpPr>
            <p:spPr bwMode="auto">
              <a:xfrm>
                <a:off x="6445"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6" name="Rectangle 119"/>
              <p:cNvSpPr>
                <a:spLocks noChangeArrowheads="1"/>
              </p:cNvSpPr>
              <p:nvPr/>
            </p:nvSpPr>
            <p:spPr bwMode="auto">
              <a:xfrm>
                <a:off x="6445"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Rectangle 120"/>
              <p:cNvSpPr>
                <a:spLocks noChangeArrowheads="1"/>
              </p:cNvSpPr>
              <p:nvPr/>
            </p:nvSpPr>
            <p:spPr bwMode="auto">
              <a:xfrm>
                <a:off x="6445"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Rectangle 121"/>
              <p:cNvSpPr>
                <a:spLocks noChangeArrowheads="1"/>
              </p:cNvSpPr>
              <p:nvPr/>
            </p:nvSpPr>
            <p:spPr bwMode="auto">
              <a:xfrm>
                <a:off x="6500"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Rectangle 122"/>
              <p:cNvSpPr>
                <a:spLocks noChangeArrowheads="1"/>
              </p:cNvSpPr>
              <p:nvPr/>
            </p:nvSpPr>
            <p:spPr bwMode="auto">
              <a:xfrm>
                <a:off x="6500"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Rectangle 123"/>
              <p:cNvSpPr>
                <a:spLocks noChangeArrowheads="1"/>
              </p:cNvSpPr>
              <p:nvPr/>
            </p:nvSpPr>
            <p:spPr bwMode="auto">
              <a:xfrm>
                <a:off x="6500"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Rectangle 124"/>
              <p:cNvSpPr>
                <a:spLocks noChangeArrowheads="1"/>
              </p:cNvSpPr>
              <p:nvPr/>
            </p:nvSpPr>
            <p:spPr bwMode="auto">
              <a:xfrm>
                <a:off x="6445"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Rectangle 125"/>
              <p:cNvSpPr>
                <a:spLocks noChangeArrowheads="1"/>
              </p:cNvSpPr>
              <p:nvPr/>
            </p:nvSpPr>
            <p:spPr bwMode="auto">
              <a:xfrm>
                <a:off x="6445"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Rectangle 126"/>
              <p:cNvSpPr>
                <a:spLocks noChangeArrowheads="1"/>
              </p:cNvSpPr>
              <p:nvPr/>
            </p:nvSpPr>
            <p:spPr bwMode="auto">
              <a:xfrm>
                <a:off x="6445"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Rectangle 127"/>
              <p:cNvSpPr>
                <a:spLocks noChangeArrowheads="1"/>
              </p:cNvSpPr>
              <p:nvPr/>
            </p:nvSpPr>
            <p:spPr bwMode="auto">
              <a:xfrm>
                <a:off x="6500"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Rectangle 128"/>
              <p:cNvSpPr>
                <a:spLocks noChangeArrowheads="1"/>
              </p:cNvSpPr>
              <p:nvPr/>
            </p:nvSpPr>
            <p:spPr bwMode="auto">
              <a:xfrm>
                <a:off x="6500"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129"/>
              <p:cNvSpPr>
                <a:spLocks noChangeArrowheads="1"/>
              </p:cNvSpPr>
              <p:nvPr/>
            </p:nvSpPr>
            <p:spPr bwMode="auto">
              <a:xfrm>
                <a:off x="6554" y="129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130"/>
              <p:cNvSpPr>
                <a:spLocks noChangeArrowheads="1"/>
              </p:cNvSpPr>
              <p:nvPr/>
            </p:nvSpPr>
            <p:spPr bwMode="auto">
              <a:xfrm>
                <a:off x="6554" y="134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131"/>
              <p:cNvSpPr>
                <a:spLocks noChangeArrowheads="1"/>
              </p:cNvSpPr>
              <p:nvPr/>
            </p:nvSpPr>
            <p:spPr bwMode="auto">
              <a:xfrm>
                <a:off x="6609" y="129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132"/>
              <p:cNvSpPr>
                <a:spLocks noChangeArrowheads="1"/>
              </p:cNvSpPr>
              <p:nvPr/>
            </p:nvSpPr>
            <p:spPr bwMode="auto">
              <a:xfrm>
                <a:off x="6609" y="134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Rectangle 133"/>
              <p:cNvSpPr>
                <a:spLocks noChangeArrowheads="1"/>
              </p:cNvSpPr>
              <p:nvPr/>
            </p:nvSpPr>
            <p:spPr bwMode="auto">
              <a:xfrm>
                <a:off x="6554" y="1501"/>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134"/>
              <p:cNvSpPr>
                <a:spLocks noChangeArrowheads="1"/>
              </p:cNvSpPr>
              <p:nvPr/>
            </p:nvSpPr>
            <p:spPr bwMode="auto">
              <a:xfrm>
                <a:off x="6554" y="1448"/>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135"/>
              <p:cNvSpPr>
                <a:spLocks noChangeArrowheads="1"/>
              </p:cNvSpPr>
              <p:nvPr/>
            </p:nvSpPr>
            <p:spPr bwMode="auto">
              <a:xfrm>
                <a:off x="6554" y="1396"/>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Rectangle 136"/>
              <p:cNvSpPr>
                <a:spLocks noChangeArrowheads="1"/>
              </p:cNvSpPr>
              <p:nvPr/>
            </p:nvSpPr>
            <p:spPr bwMode="auto">
              <a:xfrm>
                <a:off x="6609" y="1501"/>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137"/>
              <p:cNvSpPr>
                <a:spLocks noChangeArrowheads="1"/>
              </p:cNvSpPr>
              <p:nvPr/>
            </p:nvSpPr>
            <p:spPr bwMode="auto">
              <a:xfrm>
                <a:off x="6609" y="1396"/>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138"/>
              <p:cNvSpPr>
                <a:spLocks noChangeArrowheads="1"/>
              </p:cNvSpPr>
              <p:nvPr/>
            </p:nvSpPr>
            <p:spPr bwMode="auto">
              <a:xfrm>
                <a:off x="6609" y="1448"/>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Rectangle 139"/>
              <p:cNvSpPr>
                <a:spLocks noChangeArrowheads="1"/>
              </p:cNvSpPr>
              <p:nvPr/>
            </p:nvSpPr>
            <p:spPr bwMode="auto">
              <a:xfrm>
                <a:off x="6500"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140"/>
              <p:cNvSpPr>
                <a:spLocks noChangeArrowheads="1"/>
              </p:cNvSpPr>
              <p:nvPr/>
            </p:nvSpPr>
            <p:spPr bwMode="auto">
              <a:xfrm>
                <a:off x="6500"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141"/>
              <p:cNvSpPr>
                <a:spLocks noChangeArrowheads="1"/>
              </p:cNvSpPr>
              <p:nvPr/>
            </p:nvSpPr>
            <p:spPr bwMode="auto">
              <a:xfrm>
                <a:off x="6445"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Rectangle 142"/>
              <p:cNvSpPr>
                <a:spLocks noChangeArrowheads="1"/>
              </p:cNvSpPr>
              <p:nvPr/>
            </p:nvSpPr>
            <p:spPr bwMode="auto">
              <a:xfrm>
                <a:off x="6609" y="155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Rectangle 143"/>
              <p:cNvSpPr>
                <a:spLocks noChangeArrowheads="1"/>
              </p:cNvSpPr>
              <p:nvPr/>
            </p:nvSpPr>
            <p:spPr bwMode="auto">
              <a:xfrm>
                <a:off x="6554" y="155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1" name="Rectangle 144"/>
              <p:cNvSpPr>
                <a:spLocks noChangeArrowheads="1"/>
              </p:cNvSpPr>
              <p:nvPr/>
            </p:nvSpPr>
            <p:spPr bwMode="auto">
              <a:xfrm>
                <a:off x="6445"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2" name="Rectangle 145"/>
              <p:cNvSpPr>
                <a:spLocks noChangeArrowheads="1"/>
              </p:cNvSpPr>
              <p:nvPr/>
            </p:nvSpPr>
            <p:spPr bwMode="auto">
              <a:xfrm>
                <a:off x="6445"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3" name="Rectangle 146"/>
              <p:cNvSpPr>
                <a:spLocks noChangeArrowheads="1"/>
              </p:cNvSpPr>
              <p:nvPr/>
            </p:nvSpPr>
            <p:spPr bwMode="auto">
              <a:xfrm>
                <a:off x="6500"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4" name="Rectangle 147"/>
              <p:cNvSpPr>
                <a:spLocks noChangeArrowheads="1"/>
              </p:cNvSpPr>
              <p:nvPr/>
            </p:nvSpPr>
            <p:spPr bwMode="auto">
              <a:xfrm>
                <a:off x="6554" y="1660"/>
                <a:ext cx="34"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5" name="Rectangle 148"/>
              <p:cNvSpPr>
                <a:spLocks noChangeArrowheads="1"/>
              </p:cNvSpPr>
              <p:nvPr/>
            </p:nvSpPr>
            <p:spPr bwMode="auto">
              <a:xfrm>
                <a:off x="6554" y="1608"/>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6" name="Rectangle 149"/>
              <p:cNvSpPr>
                <a:spLocks noChangeArrowheads="1"/>
              </p:cNvSpPr>
              <p:nvPr/>
            </p:nvSpPr>
            <p:spPr bwMode="auto">
              <a:xfrm>
                <a:off x="6609" y="1608"/>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Rectangle 150"/>
              <p:cNvSpPr>
                <a:spLocks noChangeArrowheads="1"/>
              </p:cNvSpPr>
              <p:nvPr/>
            </p:nvSpPr>
            <p:spPr bwMode="auto">
              <a:xfrm>
                <a:off x="6554" y="1713"/>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Rectangle 151"/>
              <p:cNvSpPr>
                <a:spLocks noChangeArrowheads="1"/>
              </p:cNvSpPr>
              <p:nvPr/>
            </p:nvSpPr>
            <p:spPr bwMode="auto">
              <a:xfrm>
                <a:off x="6609" y="1660"/>
                <a:ext cx="33" cy="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9" name="Rectangle 152"/>
              <p:cNvSpPr>
                <a:spLocks noChangeArrowheads="1"/>
              </p:cNvSpPr>
              <p:nvPr/>
            </p:nvSpPr>
            <p:spPr bwMode="auto">
              <a:xfrm>
                <a:off x="6500"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Rectangle 153"/>
              <p:cNvSpPr>
                <a:spLocks noChangeArrowheads="1"/>
              </p:cNvSpPr>
              <p:nvPr/>
            </p:nvSpPr>
            <p:spPr bwMode="auto">
              <a:xfrm>
                <a:off x="6609"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Rectangle 154"/>
              <p:cNvSpPr>
                <a:spLocks noChangeArrowheads="1"/>
              </p:cNvSpPr>
              <p:nvPr/>
            </p:nvSpPr>
            <p:spPr bwMode="auto">
              <a:xfrm>
                <a:off x="6445" y="1713"/>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2" name="Rectangle 155"/>
              <p:cNvSpPr>
                <a:spLocks noChangeArrowheads="1"/>
              </p:cNvSpPr>
              <p:nvPr/>
            </p:nvSpPr>
            <p:spPr bwMode="auto">
              <a:xfrm>
                <a:off x="6554" y="1239"/>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Rectangle 156"/>
              <p:cNvSpPr>
                <a:spLocks noChangeArrowheads="1"/>
              </p:cNvSpPr>
              <p:nvPr/>
            </p:nvSpPr>
            <p:spPr bwMode="auto">
              <a:xfrm>
                <a:off x="6554" y="1184"/>
                <a:ext cx="34"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4" name="Rectangle 157"/>
              <p:cNvSpPr>
                <a:spLocks noChangeArrowheads="1"/>
              </p:cNvSpPr>
              <p:nvPr/>
            </p:nvSpPr>
            <p:spPr bwMode="auto">
              <a:xfrm>
                <a:off x="6609"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Rectangle 158"/>
              <p:cNvSpPr>
                <a:spLocks noChangeArrowheads="1"/>
              </p:cNvSpPr>
              <p:nvPr/>
            </p:nvSpPr>
            <p:spPr bwMode="auto">
              <a:xfrm>
                <a:off x="6609"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Rectangle 159"/>
              <p:cNvSpPr>
                <a:spLocks noChangeArrowheads="1"/>
              </p:cNvSpPr>
              <p:nvPr/>
            </p:nvSpPr>
            <p:spPr bwMode="auto">
              <a:xfrm>
                <a:off x="6500" y="1239"/>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7" name="Rectangle 160"/>
              <p:cNvSpPr>
                <a:spLocks noChangeArrowheads="1"/>
              </p:cNvSpPr>
              <p:nvPr/>
            </p:nvSpPr>
            <p:spPr bwMode="auto">
              <a:xfrm>
                <a:off x="6500"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Rectangle 161"/>
              <p:cNvSpPr>
                <a:spLocks noChangeArrowheads="1"/>
              </p:cNvSpPr>
              <p:nvPr/>
            </p:nvSpPr>
            <p:spPr bwMode="auto">
              <a:xfrm>
                <a:off x="6445" y="1184"/>
                <a:ext cx="33"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9" name="Freeform 162"/>
              <p:cNvSpPr>
                <a:spLocks noEditPoints="1"/>
              </p:cNvSpPr>
              <p:nvPr/>
            </p:nvSpPr>
            <p:spPr bwMode="auto">
              <a:xfrm>
                <a:off x="6100" y="1324"/>
                <a:ext cx="176" cy="279"/>
              </a:xfrm>
              <a:custGeom>
                <a:avLst/>
                <a:gdLst>
                  <a:gd name="T0" fmla="*/ 69 w 74"/>
                  <a:gd name="T1" fmla="*/ 117 h 117"/>
                  <a:gd name="T2" fmla="*/ 5 w 74"/>
                  <a:gd name="T3" fmla="*/ 117 h 117"/>
                  <a:gd name="T4" fmla="*/ 15 w 74"/>
                  <a:gd name="T5" fmla="*/ 66 h 117"/>
                  <a:gd name="T6" fmla="*/ 11 w 74"/>
                  <a:gd name="T7" fmla="*/ 63 h 117"/>
                  <a:gd name="T8" fmla="*/ 0 w 74"/>
                  <a:gd name="T9" fmla="*/ 37 h 117"/>
                  <a:gd name="T10" fmla="*/ 37 w 74"/>
                  <a:gd name="T11" fmla="*/ 0 h 117"/>
                  <a:gd name="T12" fmla="*/ 74 w 74"/>
                  <a:gd name="T13" fmla="*/ 37 h 117"/>
                  <a:gd name="T14" fmla="*/ 63 w 74"/>
                  <a:gd name="T15" fmla="*/ 63 h 117"/>
                  <a:gd name="T16" fmla="*/ 62 w 74"/>
                  <a:gd name="T17" fmla="*/ 64 h 117"/>
                  <a:gd name="T18" fmla="*/ 60 w 74"/>
                  <a:gd name="T19" fmla="*/ 66 h 117"/>
                  <a:gd name="T20" fmla="*/ 69 w 74"/>
                  <a:gd name="T21" fmla="*/ 117 h 117"/>
                  <a:gd name="T22" fmla="*/ 22 w 74"/>
                  <a:gd name="T23" fmla="*/ 103 h 117"/>
                  <a:gd name="T24" fmla="*/ 52 w 74"/>
                  <a:gd name="T25" fmla="*/ 103 h 117"/>
                  <a:gd name="T26" fmla="*/ 44 w 74"/>
                  <a:gd name="T27" fmla="*/ 60 h 117"/>
                  <a:gd name="T28" fmla="*/ 54 w 74"/>
                  <a:gd name="T29" fmla="*/ 53 h 117"/>
                  <a:gd name="T30" fmla="*/ 60 w 74"/>
                  <a:gd name="T31" fmla="*/ 37 h 117"/>
                  <a:gd name="T32" fmla="*/ 37 w 74"/>
                  <a:gd name="T33" fmla="*/ 14 h 117"/>
                  <a:gd name="T34" fmla="*/ 14 w 74"/>
                  <a:gd name="T35" fmla="*/ 37 h 117"/>
                  <a:gd name="T36" fmla="*/ 21 w 74"/>
                  <a:gd name="T37" fmla="*/ 53 h 117"/>
                  <a:gd name="T38" fmla="*/ 30 w 74"/>
                  <a:gd name="T39" fmla="*/ 60 h 117"/>
                  <a:gd name="T40" fmla="*/ 22 w 74"/>
                  <a:gd name="T41" fmla="*/ 10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117">
                    <a:moveTo>
                      <a:pt x="69" y="117"/>
                    </a:moveTo>
                    <a:cubicBezTo>
                      <a:pt x="5" y="117"/>
                      <a:pt x="5" y="117"/>
                      <a:pt x="5" y="117"/>
                    </a:cubicBezTo>
                    <a:cubicBezTo>
                      <a:pt x="15" y="66"/>
                      <a:pt x="15" y="66"/>
                      <a:pt x="15" y="66"/>
                    </a:cubicBezTo>
                    <a:cubicBezTo>
                      <a:pt x="11" y="63"/>
                      <a:pt x="11" y="63"/>
                      <a:pt x="11" y="63"/>
                    </a:cubicBezTo>
                    <a:cubicBezTo>
                      <a:pt x="4" y="56"/>
                      <a:pt x="0" y="47"/>
                      <a:pt x="0" y="37"/>
                    </a:cubicBezTo>
                    <a:cubicBezTo>
                      <a:pt x="0" y="17"/>
                      <a:pt x="17" y="0"/>
                      <a:pt x="37" y="0"/>
                    </a:cubicBezTo>
                    <a:cubicBezTo>
                      <a:pt x="58" y="0"/>
                      <a:pt x="74" y="17"/>
                      <a:pt x="74" y="37"/>
                    </a:cubicBezTo>
                    <a:cubicBezTo>
                      <a:pt x="74" y="47"/>
                      <a:pt x="70" y="56"/>
                      <a:pt x="63" y="63"/>
                    </a:cubicBezTo>
                    <a:cubicBezTo>
                      <a:pt x="62" y="64"/>
                      <a:pt x="62" y="64"/>
                      <a:pt x="62" y="64"/>
                    </a:cubicBezTo>
                    <a:cubicBezTo>
                      <a:pt x="60" y="66"/>
                      <a:pt x="60" y="66"/>
                      <a:pt x="60" y="66"/>
                    </a:cubicBezTo>
                    <a:lnTo>
                      <a:pt x="69" y="117"/>
                    </a:lnTo>
                    <a:close/>
                    <a:moveTo>
                      <a:pt x="22" y="103"/>
                    </a:moveTo>
                    <a:cubicBezTo>
                      <a:pt x="52" y="103"/>
                      <a:pt x="52" y="103"/>
                      <a:pt x="52" y="103"/>
                    </a:cubicBezTo>
                    <a:cubicBezTo>
                      <a:pt x="44" y="60"/>
                      <a:pt x="44" y="60"/>
                      <a:pt x="44" y="60"/>
                    </a:cubicBezTo>
                    <a:cubicBezTo>
                      <a:pt x="54" y="53"/>
                      <a:pt x="54" y="53"/>
                      <a:pt x="54" y="53"/>
                    </a:cubicBezTo>
                    <a:cubicBezTo>
                      <a:pt x="58" y="49"/>
                      <a:pt x="60" y="43"/>
                      <a:pt x="60" y="37"/>
                    </a:cubicBezTo>
                    <a:cubicBezTo>
                      <a:pt x="60" y="24"/>
                      <a:pt x="50" y="14"/>
                      <a:pt x="37" y="14"/>
                    </a:cubicBezTo>
                    <a:cubicBezTo>
                      <a:pt x="25" y="14"/>
                      <a:pt x="14" y="24"/>
                      <a:pt x="14" y="37"/>
                    </a:cubicBezTo>
                    <a:cubicBezTo>
                      <a:pt x="14" y="43"/>
                      <a:pt x="17" y="49"/>
                      <a:pt x="21" y="53"/>
                    </a:cubicBezTo>
                    <a:cubicBezTo>
                      <a:pt x="30" y="60"/>
                      <a:pt x="30" y="60"/>
                      <a:pt x="30" y="60"/>
                    </a:cubicBezTo>
                    <a:lnTo>
                      <a:pt x="22"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pic>
        <p:nvPicPr>
          <p:cNvPr id="169" name="Picture 168"/>
          <p:cNvPicPr>
            <a:picLocks noChangeAspect="1"/>
          </p:cNvPicPr>
          <p:nvPr/>
        </p:nvPicPr>
        <p:blipFill>
          <a:blip r:embed="rId17" cstate="print">
            <a:lum bright="70000" contrast="-70000"/>
            <a:extLst>
              <a:ext uri="{28A0092B-C50C-407E-A947-70E740481C1C}">
                <a14:useLocalDpi xmlns:a14="http://schemas.microsoft.com/office/drawing/2010/main"/>
              </a:ext>
            </a:extLst>
          </a:blip>
          <a:stretch>
            <a:fillRect/>
          </a:stretch>
        </p:blipFill>
        <p:spPr>
          <a:xfrm>
            <a:off x="8841517" y="4199966"/>
            <a:ext cx="744425" cy="165751"/>
          </a:xfrm>
          <a:prstGeom prst="rect">
            <a:avLst/>
          </a:prstGeom>
          <a:noFill/>
        </p:spPr>
      </p:pic>
      <p:sp>
        <p:nvSpPr>
          <p:cNvPr id="170" name="TextBox 169"/>
          <p:cNvSpPr txBox="1"/>
          <p:nvPr/>
        </p:nvSpPr>
        <p:spPr>
          <a:xfrm>
            <a:off x="8903036" y="3921329"/>
            <a:ext cx="1548346" cy="247918"/>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BLOCKCHAIN</a:t>
            </a:r>
          </a:p>
        </p:txBody>
      </p:sp>
      <p:pic>
        <p:nvPicPr>
          <p:cNvPr id="171" name="Picture 170"/>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629855" y="4201947"/>
            <a:ext cx="490316" cy="160467"/>
          </a:xfrm>
          <a:prstGeom prst="rect">
            <a:avLst/>
          </a:prstGeom>
        </p:spPr>
      </p:pic>
      <p:sp>
        <p:nvSpPr>
          <p:cNvPr id="2" name="Slide Number Placeholder 1"/>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44853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5"/>
          <p:cNvPicPr>
            <a:picLocks noChangeAspect="1"/>
          </p:cNvPicPr>
          <p:nvPr/>
        </p:nvPicPr>
        <p:blipFill rotWithShape="1">
          <a:blip r:embed="rId3" cstate="screen">
            <a:extLst>
              <a:ext uri="{28A0092B-C50C-407E-A947-70E740481C1C}">
                <a14:useLocalDpi xmlns:a14="http://schemas.microsoft.com/office/drawing/2010/main"/>
              </a:ext>
            </a:extLst>
          </a:blip>
          <a:srcRect l="23" t="893" r="909" b="15764"/>
          <a:stretch/>
        </p:blipFill>
        <p:spPr>
          <a:xfrm>
            <a:off x="-19065" y="0"/>
            <a:ext cx="12217114" cy="6857026"/>
          </a:xfrm>
          <a:prstGeom prst="rect">
            <a:avLst/>
          </a:prstGeom>
          <a:noFill/>
          <a:ln>
            <a:noFill/>
          </a:ln>
        </p:spPr>
      </p:pic>
      <p:sp>
        <p:nvSpPr>
          <p:cNvPr id="2" name="Chord 1"/>
          <p:cNvSpPr/>
          <p:nvPr/>
        </p:nvSpPr>
        <p:spPr>
          <a:xfrm rot="20160000">
            <a:off x="2006518" y="-6107120"/>
            <a:ext cx="8296722" cy="8296722"/>
          </a:xfrm>
          <a:prstGeom prst="chord">
            <a:avLst>
              <a:gd name="adj1" fmla="val 2700000"/>
              <a:gd name="adj2" fmla="val 109710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 name="Rectangle 3"/>
          <p:cNvSpPr/>
          <p:nvPr/>
        </p:nvSpPr>
        <p:spPr>
          <a:xfrm>
            <a:off x="-221673" y="-775855"/>
            <a:ext cx="12628418" cy="775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2" name="Title 1"/>
          <p:cNvSpPr txBox="1">
            <a:spLocks/>
          </p:cNvSpPr>
          <p:nvPr/>
        </p:nvSpPr>
        <p:spPr>
          <a:xfrm>
            <a:off x="3537655" y="127644"/>
            <a:ext cx="5116690" cy="1240669"/>
          </a:xfrm>
          <a:prstGeom prst="rect">
            <a:avLst/>
          </a:prstGeom>
        </p:spPr>
        <p:txBody>
          <a:bodyPr vert="horz" lIns="137160" tIns="91440" rIns="137160" bIns="137160" rtlCol="0" anchor="t">
            <a:noAutofit/>
          </a:bodyPr>
          <a:lstStyle>
            <a:lvl1pPr marL="0" algn="l" defTabSz="1088078" rtl="0" eaLnBrk="1" latinLnBrk="0" hangingPunct="1">
              <a:lnSpc>
                <a:spcPct val="90000"/>
              </a:lnSpc>
              <a:spcBef>
                <a:spcPct val="0"/>
              </a:spcBef>
              <a:buNone/>
              <a:defRPr lang="en-US" sz="4800" kern="1200" spc="-100" baseline="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ctr" defTabSz="1088078"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solidFill>
                <a:effectLst/>
                <a:uLnTx/>
                <a:uFillTx/>
                <a:latin typeface="Segoe UI Light"/>
                <a:cs typeface="Segoe UI" panose="020B0502040204020203" pitchFamily="34" charset="0"/>
              </a:rPr>
              <a:t>How can you transform </a:t>
            </a:r>
            <a:r>
              <a:rPr kumimoji="0" lang="en-US" sz="2800" b="0" i="1" u="none" strike="noStrike" kern="1200" cap="none" spc="0" normalizeH="0" baseline="0" noProof="0" dirty="0">
                <a:ln w="3175">
                  <a:noFill/>
                </a:ln>
                <a:solidFill>
                  <a:srgbClr val="0078D7"/>
                </a:solidFill>
                <a:effectLst/>
                <a:uLnTx/>
                <a:uFillTx/>
                <a:latin typeface="Segoe UI Light"/>
                <a:cs typeface="Segoe UI" panose="020B0502040204020203" pitchFamily="34" charset="0"/>
              </a:rPr>
              <a:t>and </a:t>
            </a:r>
            <a:r>
              <a:rPr kumimoji="0" lang="en-US" sz="2800" b="0" i="0" u="none" strike="noStrike" kern="1200" cap="none" spc="0" normalizeH="0" baseline="0" noProof="0" dirty="0">
                <a:ln w="3175">
                  <a:noFill/>
                </a:ln>
                <a:solidFill>
                  <a:srgbClr val="0078D7"/>
                </a:solidFill>
                <a:effectLst/>
                <a:uLnTx/>
                <a:uFillTx/>
                <a:latin typeface="Segoe UI Light"/>
                <a:cs typeface="Segoe UI" panose="020B0502040204020203" pitchFamily="34" charset="0"/>
              </a:rPr>
              <a:t>perform, while satisfying clients and shareholders alike?</a:t>
            </a:r>
            <a:endParaRPr kumimoji="0" lang="en-US" sz="3200" b="1" i="0" u="none" strike="noStrike" kern="1200" cap="none" spc="0" normalizeH="0" baseline="0" noProof="0" dirty="0">
              <a:ln>
                <a:noFill/>
              </a:ln>
              <a:solidFill>
                <a:srgbClr val="0078D7"/>
              </a:solidFill>
              <a:effectLst/>
              <a:uLnTx/>
              <a:uFillTx/>
              <a:latin typeface="Segoe UI Light"/>
              <a:cs typeface="Segoe UI" panose="020B0502040204020203" pitchFamily="34" charset="0"/>
            </a:endParaRPr>
          </a:p>
        </p:txBody>
      </p:sp>
      <p:sp>
        <p:nvSpPr>
          <p:cNvPr id="71" name="Oval 70"/>
          <p:cNvSpPr/>
          <p:nvPr/>
        </p:nvSpPr>
        <p:spPr>
          <a:xfrm>
            <a:off x="477566" y="2682465"/>
            <a:ext cx="2468880" cy="2468880"/>
          </a:xfrm>
          <a:prstGeom prst="ellipse">
            <a:avLst/>
          </a:prstGeom>
          <a:solidFill>
            <a:schemeClr val="tx2">
              <a:alpha val="8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1088078" rtl="0" eaLnBrk="1" fontAlgn="auto" latinLnBrk="0" hangingPunct="1">
              <a:lnSpc>
                <a:spcPts val="3100"/>
              </a:lnSpc>
              <a:spcBef>
                <a:spcPct val="0"/>
              </a:spcBef>
              <a:spcAft>
                <a:spcPts val="0"/>
              </a:spcAft>
              <a:buClrTx/>
              <a:buSzTx/>
              <a:buFontTx/>
              <a:buNone/>
              <a:tabLst/>
              <a:defRPr/>
            </a:pPr>
            <a:r>
              <a:rPr kumimoji="0" lang="en-US" sz="2800" b="0" i="0" u="none" strike="noStrike" kern="1200" cap="none" spc="0" normalizeH="0" baseline="0" noProof="0" dirty="0">
                <a:ln w="3175">
                  <a:noFill/>
                </a:ln>
                <a:solidFill>
                  <a:prstClr val="white"/>
                </a:solidFill>
                <a:effectLst/>
                <a:uLnTx/>
                <a:uFillTx/>
                <a:latin typeface="Segoe UI Light"/>
                <a:ea typeface="Segoe UI Semibold" panose="020B0702040204020203" pitchFamily="34" charset="0"/>
                <a:cs typeface="Segoe UI" panose="020B0502040204020203" pitchFamily="34" charset="0"/>
              </a:rPr>
              <a:t>Drive</a:t>
            </a:r>
            <a:br>
              <a:rPr kumimoji="0" lang="en-US" sz="2800" b="0" i="0" u="none" strike="noStrike" kern="1200" cap="none" spc="0" normalizeH="0" baseline="0" noProof="0" dirty="0">
                <a:ln w="3175">
                  <a:noFill/>
                </a:ln>
                <a:solidFill>
                  <a:prstClr val="white"/>
                </a:solidFill>
                <a:effectLst/>
                <a:uLnTx/>
                <a:uFillTx/>
                <a:latin typeface="Segoe UI Light"/>
                <a:ea typeface="Segoe UI Semibold" panose="020B0702040204020203" pitchFamily="34" charset="0"/>
                <a:cs typeface="Segoe UI" panose="020B0502040204020203" pitchFamily="34" charset="0"/>
              </a:rPr>
            </a:br>
            <a:r>
              <a:rPr kumimoji="0" lang="en-US" sz="2800" b="0" i="0" u="none" strike="noStrike" kern="1200" cap="none" spc="0" normalizeH="0" baseline="0" noProof="0" dirty="0">
                <a:ln w="3175">
                  <a:noFill/>
                </a:ln>
                <a:solidFill>
                  <a:prstClr val="white"/>
                </a:solidFill>
                <a:effectLst/>
                <a:uLnTx/>
                <a:uFillTx/>
                <a:latin typeface="Segoe UI Light"/>
                <a:ea typeface="Segoe UI Semibold" panose="020B0702040204020203" pitchFamily="34" charset="0"/>
                <a:cs typeface="Segoe UI" panose="020B0502040204020203" pitchFamily="34" charset="0"/>
              </a:rPr>
              <a:t>growth</a:t>
            </a:r>
          </a:p>
        </p:txBody>
      </p:sp>
      <p:sp>
        <p:nvSpPr>
          <p:cNvPr id="37" name="Oval 36"/>
          <p:cNvSpPr/>
          <p:nvPr/>
        </p:nvSpPr>
        <p:spPr>
          <a:xfrm>
            <a:off x="3400229" y="2682465"/>
            <a:ext cx="2468880" cy="2468880"/>
          </a:xfrm>
          <a:prstGeom prst="ellipse">
            <a:avLst/>
          </a:prstGeom>
          <a:solidFill>
            <a:schemeClr val="tx2">
              <a:alpha val="8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1088078" rtl="0" eaLnBrk="1" fontAlgn="auto" latinLnBrk="0" hangingPunct="1">
              <a:lnSpc>
                <a:spcPts val="3100"/>
              </a:lnSpc>
              <a:spcBef>
                <a:spcPct val="0"/>
              </a:spcBef>
              <a:spcAft>
                <a:spcPts val="0"/>
              </a:spcAft>
              <a:buClrTx/>
              <a:buSzTx/>
              <a:buFontTx/>
              <a:buNone/>
              <a:tabLst/>
              <a:defRPr/>
            </a:pPr>
            <a:r>
              <a:rPr kumimoji="0" lang="en-US" sz="2800" b="0" i="0" u="none" strike="noStrike" kern="1200" cap="none" spc="0" normalizeH="0" baseline="0" noProof="0" dirty="0">
                <a:ln w="3175">
                  <a:noFill/>
                </a:ln>
                <a:solidFill>
                  <a:prstClr val="white"/>
                </a:solidFill>
                <a:effectLst/>
                <a:uLnTx/>
                <a:uFillTx/>
                <a:latin typeface="Segoe UI Light"/>
                <a:ea typeface="Segoe UI Semibold" panose="020B0702040204020203" pitchFamily="34" charset="0"/>
                <a:cs typeface="Segoe UI" panose="020B0502040204020203" pitchFamily="34" charset="0"/>
              </a:rPr>
              <a:t>Become</a:t>
            </a:r>
          </a:p>
          <a:p>
            <a:pPr marL="0" marR="0" lvl="0" indent="0" algn="ctr" defTabSz="1088078" rtl="0" eaLnBrk="1" fontAlgn="auto" latinLnBrk="0" hangingPunct="1">
              <a:lnSpc>
                <a:spcPts val="3100"/>
              </a:lnSpc>
              <a:spcBef>
                <a:spcPct val="0"/>
              </a:spcBef>
              <a:spcAft>
                <a:spcPts val="0"/>
              </a:spcAft>
              <a:buClrTx/>
              <a:buSzTx/>
              <a:buFontTx/>
              <a:buNone/>
              <a:tabLst/>
              <a:defRPr/>
            </a:pPr>
            <a:r>
              <a:rPr kumimoji="0" lang="en-US" sz="2800" b="0" i="0" u="none" strike="noStrike" kern="1200" cap="none" spc="0" normalizeH="0" baseline="0" noProof="0" dirty="0">
                <a:ln w="3175">
                  <a:noFill/>
                </a:ln>
                <a:solidFill>
                  <a:prstClr val="white"/>
                </a:solidFill>
                <a:effectLst/>
                <a:uLnTx/>
                <a:uFillTx/>
                <a:latin typeface="Segoe UI Light"/>
                <a:ea typeface="Segoe UI Semibold" panose="020B0702040204020203" pitchFamily="34" charset="0"/>
                <a:cs typeface="Segoe UI" panose="020B0502040204020203" pitchFamily="34" charset="0"/>
              </a:rPr>
              <a:t>agile</a:t>
            </a:r>
          </a:p>
        </p:txBody>
      </p:sp>
      <p:sp>
        <p:nvSpPr>
          <p:cNvPr id="40" name="Oval 39"/>
          <p:cNvSpPr/>
          <p:nvPr/>
        </p:nvSpPr>
        <p:spPr>
          <a:xfrm>
            <a:off x="6322892" y="2682465"/>
            <a:ext cx="2468880" cy="2468880"/>
          </a:xfrm>
          <a:prstGeom prst="ellipse">
            <a:avLst/>
          </a:prstGeom>
          <a:solidFill>
            <a:schemeClr val="tx2">
              <a:alpha val="8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1088078" rtl="0" eaLnBrk="1" fontAlgn="auto" latinLnBrk="0" hangingPunct="1">
              <a:lnSpc>
                <a:spcPts val="3100"/>
              </a:lnSpc>
              <a:spcBef>
                <a:spcPct val="0"/>
              </a:spcBef>
              <a:spcAft>
                <a:spcPts val="0"/>
              </a:spcAft>
              <a:buClrTx/>
              <a:buSzTx/>
              <a:buFontTx/>
              <a:buNone/>
              <a:tabLst/>
              <a:defRPr/>
            </a:pPr>
            <a:r>
              <a:rPr kumimoji="0" lang="en-US" sz="2800" b="0" i="0" u="none" strike="noStrike" kern="1200" cap="none" spc="0" normalizeH="0" baseline="0" noProof="0" dirty="0">
                <a:ln w="3175">
                  <a:noFill/>
                </a:ln>
                <a:solidFill>
                  <a:prstClr val="white"/>
                </a:solidFill>
                <a:effectLst/>
                <a:uLnTx/>
                <a:uFillTx/>
                <a:latin typeface="Segoe UI Light"/>
                <a:ea typeface="Segoe UI Semibold" panose="020B0702040204020203" pitchFamily="34" charset="0"/>
                <a:cs typeface="Segoe UI" panose="020B0502040204020203" pitchFamily="34" charset="0"/>
              </a:rPr>
              <a:t>Manage risk</a:t>
            </a:r>
          </a:p>
        </p:txBody>
      </p:sp>
      <p:sp>
        <p:nvSpPr>
          <p:cNvPr id="50" name="Oval 49"/>
          <p:cNvSpPr/>
          <p:nvPr/>
        </p:nvSpPr>
        <p:spPr>
          <a:xfrm>
            <a:off x="9245555" y="2682465"/>
            <a:ext cx="2468880" cy="2468880"/>
          </a:xfrm>
          <a:prstGeom prst="ellipse">
            <a:avLst/>
          </a:prstGeom>
          <a:solidFill>
            <a:schemeClr val="tx2">
              <a:alpha val="8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1088078" rtl="0" eaLnBrk="1" fontAlgn="auto" latinLnBrk="0" hangingPunct="1">
              <a:lnSpc>
                <a:spcPts val="3100"/>
              </a:lnSpc>
              <a:spcBef>
                <a:spcPct val="0"/>
              </a:spcBef>
              <a:spcAft>
                <a:spcPts val="0"/>
              </a:spcAft>
              <a:buClrTx/>
              <a:buSzTx/>
              <a:buFontTx/>
              <a:buNone/>
              <a:tabLst/>
              <a:defRPr/>
            </a:pPr>
            <a:r>
              <a:rPr kumimoji="0" lang="en-US" sz="2800" b="0" i="0" u="none" strike="noStrike" kern="1200" cap="none" spc="0" normalizeH="0" baseline="0" noProof="0" dirty="0">
                <a:ln w="3175">
                  <a:noFill/>
                </a:ln>
                <a:solidFill>
                  <a:prstClr val="white"/>
                </a:solidFill>
                <a:effectLst/>
                <a:uLnTx/>
                <a:uFillTx/>
                <a:latin typeface="Segoe UI Light"/>
                <a:ea typeface="Segoe UI Semibold" panose="020B0702040204020203" pitchFamily="34" charset="0"/>
                <a:cs typeface="Segoe UI" panose="020B0502040204020203" pitchFamily="34" charset="0"/>
              </a:rPr>
              <a:t>Reduce</a:t>
            </a:r>
            <a:br>
              <a:rPr kumimoji="0" lang="en-US" sz="2800" b="0" i="0" u="none" strike="noStrike" kern="1200" cap="none" spc="0" normalizeH="0" baseline="0" noProof="0" dirty="0">
                <a:ln w="3175">
                  <a:noFill/>
                </a:ln>
                <a:solidFill>
                  <a:prstClr val="white"/>
                </a:solidFill>
                <a:effectLst/>
                <a:uLnTx/>
                <a:uFillTx/>
                <a:latin typeface="Segoe UI Light"/>
                <a:ea typeface="Segoe UI Semibold" panose="020B0702040204020203" pitchFamily="34" charset="0"/>
                <a:cs typeface="Segoe UI" panose="020B0502040204020203" pitchFamily="34" charset="0"/>
              </a:rPr>
            </a:br>
            <a:r>
              <a:rPr kumimoji="0" lang="en-US" sz="2800" b="0" i="0" u="none" strike="noStrike" kern="1200" cap="none" spc="0" normalizeH="0" baseline="0" noProof="0" dirty="0">
                <a:ln w="3175">
                  <a:noFill/>
                </a:ln>
                <a:solidFill>
                  <a:prstClr val="white"/>
                </a:solidFill>
                <a:effectLst/>
                <a:uLnTx/>
                <a:uFillTx/>
                <a:latin typeface="Segoe UI Light"/>
                <a:ea typeface="Segoe UI Semibold" panose="020B0702040204020203" pitchFamily="34" charset="0"/>
                <a:cs typeface="Segoe UI" panose="020B0502040204020203" pitchFamily="34" charset="0"/>
              </a:rPr>
              <a:t>cost</a:t>
            </a:r>
          </a:p>
        </p:txBody>
      </p:sp>
      <p:sp>
        <p:nvSpPr>
          <p:cNvPr id="52" name="Freeform 23"/>
          <p:cNvSpPr>
            <a:spLocks noEditPoints="1"/>
          </p:cNvSpPr>
          <p:nvPr/>
        </p:nvSpPr>
        <p:spPr bwMode="auto">
          <a:xfrm>
            <a:off x="7208960" y="3006876"/>
            <a:ext cx="729996" cy="725572"/>
          </a:xfrm>
          <a:custGeom>
            <a:avLst/>
            <a:gdLst>
              <a:gd name="T0" fmla="*/ 110 w 136"/>
              <a:gd name="T1" fmla="*/ 50 h 136"/>
              <a:gd name="T2" fmla="*/ 136 w 136"/>
              <a:gd name="T3" fmla="*/ 24 h 136"/>
              <a:gd name="T4" fmla="*/ 111 w 136"/>
              <a:gd name="T5" fmla="*/ 24 h 136"/>
              <a:gd name="T6" fmla="*/ 111 w 136"/>
              <a:gd name="T7" fmla="*/ 0 h 136"/>
              <a:gd name="T8" fmla="*/ 86 w 136"/>
              <a:gd name="T9" fmla="*/ 26 h 136"/>
              <a:gd name="T10" fmla="*/ 86 w 136"/>
              <a:gd name="T11" fmla="*/ 47 h 136"/>
              <a:gd name="T12" fmla="*/ 75 w 136"/>
              <a:gd name="T13" fmla="*/ 58 h 136"/>
              <a:gd name="T14" fmla="*/ 45 w 136"/>
              <a:gd name="T15" fmla="*/ 46 h 136"/>
              <a:gd name="T16" fmla="*/ 0 w 136"/>
              <a:gd name="T17" fmla="*/ 91 h 136"/>
              <a:gd name="T18" fmla="*/ 45 w 136"/>
              <a:gd name="T19" fmla="*/ 136 h 136"/>
              <a:gd name="T20" fmla="*/ 90 w 136"/>
              <a:gd name="T21" fmla="*/ 91 h 136"/>
              <a:gd name="T22" fmla="*/ 78 w 136"/>
              <a:gd name="T23" fmla="*/ 61 h 136"/>
              <a:gd name="T24" fmla="*/ 89 w 136"/>
              <a:gd name="T25" fmla="*/ 50 h 136"/>
              <a:gd name="T26" fmla="*/ 110 w 136"/>
              <a:gd name="T27" fmla="*/ 50 h 136"/>
              <a:gd name="T28" fmla="*/ 126 w 136"/>
              <a:gd name="T29" fmla="*/ 29 h 136"/>
              <a:gd name="T30" fmla="*/ 108 w 136"/>
              <a:gd name="T31" fmla="*/ 46 h 136"/>
              <a:gd name="T32" fmla="*/ 93 w 136"/>
              <a:gd name="T33" fmla="*/ 46 h 136"/>
              <a:gd name="T34" fmla="*/ 110 w 136"/>
              <a:gd name="T35" fmla="*/ 29 h 136"/>
              <a:gd name="T36" fmla="*/ 126 w 136"/>
              <a:gd name="T37" fmla="*/ 29 h 136"/>
              <a:gd name="T38" fmla="*/ 90 w 136"/>
              <a:gd name="T39" fmla="*/ 28 h 136"/>
              <a:gd name="T40" fmla="*/ 107 w 136"/>
              <a:gd name="T41" fmla="*/ 10 h 136"/>
              <a:gd name="T42" fmla="*/ 107 w 136"/>
              <a:gd name="T43" fmla="*/ 26 h 136"/>
              <a:gd name="T44" fmla="*/ 90 w 136"/>
              <a:gd name="T45" fmla="*/ 43 h 136"/>
              <a:gd name="T46" fmla="*/ 90 w 136"/>
              <a:gd name="T47" fmla="*/ 28 h 136"/>
              <a:gd name="T48" fmla="*/ 86 w 136"/>
              <a:gd name="T49" fmla="*/ 91 h 136"/>
              <a:gd name="T50" fmla="*/ 45 w 136"/>
              <a:gd name="T51" fmla="*/ 132 h 136"/>
              <a:gd name="T52" fmla="*/ 4 w 136"/>
              <a:gd name="T53" fmla="*/ 91 h 136"/>
              <a:gd name="T54" fmla="*/ 45 w 136"/>
              <a:gd name="T55" fmla="*/ 50 h 136"/>
              <a:gd name="T56" fmla="*/ 72 w 136"/>
              <a:gd name="T57" fmla="*/ 61 h 136"/>
              <a:gd name="T58" fmla="*/ 60 w 136"/>
              <a:gd name="T59" fmla="*/ 73 h 136"/>
              <a:gd name="T60" fmla="*/ 45 w 136"/>
              <a:gd name="T61" fmla="*/ 67 h 136"/>
              <a:gd name="T62" fmla="*/ 21 w 136"/>
              <a:gd name="T63" fmla="*/ 91 h 136"/>
              <a:gd name="T64" fmla="*/ 45 w 136"/>
              <a:gd name="T65" fmla="*/ 115 h 136"/>
              <a:gd name="T66" fmla="*/ 68 w 136"/>
              <a:gd name="T67" fmla="*/ 91 h 136"/>
              <a:gd name="T68" fmla="*/ 63 w 136"/>
              <a:gd name="T69" fmla="*/ 76 h 136"/>
              <a:gd name="T70" fmla="*/ 75 w 136"/>
              <a:gd name="T71" fmla="*/ 64 h 136"/>
              <a:gd name="T72" fmla="*/ 86 w 136"/>
              <a:gd name="T73" fmla="*/ 91 h 136"/>
              <a:gd name="T74" fmla="*/ 46 w 136"/>
              <a:gd name="T75" fmla="*/ 87 h 136"/>
              <a:gd name="T76" fmla="*/ 45 w 136"/>
              <a:gd name="T77" fmla="*/ 87 h 136"/>
              <a:gd name="T78" fmla="*/ 41 w 136"/>
              <a:gd name="T79" fmla="*/ 91 h 136"/>
              <a:gd name="T80" fmla="*/ 45 w 136"/>
              <a:gd name="T81" fmla="*/ 95 h 136"/>
              <a:gd name="T82" fmla="*/ 49 w 136"/>
              <a:gd name="T83" fmla="*/ 91 h 136"/>
              <a:gd name="T84" fmla="*/ 49 w 136"/>
              <a:gd name="T85" fmla="*/ 90 h 136"/>
              <a:gd name="T86" fmla="*/ 60 w 136"/>
              <a:gd name="T87" fmla="*/ 79 h 136"/>
              <a:gd name="T88" fmla="*/ 64 w 136"/>
              <a:gd name="T89" fmla="*/ 91 h 136"/>
              <a:gd name="T90" fmla="*/ 45 w 136"/>
              <a:gd name="T91" fmla="*/ 110 h 136"/>
              <a:gd name="T92" fmla="*/ 26 w 136"/>
              <a:gd name="T93" fmla="*/ 91 h 136"/>
              <a:gd name="T94" fmla="*/ 45 w 136"/>
              <a:gd name="T95" fmla="*/ 72 h 136"/>
              <a:gd name="T96" fmla="*/ 57 w 136"/>
              <a:gd name="T97" fmla="*/ 76 h 136"/>
              <a:gd name="T98" fmla="*/ 46 w 136"/>
              <a:gd name="T99" fmla="*/ 8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6" h="136">
                <a:moveTo>
                  <a:pt x="110" y="50"/>
                </a:moveTo>
                <a:cubicBezTo>
                  <a:pt x="136" y="24"/>
                  <a:pt x="136" y="24"/>
                  <a:pt x="136" y="24"/>
                </a:cubicBezTo>
                <a:cubicBezTo>
                  <a:pt x="111" y="24"/>
                  <a:pt x="111" y="24"/>
                  <a:pt x="111" y="24"/>
                </a:cubicBezTo>
                <a:cubicBezTo>
                  <a:pt x="111" y="0"/>
                  <a:pt x="111" y="0"/>
                  <a:pt x="111" y="0"/>
                </a:cubicBezTo>
                <a:cubicBezTo>
                  <a:pt x="86" y="26"/>
                  <a:pt x="86" y="26"/>
                  <a:pt x="86" y="26"/>
                </a:cubicBezTo>
                <a:cubicBezTo>
                  <a:pt x="86" y="47"/>
                  <a:pt x="86" y="47"/>
                  <a:pt x="86" y="47"/>
                </a:cubicBezTo>
                <a:cubicBezTo>
                  <a:pt x="75" y="58"/>
                  <a:pt x="75" y="58"/>
                  <a:pt x="75" y="58"/>
                </a:cubicBezTo>
                <a:cubicBezTo>
                  <a:pt x="67" y="50"/>
                  <a:pt x="57" y="46"/>
                  <a:pt x="45" y="46"/>
                </a:cubicBezTo>
                <a:cubicBezTo>
                  <a:pt x="20" y="46"/>
                  <a:pt x="0" y="66"/>
                  <a:pt x="0" y="91"/>
                </a:cubicBezTo>
                <a:cubicBezTo>
                  <a:pt x="0" y="116"/>
                  <a:pt x="20" y="136"/>
                  <a:pt x="45" y="136"/>
                </a:cubicBezTo>
                <a:cubicBezTo>
                  <a:pt x="70" y="136"/>
                  <a:pt x="90" y="116"/>
                  <a:pt x="90" y="91"/>
                </a:cubicBezTo>
                <a:cubicBezTo>
                  <a:pt x="90" y="79"/>
                  <a:pt x="85" y="69"/>
                  <a:pt x="78" y="61"/>
                </a:cubicBezTo>
                <a:cubicBezTo>
                  <a:pt x="89" y="50"/>
                  <a:pt x="89" y="50"/>
                  <a:pt x="89" y="50"/>
                </a:cubicBezTo>
                <a:lnTo>
                  <a:pt x="110" y="50"/>
                </a:lnTo>
                <a:close/>
                <a:moveTo>
                  <a:pt x="126" y="29"/>
                </a:moveTo>
                <a:cubicBezTo>
                  <a:pt x="108" y="46"/>
                  <a:pt x="108" y="46"/>
                  <a:pt x="108" y="46"/>
                </a:cubicBezTo>
                <a:cubicBezTo>
                  <a:pt x="93" y="46"/>
                  <a:pt x="93" y="46"/>
                  <a:pt x="93" y="46"/>
                </a:cubicBezTo>
                <a:cubicBezTo>
                  <a:pt x="110" y="29"/>
                  <a:pt x="110" y="29"/>
                  <a:pt x="110" y="29"/>
                </a:cubicBezTo>
                <a:lnTo>
                  <a:pt x="126" y="29"/>
                </a:lnTo>
                <a:close/>
                <a:moveTo>
                  <a:pt x="90" y="28"/>
                </a:moveTo>
                <a:cubicBezTo>
                  <a:pt x="107" y="10"/>
                  <a:pt x="107" y="10"/>
                  <a:pt x="107" y="10"/>
                </a:cubicBezTo>
                <a:cubicBezTo>
                  <a:pt x="107" y="26"/>
                  <a:pt x="107" y="26"/>
                  <a:pt x="107" y="26"/>
                </a:cubicBezTo>
                <a:cubicBezTo>
                  <a:pt x="90" y="43"/>
                  <a:pt x="90" y="43"/>
                  <a:pt x="90" y="43"/>
                </a:cubicBezTo>
                <a:lnTo>
                  <a:pt x="90" y="28"/>
                </a:lnTo>
                <a:close/>
                <a:moveTo>
                  <a:pt x="86" y="91"/>
                </a:moveTo>
                <a:cubicBezTo>
                  <a:pt x="86" y="114"/>
                  <a:pt x="67" y="132"/>
                  <a:pt x="45" y="132"/>
                </a:cubicBezTo>
                <a:cubicBezTo>
                  <a:pt x="22" y="132"/>
                  <a:pt x="4" y="114"/>
                  <a:pt x="4" y="91"/>
                </a:cubicBezTo>
                <a:cubicBezTo>
                  <a:pt x="4" y="69"/>
                  <a:pt x="22" y="50"/>
                  <a:pt x="45" y="50"/>
                </a:cubicBezTo>
                <a:cubicBezTo>
                  <a:pt x="55" y="50"/>
                  <a:pt x="65" y="54"/>
                  <a:pt x="72" y="61"/>
                </a:cubicBezTo>
                <a:cubicBezTo>
                  <a:pt x="60" y="73"/>
                  <a:pt x="60" y="73"/>
                  <a:pt x="60" y="73"/>
                </a:cubicBezTo>
                <a:cubicBezTo>
                  <a:pt x="56" y="70"/>
                  <a:pt x="51" y="67"/>
                  <a:pt x="45" y="67"/>
                </a:cubicBezTo>
                <a:cubicBezTo>
                  <a:pt x="32" y="67"/>
                  <a:pt x="21" y="78"/>
                  <a:pt x="21" y="91"/>
                </a:cubicBezTo>
                <a:cubicBezTo>
                  <a:pt x="21" y="104"/>
                  <a:pt x="32" y="115"/>
                  <a:pt x="45" y="115"/>
                </a:cubicBezTo>
                <a:cubicBezTo>
                  <a:pt x="58" y="115"/>
                  <a:pt x="68" y="104"/>
                  <a:pt x="68" y="91"/>
                </a:cubicBezTo>
                <a:cubicBezTo>
                  <a:pt x="68" y="85"/>
                  <a:pt x="66" y="80"/>
                  <a:pt x="63" y="76"/>
                </a:cubicBezTo>
                <a:cubicBezTo>
                  <a:pt x="75" y="64"/>
                  <a:pt x="75" y="64"/>
                  <a:pt x="75" y="64"/>
                </a:cubicBezTo>
                <a:cubicBezTo>
                  <a:pt x="82" y="71"/>
                  <a:pt x="86" y="81"/>
                  <a:pt x="86" y="91"/>
                </a:cubicBezTo>
                <a:close/>
                <a:moveTo>
                  <a:pt x="46" y="87"/>
                </a:moveTo>
                <a:cubicBezTo>
                  <a:pt x="46" y="87"/>
                  <a:pt x="45" y="87"/>
                  <a:pt x="45" y="87"/>
                </a:cubicBezTo>
                <a:cubicBezTo>
                  <a:pt x="42" y="87"/>
                  <a:pt x="41" y="89"/>
                  <a:pt x="41" y="91"/>
                </a:cubicBezTo>
                <a:cubicBezTo>
                  <a:pt x="41" y="94"/>
                  <a:pt x="42" y="95"/>
                  <a:pt x="45" y="95"/>
                </a:cubicBezTo>
                <a:cubicBezTo>
                  <a:pt x="47" y="95"/>
                  <a:pt x="49" y="94"/>
                  <a:pt x="49" y="91"/>
                </a:cubicBezTo>
                <a:cubicBezTo>
                  <a:pt x="49" y="91"/>
                  <a:pt x="49" y="90"/>
                  <a:pt x="49" y="90"/>
                </a:cubicBezTo>
                <a:cubicBezTo>
                  <a:pt x="60" y="79"/>
                  <a:pt x="60" y="79"/>
                  <a:pt x="60" y="79"/>
                </a:cubicBezTo>
                <a:cubicBezTo>
                  <a:pt x="63" y="82"/>
                  <a:pt x="64" y="87"/>
                  <a:pt x="64" y="91"/>
                </a:cubicBezTo>
                <a:cubicBezTo>
                  <a:pt x="64" y="102"/>
                  <a:pt x="56" y="110"/>
                  <a:pt x="45" y="110"/>
                </a:cubicBezTo>
                <a:cubicBezTo>
                  <a:pt x="34" y="110"/>
                  <a:pt x="26" y="102"/>
                  <a:pt x="26" y="91"/>
                </a:cubicBezTo>
                <a:cubicBezTo>
                  <a:pt x="26" y="80"/>
                  <a:pt x="34" y="72"/>
                  <a:pt x="45" y="72"/>
                </a:cubicBezTo>
                <a:cubicBezTo>
                  <a:pt x="49" y="72"/>
                  <a:pt x="54" y="73"/>
                  <a:pt x="57" y="76"/>
                </a:cubicBezTo>
                <a:lnTo>
                  <a:pt x="46" y="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53" name="Group 4"/>
          <p:cNvGrpSpPr>
            <a:grpSpLocks noChangeAspect="1"/>
          </p:cNvGrpSpPr>
          <p:nvPr/>
        </p:nvGrpSpPr>
        <p:grpSpPr bwMode="auto">
          <a:xfrm>
            <a:off x="1410868" y="3115000"/>
            <a:ext cx="602287" cy="575828"/>
            <a:chOff x="2204" y="1722"/>
            <a:chExt cx="387" cy="370"/>
          </a:xfrm>
          <a:solidFill>
            <a:schemeClr val="bg1"/>
          </a:solidFill>
        </p:grpSpPr>
        <p:sp>
          <p:nvSpPr>
            <p:cNvPr id="54" name="Rectangle 5"/>
            <p:cNvSpPr>
              <a:spLocks noChangeArrowheads="1"/>
            </p:cNvSpPr>
            <p:nvPr/>
          </p:nvSpPr>
          <p:spPr bwMode="auto">
            <a:xfrm>
              <a:off x="2574" y="1722"/>
              <a:ext cx="17" cy="3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5" name="Rectangle 6"/>
            <p:cNvSpPr>
              <a:spLocks noChangeArrowheads="1"/>
            </p:cNvSpPr>
            <p:nvPr/>
          </p:nvSpPr>
          <p:spPr bwMode="auto">
            <a:xfrm>
              <a:off x="2479" y="1812"/>
              <a:ext cx="17" cy="2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6" name="Rectangle 7"/>
            <p:cNvSpPr>
              <a:spLocks noChangeArrowheads="1"/>
            </p:cNvSpPr>
            <p:nvPr/>
          </p:nvSpPr>
          <p:spPr bwMode="auto">
            <a:xfrm>
              <a:off x="2389" y="1907"/>
              <a:ext cx="17" cy="1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7" name="Rectangle 8"/>
            <p:cNvSpPr>
              <a:spLocks noChangeArrowheads="1"/>
            </p:cNvSpPr>
            <p:nvPr/>
          </p:nvSpPr>
          <p:spPr bwMode="auto">
            <a:xfrm>
              <a:off x="2294" y="1907"/>
              <a:ext cx="17" cy="1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Rectangle 9"/>
            <p:cNvSpPr>
              <a:spLocks noChangeArrowheads="1"/>
            </p:cNvSpPr>
            <p:nvPr/>
          </p:nvSpPr>
          <p:spPr bwMode="auto">
            <a:xfrm>
              <a:off x="2204" y="1998"/>
              <a:ext cx="17" cy="9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9" name="Freeform 19"/>
          <p:cNvSpPr>
            <a:spLocks noEditPoints="1"/>
          </p:cNvSpPr>
          <p:nvPr/>
        </p:nvSpPr>
        <p:spPr bwMode="auto">
          <a:xfrm>
            <a:off x="4292966" y="3113201"/>
            <a:ext cx="683407" cy="679176"/>
          </a:xfrm>
          <a:custGeom>
            <a:avLst/>
            <a:gdLst>
              <a:gd name="T0" fmla="*/ 133 w 134"/>
              <a:gd name="T1" fmla="*/ 43 h 133"/>
              <a:gd name="T2" fmla="*/ 112 w 134"/>
              <a:gd name="T3" fmla="*/ 22 h 133"/>
              <a:gd name="T4" fmla="*/ 110 w 134"/>
              <a:gd name="T5" fmla="*/ 21 h 133"/>
              <a:gd name="T6" fmla="*/ 69 w 134"/>
              <a:gd name="T7" fmla="*/ 21 h 133"/>
              <a:gd name="T8" fmla="*/ 69 w 134"/>
              <a:gd name="T9" fmla="*/ 2 h 133"/>
              <a:gd name="T10" fmla="*/ 67 w 134"/>
              <a:gd name="T11" fmla="*/ 0 h 133"/>
              <a:gd name="T12" fmla="*/ 24 w 134"/>
              <a:gd name="T13" fmla="*/ 0 h 133"/>
              <a:gd name="T14" fmla="*/ 23 w 134"/>
              <a:gd name="T15" fmla="*/ 0 h 133"/>
              <a:gd name="T16" fmla="*/ 1 w 134"/>
              <a:gd name="T17" fmla="*/ 22 h 133"/>
              <a:gd name="T18" fmla="*/ 1 w 134"/>
              <a:gd name="T19" fmla="*/ 25 h 133"/>
              <a:gd name="T20" fmla="*/ 23 w 134"/>
              <a:gd name="T21" fmla="*/ 46 h 133"/>
              <a:gd name="T22" fmla="*/ 24 w 134"/>
              <a:gd name="T23" fmla="*/ 47 h 133"/>
              <a:gd name="T24" fmla="*/ 65 w 134"/>
              <a:gd name="T25" fmla="*/ 47 h 133"/>
              <a:gd name="T26" fmla="*/ 65 w 134"/>
              <a:gd name="T27" fmla="*/ 131 h 133"/>
              <a:gd name="T28" fmla="*/ 67 w 134"/>
              <a:gd name="T29" fmla="*/ 133 h 133"/>
              <a:gd name="T30" fmla="*/ 69 w 134"/>
              <a:gd name="T31" fmla="*/ 131 h 133"/>
              <a:gd name="T32" fmla="*/ 69 w 134"/>
              <a:gd name="T33" fmla="*/ 69 h 133"/>
              <a:gd name="T34" fmla="*/ 110 w 134"/>
              <a:gd name="T35" fmla="*/ 69 h 133"/>
              <a:gd name="T36" fmla="*/ 112 w 134"/>
              <a:gd name="T37" fmla="*/ 68 h 133"/>
              <a:gd name="T38" fmla="*/ 133 w 134"/>
              <a:gd name="T39" fmla="*/ 46 h 133"/>
              <a:gd name="T40" fmla="*/ 133 w 134"/>
              <a:gd name="T41" fmla="*/ 43 h 133"/>
              <a:gd name="T42" fmla="*/ 25 w 134"/>
              <a:gd name="T43" fmla="*/ 43 h 133"/>
              <a:gd name="T44" fmla="*/ 6 w 134"/>
              <a:gd name="T45" fmla="*/ 23 h 133"/>
              <a:gd name="T46" fmla="*/ 25 w 134"/>
              <a:gd name="T47" fmla="*/ 4 h 133"/>
              <a:gd name="T48" fmla="*/ 65 w 134"/>
              <a:gd name="T49" fmla="*/ 4 h 133"/>
              <a:gd name="T50" fmla="*/ 65 w 134"/>
              <a:gd name="T51" fmla="*/ 43 h 133"/>
              <a:gd name="T52" fmla="*/ 25 w 134"/>
              <a:gd name="T53" fmla="*/ 43 h 133"/>
              <a:gd name="T54" fmla="*/ 109 w 134"/>
              <a:gd name="T55" fmla="*/ 64 h 133"/>
              <a:gd name="T56" fmla="*/ 69 w 134"/>
              <a:gd name="T57" fmla="*/ 64 h 133"/>
              <a:gd name="T58" fmla="*/ 69 w 134"/>
              <a:gd name="T59" fmla="*/ 26 h 133"/>
              <a:gd name="T60" fmla="*/ 109 w 134"/>
              <a:gd name="T61" fmla="*/ 26 h 133"/>
              <a:gd name="T62" fmla="*/ 128 w 134"/>
              <a:gd name="T63" fmla="*/ 45 h 133"/>
              <a:gd name="T64" fmla="*/ 109 w 134"/>
              <a:gd name="T65" fmla="*/ 6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33">
                <a:moveTo>
                  <a:pt x="133" y="43"/>
                </a:moveTo>
                <a:cubicBezTo>
                  <a:pt x="112" y="22"/>
                  <a:pt x="112" y="22"/>
                  <a:pt x="112" y="22"/>
                </a:cubicBezTo>
                <a:cubicBezTo>
                  <a:pt x="111" y="21"/>
                  <a:pt x="111" y="21"/>
                  <a:pt x="110" y="21"/>
                </a:cubicBezTo>
                <a:cubicBezTo>
                  <a:pt x="69" y="21"/>
                  <a:pt x="69" y="21"/>
                  <a:pt x="69" y="21"/>
                </a:cubicBezTo>
                <a:cubicBezTo>
                  <a:pt x="69" y="2"/>
                  <a:pt x="69" y="2"/>
                  <a:pt x="69" y="2"/>
                </a:cubicBezTo>
                <a:cubicBezTo>
                  <a:pt x="69" y="1"/>
                  <a:pt x="68" y="0"/>
                  <a:pt x="67" y="0"/>
                </a:cubicBezTo>
                <a:cubicBezTo>
                  <a:pt x="24" y="0"/>
                  <a:pt x="24" y="0"/>
                  <a:pt x="24" y="0"/>
                </a:cubicBezTo>
                <a:cubicBezTo>
                  <a:pt x="23" y="0"/>
                  <a:pt x="23" y="0"/>
                  <a:pt x="23" y="0"/>
                </a:cubicBezTo>
                <a:cubicBezTo>
                  <a:pt x="1" y="22"/>
                  <a:pt x="1" y="22"/>
                  <a:pt x="1" y="22"/>
                </a:cubicBezTo>
                <a:cubicBezTo>
                  <a:pt x="0" y="23"/>
                  <a:pt x="0" y="24"/>
                  <a:pt x="1" y="25"/>
                </a:cubicBezTo>
                <a:cubicBezTo>
                  <a:pt x="23" y="46"/>
                  <a:pt x="23" y="46"/>
                  <a:pt x="23" y="46"/>
                </a:cubicBezTo>
                <a:cubicBezTo>
                  <a:pt x="23" y="47"/>
                  <a:pt x="23" y="47"/>
                  <a:pt x="24" y="47"/>
                </a:cubicBezTo>
                <a:cubicBezTo>
                  <a:pt x="65" y="47"/>
                  <a:pt x="65" y="47"/>
                  <a:pt x="65" y="47"/>
                </a:cubicBezTo>
                <a:cubicBezTo>
                  <a:pt x="65" y="131"/>
                  <a:pt x="65" y="131"/>
                  <a:pt x="65" y="131"/>
                </a:cubicBezTo>
                <a:cubicBezTo>
                  <a:pt x="65" y="132"/>
                  <a:pt x="66" y="133"/>
                  <a:pt x="67" y="133"/>
                </a:cubicBezTo>
                <a:cubicBezTo>
                  <a:pt x="68" y="133"/>
                  <a:pt x="69" y="132"/>
                  <a:pt x="69" y="131"/>
                </a:cubicBezTo>
                <a:cubicBezTo>
                  <a:pt x="69" y="69"/>
                  <a:pt x="69" y="69"/>
                  <a:pt x="69" y="69"/>
                </a:cubicBezTo>
                <a:cubicBezTo>
                  <a:pt x="110" y="69"/>
                  <a:pt x="110" y="69"/>
                  <a:pt x="110" y="69"/>
                </a:cubicBezTo>
                <a:cubicBezTo>
                  <a:pt x="111" y="69"/>
                  <a:pt x="111" y="68"/>
                  <a:pt x="112" y="68"/>
                </a:cubicBezTo>
                <a:cubicBezTo>
                  <a:pt x="133" y="46"/>
                  <a:pt x="133" y="46"/>
                  <a:pt x="133" y="46"/>
                </a:cubicBezTo>
                <a:cubicBezTo>
                  <a:pt x="134" y="46"/>
                  <a:pt x="134" y="44"/>
                  <a:pt x="133" y="43"/>
                </a:cubicBezTo>
                <a:close/>
                <a:moveTo>
                  <a:pt x="25" y="43"/>
                </a:moveTo>
                <a:cubicBezTo>
                  <a:pt x="6" y="23"/>
                  <a:pt x="6" y="23"/>
                  <a:pt x="6" y="23"/>
                </a:cubicBezTo>
                <a:cubicBezTo>
                  <a:pt x="25" y="4"/>
                  <a:pt x="25" y="4"/>
                  <a:pt x="25" y="4"/>
                </a:cubicBezTo>
                <a:cubicBezTo>
                  <a:pt x="65" y="4"/>
                  <a:pt x="65" y="4"/>
                  <a:pt x="65" y="4"/>
                </a:cubicBezTo>
                <a:cubicBezTo>
                  <a:pt x="65" y="43"/>
                  <a:pt x="65" y="43"/>
                  <a:pt x="65" y="43"/>
                </a:cubicBezTo>
                <a:lnTo>
                  <a:pt x="25" y="43"/>
                </a:lnTo>
                <a:close/>
                <a:moveTo>
                  <a:pt x="109" y="64"/>
                </a:moveTo>
                <a:cubicBezTo>
                  <a:pt x="69" y="64"/>
                  <a:pt x="69" y="64"/>
                  <a:pt x="69" y="64"/>
                </a:cubicBezTo>
                <a:cubicBezTo>
                  <a:pt x="69" y="26"/>
                  <a:pt x="69" y="26"/>
                  <a:pt x="69" y="26"/>
                </a:cubicBezTo>
                <a:cubicBezTo>
                  <a:pt x="109" y="26"/>
                  <a:pt x="109" y="26"/>
                  <a:pt x="109" y="26"/>
                </a:cubicBezTo>
                <a:cubicBezTo>
                  <a:pt x="128" y="45"/>
                  <a:pt x="128" y="45"/>
                  <a:pt x="128" y="45"/>
                </a:cubicBezTo>
                <a:lnTo>
                  <a:pt x="109" y="64"/>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0" name="Group 4"/>
          <p:cNvGrpSpPr>
            <a:grpSpLocks noChangeAspect="1"/>
          </p:cNvGrpSpPr>
          <p:nvPr/>
        </p:nvGrpSpPr>
        <p:grpSpPr bwMode="auto">
          <a:xfrm flipH="1">
            <a:off x="10178846" y="3123313"/>
            <a:ext cx="602287" cy="575828"/>
            <a:chOff x="2204" y="1722"/>
            <a:chExt cx="387" cy="370"/>
          </a:xfrm>
          <a:solidFill>
            <a:schemeClr val="bg1"/>
          </a:solidFill>
        </p:grpSpPr>
        <p:sp>
          <p:nvSpPr>
            <p:cNvPr id="61" name="Rectangle 5"/>
            <p:cNvSpPr>
              <a:spLocks noChangeArrowheads="1"/>
            </p:cNvSpPr>
            <p:nvPr/>
          </p:nvSpPr>
          <p:spPr bwMode="auto">
            <a:xfrm>
              <a:off x="2574" y="1722"/>
              <a:ext cx="17" cy="3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2" name="Rectangle 6"/>
            <p:cNvSpPr>
              <a:spLocks noChangeArrowheads="1"/>
            </p:cNvSpPr>
            <p:nvPr/>
          </p:nvSpPr>
          <p:spPr bwMode="auto">
            <a:xfrm>
              <a:off x="2479" y="1812"/>
              <a:ext cx="17" cy="2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3" name="Rectangle 7"/>
            <p:cNvSpPr>
              <a:spLocks noChangeArrowheads="1"/>
            </p:cNvSpPr>
            <p:nvPr/>
          </p:nvSpPr>
          <p:spPr bwMode="auto">
            <a:xfrm>
              <a:off x="2389" y="1907"/>
              <a:ext cx="17" cy="1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Rectangle 8"/>
            <p:cNvSpPr>
              <a:spLocks noChangeArrowheads="1"/>
            </p:cNvSpPr>
            <p:nvPr/>
          </p:nvSpPr>
          <p:spPr bwMode="auto">
            <a:xfrm>
              <a:off x="2294" y="1907"/>
              <a:ext cx="17" cy="1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5" name="Rectangle 9"/>
            <p:cNvSpPr>
              <a:spLocks noChangeArrowheads="1"/>
            </p:cNvSpPr>
            <p:nvPr/>
          </p:nvSpPr>
          <p:spPr bwMode="auto">
            <a:xfrm>
              <a:off x="2204" y="1998"/>
              <a:ext cx="17" cy="9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0" name="Freeform 69"/>
          <p:cNvSpPr/>
          <p:nvPr/>
        </p:nvSpPr>
        <p:spPr>
          <a:xfrm>
            <a:off x="147932" y="2368354"/>
            <a:ext cx="11868537" cy="3122364"/>
          </a:xfrm>
          <a:custGeom>
            <a:avLst/>
            <a:gdLst>
              <a:gd name="connsiteX0" fmla="*/ 1561182 w 11868537"/>
              <a:gd name="connsiteY0" fmla="*/ 0 h 3122364"/>
              <a:gd name="connsiteX1" fmla="*/ 2999679 w 11868537"/>
              <a:gd name="connsiteY1" fmla="*/ 953500 h 3122364"/>
              <a:gd name="connsiteX2" fmla="*/ 3018878 w 11868537"/>
              <a:gd name="connsiteY2" fmla="*/ 1015349 h 3122364"/>
              <a:gd name="connsiteX3" fmla="*/ 3038077 w 11868537"/>
              <a:gd name="connsiteY3" fmla="*/ 953500 h 3122364"/>
              <a:gd name="connsiteX4" fmla="*/ 4476573 w 11868537"/>
              <a:gd name="connsiteY4" fmla="*/ 0 h 3122364"/>
              <a:gd name="connsiteX5" fmla="*/ 5915070 w 11868537"/>
              <a:gd name="connsiteY5" fmla="*/ 953500 h 3122364"/>
              <a:gd name="connsiteX6" fmla="*/ 5934268 w 11868537"/>
              <a:gd name="connsiteY6" fmla="*/ 1015348 h 3122364"/>
              <a:gd name="connsiteX7" fmla="*/ 5953467 w 11868537"/>
              <a:gd name="connsiteY7" fmla="*/ 953500 h 3122364"/>
              <a:gd name="connsiteX8" fmla="*/ 7391964 w 11868537"/>
              <a:gd name="connsiteY8" fmla="*/ 0 h 3122364"/>
              <a:gd name="connsiteX9" fmla="*/ 8830461 w 11868537"/>
              <a:gd name="connsiteY9" fmla="*/ 953500 h 3122364"/>
              <a:gd name="connsiteX10" fmla="*/ 8849660 w 11868537"/>
              <a:gd name="connsiteY10" fmla="*/ 1005955 h 3122364"/>
              <a:gd name="connsiteX11" fmla="*/ 8868858 w 11868537"/>
              <a:gd name="connsiteY11" fmla="*/ 953500 h 3122364"/>
              <a:gd name="connsiteX12" fmla="*/ 10307355 w 11868537"/>
              <a:gd name="connsiteY12" fmla="*/ 0 h 3122364"/>
              <a:gd name="connsiteX13" fmla="*/ 11868537 w 11868537"/>
              <a:gd name="connsiteY13" fmla="*/ 1561182 h 3122364"/>
              <a:gd name="connsiteX14" fmla="*/ 10307355 w 11868537"/>
              <a:gd name="connsiteY14" fmla="*/ 3122364 h 3122364"/>
              <a:gd name="connsiteX15" fmla="*/ 8868858 w 11868537"/>
              <a:gd name="connsiteY15" fmla="*/ 2168865 h 3122364"/>
              <a:gd name="connsiteX16" fmla="*/ 8849660 w 11868537"/>
              <a:gd name="connsiteY16" fmla="*/ 2116409 h 3122364"/>
              <a:gd name="connsiteX17" fmla="*/ 8830461 w 11868537"/>
              <a:gd name="connsiteY17" fmla="*/ 2168865 h 3122364"/>
              <a:gd name="connsiteX18" fmla="*/ 7391964 w 11868537"/>
              <a:gd name="connsiteY18" fmla="*/ 3122364 h 3122364"/>
              <a:gd name="connsiteX19" fmla="*/ 5953467 w 11868537"/>
              <a:gd name="connsiteY19" fmla="*/ 2168865 h 3122364"/>
              <a:gd name="connsiteX20" fmla="*/ 5934268 w 11868537"/>
              <a:gd name="connsiteY20" fmla="*/ 2107016 h 3122364"/>
              <a:gd name="connsiteX21" fmla="*/ 5915070 w 11868537"/>
              <a:gd name="connsiteY21" fmla="*/ 2168865 h 3122364"/>
              <a:gd name="connsiteX22" fmla="*/ 4476573 w 11868537"/>
              <a:gd name="connsiteY22" fmla="*/ 3122364 h 3122364"/>
              <a:gd name="connsiteX23" fmla="*/ 3038077 w 11868537"/>
              <a:gd name="connsiteY23" fmla="*/ 2168865 h 3122364"/>
              <a:gd name="connsiteX24" fmla="*/ 3018878 w 11868537"/>
              <a:gd name="connsiteY24" fmla="*/ 2107016 h 3122364"/>
              <a:gd name="connsiteX25" fmla="*/ 2999679 w 11868537"/>
              <a:gd name="connsiteY25" fmla="*/ 2168865 h 3122364"/>
              <a:gd name="connsiteX26" fmla="*/ 1561182 w 11868537"/>
              <a:gd name="connsiteY26" fmla="*/ 3122364 h 3122364"/>
              <a:gd name="connsiteX27" fmla="*/ 0 w 11868537"/>
              <a:gd name="connsiteY27" fmla="*/ 1561182 h 3122364"/>
              <a:gd name="connsiteX28" fmla="*/ 1561182 w 11868537"/>
              <a:gd name="connsiteY28" fmla="*/ 0 h 312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68537" h="3122364">
                <a:moveTo>
                  <a:pt x="1561182" y="0"/>
                </a:moveTo>
                <a:cubicBezTo>
                  <a:pt x="2207845" y="0"/>
                  <a:pt x="2762678" y="393168"/>
                  <a:pt x="2999679" y="953500"/>
                </a:cubicBezTo>
                <a:lnTo>
                  <a:pt x="3018878" y="1015349"/>
                </a:lnTo>
                <a:lnTo>
                  <a:pt x="3038077" y="953500"/>
                </a:lnTo>
                <a:cubicBezTo>
                  <a:pt x="3275077" y="393168"/>
                  <a:pt x="3829910" y="0"/>
                  <a:pt x="4476573" y="0"/>
                </a:cubicBezTo>
                <a:cubicBezTo>
                  <a:pt x="5123236" y="0"/>
                  <a:pt x="5678069" y="393168"/>
                  <a:pt x="5915070" y="953500"/>
                </a:cubicBezTo>
                <a:lnTo>
                  <a:pt x="5934268" y="1015348"/>
                </a:lnTo>
                <a:lnTo>
                  <a:pt x="5953467" y="953500"/>
                </a:lnTo>
                <a:cubicBezTo>
                  <a:pt x="6190468" y="393168"/>
                  <a:pt x="6745301" y="0"/>
                  <a:pt x="7391964" y="0"/>
                </a:cubicBezTo>
                <a:cubicBezTo>
                  <a:pt x="8038627" y="0"/>
                  <a:pt x="8593460" y="393168"/>
                  <a:pt x="8830461" y="953500"/>
                </a:cubicBezTo>
                <a:lnTo>
                  <a:pt x="8849660" y="1005955"/>
                </a:lnTo>
                <a:lnTo>
                  <a:pt x="8868858" y="953500"/>
                </a:lnTo>
                <a:cubicBezTo>
                  <a:pt x="9105859" y="393168"/>
                  <a:pt x="9660692" y="0"/>
                  <a:pt x="10307355" y="0"/>
                </a:cubicBezTo>
                <a:cubicBezTo>
                  <a:pt x="11169572" y="0"/>
                  <a:pt x="11868537" y="698965"/>
                  <a:pt x="11868537" y="1561182"/>
                </a:cubicBezTo>
                <a:cubicBezTo>
                  <a:pt x="11868537" y="2423399"/>
                  <a:pt x="11169572" y="3122364"/>
                  <a:pt x="10307355" y="3122364"/>
                </a:cubicBezTo>
                <a:cubicBezTo>
                  <a:pt x="9660692" y="3122364"/>
                  <a:pt x="9105859" y="2729196"/>
                  <a:pt x="8868858" y="2168865"/>
                </a:cubicBezTo>
                <a:lnTo>
                  <a:pt x="8849660" y="2116409"/>
                </a:lnTo>
                <a:lnTo>
                  <a:pt x="8830461" y="2168865"/>
                </a:lnTo>
                <a:cubicBezTo>
                  <a:pt x="8593460" y="2729196"/>
                  <a:pt x="8038627" y="3122364"/>
                  <a:pt x="7391964" y="3122364"/>
                </a:cubicBezTo>
                <a:cubicBezTo>
                  <a:pt x="6745301" y="3122364"/>
                  <a:pt x="6190468" y="2729196"/>
                  <a:pt x="5953467" y="2168865"/>
                </a:cubicBezTo>
                <a:lnTo>
                  <a:pt x="5934268" y="2107016"/>
                </a:lnTo>
                <a:lnTo>
                  <a:pt x="5915070" y="2168865"/>
                </a:lnTo>
                <a:cubicBezTo>
                  <a:pt x="5678069" y="2729196"/>
                  <a:pt x="5123236" y="3122364"/>
                  <a:pt x="4476573" y="3122364"/>
                </a:cubicBezTo>
                <a:cubicBezTo>
                  <a:pt x="3829910" y="3122364"/>
                  <a:pt x="3275077" y="2729196"/>
                  <a:pt x="3038077" y="2168865"/>
                </a:cubicBezTo>
                <a:lnTo>
                  <a:pt x="3018878" y="2107016"/>
                </a:lnTo>
                <a:lnTo>
                  <a:pt x="2999679" y="2168865"/>
                </a:lnTo>
                <a:cubicBezTo>
                  <a:pt x="2762678" y="2729196"/>
                  <a:pt x="2207845" y="3122364"/>
                  <a:pt x="1561182" y="3122364"/>
                </a:cubicBezTo>
                <a:cubicBezTo>
                  <a:pt x="698965" y="3122364"/>
                  <a:pt x="0" y="2423399"/>
                  <a:pt x="0" y="1561182"/>
                </a:cubicBezTo>
                <a:cubicBezTo>
                  <a:pt x="0" y="698965"/>
                  <a:pt x="698965" y="0"/>
                  <a:pt x="1561182" y="0"/>
                </a:cubicBezTo>
                <a:close/>
              </a:path>
            </a:pathLst>
          </a:custGeom>
          <a:noFill/>
          <a:ln w="1270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Slide Number Placeholder 2"/>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98712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 t="2076" r="700" b="14018"/>
          <a:stretch/>
        </p:blipFill>
        <p:spPr>
          <a:xfrm>
            <a:off x="0" y="0"/>
            <a:ext cx="12192000" cy="6858000"/>
          </a:xfrm>
          <a:prstGeom prst="rect">
            <a:avLst/>
          </a:prstGeom>
        </p:spPr>
      </p:pic>
      <p:sp>
        <p:nvSpPr>
          <p:cNvPr id="3" name="Rectangle 2"/>
          <p:cNvSpPr/>
          <p:nvPr/>
        </p:nvSpPr>
        <p:spPr>
          <a:xfrm>
            <a:off x="0" y="0"/>
            <a:ext cx="12192000" cy="6858000"/>
          </a:xfrm>
          <a:prstGeom prst="rect">
            <a:avLst/>
          </a:prstGeom>
          <a:blipFill dpi="0" rotWithShape="1">
            <a:blip r:embed="rId4">
              <a:alphaModFix amt="80000"/>
              <a:duotone>
                <a:prstClr val="black"/>
                <a:srgbClr val="D9C3A5">
                  <a:tint val="50000"/>
                  <a:satMod val="180000"/>
                </a:srgb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42" name="Title 1"/>
          <p:cNvSpPr txBox="1">
            <a:spLocks/>
          </p:cNvSpPr>
          <p:nvPr/>
        </p:nvSpPr>
        <p:spPr>
          <a:xfrm>
            <a:off x="266363" y="171802"/>
            <a:ext cx="11656404" cy="1240669"/>
          </a:xfrm>
          <a:prstGeom prst="rect">
            <a:avLst/>
          </a:prstGeom>
        </p:spPr>
        <p:txBody>
          <a:bodyPr vert="horz" lIns="137160" tIns="91440" rIns="137160" bIns="137160" rtlCol="0" anchor="t">
            <a:noAutofit/>
          </a:bodyPr>
          <a:lstStyle>
            <a:lvl1pPr marL="0" algn="l" defTabSz="1088078" rtl="0" eaLnBrk="1" latinLnBrk="0" hangingPunct="1">
              <a:lnSpc>
                <a:spcPct val="90000"/>
              </a:lnSpc>
              <a:spcBef>
                <a:spcPct val="0"/>
              </a:spcBef>
              <a:buNone/>
              <a:defRPr lang="en-US" sz="4800" kern="1200" spc="-100" baseline="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ctr" defTabSz="1088078" rtl="0" eaLnBrk="1" fontAlgn="auto" latinLnBrk="0" hangingPunct="1">
              <a:lnSpc>
                <a:spcPts val="4900"/>
              </a:lnSpc>
              <a:spcBef>
                <a:spcPct val="0"/>
              </a:spcBef>
              <a:spcAft>
                <a:spcPts val="0"/>
              </a:spcAft>
              <a:buClrTx/>
              <a:buSzTx/>
              <a:buFontTx/>
              <a:buNone/>
              <a:tabLst/>
              <a:defRPr/>
            </a:pPr>
            <a:r>
              <a:rPr kumimoji="0" lang="en-US" sz="4400" b="0" i="0" u="none" strike="noStrike" kern="1200" cap="none" spc="0" normalizeH="0" baseline="0" noProof="0" dirty="0">
                <a:ln w="3175">
                  <a:noFill/>
                </a:ln>
                <a:solidFill>
                  <a:prstClr val="white"/>
                </a:solidFill>
                <a:effectLst/>
                <a:uLnTx/>
                <a:uFillTx/>
                <a:latin typeface="Segoe UI Light"/>
                <a:cs typeface="Segoe UI" panose="020B0502040204020203" pitchFamily="34" charset="0"/>
              </a:rPr>
              <a:t>Digital is driving massive demand for  transformation in financial services</a:t>
            </a:r>
            <a:endParaRPr kumimoji="0" lang="en-US" sz="4800" b="1" i="0" u="none" strike="noStrike" kern="1200" cap="none" spc="0" normalizeH="0" baseline="0" noProof="0" dirty="0">
              <a:ln>
                <a:noFill/>
              </a:ln>
              <a:solidFill>
                <a:prstClr val="white"/>
              </a:solidFill>
              <a:effectLst/>
              <a:uLnTx/>
              <a:uFillTx/>
              <a:latin typeface="Segoe UI Light"/>
              <a:cs typeface="Segoe UI" panose="020B0502040204020203" pitchFamily="34" charset="0"/>
            </a:endParaRPr>
          </a:p>
        </p:txBody>
      </p:sp>
      <p:sp>
        <p:nvSpPr>
          <p:cNvPr id="166" name="Slide Number Placeholder 3"/>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67" name="Rectangle 166"/>
          <p:cNvSpPr/>
          <p:nvPr/>
        </p:nvSpPr>
        <p:spPr>
          <a:xfrm>
            <a:off x="234198" y="5380925"/>
            <a:ext cx="4786305" cy="115416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prstClr val="white"/>
                </a:solidFill>
                <a:effectLst/>
                <a:uLnTx/>
                <a:uFillTx/>
                <a:latin typeface="Segoe UI"/>
                <a:ea typeface="+mn-ea"/>
                <a:cs typeface="Segoe UI" pitchFamily="34" charset="0"/>
              </a:rPr>
              <a:t>MANAGING THE REALITIES OF RISK, REGULATION, LEGACY SYSTEMS, AND COST PRESSURES</a:t>
            </a:r>
          </a:p>
        </p:txBody>
      </p:sp>
      <p:sp>
        <p:nvSpPr>
          <p:cNvPr id="168" name="Rectangle 167"/>
          <p:cNvSpPr/>
          <p:nvPr/>
        </p:nvSpPr>
        <p:spPr>
          <a:xfrm>
            <a:off x="7680199" y="1934856"/>
            <a:ext cx="4220561" cy="1508105"/>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prstClr val="white"/>
                </a:solidFill>
                <a:effectLst/>
                <a:uLnTx/>
                <a:uFillTx/>
                <a:latin typeface="Segoe UI"/>
                <a:ea typeface="+mn-ea"/>
                <a:cs typeface="Segoe UI" pitchFamily="34" charset="0"/>
              </a:rPr>
              <a:t>DELIVERING INNOVATIVE CUSTOMER AND EMPLOYEE  EXPERIENCES WITH SPEED AND AGILITY</a:t>
            </a:r>
            <a:endParaRPr kumimoji="0" lang="en-US" sz="23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70" name="Rectangle 3518"/>
          <p:cNvSpPr/>
          <p:nvPr/>
        </p:nvSpPr>
        <p:spPr>
          <a:xfrm>
            <a:off x="632381" y="2732693"/>
            <a:ext cx="1703617" cy="877163"/>
          </a:xfrm>
          <a:prstGeom prst="rect">
            <a:avLst/>
          </a:prstGeom>
        </p:spPr>
        <p:txBody>
          <a:bodyPr wrap="square">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IT budgets</a:t>
            </a:r>
            <a:r>
              <a:rPr kumimoji="0" lang="en-US" sz="1200" b="1"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
            </a:r>
            <a:br>
              <a:rPr kumimoji="0" lang="en-US" sz="1200" b="1"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br>
            <a: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are currently required to keep the lights on</a:t>
            </a:r>
            <a:r>
              <a:rPr kumimoji="0" lang="en-US" sz="1200" b="1"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rPr>
              <a:t>    </a:t>
            </a:r>
            <a:r>
              <a:rPr kumimoji="0" lang="en-US" sz="110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rPr>
              <a:t>(Source: </a:t>
            </a:r>
            <a:r>
              <a:rPr kumimoji="0" lang="en-US" sz="1100" b="0" i="0" u="none" strike="noStrike" kern="1200" cap="none" spc="0" normalizeH="0" baseline="0" noProof="0" dirty="0" err="1">
                <a:ln>
                  <a:noFill/>
                </a:ln>
                <a:solidFill>
                  <a:prstClr val="white">
                    <a:lumMod val="75000"/>
                  </a:prstClr>
                </a:solidFill>
                <a:effectLst/>
                <a:uLnTx/>
                <a:uFillTx/>
                <a:latin typeface="Segoe UI"/>
                <a:ea typeface="Segoe UI" pitchFamily="34" charset="0"/>
                <a:cs typeface="Segoe UI" pitchFamily="34" charset="0"/>
              </a:rPr>
              <a:t>Celent</a:t>
            </a:r>
            <a:r>
              <a:rPr kumimoji="0" lang="en-US" sz="110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rPr>
              <a:t>)</a:t>
            </a:r>
          </a:p>
        </p:txBody>
      </p:sp>
      <p:sp>
        <p:nvSpPr>
          <p:cNvPr id="265" name="Oval 264"/>
          <p:cNvSpPr/>
          <p:nvPr/>
        </p:nvSpPr>
        <p:spPr>
          <a:xfrm>
            <a:off x="5225159" y="1766372"/>
            <a:ext cx="2248035" cy="2248035"/>
          </a:xfrm>
          <a:prstGeom prst="ellipse">
            <a:avLst/>
          </a:prstGeom>
          <a:solidFill>
            <a:schemeClr val="bg2">
              <a:lumMod val="50000"/>
              <a:lumOff val="50000"/>
              <a:alpha val="82000"/>
            </a:schemeClr>
          </a:solidFill>
        </p:spPr>
        <p:txBody>
          <a:bodyPr wrap="none" lIns="0" tIns="0" rIns="0" bIns="0" anchor="b">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68" name="Oval 267"/>
          <p:cNvSpPr/>
          <p:nvPr/>
        </p:nvSpPr>
        <p:spPr>
          <a:xfrm>
            <a:off x="5230591" y="4556449"/>
            <a:ext cx="2249424" cy="2249424"/>
          </a:xfrm>
          <a:prstGeom prst="ellipse">
            <a:avLst/>
          </a:prstGeom>
          <a:solidFill>
            <a:schemeClr val="bg2">
              <a:lumMod val="50000"/>
              <a:lumOff val="50000"/>
              <a:alpha val="82000"/>
            </a:schemeClr>
          </a:solidFill>
        </p:spPr>
        <p:txBody>
          <a:bodyPr wrap="square" lIns="0" tIns="0" rIns="0" bIns="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72" name="Rectangle 271"/>
          <p:cNvSpPr/>
          <p:nvPr/>
        </p:nvSpPr>
        <p:spPr>
          <a:xfrm>
            <a:off x="5686975" y="3665874"/>
            <a:ext cx="1207382" cy="230832"/>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(Source: </a:t>
            </a:r>
            <a:r>
              <a:rPr kumimoji="0" lang="en-US" sz="9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hlinkClick r:id="rId5"/>
              </a:rPr>
              <a:t>Capgemini</a:t>
            </a:r>
            <a:r>
              <a:rPr kumimoji="0" lang="en-US" sz="9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a:t>
            </a:r>
          </a:p>
        </p:txBody>
      </p:sp>
      <p:cxnSp>
        <p:nvCxnSpPr>
          <p:cNvPr id="6" name="Straight Connector 5"/>
          <p:cNvCxnSpPr/>
          <p:nvPr/>
        </p:nvCxnSpPr>
        <p:spPr>
          <a:xfrm flipH="1">
            <a:off x="6349176" y="2030672"/>
            <a:ext cx="1" cy="5997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304400" y="2025642"/>
            <a:ext cx="1444792" cy="707886"/>
            <a:chOff x="6277385" y="1970047"/>
            <a:chExt cx="1444792" cy="707886"/>
          </a:xfrm>
        </p:grpSpPr>
        <p:sp>
          <p:nvSpPr>
            <p:cNvPr id="267" name="Rectangle 266"/>
            <p:cNvSpPr/>
            <p:nvPr/>
          </p:nvSpPr>
          <p:spPr>
            <a:xfrm>
              <a:off x="6342510" y="1970047"/>
              <a:ext cx="1379667" cy="70788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 50</a:t>
              </a:r>
              <a:r>
                <a:rPr kumimoji="0" lang="en-US" sz="2800" b="0"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a:t>
              </a:r>
              <a:r>
                <a:rPr kumimoji="0" lang="en-US" sz="18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
              </a:r>
              <a:br>
                <a:rPr kumimoji="0" lang="en-US" sz="18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br>
              <a: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of Gen Y</a:t>
              </a:r>
              <a:endParaRPr kumimoji="0" lang="en-US" sz="1400" b="0" i="0" u="none" strike="noStrike" kern="1200" cap="none" spc="0" normalizeH="0" baseline="0" noProof="0" dirty="0">
                <a:ln>
                  <a:noFill/>
                </a:ln>
                <a:solidFill>
                  <a:prstClr val="white">
                    <a:lumMod val="85000"/>
                  </a:prstClr>
                </a:solidFill>
                <a:effectLst/>
                <a:uLnTx/>
                <a:uFillTx/>
                <a:latin typeface="Segoe UI"/>
                <a:ea typeface="+mn-ea"/>
                <a:cs typeface="+mn-cs"/>
              </a:endParaRPr>
            </a:p>
          </p:txBody>
        </p:sp>
        <p:sp>
          <p:nvSpPr>
            <p:cNvPr id="7" name="Rectangle 6"/>
            <p:cNvSpPr/>
            <p:nvPr/>
          </p:nvSpPr>
          <p:spPr>
            <a:xfrm>
              <a:off x="6277385" y="2050516"/>
              <a:ext cx="3241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&gt;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8" name="Group 7"/>
          <p:cNvGrpSpPr/>
          <p:nvPr/>
        </p:nvGrpSpPr>
        <p:grpSpPr>
          <a:xfrm>
            <a:off x="5243778" y="2025642"/>
            <a:ext cx="1056507" cy="923330"/>
            <a:chOff x="5287107" y="1970047"/>
            <a:chExt cx="1056507" cy="923330"/>
          </a:xfrm>
        </p:grpSpPr>
        <p:sp>
          <p:nvSpPr>
            <p:cNvPr id="266" name="Rectangle 265"/>
            <p:cNvSpPr/>
            <p:nvPr/>
          </p:nvSpPr>
          <p:spPr>
            <a:xfrm>
              <a:off x="5287107" y="1970047"/>
              <a:ext cx="1056507" cy="923330"/>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15</a:t>
              </a:r>
              <a:r>
                <a:rPr kumimoji="0" lang="en-US" sz="2800" b="0"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a:t>
              </a:r>
              <a:r>
                <a:rPr kumimoji="0" lang="en-US" sz="24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
              </a:r>
              <a:br>
                <a:rPr kumimoji="0" lang="en-US" sz="24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br>
              <a: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customers</a:t>
              </a:r>
              <a:b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br>
              <a:endParaRPr kumimoji="0" lang="en-US" sz="1400" b="0" i="0" u="none" strike="noStrike" kern="1200" cap="none" spc="0" normalizeH="0" baseline="0" noProof="0" dirty="0">
                <a:ln>
                  <a:noFill/>
                </a:ln>
                <a:solidFill>
                  <a:prstClr val="white">
                    <a:lumMod val="85000"/>
                  </a:prstClr>
                </a:solidFill>
                <a:effectLst/>
                <a:uLnTx/>
                <a:uFillTx/>
                <a:latin typeface="Segoe UI"/>
                <a:ea typeface="+mn-ea"/>
                <a:cs typeface="+mn-cs"/>
              </a:endParaRPr>
            </a:p>
          </p:txBody>
        </p:sp>
        <p:sp>
          <p:nvSpPr>
            <p:cNvPr id="27" name="Rectangle 26"/>
            <p:cNvSpPr/>
            <p:nvPr/>
          </p:nvSpPr>
          <p:spPr>
            <a:xfrm>
              <a:off x="5414526" y="2050516"/>
              <a:ext cx="3241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&gt;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0" name="Rectangle 29"/>
          <p:cNvSpPr/>
          <p:nvPr/>
        </p:nvSpPr>
        <p:spPr>
          <a:xfrm>
            <a:off x="5578662" y="6324687"/>
            <a:ext cx="1572232" cy="369332"/>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(Source: </a:t>
            </a:r>
            <a:r>
              <a:rPr kumimoji="0" lang="en-US" sz="90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hlinkClick r:id="rId6"/>
              </a:rPr>
              <a:t>The New Yorker</a:t>
            </a:r>
            <a:r>
              <a:rPr kumimoji="0" lang="en-US" sz="90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rPr>
              <a:t>, May 16, 2016</a:t>
            </a:r>
            <a:r>
              <a:rPr kumimoji="0" lang="en-US" sz="9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a:t>
            </a:r>
          </a:p>
        </p:txBody>
      </p:sp>
      <p:sp>
        <p:nvSpPr>
          <p:cNvPr id="35" name="Oval 34"/>
          <p:cNvSpPr/>
          <p:nvPr/>
        </p:nvSpPr>
        <p:spPr>
          <a:xfrm>
            <a:off x="5098140" y="4294764"/>
            <a:ext cx="2542462" cy="2249424"/>
          </a:xfrm>
          <a:prstGeom prst="ellipse">
            <a:avLst/>
          </a:prstGeom>
          <a:noFill/>
        </p:spPr>
        <p:txBody>
          <a:bodyPr wrap="square" lIns="0" tIns="0" rIns="0" bIns="0" anchor="t">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FINANCIAL</a:t>
            </a:r>
            <a:br>
              <a:rPr kumimoji="0" lang="en-US" sz="1200" b="1"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200" b="1"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COMPANIES ACCOUNTING FOR</a:t>
            </a:r>
            <a:br>
              <a:rPr kumimoji="0" lang="en-US" sz="1200" b="1"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200" b="1"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US CORPORATE PROFITS</a:t>
            </a:r>
            <a:endParaRPr kumimoji="0" lang="en-US" sz="1200" b="1"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6" name="Oval 35"/>
          <p:cNvSpPr/>
          <p:nvPr/>
        </p:nvSpPr>
        <p:spPr>
          <a:xfrm>
            <a:off x="5244354" y="1766521"/>
            <a:ext cx="2248035" cy="2248035"/>
          </a:xfrm>
          <a:prstGeom prst="ellipse">
            <a:avLst/>
          </a:prstGeom>
          <a:noFill/>
        </p:spPr>
        <p:txBody>
          <a:bodyPr wrap="none" lIns="0" tIns="0" rIns="0" bIns="0" anchor="b">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LIKELY TO LEAVE THEIR</a:t>
            </a:r>
            <a:b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BANK IN THE NEXT</a:t>
            </a:r>
            <a:b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SIX MONTHS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Top reasons: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Ease of use and service</a:t>
            </a:r>
          </a:p>
        </p:txBody>
      </p:sp>
      <p:grpSp>
        <p:nvGrpSpPr>
          <p:cNvPr id="29" name="Group 28"/>
          <p:cNvGrpSpPr/>
          <p:nvPr/>
        </p:nvGrpSpPr>
        <p:grpSpPr>
          <a:xfrm>
            <a:off x="7396551" y="3670986"/>
            <a:ext cx="2864622" cy="1210212"/>
            <a:chOff x="7567915" y="3458136"/>
            <a:chExt cx="2864622" cy="1210212"/>
          </a:xfrm>
        </p:grpSpPr>
        <p:sp>
          <p:nvSpPr>
            <p:cNvPr id="285" name="Rectangle 284"/>
            <p:cNvSpPr/>
            <p:nvPr/>
          </p:nvSpPr>
          <p:spPr>
            <a:xfrm>
              <a:off x="7675169" y="3754163"/>
              <a:ext cx="1264020" cy="5232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79</a:t>
              </a:r>
              <a:r>
                <a:rPr kumimoji="0" lang="en-US" sz="2800" b="0"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a:t>
              </a:r>
              <a:r>
                <a:rPr kumimoji="0" lang="en-US" sz="1400" b="0"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 </a:t>
              </a:r>
            </a:p>
          </p:txBody>
        </p:sp>
        <p:sp>
          <p:nvSpPr>
            <p:cNvPr id="28" name="Freeform 11"/>
            <p:cNvSpPr>
              <a:spLocks/>
            </p:cNvSpPr>
            <p:nvPr/>
          </p:nvSpPr>
          <p:spPr bwMode="auto">
            <a:xfrm>
              <a:off x="7567915" y="3458136"/>
              <a:ext cx="1028715" cy="1028716"/>
            </a:xfrm>
            <a:custGeom>
              <a:avLst/>
              <a:gdLst>
                <a:gd name="T0" fmla="*/ 673 w 1106"/>
                <a:gd name="T1" fmla="*/ 921 h 1106"/>
                <a:gd name="T2" fmla="*/ 553 w 1106"/>
                <a:gd name="T3" fmla="*/ 940 h 1106"/>
                <a:gd name="T4" fmla="*/ 166 w 1106"/>
                <a:gd name="T5" fmla="*/ 553 h 1106"/>
                <a:gd name="T6" fmla="*/ 553 w 1106"/>
                <a:gd name="T7" fmla="*/ 166 h 1106"/>
                <a:gd name="T8" fmla="*/ 940 w 1106"/>
                <a:gd name="T9" fmla="*/ 552 h 1106"/>
                <a:gd name="T10" fmla="*/ 1106 w 1106"/>
                <a:gd name="T11" fmla="*/ 552 h 1106"/>
                <a:gd name="T12" fmla="*/ 553 w 1106"/>
                <a:gd name="T13" fmla="*/ 0 h 1106"/>
                <a:gd name="T14" fmla="*/ 0 w 1106"/>
                <a:gd name="T15" fmla="*/ 553 h 1106"/>
                <a:gd name="T16" fmla="*/ 553 w 1106"/>
                <a:gd name="T17" fmla="*/ 1106 h 1106"/>
                <a:gd name="T18" fmla="*/ 725 w 1106"/>
                <a:gd name="T19" fmla="*/ 1079 h 1106"/>
                <a:gd name="T20" fmla="*/ 673 w 1106"/>
                <a:gd name="T21" fmla="*/ 92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106">
                  <a:moveTo>
                    <a:pt x="673" y="921"/>
                  </a:moveTo>
                  <a:cubicBezTo>
                    <a:pt x="635" y="934"/>
                    <a:pt x="595" y="940"/>
                    <a:pt x="553" y="940"/>
                  </a:cubicBezTo>
                  <a:cubicBezTo>
                    <a:pt x="339" y="940"/>
                    <a:pt x="166" y="767"/>
                    <a:pt x="166" y="553"/>
                  </a:cubicBezTo>
                  <a:cubicBezTo>
                    <a:pt x="166" y="339"/>
                    <a:pt x="339" y="166"/>
                    <a:pt x="553" y="166"/>
                  </a:cubicBezTo>
                  <a:cubicBezTo>
                    <a:pt x="767" y="166"/>
                    <a:pt x="940" y="339"/>
                    <a:pt x="940" y="552"/>
                  </a:cubicBezTo>
                  <a:cubicBezTo>
                    <a:pt x="1106" y="552"/>
                    <a:pt x="1106" y="552"/>
                    <a:pt x="1106" y="552"/>
                  </a:cubicBezTo>
                  <a:cubicBezTo>
                    <a:pt x="1106" y="247"/>
                    <a:pt x="858" y="0"/>
                    <a:pt x="553" y="0"/>
                  </a:cubicBezTo>
                  <a:cubicBezTo>
                    <a:pt x="247" y="0"/>
                    <a:pt x="0" y="247"/>
                    <a:pt x="0" y="553"/>
                  </a:cubicBezTo>
                  <a:cubicBezTo>
                    <a:pt x="0" y="859"/>
                    <a:pt x="247" y="1106"/>
                    <a:pt x="553" y="1106"/>
                  </a:cubicBezTo>
                  <a:cubicBezTo>
                    <a:pt x="613" y="1106"/>
                    <a:pt x="671" y="1097"/>
                    <a:pt x="725" y="1079"/>
                  </a:cubicBezTo>
                  <a:lnTo>
                    <a:pt x="673" y="921"/>
                  </a:lnTo>
                  <a:close/>
                </a:path>
              </a:pathLst>
            </a:custGeom>
            <a:noFill/>
            <a:ln w="31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Rectangle 48"/>
            <p:cNvSpPr/>
            <p:nvPr/>
          </p:nvSpPr>
          <p:spPr>
            <a:xfrm>
              <a:off x="8406945" y="3960462"/>
              <a:ext cx="2025592" cy="70788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will use a digital channel for insurance interactions</a:t>
              </a:r>
              <a:endParaRPr kumimoji="0" lang="en-US" sz="14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endParaRP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(Source: </a:t>
              </a:r>
              <a:r>
                <a:rPr kumimoji="0" lang="en-US" sz="11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hlinkClick r:id="rId7"/>
                </a:rPr>
                <a:t>Bain &amp; Company</a:t>
              </a:r>
              <a:r>
                <a:rPr kumimoji="0" lang="en-US" sz="11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a:t>
              </a:r>
            </a:p>
          </p:txBody>
        </p:sp>
      </p:grpSp>
      <p:sp>
        <p:nvSpPr>
          <p:cNvPr id="169" name="Rectangle 168"/>
          <p:cNvSpPr/>
          <p:nvPr/>
        </p:nvSpPr>
        <p:spPr>
          <a:xfrm>
            <a:off x="8465564" y="5182444"/>
            <a:ext cx="2458201" cy="1400383"/>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Traditional banking customers seek </a:t>
            </a:r>
            <a:r>
              <a:rPr kumimoji="0" lang="en-US" sz="1600" b="1"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more personal or tailored solutions </a:t>
            </a:r>
            <a: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and are happy to consider alternatives to traditional banks.</a:t>
            </a:r>
          </a:p>
          <a:p>
            <a:pPr marL="0" marR="0" lvl="0" indent="0" algn="r" defTabSz="932742"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(Source: </a:t>
            </a:r>
            <a: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hlinkClick r:id="rId8"/>
              </a:rPr>
              <a:t>Gartner</a:t>
            </a:r>
            <a: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a:t>
            </a:r>
          </a:p>
        </p:txBody>
      </p:sp>
      <p:grpSp>
        <p:nvGrpSpPr>
          <p:cNvPr id="41" name="Group 40"/>
          <p:cNvGrpSpPr/>
          <p:nvPr/>
        </p:nvGrpSpPr>
        <p:grpSpPr>
          <a:xfrm>
            <a:off x="12960540" y="5406730"/>
            <a:ext cx="960437" cy="950912"/>
            <a:chOff x="9322942" y="5334239"/>
            <a:chExt cx="960437" cy="950912"/>
          </a:xfrm>
          <a:noFill/>
        </p:grpSpPr>
        <p:sp>
          <p:nvSpPr>
            <p:cNvPr id="38" name="Oval 15"/>
            <p:cNvSpPr>
              <a:spLocks noChangeArrowheads="1"/>
            </p:cNvSpPr>
            <p:nvPr/>
          </p:nvSpPr>
          <p:spPr bwMode="auto">
            <a:xfrm>
              <a:off x="9588054" y="5334239"/>
              <a:ext cx="430212" cy="427037"/>
            </a:xfrm>
            <a:prstGeom prst="ellipse">
              <a:avLst/>
            </a:pr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7"/>
            <p:cNvSpPr>
              <a:spLocks/>
            </p:cNvSpPr>
            <p:nvPr/>
          </p:nvSpPr>
          <p:spPr bwMode="auto">
            <a:xfrm>
              <a:off x="9322942" y="5821601"/>
              <a:ext cx="960437" cy="463550"/>
            </a:xfrm>
            <a:custGeom>
              <a:avLst/>
              <a:gdLst>
                <a:gd name="T0" fmla="*/ 50 w 286"/>
                <a:gd name="T1" fmla="*/ 138 h 138"/>
                <a:gd name="T2" fmla="*/ 50 w 286"/>
                <a:gd name="T3" fmla="*/ 107 h 138"/>
                <a:gd name="T4" fmla="*/ 54 w 286"/>
                <a:gd name="T5" fmla="*/ 103 h 138"/>
                <a:gd name="T6" fmla="*/ 57 w 286"/>
                <a:gd name="T7" fmla="*/ 103 h 138"/>
                <a:gd name="T8" fmla="*/ 61 w 286"/>
                <a:gd name="T9" fmla="*/ 107 h 138"/>
                <a:gd name="T10" fmla="*/ 61 w 286"/>
                <a:gd name="T11" fmla="*/ 108 h 138"/>
                <a:gd name="T12" fmla="*/ 61 w 286"/>
                <a:gd name="T13" fmla="*/ 108 h 138"/>
                <a:gd name="T14" fmla="*/ 61 w 286"/>
                <a:gd name="T15" fmla="*/ 138 h 138"/>
                <a:gd name="T16" fmla="*/ 225 w 286"/>
                <a:gd name="T17" fmla="*/ 138 h 138"/>
                <a:gd name="T18" fmla="*/ 225 w 286"/>
                <a:gd name="T19" fmla="*/ 107 h 138"/>
                <a:gd name="T20" fmla="*/ 229 w 286"/>
                <a:gd name="T21" fmla="*/ 103 h 138"/>
                <a:gd name="T22" fmla="*/ 231 w 286"/>
                <a:gd name="T23" fmla="*/ 103 h 138"/>
                <a:gd name="T24" fmla="*/ 235 w 286"/>
                <a:gd name="T25" fmla="*/ 107 h 138"/>
                <a:gd name="T26" fmla="*/ 235 w 286"/>
                <a:gd name="T27" fmla="*/ 108 h 138"/>
                <a:gd name="T28" fmla="*/ 235 w 286"/>
                <a:gd name="T29" fmla="*/ 108 h 138"/>
                <a:gd name="T30" fmla="*/ 235 w 286"/>
                <a:gd name="T31" fmla="*/ 138 h 138"/>
                <a:gd name="T32" fmla="*/ 286 w 286"/>
                <a:gd name="T33" fmla="*/ 138 h 138"/>
                <a:gd name="T34" fmla="*/ 286 w 286"/>
                <a:gd name="T35" fmla="*/ 70 h 138"/>
                <a:gd name="T36" fmla="*/ 216 w 286"/>
                <a:gd name="T37" fmla="*/ 0 h 138"/>
                <a:gd name="T38" fmla="*/ 70 w 286"/>
                <a:gd name="T39" fmla="*/ 0 h 138"/>
                <a:gd name="T40" fmla="*/ 0 w 286"/>
                <a:gd name="T41" fmla="*/ 70 h 138"/>
                <a:gd name="T42" fmla="*/ 0 w 286"/>
                <a:gd name="T43" fmla="*/ 138 h 138"/>
                <a:gd name="T44" fmla="*/ 50 w 286"/>
                <a:gd name="T4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 h="138">
                  <a:moveTo>
                    <a:pt x="50" y="138"/>
                  </a:moveTo>
                  <a:cubicBezTo>
                    <a:pt x="50" y="107"/>
                    <a:pt x="50" y="107"/>
                    <a:pt x="50" y="107"/>
                  </a:cubicBezTo>
                  <a:cubicBezTo>
                    <a:pt x="50" y="103"/>
                    <a:pt x="54" y="103"/>
                    <a:pt x="54" y="103"/>
                  </a:cubicBezTo>
                  <a:cubicBezTo>
                    <a:pt x="57" y="103"/>
                    <a:pt x="57" y="103"/>
                    <a:pt x="57" y="103"/>
                  </a:cubicBezTo>
                  <a:cubicBezTo>
                    <a:pt x="61" y="103"/>
                    <a:pt x="61" y="107"/>
                    <a:pt x="61" y="107"/>
                  </a:cubicBezTo>
                  <a:cubicBezTo>
                    <a:pt x="61" y="108"/>
                    <a:pt x="61" y="108"/>
                    <a:pt x="61" y="108"/>
                  </a:cubicBezTo>
                  <a:cubicBezTo>
                    <a:pt x="61" y="108"/>
                    <a:pt x="61" y="108"/>
                    <a:pt x="61" y="108"/>
                  </a:cubicBezTo>
                  <a:cubicBezTo>
                    <a:pt x="61" y="138"/>
                    <a:pt x="61" y="138"/>
                    <a:pt x="61" y="138"/>
                  </a:cubicBezTo>
                  <a:cubicBezTo>
                    <a:pt x="225" y="138"/>
                    <a:pt x="225" y="138"/>
                    <a:pt x="225" y="138"/>
                  </a:cubicBezTo>
                  <a:cubicBezTo>
                    <a:pt x="225" y="107"/>
                    <a:pt x="225" y="107"/>
                    <a:pt x="225" y="107"/>
                  </a:cubicBezTo>
                  <a:cubicBezTo>
                    <a:pt x="225" y="103"/>
                    <a:pt x="229" y="103"/>
                    <a:pt x="229" y="103"/>
                  </a:cubicBezTo>
                  <a:cubicBezTo>
                    <a:pt x="231" y="103"/>
                    <a:pt x="231" y="103"/>
                    <a:pt x="231" y="103"/>
                  </a:cubicBezTo>
                  <a:cubicBezTo>
                    <a:pt x="235" y="103"/>
                    <a:pt x="235" y="107"/>
                    <a:pt x="235" y="107"/>
                  </a:cubicBezTo>
                  <a:cubicBezTo>
                    <a:pt x="235" y="108"/>
                    <a:pt x="235" y="108"/>
                    <a:pt x="235" y="108"/>
                  </a:cubicBezTo>
                  <a:cubicBezTo>
                    <a:pt x="235" y="108"/>
                    <a:pt x="235" y="108"/>
                    <a:pt x="235" y="108"/>
                  </a:cubicBezTo>
                  <a:cubicBezTo>
                    <a:pt x="235" y="138"/>
                    <a:pt x="235" y="138"/>
                    <a:pt x="235" y="138"/>
                  </a:cubicBezTo>
                  <a:cubicBezTo>
                    <a:pt x="286" y="138"/>
                    <a:pt x="286" y="138"/>
                    <a:pt x="286" y="138"/>
                  </a:cubicBezTo>
                  <a:cubicBezTo>
                    <a:pt x="286" y="70"/>
                    <a:pt x="286" y="70"/>
                    <a:pt x="286" y="70"/>
                  </a:cubicBezTo>
                  <a:cubicBezTo>
                    <a:pt x="286" y="70"/>
                    <a:pt x="286" y="0"/>
                    <a:pt x="216" y="0"/>
                  </a:cubicBezTo>
                  <a:cubicBezTo>
                    <a:pt x="70" y="0"/>
                    <a:pt x="70" y="0"/>
                    <a:pt x="70" y="0"/>
                  </a:cubicBezTo>
                  <a:cubicBezTo>
                    <a:pt x="70" y="0"/>
                    <a:pt x="0" y="0"/>
                    <a:pt x="0" y="70"/>
                  </a:cubicBezTo>
                  <a:cubicBezTo>
                    <a:pt x="0" y="138"/>
                    <a:pt x="0" y="138"/>
                    <a:pt x="0" y="138"/>
                  </a:cubicBezTo>
                  <a:lnTo>
                    <a:pt x="50" y="138"/>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 name="Group 52"/>
          <p:cNvGrpSpPr/>
          <p:nvPr/>
        </p:nvGrpSpPr>
        <p:grpSpPr>
          <a:xfrm>
            <a:off x="10923765" y="5315302"/>
            <a:ext cx="714951" cy="831062"/>
            <a:chOff x="10809288" y="3683000"/>
            <a:chExt cx="1241425" cy="1443038"/>
          </a:xfrm>
        </p:grpSpPr>
        <p:sp>
          <p:nvSpPr>
            <p:cNvPr id="51" name="Freeform 21"/>
            <p:cNvSpPr>
              <a:spLocks noEditPoints="1"/>
            </p:cNvSpPr>
            <p:nvPr/>
          </p:nvSpPr>
          <p:spPr bwMode="auto">
            <a:xfrm>
              <a:off x="11063288" y="3683000"/>
              <a:ext cx="730250" cy="728663"/>
            </a:xfrm>
            <a:custGeom>
              <a:avLst/>
              <a:gdLst>
                <a:gd name="T0" fmla="*/ 109 w 218"/>
                <a:gd name="T1" fmla="*/ 218 h 218"/>
                <a:gd name="T2" fmla="*/ 0 w 218"/>
                <a:gd name="T3" fmla="*/ 109 h 218"/>
                <a:gd name="T4" fmla="*/ 109 w 218"/>
                <a:gd name="T5" fmla="*/ 0 h 218"/>
                <a:gd name="T6" fmla="*/ 218 w 218"/>
                <a:gd name="T7" fmla="*/ 109 h 218"/>
                <a:gd name="T8" fmla="*/ 109 w 218"/>
                <a:gd name="T9" fmla="*/ 218 h 218"/>
                <a:gd name="T10" fmla="*/ 109 w 218"/>
                <a:gd name="T11" fmla="*/ 14 h 218"/>
                <a:gd name="T12" fmla="*/ 14 w 218"/>
                <a:gd name="T13" fmla="*/ 109 h 218"/>
                <a:gd name="T14" fmla="*/ 109 w 218"/>
                <a:gd name="T15" fmla="*/ 204 h 218"/>
                <a:gd name="T16" fmla="*/ 204 w 218"/>
                <a:gd name="T17" fmla="*/ 109 h 218"/>
                <a:gd name="T18" fmla="*/ 109 w 218"/>
                <a:gd name="T19" fmla="*/ 1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8">
                  <a:moveTo>
                    <a:pt x="109" y="218"/>
                  </a:moveTo>
                  <a:cubicBezTo>
                    <a:pt x="49" y="218"/>
                    <a:pt x="0" y="169"/>
                    <a:pt x="0" y="109"/>
                  </a:cubicBezTo>
                  <a:cubicBezTo>
                    <a:pt x="0" y="49"/>
                    <a:pt x="49" y="0"/>
                    <a:pt x="109" y="0"/>
                  </a:cubicBezTo>
                  <a:cubicBezTo>
                    <a:pt x="169" y="0"/>
                    <a:pt x="218" y="49"/>
                    <a:pt x="218" y="109"/>
                  </a:cubicBezTo>
                  <a:cubicBezTo>
                    <a:pt x="218" y="169"/>
                    <a:pt x="169" y="218"/>
                    <a:pt x="109" y="218"/>
                  </a:cubicBezTo>
                  <a:close/>
                  <a:moveTo>
                    <a:pt x="109" y="14"/>
                  </a:moveTo>
                  <a:cubicBezTo>
                    <a:pt x="57" y="14"/>
                    <a:pt x="14" y="57"/>
                    <a:pt x="14" y="109"/>
                  </a:cubicBezTo>
                  <a:cubicBezTo>
                    <a:pt x="14" y="162"/>
                    <a:pt x="57" y="204"/>
                    <a:pt x="109" y="204"/>
                  </a:cubicBezTo>
                  <a:cubicBezTo>
                    <a:pt x="161" y="204"/>
                    <a:pt x="204" y="162"/>
                    <a:pt x="204" y="109"/>
                  </a:cubicBezTo>
                  <a:cubicBezTo>
                    <a:pt x="204" y="57"/>
                    <a:pt x="161" y="14"/>
                    <a:pt x="109"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2"/>
            <p:cNvSpPr>
              <a:spLocks noEditPoints="1"/>
            </p:cNvSpPr>
            <p:nvPr/>
          </p:nvSpPr>
          <p:spPr bwMode="auto">
            <a:xfrm>
              <a:off x="10809288" y="4514850"/>
              <a:ext cx="1241425" cy="611188"/>
            </a:xfrm>
            <a:custGeom>
              <a:avLst/>
              <a:gdLst>
                <a:gd name="T0" fmla="*/ 371 w 371"/>
                <a:gd name="T1" fmla="*/ 183 h 183"/>
                <a:gd name="T2" fmla="*/ 0 w 371"/>
                <a:gd name="T3" fmla="*/ 183 h 183"/>
                <a:gd name="T4" fmla="*/ 0 w 371"/>
                <a:gd name="T5" fmla="*/ 65 h 183"/>
                <a:gd name="T6" fmla="*/ 66 w 371"/>
                <a:gd name="T7" fmla="*/ 0 h 183"/>
                <a:gd name="T8" fmla="*/ 306 w 371"/>
                <a:gd name="T9" fmla="*/ 0 h 183"/>
                <a:gd name="T10" fmla="*/ 371 w 371"/>
                <a:gd name="T11" fmla="*/ 65 h 183"/>
                <a:gd name="T12" fmla="*/ 371 w 371"/>
                <a:gd name="T13" fmla="*/ 183 h 183"/>
                <a:gd name="T14" fmla="*/ 14 w 371"/>
                <a:gd name="T15" fmla="*/ 169 h 183"/>
                <a:gd name="T16" fmla="*/ 357 w 371"/>
                <a:gd name="T17" fmla="*/ 169 h 183"/>
                <a:gd name="T18" fmla="*/ 357 w 371"/>
                <a:gd name="T19" fmla="*/ 65 h 183"/>
                <a:gd name="T20" fmla="*/ 306 w 371"/>
                <a:gd name="T21" fmla="*/ 14 h 183"/>
                <a:gd name="T22" fmla="*/ 66 w 371"/>
                <a:gd name="T23" fmla="*/ 14 h 183"/>
                <a:gd name="T24" fmla="*/ 14 w 371"/>
                <a:gd name="T25" fmla="*/ 65 h 183"/>
                <a:gd name="T26" fmla="*/ 14 w 371"/>
                <a:gd name="T27" fmla="*/ 16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183">
                  <a:moveTo>
                    <a:pt x="371" y="183"/>
                  </a:moveTo>
                  <a:cubicBezTo>
                    <a:pt x="0" y="183"/>
                    <a:pt x="0" y="183"/>
                    <a:pt x="0" y="183"/>
                  </a:cubicBezTo>
                  <a:cubicBezTo>
                    <a:pt x="0" y="65"/>
                    <a:pt x="0" y="65"/>
                    <a:pt x="0" y="65"/>
                  </a:cubicBezTo>
                  <a:cubicBezTo>
                    <a:pt x="0" y="29"/>
                    <a:pt x="29" y="0"/>
                    <a:pt x="66" y="0"/>
                  </a:cubicBezTo>
                  <a:cubicBezTo>
                    <a:pt x="306" y="0"/>
                    <a:pt x="306" y="0"/>
                    <a:pt x="306" y="0"/>
                  </a:cubicBezTo>
                  <a:cubicBezTo>
                    <a:pt x="342" y="0"/>
                    <a:pt x="371" y="29"/>
                    <a:pt x="371" y="65"/>
                  </a:cubicBezTo>
                  <a:lnTo>
                    <a:pt x="371" y="183"/>
                  </a:lnTo>
                  <a:close/>
                  <a:moveTo>
                    <a:pt x="14" y="169"/>
                  </a:moveTo>
                  <a:cubicBezTo>
                    <a:pt x="357" y="169"/>
                    <a:pt x="357" y="169"/>
                    <a:pt x="357" y="169"/>
                  </a:cubicBezTo>
                  <a:cubicBezTo>
                    <a:pt x="357" y="65"/>
                    <a:pt x="357" y="65"/>
                    <a:pt x="357" y="65"/>
                  </a:cubicBezTo>
                  <a:cubicBezTo>
                    <a:pt x="357" y="37"/>
                    <a:pt x="334" y="14"/>
                    <a:pt x="306" y="14"/>
                  </a:cubicBezTo>
                  <a:cubicBezTo>
                    <a:pt x="66" y="14"/>
                    <a:pt x="66" y="14"/>
                    <a:pt x="66" y="14"/>
                  </a:cubicBezTo>
                  <a:cubicBezTo>
                    <a:pt x="37" y="14"/>
                    <a:pt x="14" y="37"/>
                    <a:pt x="14" y="65"/>
                  </a:cubicBezTo>
                  <a:lnTo>
                    <a:pt x="14" y="16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2263939" y="3288533"/>
            <a:ext cx="2651597" cy="1430573"/>
            <a:chOff x="2556854" y="3408587"/>
            <a:chExt cx="2651597" cy="1430573"/>
          </a:xfrm>
        </p:grpSpPr>
        <p:grpSp>
          <p:nvGrpSpPr>
            <p:cNvPr id="18" name="Group 17"/>
            <p:cNvGrpSpPr/>
            <p:nvPr/>
          </p:nvGrpSpPr>
          <p:grpSpPr>
            <a:xfrm>
              <a:off x="2556854" y="3803833"/>
              <a:ext cx="2651597" cy="1035327"/>
              <a:chOff x="977306" y="3292971"/>
              <a:chExt cx="2651597" cy="1035327"/>
            </a:xfrm>
          </p:grpSpPr>
          <p:sp>
            <p:nvSpPr>
              <p:cNvPr id="283" name="Rectangle 3518"/>
              <p:cNvSpPr/>
              <p:nvPr/>
            </p:nvSpPr>
            <p:spPr>
              <a:xfrm>
                <a:off x="1178747" y="3743523"/>
                <a:ext cx="2450156" cy="58477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Paid in </a:t>
                </a:r>
                <a:r>
                  <a:rPr kumimoji="0" lang="en-US" sz="1600" b="1"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bank fines </a:t>
                </a:r>
                <a:r>
                  <a:rPr kumimoji="0" lang="en-US" sz="12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since 2009</a:t>
                </a: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(Source: </a:t>
                </a:r>
                <a:r>
                  <a:rPr kumimoji="0" lang="en-US" sz="11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hlinkClick r:id="rId9"/>
                  </a:rPr>
                  <a:t>Morgan Stanley</a:t>
                </a:r>
                <a:r>
                  <a:rPr kumimoji="0" lang="en-US" sz="1100" b="0" i="0" u="none" strike="noStrike" kern="1200" cap="none" spc="0" normalizeH="0" baseline="0" noProof="0" dirty="0">
                    <a:ln>
                      <a:noFill/>
                    </a:ln>
                    <a:solidFill>
                      <a:prstClr val="white">
                        <a:lumMod val="85000"/>
                      </a:prstClr>
                    </a:solidFill>
                    <a:effectLst/>
                    <a:uLnTx/>
                    <a:uFillTx/>
                    <a:latin typeface="Segoe UI"/>
                    <a:ea typeface="Segoe UI" pitchFamily="34" charset="0"/>
                    <a:cs typeface="Segoe UI" pitchFamily="34" charset="0"/>
                  </a:rPr>
                  <a:t>)</a:t>
                </a:r>
              </a:p>
            </p:txBody>
          </p:sp>
          <p:sp>
            <p:nvSpPr>
              <p:cNvPr id="284" name="Rectangle 10651"/>
              <p:cNvSpPr/>
              <p:nvPr/>
            </p:nvSpPr>
            <p:spPr>
              <a:xfrm>
                <a:off x="977306" y="3292971"/>
                <a:ext cx="1146468"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$280B</a:t>
                </a:r>
              </a:p>
            </p:txBody>
          </p:sp>
        </p:grpSp>
        <p:pic>
          <p:nvPicPr>
            <p:cNvPr id="57" name="Picture 5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623502" y="3408587"/>
              <a:ext cx="1034760" cy="1034760"/>
            </a:xfrm>
            <a:prstGeom prst="rect">
              <a:avLst/>
            </a:prstGeom>
          </p:spPr>
        </p:pic>
      </p:grpSp>
      <p:grpSp>
        <p:nvGrpSpPr>
          <p:cNvPr id="60" name="Group 59"/>
          <p:cNvGrpSpPr/>
          <p:nvPr/>
        </p:nvGrpSpPr>
        <p:grpSpPr>
          <a:xfrm>
            <a:off x="1734990" y="1921291"/>
            <a:ext cx="802997" cy="1047910"/>
            <a:chOff x="1734990" y="2189515"/>
            <a:chExt cx="802997" cy="1047910"/>
          </a:xfrm>
        </p:grpSpPr>
        <p:pic>
          <p:nvPicPr>
            <p:cNvPr id="58" name="Picture 5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34990" y="2488522"/>
              <a:ext cx="498737" cy="748903"/>
            </a:xfrm>
            <a:prstGeom prst="rect">
              <a:avLst/>
            </a:prstGeom>
          </p:spPr>
        </p:pic>
        <p:sp>
          <p:nvSpPr>
            <p:cNvPr id="59" name="Rounded Rectangle 58"/>
            <p:cNvSpPr/>
            <p:nvPr/>
          </p:nvSpPr>
          <p:spPr>
            <a:xfrm>
              <a:off x="1959304" y="2189515"/>
              <a:ext cx="50108" cy="165894"/>
            </a:xfrm>
            <a:prstGeom prst="roundRect">
              <a:avLst>
                <a:gd name="adj" fmla="val 345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74" name="Rounded Rectangle 73"/>
            <p:cNvSpPr/>
            <p:nvPr/>
          </p:nvSpPr>
          <p:spPr>
            <a:xfrm rot="1800000">
              <a:off x="2198091" y="2229898"/>
              <a:ext cx="50108" cy="165894"/>
            </a:xfrm>
            <a:prstGeom prst="roundRect">
              <a:avLst>
                <a:gd name="adj" fmla="val 345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75" name="Rounded Rectangle 74"/>
            <p:cNvSpPr/>
            <p:nvPr/>
          </p:nvSpPr>
          <p:spPr>
            <a:xfrm rot="3600000">
              <a:off x="2345624" y="2396825"/>
              <a:ext cx="50108" cy="165894"/>
            </a:xfrm>
            <a:prstGeom prst="roundRect">
              <a:avLst>
                <a:gd name="adj" fmla="val 345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76" name="Rounded Rectangle 75"/>
            <p:cNvSpPr/>
            <p:nvPr/>
          </p:nvSpPr>
          <p:spPr>
            <a:xfrm rot="5400000">
              <a:off x="2429986" y="2619823"/>
              <a:ext cx="50108" cy="165894"/>
            </a:xfrm>
            <a:prstGeom prst="roundRect">
              <a:avLst>
                <a:gd name="adj" fmla="val 345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grpSp>
      <p:sp>
        <p:nvSpPr>
          <p:cNvPr id="56" name="Rectangle 10651"/>
          <p:cNvSpPr/>
          <p:nvPr/>
        </p:nvSpPr>
        <p:spPr>
          <a:xfrm>
            <a:off x="354847" y="2274735"/>
            <a:ext cx="1337354"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a:t>
            </a:r>
            <a:r>
              <a:rPr kumimoji="0" lang="en-US" sz="28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70</a:t>
            </a:r>
            <a:r>
              <a:rPr kumimoji="0" lang="en-US" sz="2800" b="0"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 </a:t>
            </a:r>
            <a:r>
              <a:rPr kumimoji="0" lang="en-US" sz="16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of </a:t>
            </a:r>
          </a:p>
        </p:txBody>
      </p:sp>
      <p:grpSp>
        <p:nvGrpSpPr>
          <p:cNvPr id="12" name="Group 11"/>
          <p:cNvGrpSpPr/>
          <p:nvPr/>
        </p:nvGrpSpPr>
        <p:grpSpPr>
          <a:xfrm>
            <a:off x="5521444" y="5304110"/>
            <a:ext cx="1646584" cy="1014207"/>
            <a:chOff x="5521444" y="5349335"/>
            <a:chExt cx="1646584" cy="1014207"/>
          </a:xfrm>
        </p:grpSpPr>
        <p:grpSp>
          <p:nvGrpSpPr>
            <p:cNvPr id="4" name="Group 3"/>
            <p:cNvGrpSpPr/>
            <p:nvPr/>
          </p:nvGrpSpPr>
          <p:grpSpPr>
            <a:xfrm>
              <a:off x="5600824" y="5809112"/>
              <a:ext cx="1521299" cy="554430"/>
              <a:chOff x="6184605" y="5710712"/>
              <a:chExt cx="509627" cy="652830"/>
            </a:xfrm>
          </p:grpSpPr>
          <p:sp>
            <p:nvSpPr>
              <p:cNvPr id="64" name="Rectangle 63"/>
              <p:cNvSpPr/>
              <p:nvPr/>
            </p:nvSpPr>
            <p:spPr>
              <a:xfrm>
                <a:off x="6184605" y="5710712"/>
                <a:ext cx="232822" cy="65283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65" name="Rectangle 64"/>
              <p:cNvSpPr/>
              <p:nvPr/>
            </p:nvSpPr>
            <p:spPr>
              <a:xfrm>
                <a:off x="6461410" y="5994023"/>
                <a:ext cx="232822" cy="36951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grpSp>
        <p:sp>
          <p:nvSpPr>
            <p:cNvPr id="66" name="Rectangle 10651"/>
            <p:cNvSpPr/>
            <p:nvPr/>
          </p:nvSpPr>
          <p:spPr>
            <a:xfrm>
              <a:off x="6334145" y="5613331"/>
              <a:ext cx="833883" cy="523220"/>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17</a:t>
              </a:r>
              <a:r>
                <a:rPr kumimoji="0" lang="en-US" sz="2800" b="0"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a:t>
              </a:r>
            </a:p>
          </p:txBody>
        </p:sp>
        <p:sp>
          <p:nvSpPr>
            <p:cNvPr id="67" name="Rectangle 10651"/>
            <p:cNvSpPr/>
            <p:nvPr/>
          </p:nvSpPr>
          <p:spPr>
            <a:xfrm>
              <a:off x="5521444" y="5349335"/>
              <a:ext cx="648041" cy="40661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30</a:t>
              </a:r>
              <a:r>
                <a:rPr kumimoji="0" lang="en-US" sz="2800" b="0" i="0" u="none" strike="noStrike" kern="1200" cap="none" spc="-150" normalizeH="0" baseline="0" noProof="0" dirty="0">
                  <a:ln>
                    <a:noFill/>
                  </a:ln>
                  <a:solidFill>
                    <a:prstClr val="white"/>
                  </a:solidFill>
                  <a:effectLst/>
                  <a:uLnTx/>
                  <a:uFillTx/>
                  <a:latin typeface="Segoe UI"/>
                  <a:ea typeface="Segoe UI" pitchFamily="34" charset="0"/>
                  <a:cs typeface="Segoe UI" pitchFamily="34" charset="0"/>
                </a:rPr>
                <a:t>%</a:t>
              </a:r>
            </a:p>
          </p:txBody>
        </p:sp>
        <p:sp>
          <p:nvSpPr>
            <p:cNvPr id="68" name="Rectangle 67"/>
            <p:cNvSpPr/>
            <p:nvPr/>
          </p:nvSpPr>
          <p:spPr>
            <a:xfrm>
              <a:off x="5590627" y="5879897"/>
              <a:ext cx="697612" cy="46166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Segoe UI"/>
                  <a:ea typeface="+mn-ea"/>
                  <a:cs typeface="Segoe UI" pitchFamily="34" charset="0"/>
                </a:rPr>
                <a:t>Before 2009</a:t>
              </a:r>
              <a:endParaRPr kumimoji="0" lang="en-US" sz="1400" b="0" i="0" u="none" strike="noStrike" kern="1200" cap="none" spc="0" normalizeH="0" baseline="0" noProof="0" dirty="0">
                <a:ln>
                  <a:noFill/>
                </a:ln>
                <a:solidFill>
                  <a:prstClr val="white">
                    <a:lumMod val="85000"/>
                  </a:prstClr>
                </a:solidFill>
                <a:effectLst/>
                <a:uLnTx/>
                <a:uFillTx/>
                <a:latin typeface="Segoe UI"/>
                <a:ea typeface="+mn-ea"/>
                <a:cs typeface="+mn-cs"/>
              </a:endParaRPr>
            </a:p>
          </p:txBody>
        </p:sp>
        <p:sp>
          <p:nvSpPr>
            <p:cNvPr id="69" name="Rectangle 68"/>
            <p:cNvSpPr/>
            <p:nvPr/>
          </p:nvSpPr>
          <p:spPr>
            <a:xfrm>
              <a:off x="6364778" y="6064563"/>
              <a:ext cx="767542" cy="276999"/>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85000"/>
                    </a:prstClr>
                  </a:solidFill>
                  <a:effectLst/>
                  <a:uLnTx/>
                  <a:uFillTx/>
                  <a:latin typeface="Segoe UI"/>
                  <a:ea typeface="+mn-ea"/>
                  <a:cs typeface="Segoe UI" pitchFamily="34" charset="0"/>
                </a:rPr>
                <a:t>By 2015</a:t>
              </a:r>
              <a:endParaRPr kumimoji="0" lang="en-US" sz="1400" b="0" i="0" u="none" strike="noStrike" kern="1200" cap="none" spc="0" normalizeH="0" baseline="0" noProof="0" dirty="0">
                <a:ln>
                  <a:noFill/>
                </a:ln>
                <a:solidFill>
                  <a:prstClr val="white">
                    <a:lumMod val="85000"/>
                  </a:prstClr>
                </a:solidFill>
                <a:effectLst/>
                <a:uLnTx/>
                <a:uFillTx/>
                <a:latin typeface="Segoe UI"/>
                <a:ea typeface="+mn-ea"/>
                <a:cs typeface="+mn-cs"/>
              </a:endParaRPr>
            </a:p>
          </p:txBody>
        </p:sp>
      </p:grpSp>
    </p:spTree>
    <p:extLst>
      <p:ext uri="{BB962C8B-B14F-4D97-AF65-F5344CB8AC3E}">
        <p14:creationId xmlns:p14="http://schemas.microsoft.com/office/powerpoint/2010/main" val="164208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 t="2076" r="700" b="14018"/>
          <a:stretch/>
        </p:blipFill>
        <p:spPr>
          <a:xfrm>
            <a:off x="0" y="35500"/>
            <a:ext cx="12192000" cy="6858000"/>
          </a:xfrm>
          <a:prstGeom prst="rect">
            <a:avLst/>
          </a:prstGeom>
        </p:spPr>
      </p:pic>
      <p:sp>
        <p:nvSpPr>
          <p:cNvPr id="2" name="Chord 1"/>
          <p:cNvSpPr/>
          <p:nvPr/>
        </p:nvSpPr>
        <p:spPr>
          <a:xfrm rot="20160000">
            <a:off x="1845839" y="-6050299"/>
            <a:ext cx="8591458" cy="8591458"/>
          </a:xfrm>
          <a:prstGeom prst="chord">
            <a:avLst>
              <a:gd name="adj1" fmla="val 2700000"/>
              <a:gd name="adj2" fmla="val 109710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4" name="Rectangle 3"/>
          <p:cNvSpPr/>
          <p:nvPr/>
        </p:nvSpPr>
        <p:spPr>
          <a:xfrm>
            <a:off x="-221673" y="-775855"/>
            <a:ext cx="12628418" cy="775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cxnSp>
        <p:nvCxnSpPr>
          <p:cNvPr id="16" name="Straight Connector 15"/>
          <p:cNvCxnSpPr/>
          <p:nvPr/>
        </p:nvCxnSpPr>
        <p:spPr>
          <a:xfrm>
            <a:off x="2649156" y="3250667"/>
            <a:ext cx="920520" cy="202272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033968" y="3113452"/>
            <a:ext cx="1262948" cy="44789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2246941" y="3929174"/>
            <a:ext cx="2064512" cy="8466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1654031" y="3163701"/>
            <a:ext cx="676701" cy="15247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363121" y="5534803"/>
            <a:ext cx="2393832" cy="2871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423237" y="4125933"/>
            <a:ext cx="1598833" cy="119506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4394035" y="3992266"/>
            <a:ext cx="3373418" cy="13922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721888" y="3845137"/>
            <a:ext cx="816623" cy="10066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8634458" y="2736498"/>
            <a:ext cx="1155932" cy="46166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7663981" y="3929174"/>
            <a:ext cx="348653" cy="13918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9728453" y="3464500"/>
            <a:ext cx="491183" cy="13873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8012634" y="5198132"/>
            <a:ext cx="1001790" cy="33667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Title 1"/>
          <p:cNvSpPr txBox="1">
            <a:spLocks/>
          </p:cNvSpPr>
          <p:nvPr/>
        </p:nvSpPr>
        <p:spPr>
          <a:xfrm>
            <a:off x="2697112" y="-83258"/>
            <a:ext cx="6767264" cy="1240669"/>
          </a:xfrm>
          <a:prstGeom prst="rect">
            <a:avLst/>
          </a:prstGeom>
        </p:spPr>
        <p:txBody>
          <a:bodyPr vert="horz" lIns="137160" tIns="91440" rIns="137160" bIns="137160" rtlCol="0" anchor="t">
            <a:noAutofit/>
          </a:bodyPr>
          <a:lstStyle>
            <a:lvl1pPr marL="0" algn="l" defTabSz="1088078" rtl="0" eaLnBrk="1" latinLnBrk="0" hangingPunct="1">
              <a:lnSpc>
                <a:spcPct val="90000"/>
              </a:lnSpc>
              <a:spcBef>
                <a:spcPct val="0"/>
              </a:spcBef>
              <a:buNone/>
              <a:defRPr lang="en-US" sz="4800" kern="1200" spc="-100" baseline="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ctr" defTabSz="1088078"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solidFill>
                <a:effectLst/>
                <a:uLnTx/>
                <a:uFillTx/>
                <a:latin typeface="Segoe UI Light"/>
                <a:cs typeface="Segoe UI" panose="020B0502040204020203" pitchFamily="34" charset="0"/>
              </a:rPr>
              <a:t>The rapid pace of innovation, new competitors, and increasing regulation</a:t>
            </a:r>
            <a:br>
              <a:rPr kumimoji="0" lang="en-US" sz="2800" b="0" i="0" u="none" strike="noStrike" kern="1200" cap="none" spc="0" normalizeH="0" baseline="0" noProof="0" dirty="0">
                <a:ln w="3175">
                  <a:noFill/>
                </a:ln>
                <a:solidFill>
                  <a:srgbClr val="0078D7"/>
                </a:solidFill>
                <a:effectLst/>
                <a:uLnTx/>
                <a:uFillTx/>
                <a:latin typeface="Segoe UI Light"/>
                <a:cs typeface="Segoe UI" panose="020B0502040204020203" pitchFamily="34" charset="0"/>
              </a:rPr>
            </a:br>
            <a:r>
              <a:rPr kumimoji="0" lang="en-US" sz="2800" b="0" i="0" u="none" strike="noStrike" kern="1200" cap="none" spc="0" normalizeH="0" baseline="0" noProof="0" dirty="0">
                <a:ln w="3175">
                  <a:noFill/>
                </a:ln>
                <a:solidFill>
                  <a:srgbClr val="0078D7"/>
                </a:solidFill>
                <a:effectLst/>
                <a:uLnTx/>
                <a:uFillTx/>
                <a:latin typeface="Segoe UI Light"/>
                <a:cs typeface="Segoe UI" panose="020B0502040204020203" pitchFamily="34" charset="0"/>
              </a:rPr>
              <a:t>is transforming the landscape and </a:t>
            </a:r>
          </a:p>
          <a:p>
            <a:pPr marL="0" marR="0" lvl="0" indent="0" algn="ctr" defTabSz="1088078"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3175">
                  <a:noFill/>
                </a:ln>
                <a:solidFill>
                  <a:srgbClr val="0078D7"/>
                </a:solidFill>
                <a:effectLst/>
                <a:uLnTx/>
                <a:uFillTx/>
                <a:latin typeface="Segoe UI Light"/>
                <a:cs typeface="Segoe UI" panose="020B0502040204020203" pitchFamily="34" charset="0"/>
              </a:rPr>
              <a:t>financial institutions </a:t>
            </a:r>
          </a:p>
          <a:p>
            <a:pPr marL="0" marR="0" lvl="0" indent="0" algn="ctr" defTabSz="1088078"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w="3175">
                  <a:noFill/>
                </a:ln>
                <a:solidFill>
                  <a:srgbClr val="0078D7"/>
                </a:solidFill>
                <a:effectLst/>
                <a:uLnTx/>
                <a:uFillTx/>
                <a:latin typeface="Segoe UI Light"/>
                <a:cs typeface="Segoe UI" panose="020B0502040204020203" pitchFamily="34" charset="0"/>
              </a:rPr>
              <a:t>must keep up!</a:t>
            </a:r>
            <a:endParaRPr kumimoji="0" lang="en-US" sz="3200" b="1" i="0" u="none" strike="noStrike" kern="1200" cap="none" spc="0" normalizeH="0" baseline="0" noProof="0" dirty="0">
              <a:ln>
                <a:noFill/>
              </a:ln>
              <a:solidFill>
                <a:srgbClr val="0078D7"/>
              </a:solidFill>
              <a:effectLst/>
              <a:uLnTx/>
              <a:uFillTx/>
              <a:latin typeface="Segoe UI Light"/>
              <a:cs typeface="Segoe UI" panose="020B0502040204020203" pitchFamily="34" charset="0"/>
            </a:endParaRPr>
          </a:p>
        </p:txBody>
      </p:sp>
      <p:sp>
        <p:nvSpPr>
          <p:cNvPr id="19" name="Oval 18"/>
          <p:cNvSpPr/>
          <p:nvPr/>
        </p:nvSpPr>
        <p:spPr>
          <a:xfrm>
            <a:off x="7128381" y="2458660"/>
            <a:ext cx="2060370" cy="2011680"/>
          </a:xfrm>
          <a:prstGeom prst="ellipse">
            <a:avLst/>
          </a:prstGeom>
          <a:solidFill>
            <a:schemeClr val="bg1">
              <a:alpha val="86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t>Differentiate through personalized services and offers</a:t>
            </a:r>
          </a:p>
        </p:txBody>
      </p:sp>
      <p:sp>
        <p:nvSpPr>
          <p:cNvPr id="71" name="Oval 70"/>
          <p:cNvSpPr/>
          <p:nvPr/>
        </p:nvSpPr>
        <p:spPr>
          <a:xfrm>
            <a:off x="1390225" y="1775918"/>
            <a:ext cx="2011680" cy="2011680"/>
          </a:xfrm>
          <a:prstGeom prst="ellipse">
            <a:avLst/>
          </a:prstGeom>
          <a:solidFill>
            <a:schemeClr val="bg1">
              <a:alpha val="86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t>Compete with agile and innovative new market entrants</a:t>
            </a:r>
          </a:p>
        </p:txBody>
      </p:sp>
      <p:sp>
        <p:nvSpPr>
          <p:cNvPr id="77" name="Oval 76"/>
          <p:cNvSpPr/>
          <p:nvPr/>
        </p:nvSpPr>
        <p:spPr>
          <a:xfrm>
            <a:off x="4053607" y="2759679"/>
            <a:ext cx="2011680" cy="2011680"/>
          </a:xfrm>
          <a:prstGeom prst="ellipse">
            <a:avLst/>
          </a:prstGeom>
          <a:solidFill>
            <a:schemeClr val="bg1">
              <a:alpha val="86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t>Use data as a competitive advantage</a:t>
            </a:r>
          </a:p>
        </p:txBody>
      </p:sp>
      <p:sp>
        <p:nvSpPr>
          <p:cNvPr id="54" name="Oval 53"/>
          <p:cNvSpPr/>
          <p:nvPr/>
        </p:nvSpPr>
        <p:spPr>
          <a:xfrm>
            <a:off x="654569" y="3995196"/>
            <a:ext cx="2011680" cy="2011680"/>
          </a:xfrm>
          <a:prstGeom prst="ellipse">
            <a:avLst/>
          </a:prstGeom>
          <a:solidFill>
            <a:schemeClr val="bg1">
              <a:alpha val="86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t>Engage a digitally astute, </a:t>
            </a:r>
            <a:b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br>
            <a: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t>social generation</a:t>
            </a:r>
          </a:p>
        </p:txBody>
      </p:sp>
      <p:sp>
        <p:nvSpPr>
          <p:cNvPr id="57" name="Oval 56"/>
          <p:cNvSpPr/>
          <p:nvPr/>
        </p:nvSpPr>
        <p:spPr>
          <a:xfrm>
            <a:off x="9406110" y="1905325"/>
            <a:ext cx="2011680" cy="2011680"/>
          </a:xfrm>
          <a:prstGeom prst="ellipse">
            <a:avLst/>
          </a:prstGeom>
          <a:solidFill>
            <a:schemeClr val="bg1">
              <a:alpha val="86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t>Operate in a highly regulated environment</a:t>
            </a:r>
          </a:p>
        </p:txBody>
      </p:sp>
      <p:sp>
        <p:nvSpPr>
          <p:cNvPr id="63" name="Oval 62"/>
          <p:cNvSpPr/>
          <p:nvPr/>
        </p:nvSpPr>
        <p:spPr>
          <a:xfrm>
            <a:off x="2791957" y="4608411"/>
            <a:ext cx="2011680" cy="2011680"/>
          </a:xfrm>
          <a:prstGeom prst="ellipse">
            <a:avLst/>
          </a:prstGeom>
          <a:solidFill>
            <a:schemeClr val="bg1">
              <a:alpha val="86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t>Provide </a:t>
            </a:r>
            <a:b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br>
            <a: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t>last best experience across all channels</a:t>
            </a:r>
          </a:p>
        </p:txBody>
      </p:sp>
      <p:sp>
        <p:nvSpPr>
          <p:cNvPr id="23" name="Oval 22"/>
          <p:cNvSpPr/>
          <p:nvPr/>
        </p:nvSpPr>
        <p:spPr>
          <a:xfrm>
            <a:off x="6371643" y="4533892"/>
            <a:ext cx="2011680" cy="2011680"/>
          </a:xfrm>
          <a:prstGeom prst="ellipse">
            <a:avLst/>
          </a:prstGeom>
          <a:solidFill>
            <a:schemeClr val="bg1">
              <a:alpha val="86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t>Reduce the burden of legacy</a:t>
            </a:r>
          </a:p>
        </p:txBody>
      </p:sp>
      <p:sp>
        <p:nvSpPr>
          <p:cNvPr id="60" name="Oval 59"/>
          <p:cNvSpPr/>
          <p:nvPr/>
        </p:nvSpPr>
        <p:spPr>
          <a:xfrm>
            <a:off x="8695905" y="4198146"/>
            <a:ext cx="2011680" cy="2011680"/>
          </a:xfrm>
          <a:prstGeom prst="ellipse">
            <a:avLst/>
          </a:prstGeom>
          <a:solidFill>
            <a:schemeClr val="bg1">
              <a:alpha val="86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Light" panose="020B0502040204020203" pitchFamily="34" charset="0"/>
                <a:ea typeface="Segoe UI" pitchFamily="34" charset="0"/>
                <a:cs typeface="Segoe UI" pitchFamily="34" charset="0"/>
              </a:rPr>
              <a:t>Create rapid, market-leading products </a:t>
            </a:r>
          </a:p>
        </p:txBody>
      </p:sp>
      <p:sp>
        <p:nvSpPr>
          <p:cNvPr id="3" name="Slide Number Placeholder 2"/>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13836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p:cNvSpPr/>
          <p:nvPr/>
        </p:nvSpPr>
        <p:spPr>
          <a:xfrm>
            <a:off x="2248935" y="1122822"/>
            <a:ext cx="9874237" cy="56876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gradFill>
                <a:gsLst>
                  <a:gs pos="1250">
                    <a:srgbClr val="161616"/>
                  </a:gs>
                  <a:gs pos="100000">
                    <a:srgbClr val="161616"/>
                  </a:gs>
                </a:gsLst>
                <a:lin ang="5400000" scaled="0"/>
              </a:gradFill>
              <a:latin typeface="Segoe UI"/>
            </a:endParaRPr>
          </a:p>
        </p:txBody>
      </p:sp>
      <p:sp>
        <p:nvSpPr>
          <p:cNvPr id="156" name="Rectangle 155"/>
          <p:cNvSpPr/>
          <p:nvPr/>
        </p:nvSpPr>
        <p:spPr>
          <a:xfrm>
            <a:off x="63520" y="1122822"/>
            <a:ext cx="2185342" cy="568769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gradFill>
                <a:gsLst>
                  <a:gs pos="1250">
                    <a:srgbClr val="161616"/>
                  </a:gs>
                  <a:gs pos="100000">
                    <a:srgbClr val="161616"/>
                  </a:gs>
                </a:gsLst>
                <a:lin ang="5400000" scaled="0"/>
              </a:gradFill>
              <a:latin typeface="Segoe UI"/>
            </a:endParaRPr>
          </a:p>
        </p:txBody>
      </p:sp>
      <p:sp>
        <p:nvSpPr>
          <p:cNvPr id="305" name="TextBox 304"/>
          <p:cNvSpPr txBox="1"/>
          <p:nvPr/>
        </p:nvSpPr>
        <p:spPr>
          <a:xfrm>
            <a:off x="1900494" y="1133012"/>
            <a:ext cx="2004743" cy="461600"/>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200" b="1" kern="0">
                <a:gradFill>
                  <a:gsLst>
                    <a:gs pos="1250">
                      <a:srgbClr val="161616"/>
                    </a:gs>
                    <a:gs pos="100000">
                      <a:srgbClr val="161616"/>
                    </a:gs>
                  </a:gsLst>
                  <a:lin ang="5400000" scaled="0"/>
                </a:gradFill>
                <a:latin typeface="Segoe UI"/>
              </a:rPr>
              <a:t>Azure Services</a:t>
            </a:r>
          </a:p>
        </p:txBody>
      </p:sp>
      <p:sp>
        <p:nvSpPr>
          <p:cNvPr id="258" name="Rectangle 257"/>
          <p:cNvSpPr/>
          <p:nvPr/>
        </p:nvSpPr>
        <p:spPr>
          <a:xfrm>
            <a:off x="2367378" y="1566389"/>
            <a:ext cx="7972029" cy="1655220"/>
          </a:xfrm>
          <a:prstGeom prst="rect">
            <a:avLst/>
          </a:prstGeom>
          <a:solidFill>
            <a:schemeClr val="accent1">
              <a:lumMod val="40000"/>
              <a:lumOff val="60000"/>
            </a:schemeClr>
          </a:solidFill>
          <a:ln w="25400">
            <a:solidFill>
              <a:schemeClr val="bg2">
                <a:lumMod val="9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r>
              <a:rPr lang="en-US" sz="1100" b="1" kern="0">
                <a:gradFill>
                  <a:gsLst>
                    <a:gs pos="1250">
                      <a:srgbClr val="161616"/>
                    </a:gs>
                    <a:gs pos="100000">
                      <a:srgbClr val="161616"/>
                    </a:gs>
                  </a:gsLst>
                  <a:lin ang="5400000" scaled="0"/>
                </a:gradFill>
                <a:latin typeface="Segoe UI"/>
              </a:rPr>
              <a:t>Near Realtime Data Analytics Pipeline using Azure Steam Analytics</a:t>
            </a:r>
          </a:p>
        </p:txBody>
      </p:sp>
      <p:sp>
        <p:nvSpPr>
          <p:cNvPr id="119" name="Rectangle 118"/>
          <p:cNvSpPr/>
          <p:nvPr/>
        </p:nvSpPr>
        <p:spPr>
          <a:xfrm>
            <a:off x="2341179" y="5462390"/>
            <a:ext cx="7991528" cy="1274042"/>
          </a:xfrm>
          <a:prstGeom prst="rect">
            <a:avLst/>
          </a:prstGeom>
          <a:solidFill>
            <a:schemeClr val="accent1">
              <a:lumMod val="40000"/>
              <a:lumOff val="60000"/>
            </a:schemeClr>
          </a:solidFill>
          <a:ln w="25400">
            <a:solidFill>
              <a:schemeClr val="bg2">
                <a:lumMod val="9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r>
              <a:rPr lang="en-US" sz="1100" b="1" kern="0">
                <a:gradFill>
                  <a:gsLst>
                    <a:gs pos="1250">
                      <a:srgbClr val="161616"/>
                    </a:gs>
                    <a:gs pos="100000">
                      <a:srgbClr val="161616"/>
                    </a:gs>
                  </a:gsLst>
                  <a:lin ang="5400000" scaled="0"/>
                </a:gradFill>
                <a:latin typeface="Segoe UI"/>
              </a:rPr>
              <a:t>Big Data Analytics Pipeline using Azure Data Lake</a:t>
            </a:r>
          </a:p>
        </p:txBody>
      </p:sp>
      <p:sp>
        <p:nvSpPr>
          <p:cNvPr id="92" name="Rectangle 91"/>
          <p:cNvSpPr/>
          <p:nvPr/>
        </p:nvSpPr>
        <p:spPr>
          <a:xfrm>
            <a:off x="2379470" y="3393836"/>
            <a:ext cx="7961938" cy="1879169"/>
          </a:xfrm>
          <a:prstGeom prst="rect">
            <a:avLst/>
          </a:prstGeom>
          <a:solidFill>
            <a:schemeClr val="accent1">
              <a:lumMod val="40000"/>
              <a:lumOff val="60000"/>
            </a:schemeClr>
          </a:solidFill>
          <a:ln w="25400">
            <a:solidFill>
              <a:schemeClr val="bg2">
                <a:lumMod val="9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r>
              <a:rPr lang="en-US" sz="1100" b="1" kern="0">
                <a:gradFill>
                  <a:gsLst>
                    <a:gs pos="1250">
                      <a:srgbClr val="161616"/>
                    </a:gs>
                    <a:gs pos="100000">
                      <a:srgbClr val="161616"/>
                    </a:gs>
                  </a:gsLst>
                  <a:lin ang="5400000" scaled="0"/>
                </a:gradFill>
                <a:latin typeface="Segoe UI"/>
              </a:rPr>
              <a:t>Interactive Analytics and Predictive Pipeline using Azure Data Factory </a:t>
            </a:r>
          </a:p>
        </p:txBody>
      </p:sp>
      <p:cxnSp>
        <p:nvCxnSpPr>
          <p:cNvPr id="13" name="Straight Connector 12"/>
          <p:cNvCxnSpPr/>
          <p:nvPr/>
        </p:nvCxnSpPr>
        <p:spPr>
          <a:xfrm flipH="1">
            <a:off x="2239058" y="1122821"/>
            <a:ext cx="9804" cy="5684852"/>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sp>
        <p:nvSpPr>
          <p:cNvPr id="16" name="TextBox 15"/>
          <p:cNvSpPr txBox="1"/>
          <p:nvPr/>
        </p:nvSpPr>
        <p:spPr>
          <a:xfrm>
            <a:off x="489301" y="907690"/>
            <a:ext cx="1215678" cy="280678"/>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Data Sources</a:t>
            </a:r>
          </a:p>
        </p:txBody>
      </p:sp>
      <p:sp>
        <p:nvSpPr>
          <p:cNvPr id="17" name="TextBox 16"/>
          <p:cNvSpPr txBox="1"/>
          <p:nvPr/>
        </p:nvSpPr>
        <p:spPr>
          <a:xfrm>
            <a:off x="2767231" y="904790"/>
            <a:ext cx="1343028" cy="275200"/>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Ingest</a:t>
            </a:r>
          </a:p>
        </p:txBody>
      </p:sp>
      <p:sp>
        <p:nvSpPr>
          <p:cNvPr id="19" name="TextBox 18"/>
          <p:cNvSpPr txBox="1"/>
          <p:nvPr/>
        </p:nvSpPr>
        <p:spPr>
          <a:xfrm>
            <a:off x="4673530" y="915510"/>
            <a:ext cx="1485269" cy="421915"/>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Prepare</a:t>
            </a:r>
          </a:p>
          <a:p>
            <a:pPr algn="ctr" defTabSz="914225">
              <a:defRPr/>
            </a:pPr>
            <a:r>
              <a:rPr lang="en-US" sz="900" b="1" kern="0">
                <a:gradFill>
                  <a:gsLst>
                    <a:gs pos="1250">
                      <a:srgbClr val="161616"/>
                    </a:gs>
                    <a:gs pos="100000">
                      <a:srgbClr val="161616"/>
                    </a:gs>
                  </a:gsLst>
                  <a:lin ang="5400000" scaled="0"/>
                </a:gradFill>
                <a:latin typeface="Segoe UI"/>
              </a:rPr>
              <a:t>(normalize, clean, etc.)</a:t>
            </a:r>
          </a:p>
        </p:txBody>
      </p:sp>
      <p:cxnSp>
        <p:nvCxnSpPr>
          <p:cNvPr id="20" name="Straight Connector 19"/>
          <p:cNvCxnSpPr/>
          <p:nvPr/>
        </p:nvCxnSpPr>
        <p:spPr>
          <a:xfrm>
            <a:off x="4326715" y="1123580"/>
            <a:ext cx="8659" cy="5687694"/>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cxnSp>
        <p:nvCxnSpPr>
          <p:cNvPr id="21" name="Straight Connector 20"/>
          <p:cNvCxnSpPr/>
          <p:nvPr/>
        </p:nvCxnSpPr>
        <p:spPr>
          <a:xfrm flipH="1">
            <a:off x="6433146" y="1118972"/>
            <a:ext cx="11161" cy="5680011"/>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sp>
        <p:nvSpPr>
          <p:cNvPr id="23" name="TextBox 22"/>
          <p:cNvSpPr txBox="1"/>
          <p:nvPr/>
        </p:nvSpPr>
        <p:spPr>
          <a:xfrm>
            <a:off x="6713423" y="904791"/>
            <a:ext cx="1485269" cy="421915"/>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Analyze</a:t>
            </a:r>
          </a:p>
          <a:p>
            <a:pPr algn="ctr" defTabSz="914225">
              <a:defRPr/>
            </a:pPr>
            <a:r>
              <a:rPr lang="en-US" sz="900" b="1" kern="0">
                <a:gradFill>
                  <a:gsLst>
                    <a:gs pos="1250">
                      <a:srgbClr val="161616"/>
                    </a:gs>
                    <a:gs pos="100000">
                      <a:srgbClr val="161616"/>
                    </a:gs>
                  </a:gsLst>
                  <a:lin ang="5400000" scaled="0"/>
                </a:gradFill>
                <a:latin typeface="Segoe UI"/>
              </a:rPr>
              <a:t>(stat analysis, ML,  etc.)</a:t>
            </a:r>
          </a:p>
        </p:txBody>
      </p:sp>
      <p:sp>
        <p:nvSpPr>
          <p:cNvPr id="24" name="TextBox 23"/>
          <p:cNvSpPr txBox="1"/>
          <p:nvPr/>
        </p:nvSpPr>
        <p:spPr>
          <a:xfrm>
            <a:off x="8684215" y="892808"/>
            <a:ext cx="1648493" cy="892747"/>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Publish</a:t>
            </a:r>
          </a:p>
          <a:p>
            <a:pPr algn="ctr" defTabSz="914225">
              <a:defRPr/>
            </a:pPr>
            <a:r>
              <a:rPr lang="en-US" sz="900" b="1" kern="0">
                <a:gradFill>
                  <a:gsLst>
                    <a:gs pos="1250">
                      <a:srgbClr val="161616"/>
                    </a:gs>
                    <a:gs pos="100000">
                      <a:srgbClr val="161616"/>
                    </a:gs>
                  </a:gsLst>
                  <a:lin ang="5400000" scaled="0"/>
                </a:gradFill>
                <a:latin typeface="Segoe UI"/>
              </a:rPr>
              <a:t>(for programmatic consumption, BI/visualization)</a:t>
            </a:r>
          </a:p>
          <a:p>
            <a:pPr defTabSz="914225">
              <a:defRPr/>
            </a:pPr>
            <a:endParaRPr lang="en-US" sz="1200" b="1" kern="0">
              <a:gradFill>
                <a:gsLst>
                  <a:gs pos="1250">
                    <a:srgbClr val="161616"/>
                  </a:gs>
                  <a:gs pos="100000">
                    <a:srgbClr val="161616"/>
                  </a:gs>
                </a:gsLst>
                <a:lin ang="5400000" scaled="0"/>
              </a:gradFill>
              <a:latin typeface="Segoe UI"/>
            </a:endParaRPr>
          </a:p>
        </p:txBody>
      </p:sp>
      <p:sp>
        <p:nvSpPr>
          <p:cNvPr id="25" name="TextBox 24"/>
          <p:cNvSpPr txBox="1"/>
          <p:nvPr/>
        </p:nvSpPr>
        <p:spPr>
          <a:xfrm>
            <a:off x="10678992" y="887246"/>
            <a:ext cx="1485269" cy="751510"/>
          </a:xfrm>
          <a:prstGeom prst="rect">
            <a:avLst/>
          </a:prstGeom>
          <a:noFill/>
        </p:spPr>
        <p:txBody>
          <a:bodyPr wrap="square" rtlCol="0">
            <a:spAutoFit/>
          </a:bodyPr>
          <a:lstStyle/>
          <a:p>
            <a:pPr algn="ctr" defTabSz="914225">
              <a:defRPr/>
            </a:pPr>
            <a:r>
              <a:rPr lang="en-US" sz="1200" b="1" kern="0">
                <a:gradFill>
                  <a:gsLst>
                    <a:gs pos="1250">
                      <a:srgbClr val="161616"/>
                    </a:gs>
                    <a:gs pos="100000">
                      <a:srgbClr val="161616"/>
                    </a:gs>
                  </a:gsLst>
                  <a:lin ang="5400000" scaled="0"/>
                </a:gradFill>
                <a:latin typeface="Segoe UI"/>
              </a:rPr>
              <a:t>Consume </a:t>
            </a:r>
          </a:p>
          <a:p>
            <a:pPr algn="ctr" defTabSz="914225">
              <a:defRPr/>
            </a:pPr>
            <a:r>
              <a:rPr lang="en-US" sz="900" b="1" kern="0">
                <a:gradFill>
                  <a:gsLst>
                    <a:gs pos="1250">
                      <a:srgbClr val="161616"/>
                    </a:gs>
                    <a:gs pos="100000">
                      <a:srgbClr val="161616"/>
                    </a:gs>
                  </a:gsLst>
                  <a:lin ang="5400000" scaled="0"/>
                </a:gradFill>
                <a:latin typeface="Segoe UI"/>
              </a:rPr>
              <a:t>(Alerts, Operational Stats, Insights)</a:t>
            </a:r>
          </a:p>
          <a:p>
            <a:pPr defTabSz="914225">
              <a:defRPr/>
            </a:pPr>
            <a:endParaRPr lang="en-US" sz="1200" b="1" kern="0">
              <a:gradFill>
                <a:gsLst>
                  <a:gs pos="1250">
                    <a:srgbClr val="161616"/>
                  </a:gs>
                  <a:gs pos="100000">
                    <a:srgbClr val="161616"/>
                  </a:gs>
                </a:gsLst>
                <a:lin ang="5400000" scaled="0"/>
              </a:gradFill>
              <a:latin typeface="Segoe UI"/>
            </a:endParaRPr>
          </a:p>
        </p:txBody>
      </p:sp>
      <p:cxnSp>
        <p:nvCxnSpPr>
          <p:cNvPr id="26" name="Straight Connector 25"/>
          <p:cNvCxnSpPr/>
          <p:nvPr/>
        </p:nvCxnSpPr>
        <p:spPr>
          <a:xfrm flipH="1">
            <a:off x="8499965" y="1129251"/>
            <a:ext cx="35894" cy="5672328"/>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a:off x="10393843" y="1121567"/>
            <a:ext cx="1" cy="5687694"/>
          </a:xfrm>
          <a:prstGeom prst="line">
            <a:avLst/>
          </a:prstGeom>
          <a:ln>
            <a:solidFill>
              <a:schemeClr val="bg1">
                <a:lumMod val="50000"/>
              </a:schemeClr>
            </a:solidFill>
          </a:ln>
        </p:spPr>
        <p:style>
          <a:lnRef idx="1">
            <a:schemeClr val="accent3"/>
          </a:lnRef>
          <a:fillRef idx="0">
            <a:schemeClr val="accent3"/>
          </a:fillRef>
          <a:effectRef idx="0">
            <a:schemeClr val="accent3"/>
          </a:effectRef>
          <a:fontRef idx="minor">
            <a:schemeClr val="tx1"/>
          </a:fontRef>
        </p:style>
      </p:cxnSp>
      <p:sp>
        <p:nvSpPr>
          <p:cNvPr id="43" name="Rectangle 42"/>
          <p:cNvSpPr/>
          <p:nvPr/>
        </p:nvSpPr>
        <p:spPr>
          <a:xfrm>
            <a:off x="2481731" y="2386958"/>
            <a:ext cx="1101462" cy="456886"/>
          </a:xfrm>
          <a:prstGeom prst="rect">
            <a:avLst/>
          </a:prstGeom>
          <a:solidFill>
            <a:schemeClr val="bg1"/>
          </a:solidFill>
          <a:ln>
            <a:solidFill>
              <a:schemeClr val="dk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r>
              <a:rPr lang="en-US" sz="1100" b="1" kern="0">
                <a:gradFill>
                  <a:gsLst>
                    <a:gs pos="1250">
                      <a:srgbClr val="161616"/>
                    </a:gs>
                    <a:gs pos="100000">
                      <a:srgbClr val="161616"/>
                    </a:gs>
                  </a:gsLst>
                  <a:lin ang="5400000" scaled="0"/>
                </a:gradFill>
                <a:latin typeface="Segoe UI"/>
              </a:rPr>
              <a:t>        </a:t>
            </a:r>
          </a:p>
        </p:txBody>
      </p:sp>
      <p:sp>
        <p:nvSpPr>
          <p:cNvPr id="72" name="Rectangle 71"/>
          <p:cNvSpPr/>
          <p:nvPr/>
        </p:nvSpPr>
        <p:spPr>
          <a:xfrm>
            <a:off x="6603209" y="3557252"/>
            <a:ext cx="1781643" cy="465493"/>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r>
              <a:rPr lang="en-US" sz="1100" b="1" kern="0">
                <a:gradFill>
                  <a:gsLst>
                    <a:gs pos="1250">
                      <a:srgbClr val="161616"/>
                    </a:gs>
                    <a:gs pos="100000">
                      <a:srgbClr val="161616"/>
                    </a:gs>
                  </a:gsLst>
                  <a:lin ang="5400000" scaled="0"/>
                </a:gradFill>
                <a:latin typeface="Segoe UI"/>
              </a:rPr>
              <a:t>        Machine Learning</a:t>
            </a:r>
          </a:p>
          <a:p>
            <a:pPr algn="ctr" defTabSz="914225">
              <a:defRPr/>
            </a:pPr>
            <a:r>
              <a:rPr lang="en-US" sz="800" b="1" kern="0">
                <a:gradFill>
                  <a:gsLst>
                    <a:gs pos="1250">
                      <a:srgbClr val="161616"/>
                    </a:gs>
                    <a:gs pos="100000">
                      <a:srgbClr val="161616"/>
                    </a:gs>
                  </a:gsLst>
                  <a:lin ang="5400000" scaled="0"/>
                </a:gradFill>
                <a:latin typeface="Segoe UI"/>
              </a:rPr>
              <a:t>            (Failure and RCA </a:t>
            </a:r>
          </a:p>
          <a:p>
            <a:pPr algn="ctr" defTabSz="914225">
              <a:defRPr/>
            </a:pPr>
            <a:r>
              <a:rPr lang="en-US" sz="800" b="1" kern="0">
                <a:gradFill>
                  <a:gsLst>
                    <a:gs pos="1250">
                      <a:srgbClr val="161616"/>
                    </a:gs>
                    <a:gs pos="100000">
                      <a:srgbClr val="161616"/>
                    </a:gs>
                  </a:gsLst>
                  <a:lin ang="5400000" scaled="0"/>
                </a:gradFill>
                <a:latin typeface="Segoe UI"/>
              </a:rPr>
              <a:t>       Predictions)</a:t>
            </a:r>
          </a:p>
        </p:txBody>
      </p:sp>
      <p:sp>
        <p:nvSpPr>
          <p:cNvPr id="67" name="Rectangle 66"/>
          <p:cNvSpPr/>
          <p:nvPr/>
        </p:nvSpPr>
        <p:spPr>
          <a:xfrm>
            <a:off x="10684084" y="2164718"/>
            <a:ext cx="1196912" cy="92409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100" b="1" kern="0">
              <a:gradFill>
                <a:gsLst>
                  <a:gs pos="1250">
                    <a:srgbClr val="161616"/>
                  </a:gs>
                  <a:gs pos="100000">
                    <a:srgbClr val="161616"/>
                  </a:gs>
                </a:gsLst>
                <a:lin ang="5400000" scaled="0"/>
              </a:gradFill>
              <a:latin typeface="Segoe UI"/>
            </a:endParaRPr>
          </a:p>
        </p:txBody>
      </p:sp>
      <p:sp>
        <p:nvSpPr>
          <p:cNvPr id="69" name="Rectangle 68"/>
          <p:cNvSpPr/>
          <p:nvPr/>
        </p:nvSpPr>
        <p:spPr>
          <a:xfrm rot="5400000" flipV="1">
            <a:off x="-55250" y="2358546"/>
            <a:ext cx="805055" cy="26384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r>
              <a:rPr lang="en-US" sz="900" b="1" kern="0">
                <a:gradFill>
                  <a:gsLst>
                    <a:gs pos="1250">
                      <a:srgbClr val="161616"/>
                    </a:gs>
                    <a:gs pos="100000">
                      <a:srgbClr val="161616"/>
                    </a:gs>
                  </a:gsLst>
                  <a:lin ang="5400000" scaled="0"/>
                </a:gradFill>
                <a:latin typeface="Segoe UI"/>
              </a:rPr>
              <a:t>Telemetry</a:t>
            </a:r>
            <a:endParaRPr lang="en-US" sz="900" kern="0">
              <a:gradFill>
                <a:gsLst>
                  <a:gs pos="1250">
                    <a:srgbClr val="161616"/>
                  </a:gs>
                  <a:gs pos="100000">
                    <a:srgbClr val="161616"/>
                  </a:gs>
                </a:gsLst>
                <a:lin ang="5400000" scaled="0"/>
              </a:gradFill>
              <a:latin typeface="Segoe UI"/>
            </a:endParaRPr>
          </a:p>
        </p:txBody>
      </p:sp>
      <p:sp>
        <p:nvSpPr>
          <p:cNvPr id="78" name="Rectangle 77"/>
          <p:cNvSpPr/>
          <p:nvPr/>
        </p:nvSpPr>
        <p:spPr>
          <a:xfrm>
            <a:off x="8838792" y="4395064"/>
            <a:ext cx="1280247" cy="46034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100" b="1" kern="0" dirty="0">
                <a:gradFill>
                  <a:gsLst>
                    <a:gs pos="1250">
                      <a:srgbClr val="161616"/>
                    </a:gs>
                    <a:gs pos="100000">
                      <a:srgbClr val="161616"/>
                    </a:gs>
                  </a:gsLst>
                  <a:lin ang="5400000" scaled="0"/>
                </a:gradFill>
                <a:latin typeface="Segoe UI"/>
              </a:rPr>
              <a:t>          Azure SQL</a:t>
            </a:r>
          </a:p>
          <a:p>
            <a:pPr algn="ctr" defTabSz="914225">
              <a:defRPr/>
            </a:pPr>
            <a:r>
              <a:rPr lang="en-US" sz="1100" b="1" kern="0" dirty="0">
                <a:gradFill>
                  <a:gsLst>
                    <a:gs pos="1250">
                      <a:srgbClr val="161616"/>
                    </a:gs>
                    <a:gs pos="100000">
                      <a:srgbClr val="161616"/>
                    </a:gs>
                  </a:gsLst>
                  <a:lin ang="5400000" scaled="0"/>
                </a:gradFill>
                <a:latin typeface="Segoe UI"/>
              </a:rPr>
              <a:t>          </a:t>
            </a:r>
            <a:br>
              <a:rPr lang="en-US" sz="1100" b="1" kern="0" dirty="0">
                <a:gradFill>
                  <a:gsLst>
                    <a:gs pos="1250">
                      <a:srgbClr val="161616"/>
                    </a:gs>
                    <a:gs pos="100000">
                      <a:srgbClr val="161616"/>
                    </a:gs>
                  </a:gsLst>
                  <a:lin ang="5400000" scaled="0"/>
                </a:gradFill>
                <a:latin typeface="Segoe UI"/>
              </a:rPr>
            </a:br>
            <a:r>
              <a:rPr lang="en-US" sz="1100" b="1" kern="0" dirty="0">
                <a:gradFill>
                  <a:gsLst>
                    <a:gs pos="1250">
                      <a:srgbClr val="161616"/>
                    </a:gs>
                    <a:gs pos="100000">
                      <a:srgbClr val="161616"/>
                    </a:gs>
                  </a:gsLst>
                  <a:lin ang="5400000" scaled="0"/>
                </a:gradFill>
                <a:latin typeface="Segoe UI"/>
              </a:rPr>
              <a:t/>
            </a:r>
            <a:br>
              <a:rPr lang="en-US" sz="1100" b="1" kern="0" dirty="0">
                <a:gradFill>
                  <a:gsLst>
                    <a:gs pos="1250">
                      <a:srgbClr val="161616"/>
                    </a:gs>
                    <a:gs pos="100000">
                      <a:srgbClr val="161616"/>
                    </a:gs>
                  </a:gsLst>
                  <a:lin ang="5400000" scaled="0"/>
                </a:gradFill>
                <a:latin typeface="Segoe UI"/>
              </a:rPr>
            </a:br>
            <a:r>
              <a:rPr lang="en-US" sz="1100" b="1" kern="0" dirty="0">
                <a:gradFill>
                  <a:gsLst>
                    <a:gs pos="1250">
                      <a:srgbClr val="161616"/>
                    </a:gs>
                    <a:gs pos="100000">
                      <a:srgbClr val="161616"/>
                    </a:gs>
                  </a:gsLst>
                  <a:lin ang="5400000" scaled="0"/>
                </a:gradFill>
                <a:latin typeface="Segoe UI"/>
              </a:rPr>
              <a:t>(Predictions)</a:t>
            </a:r>
          </a:p>
        </p:txBody>
      </p:sp>
      <p:sp>
        <p:nvSpPr>
          <p:cNvPr id="91" name="Rectangle 90"/>
          <p:cNvSpPr/>
          <p:nvPr/>
        </p:nvSpPr>
        <p:spPr>
          <a:xfrm>
            <a:off x="4449262" y="3550431"/>
            <a:ext cx="1842380" cy="496481"/>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914225">
              <a:defRPr/>
            </a:pPr>
            <a:r>
              <a:rPr lang="en-US" sz="1029" b="1" kern="0">
                <a:gradFill>
                  <a:gsLst>
                    <a:gs pos="1250">
                      <a:srgbClr val="161616"/>
                    </a:gs>
                    <a:gs pos="100000">
                      <a:srgbClr val="161616"/>
                    </a:gs>
                  </a:gsLst>
                  <a:lin ang="5400000" scaled="0"/>
                </a:gradFill>
                <a:latin typeface="Segoe UI"/>
              </a:rPr>
              <a:t>       HDI  Custom ETL </a:t>
            </a:r>
          </a:p>
          <a:p>
            <a:pPr algn="ctr" defTabSz="914225">
              <a:defRPr/>
            </a:pPr>
            <a:r>
              <a:rPr lang="en-US" sz="1029" b="1" kern="0">
                <a:gradFill>
                  <a:gsLst>
                    <a:gs pos="1250">
                      <a:srgbClr val="161616"/>
                    </a:gs>
                    <a:gs pos="100000">
                      <a:srgbClr val="161616"/>
                    </a:gs>
                  </a:gsLst>
                  <a:lin ang="5400000" scaled="0"/>
                </a:gradFill>
                <a:latin typeface="Segoe UI"/>
              </a:rPr>
              <a:t>           Aggregate/Partition</a:t>
            </a:r>
          </a:p>
        </p:txBody>
      </p:sp>
      <p:sp>
        <p:nvSpPr>
          <p:cNvPr id="99" name="Rectangle 98"/>
          <p:cNvSpPr/>
          <p:nvPr/>
        </p:nvSpPr>
        <p:spPr>
          <a:xfrm>
            <a:off x="2626182" y="4392242"/>
            <a:ext cx="5657904" cy="481157"/>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endParaRPr lang="en-US" sz="1100" b="1" kern="0">
              <a:gradFill>
                <a:gsLst>
                  <a:gs pos="1250">
                    <a:srgbClr val="161616"/>
                  </a:gs>
                  <a:gs pos="100000">
                    <a:srgbClr val="161616"/>
                  </a:gs>
                </a:gsLst>
                <a:lin ang="5400000" scaled="0"/>
              </a:gradFill>
              <a:latin typeface="Segoe UI"/>
            </a:endParaRPr>
          </a:p>
          <a:p>
            <a:pPr algn="ctr" defTabSz="914225">
              <a:defRPr/>
            </a:pPr>
            <a:r>
              <a:rPr lang="en-US" sz="1100" b="1" kern="0">
                <a:gradFill>
                  <a:gsLst>
                    <a:gs pos="1250">
                      <a:srgbClr val="161616"/>
                    </a:gs>
                    <a:gs pos="100000">
                      <a:srgbClr val="161616"/>
                    </a:gs>
                  </a:gsLst>
                  <a:lin ang="5400000" scaled="0"/>
                </a:gradFill>
                <a:latin typeface="Segoe UI"/>
              </a:rPr>
              <a:t>          Azure Storage Blob</a:t>
            </a:r>
          </a:p>
        </p:txBody>
      </p:sp>
      <p:cxnSp>
        <p:nvCxnSpPr>
          <p:cNvPr id="124" name="Elbow Connector 123"/>
          <p:cNvCxnSpPr>
            <a:stCxn id="78" idx="3"/>
            <a:endCxn id="67" idx="2"/>
          </p:cNvCxnSpPr>
          <p:nvPr/>
        </p:nvCxnSpPr>
        <p:spPr>
          <a:xfrm flipV="1">
            <a:off x="10119039" y="3088817"/>
            <a:ext cx="1163501" cy="1536417"/>
          </a:xfrm>
          <a:prstGeom prst="bentConnector2">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128" name="TextBox 127"/>
          <p:cNvSpPr txBox="1"/>
          <p:nvPr/>
        </p:nvSpPr>
        <p:spPr>
          <a:xfrm>
            <a:off x="10350815" y="4176021"/>
            <a:ext cx="976976" cy="461665"/>
          </a:xfrm>
          <a:prstGeom prst="rect">
            <a:avLst/>
          </a:prstGeom>
          <a:noFill/>
        </p:spPr>
        <p:txBody>
          <a:bodyPr wrap="square" rtlCol="0">
            <a:spAutoFit/>
          </a:bodyPr>
          <a:lstStyle/>
          <a:p>
            <a:pPr algn="ctr" defTabSz="914225">
              <a:defRPr/>
            </a:pPr>
            <a:r>
              <a:rPr lang="en-US" sz="800" kern="0">
                <a:gradFill>
                  <a:gsLst>
                    <a:gs pos="1250">
                      <a:srgbClr val="161616"/>
                    </a:gs>
                    <a:gs pos="100000">
                      <a:srgbClr val="161616"/>
                    </a:gs>
                  </a:gsLst>
                  <a:lin ang="5400000" scaled="0"/>
                </a:gradFill>
                <a:latin typeface="Segoe UI"/>
              </a:rPr>
              <a:t>dashboard of predictions/ alerts</a:t>
            </a:r>
            <a:endParaRPr lang="en-US" sz="800" b="1" kern="0">
              <a:gradFill>
                <a:gsLst>
                  <a:gs pos="1250">
                    <a:srgbClr val="161616"/>
                  </a:gs>
                  <a:gs pos="100000">
                    <a:srgbClr val="161616"/>
                  </a:gs>
                </a:gsLst>
                <a:lin ang="5400000" scaled="0"/>
              </a:gradFill>
              <a:latin typeface="Segoe UI"/>
            </a:endParaRPr>
          </a:p>
        </p:txBody>
      </p:sp>
      <p:sp>
        <p:nvSpPr>
          <p:cNvPr id="129" name="TextBox 128"/>
          <p:cNvSpPr txBox="1"/>
          <p:nvPr/>
        </p:nvSpPr>
        <p:spPr>
          <a:xfrm>
            <a:off x="8846095" y="2159066"/>
            <a:ext cx="1247313" cy="468908"/>
          </a:xfrm>
          <a:prstGeom prst="rect">
            <a:avLst/>
          </a:prstGeom>
          <a:noFill/>
        </p:spPr>
        <p:txBody>
          <a:bodyPr wrap="square" rtlCol="0">
            <a:spAutoFit/>
          </a:bodyPr>
          <a:lstStyle/>
          <a:p>
            <a:pPr algn="ctr" defTabSz="914225">
              <a:defRPr/>
            </a:pPr>
            <a:r>
              <a:rPr lang="en-US" sz="800" kern="0">
                <a:gradFill>
                  <a:gsLst>
                    <a:gs pos="1250">
                      <a:srgbClr val="161616"/>
                    </a:gs>
                    <a:gs pos="100000">
                      <a:srgbClr val="161616"/>
                    </a:gs>
                  </a:gsLst>
                  <a:lin ang="5400000" scaled="0"/>
                </a:gradFill>
                <a:latin typeface="Segoe UI"/>
              </a:rPr>
              <a:t>Live/real-time data stats, Anomalies and aggregates</a:t>
            </a:r>
          </a:p>
        </p:txBody>
      </p:sp>
      <p:sp>
        <p:nvSpPr>
          <p:cNvPr id="178" name="Left Brace 177"/>
          <p:cNvSpPr/>
          <p:nvPr/>
        </p:nvSpPr>
        <p:spPr>
          <a:xfrm>
            <a:off x="461336" y="2063630"/>
            <a:ext cx="108195" cy="816293"/>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defTabSz="914225">
              <a:defRPr/>
            </a:pPr>
            <a:endParaRPr lang="en-US" b="1" kern="0">
              <a:gradFill>
                <a:gsLst>
                  <a:gs pos="1250">
                    <a:srgbClr val="161616"/>
                  </a:gs>
                  <a:gs pos="100000">
                    <a:srgbClr val="161616"/>
                  </a:gs>
                </a:gsLst>
                <a:lin ang="5400000" scaled="0"/>
              </a:gradFill>
              <a:latin typeface="Segoe UI"/>
            </a:endParaRPr>
          </a:p>
        </p:txBody>
      </p:sp>
      <p:pic>
        <p:nvPicPr>
          <p:cNvPr id="3" name="Picture 2"/>
          <p:cNvPicPr>
            <a:picLocks noChangeAspect="1"/>
          </p:cNvPicPr>
          <p:nvPr/>
        </p:nvPicPr>
        <p:blipFill>
          <a:blip r:embed="rId3"/>
          <a:stretch>
            <a:fillRect/>
          </a:stretch>
        </p:blipFill>
        <p:spPr>
          <a:xfrm>
            <a:off x="583773" y="2301968"/>
            <a:ext cx="495099" cy="235255"/>
          </a:xfrm>
          <a:prstGeom prst="rect">
            <a:avLst/>
          </a:prstGeom>
        </p:spPr>
      </p:pic>
      <p:pic>
        <p:nvPicPr>
          <p:cNvPr id="56" name="Picture 55"/>
          <p:cNvPicPr>
            <a:picLocks noChangeAspect="1"/>
          </p:cNvPicPr>
          <p:nvPr/>
        </p:nvPicPr>
        <p:blipFill>
          <a:blip r:embed="rId3"/>
          <a:stretch>
            <a:fillRect/>
          </a:stretch>
        </p:blipFill>
        <p:spPr>
          <a:xfrm>
            <a:off x="736152" y="2454347"/>
            <a:ext cx="495099" cy="235255"/>
          </a:xfrm>
          <a:prstGeom prst="rect">
            <a:avLst/>
          </a:prstGeom>
        </p:spPr>
      </p:pic>
      <p:pic>
        <p:nvPicPr>
          <p:cNvPr id="57" name="Picture 56"/>
          <p:cNvPicPr>
            <a:picLocks noChangeAspect="1"/>
          </p:cNvPicPr>
          <p:nvPr/>
        </p:nvPicPr>
        <p:blipFill>
          <a:blip r:embed="rId3"/>
          <a:stretch>
            <a:fillRect/>
          </a:stretch>
        </p:blipFill>
        <p:spPr>
          <a:xfrm>
            <a:off x="888530" y="2606725"/>
            <a:ext cx="495099" cy="235255"/>
          </a:xfrm>
          <a:prstGeom prst="rect">
            <a:avLst/>
          </a:prstGeom>
        </p:spPr>
      </p:pic>
      <p:cxnSp>
        <p:nvCxnSpPr>
          <p:cNvPr id="66" name="Straight Arrow Connector 65"/>
          <p:cNvCxnSpPr/>
          <p:nvPr/>
        </p:nvCxnSpPr>
        <p:spPr>
          <a:xfrm>
            <a:off x="1426943" y="2475540"/>
            <a:ext cx="1067899" cy="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354710" y="4651599"/>
            <a:ext cx="1141621" cy="66316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700" kern="0">
                <a:gradFill>
                  <a:gsLst>
                    <a:gs pos="1250">
                      <a:srgbClr val="161616"/>
                    </a:gs>
                    <a:gs pos="100000">
                      <a:srgbClr val="161616"/>
                    </a:gs>
                  </a:gsLst>
                  <a:lin ang="5400000" scaled="0"/>
                </a:gradFill>
                <a:latin typeface="Segoe UI"/>
              </a:rPr>
              <a:t>Historic Laser  Data (1 time drop)</a:t>
            </a:r>
          </a:p>
          <a:p>
            <a:pPr algn="ctr" defTabSz="914225">
              <a:lnSpc>
                <a:spcPct val="90000"/>
              </a:lnSpc>
              <a:spcAft>
                <a:spcPts val="600"/>
              </a:spcAft>
              <a:defRPr/>
            </a:pPr>
            <a:endParaRPr lang="en-US" sz="700" kern="0">
              <a:gradFill>
                <a:gsLst>
                  <a:gs pos="1250">
                    <a:srgbClr val="161616"/>
                  </a:gs>
                  <a:gs pos="100000">
                    <a:srgbClr val="161616"/>
                  </a:gs>
                </a:gsLst>
                <a:lin ang="5400000" scaled="0"/>
              </a:gradFill>
              <a:latin typeface="Segoe UI"/>
            </a:endParaRPr>
          </a:p>
        </p:txBody>
      </p:sp>
      <p:cxnSp>
        <p:nvCxnSpPr>
          <p:cNvPr id="70" name="Straight Arrow Connector 69"/>
          <p:cNvCxnSpPr/>
          <p:nvPr/>
        </p:nvCxnSpPr>
        <p:spPr>
          <a:xfrm flipV="1">
            <a:off x="1426942" y="2595612"/>
            <a:ext cx="1058590" cy="10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1426942" y="2726055"/>
            <a:ext cx="1058590" cy="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3" idx="3"/>
            <a:endCxn id="52" idx="1"/>
          </p:cNvCxnSpPr>
          <p:nvPr/>
        </p:nvCxnSpPr>
        <p:spPr>
          <a:xfrm>
            <a:off x="3583194" y="2615402"/>
            <a:ext cx="527066" cy="95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33650" y="3812550"/>
            <a:ext cx="437221" cy="354295"/>
          </a:xfrm>
          <a:prstGeom prst="rect">
            <a:avLst/>
          </a:prstGeom>
        </p:spPr>
      </p:pic>
      <p:sp>
        <p:nvSpPr>
          <p:cNvPr id="82" name="TextBox 81"/>
          <p:cNvSpPr txBox="1"/>
          <p:nvPr/>
        </p:nvSpPr>
        <p:spPr>
          <a:xfrm>
            <a:off x="261684" y="3971922"/>
            <a:ext cx="859256" cy="627700"/>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Local DB Sensor Readings</a:t>
            </a:r>
          </a:p>
        </p:txBody>
      </p:sp>
      <p:pic>
        <p:nvPicPr>
          <p:cNvPr id="108" name="Picture 107"/>
          <p:cNvPicPr>
            <a:picLocks noChangeAspect="1"/>
          </p:cNvPicPr>
          <p:nvPr/>
        </p:nvPicPr>
        <p:blipFill>
          <a:blip r:embed="rId4"/>
          <a:stretch>
            <a:fillRect/>
          </a:stretch>
        </p:blipFill>
        <p:spPr>
          <a:xfrm>
            <a:off x="1018887" y="3816623"/>
            <a:ext cx="424675" cy="344129"/>
          </a:xfrm>
          <a:prstGeom prst="rect">
            <a:avLst/>
          </a:prstGeom>
        </p:spPr>
      </p:pic>
      <p:sp>
        <p:nvSpPr>
          <p:cNvPr id="109" name="TextBox 108"/>
          <p:cNvSpPr txBox="1"/>
          <p:nvPr/>
        </p:nvSpPr>
        <p:spPr>
          <a:xfrm>
            <a:off x="879884" y="4026367"/>
            <a:ext cx="800578" cy="516991"/>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Local DB Logs</a:t>
            </a:r>
          </a:p>
        </p:txBody>
      </p:sp>
      <p:sp>
        <p:nvSpPr>
          <p:cNvPr id="110" name="Oval 109"/>
          <p:cNvSpPr/>
          <p:nvPr/>
        </p:nvSpPr>
        <p:spPr bwMode="auto">
          <a:xfrm>
            <a:off x="1743840" y="3885419"/>
            <a:ext cx="313309" cy="214216"/>
          </a:xfrm>
          <a:prstGeom prst="ellipse">
            <a:avLst/>
          </a:prstGeom>
          <a:gradFill>
            <a:gsLst>
              <a:gs pos="0">
                <a:srgbClr val="7030A0"/>
              </a:gs>
              <a:gs pos="100000">
                <a:schemeClr val="accent3">
                  <a:satMod val="110000"/>
                  <a:lumMod val="100000"/>
                  <a:shade val="100000"/>
                </a:schemeClr>
              </a:gs>
              <a:gs pos="100000">
                <a:schemeClr val="accent3">
                  <a:lumMod val="99000"/>
                  <a:satMod val="120000"/>
                  <a:shade val="78000"/>
                </a:schemeClr>
              </a:gs>
            </a:gsLst>
          </a:gra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27" tIns="45713" rIns="91427" bIns="45713" numCol="1" rtlCol="0" anchor="t" anchorCtr="0" compatLnSpc="1">
            <a:prstTxWarp prst="textNoShape">
              <a:avLst/>
            </a:prstTxWarp>
          </a:bodyPr>
          <a:lstStyle/>
          <a:p>
            <a:pPr defTabSz="914225" eaLnBrk="0" fontAlgn="base" hangingPunct="0">
              <a:spcBef>
                <a:spcPct val="0"/>
              </a:spcBef>
              <a:spcAft>
                <a:spcPct val="0"/>
              </a:spcAft>
              <a:defRPr/>
            </a:pPr>
            <a:endParaRPr lang="en-US" sz="2400" kern="0">
              <a:gradFill>
                <a:gsLst>
                  <a:gs pos="1250">
                    <a:srgbClr val="161616"/>
                  </a:gs>
                  <a:gs pos="100000">
                    <a:srgbClr val="161616"/>
                  </a:gs>
                </a:gsLst>
                <a:lin ang="5400000" scaled="0"/>
              </a:gradFill>
              <a:latin typeface="Arial" pitchFamily="34" charset="0"/>
              <a:ea typeface="ヒラギノ角ゴ Pro W3" pitchFamily="1" charset="-128"/>
            </a:endParaRPr>
          </a:p>
        </p:txBody>
      </p:sp>
      <p:sp>
        <p:nvSpPr>
          <p:cNvPr id="111" name="TextBox 110"/>
          <p:cNvSpPr txBox="1"/>
          <p:nvPr/>
        </p:nvSpPr>
        <p:spPr>
          <a:xfrm>
            <a:off x="1536311" y="4134277"/>
            <a:ext cx="657276" cy="343379"/>
          </a:xfrm>
          <a:prstGeom prst="rect">
            <a:avLst/>
          </a:prstGeom>
          <a:noFill/>
        </p:spPr>
        <p:txBody>
          <a:bodyPr wrap="square" rtlCol="0">
            <a:spAutoFit/>
          </a:bodyPr>
          <a:lstStyle/>
          <a:p>
            <a:pPr algn="ctr" defTabSz="914225">
              <a:defRPr/>
            </a:pPr>
            <a:r>
              <a:rPr lang="en-US" sz="800" b="1" kern="0">
                <a:gradFill>
                  <a:gsLst>
                    <a:gs pos="1250">
                      <a:srgbClr val="161616"/>
                    </a:gs>
                    <a:gs pos="100000">
                      <a:srgbClr val="161616"/>
                    </a:gs>
                  </a:gsLst>
                  <a:lin ang="5400000" scaled="0"/>
                </a:gradFill>
                <a:latin typeface="Segoe UI"/>
              </a:rPr>
              <a:t>Customer MIS</a:t>
            </a:r>
          </a:p>
        </p:txBody>
      </p:sp>
      <p:cxnSp>
        <p:nvCxnSpPr>
          <p:cNvPr id="29" name="Straight Arrow Connector 28"/>
          <p:cNvCxnSpPr/>
          <p:nvPr/>
        </p:nvCxnSpPr>
        <p:spPr>
          <a:xfrm flipH="1">
            <a:off x="854495" y="2905383"/>
            <a:ext cx="6789" cy="88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961230" y="2970049"/>
            <a:ext cx="4071" cy="711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08" idx="3"/>
          </p:cNvCxnSpPr>
          <p:nvPr/>
        </p:nvCxnSpPr>
        <p:spPr>
          <a:xfrm>
            <a:off x="1443562" y="3988688"/>
            <a:ext cx="300278" cy="3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Elbow Connector 9"/>
          <p:cNvCxnSpPr/>
          <p:nvPr/>
        </p:nvCxnSpPr>
        <p:spPr>
          <a:xfrm rot="5400000">
            <a:off x="3088313" y="3186155"/>
            <a:ext cx="1498217" cy="79734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020014" y="2406553"/>
            <a:ext cx="563179" cy="429080"/>
          </a:xfrm>
          <a:prstGeom prst="rect">
            <a:avLst/>
          </a:prstGeom>
          <a:noFill/>
        </p:spPr>
        <p:txBody>
          <a:bodyPr wrap="square" rtlCol="0">
            <a:spAutoFit/>
          </a:bodyPr>
          <a:lstStyle/>
          <a:p>
            <a:pPr defTabSz="914225">
              <a:defRPr/>
            </a:pPr>
            <a:r>
              <a:rPr lang="en-US" sz="1100" b="1" kern="0">
                <a:gradFill>
                  <a:gsLst>
                    <a:gs pos="1250">
                      <a:srgbClr val="161616"/>
                    </a:gs>
                    <a:gs pos="100000">
                      <a:srgbClr val="161616"/>
                    </a:gs>
                  </a:gsLst>
                  <a:lin ang="5400000" scaled="0"/>
                </a:gradFill>
                <a:latin typeface="Segoe UI"/>
              </a:rPr>
              <a:t>Event Hub</a:t>
            </a:r>
          </a:p>
        </p:txBody>
      </p:sp>
      <p:sp>
        <p:nvSpPr>
          <p:cNvPr id="104" name="Rectangle 103"/>
          <p:cNvSpPr/>
          <p:nvPr/>
        </p:nvSpPr>
        <p:spPr>
          <a:xfrm>
            <a:off x="11013174" y="2267655"/>
            <a:ext cx="931414" cy="29505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r>
              <a:rPr lang="en-US" sz="1100" b="1" kern="0">
                <a:gradFill>
                  <a:gsLst>
                    <a:gs pos="1250">
                      <a:srgbClr val="161616"/>
                    </a:gs>
                    <a:gs pos="100000">
                      <a:srgbClr val="161616"/>
                    </a:gs>
                  </a:gsLst>
                  <a:lin ang="5400000" scaled="0"/>
                </a:gradFill>
                <a:latin typeface="Segoe UI"/>
              </a:rPr>
              <a:t>PowerBI dashboard</a:t>
            </a:r>
          </a:p>
        </p:txBody>
      </p:sp>
      <p:sp>
        <p:nvSpPr>
          <p:cNvPr id="52" name="Rectangle 51"/>
          <p:cNvSpPr/>
          <p:nvPr/>
        </p:nvSpPr>
        <p:spPr>
          <a:xfrm>
            <a:off x="4110259" y="2392673"/>
            <a:ext cx="4173826" cy="464570"/>
          </a:xfrm>
          <a:prstGeom prst="rect">
            <a:avLst/>
          </a:prstGeom>
          <a:solidFill>
            <a:schemeClr val="bg1"/>
          </a:solidFill>
          <a:ln>
            <a:solidFill>
              <a:schemeClr val="dk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r>
              <a:rPr lang="en-US" sz="1100" b="1" kern="0">
                <a:gradFill>
                  <a:gsLst>
                    <a:gs pos="1250">
                      <a:srgbClr val="161616"/>
                    </a:gs>
                    <a:gs pos="100000">
                      <a:srgbClr val="161616"/>
                    </a:gs>
                  </a:gsLst>
                  <a:lin ang="5400000" scaled="0"/>
                </a:gradFill>
                <a:latin typeface="Segoe UI"/>
              </a:rPr>
              <a:t>Stream Analytics </a:t>
            </a:r>
          </a:p>
          <a:p>
            <a:pPr algn="ctr" defTabSz="914225">
              <a:defRPr/>
            </a:pPr>
            <a:r>
              <a:rPr lang="en-US" sz="800" b="1" kern="0">
                <a:gradFill>
                  <a:gsLst>
                    <a:gs pos="1250">
                      <a:srgbClr val="161616"/>
                    </a:gs>
                    <a:gs pos="100000">
                      <a:srgbClr val="161616"/>
                    </a:gs>
                  </a:gsLst>
                  <a:lin ang="5400000" scaled="0"/>
                </a:gradFill>
                <a:latin typeface="Segoe UI"/>
              </a:rPr>
              <a:t>(real-time analytics)</a:t>
            </a:r>
          </a:p>
        </p:txBody>
      </p:sp>
      <p:pic>
        <p:nvPicPr>
          <p:cNvPr id="105" name="Picture 104"/>
          <p:cNvPicPr>
            <a:picLocks noChangeAspect="1"/>
          </p:cNvPicPr>
          <p:nvPr/>
        </p:nvPicPr>
        <p:blipFill>
          <a:blip r:embed="rId4"/>
          <a:stretch>
            <a:fillRect/>
          </a:stretch>
        </p:blipFill>
        <p:spPr>
          <a:xfrm>
            <a:off x="610407" y="5383157"/>
            <a:ext cx="437221" cy="354295"/>
          </a:xfrm>
          <a:prstGeom prst="rect">
            <a:avLst/>
          </a:prstGeom>
        </p:spPr>
      </p:pic>
      <p:sp>
        <p:nvSpPr>
          <p:cNvPr id="106" name="TextBox 105"/>
          <p:cNvSpPr txBox="1"/>
          <p:nvPr/>
        </p:nvSpPr>
        <p:spPr>
          <a:xfrm>
            <a:off x="394497" y="5613065"/>
            <a:ext cx="828563" cy="516942"/>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Sensor Readings</a:t>
            </a:r>
          </a:p>
        </p:txBody>
      </p:sp>
      <p:pic>
        <p:nvPicPr>
          <p:cNvPr id="107" name="Picture 106"/>
          <p:cNvPicPr>
            <a:picLocks noChangeAspect="1"/>
          </p:cNvPicPr>
          <p:nvPr/>
        </p:nvPicPr>
        <p:blipFill>
          <a:blip r:embed="rId4"/>
          <a:stretch>
            <a:fillRect/>
          </a:stretch>
        </p:blipFill>
        <p:spPr>
          <a:xfrm>
            <a:off x="1101405" y="5534608"/>
            <a:ext cx="437221" cy="354295"/>
          </a:xfrm>
          <a:prstGeom prst="rect">
            <a:avLst/>
          </a:prstGeom>
        </p:spPr>
      </p:pic>
      <p:sp>
        <p:nvSpPr>
          <p:cNvPr id="113" name="TextBox 112"/>
          <p:cNvSpPr txBox="1"/>
          <p:nvPr/>
        </p:nvSpPr>
        <p:spPr>
          <a:xfrm>
            <a:off x="990052" y="5731211"/>
            <a:ext cx="751343" cy="516991"/>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Device Health</a:t>
            </a:r>
          </a:p>
        </p:txBody>
      </p:sp>
      <p:sp>
        <p:nvSpPr>
          <p:cNvPr id="114" name="TextBox 113"/>
          <p:cNvSpPr txBox="1"/>
          <p:nvPr/>
        </p:nvSpPr>
        <p:spPr>
          <a:xfrm>
            <a:off x="1564289" y="2227639"/>
            <a:ext cx="870399" cy="516942"/>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800" kern="0">
                <a:gradFill>
                  <a:gsLst>
                    <a:gs pos="1250">
                      <a:srgbClr val="161616"/>
                    </a:gs>
                    <a:gs pos="100000">
                      <a:srgbClr val="161616"/>
                    </a:gs>
                  </a:gsLst>
                  <a:lin ang="5400000" scaled="0"/>
                </a:gradFill>
                <a:latin typeface="Segoe UI"/>
              </a:rPr>
              <a:t>Data Stream</a:t>
            </a:r>
          </a:p>
        </p:txBody>
      </p:sp>
      <p:sp>
        <p:nvSpPr>
          <p:cNvPr id="117" name="TextBox 116"/>
          <p:cNvSpPr txBox="1"/>
          <p:nvPr/>
        </p:nvSpPr>
        <p:spPr>
          <a:xfrm rot="16200000">
            <a:off x="797476" y="4781576"/>
            <a:ext cx="1067534" cy="68322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700" kern="0">
                <a:gradFill>
                  <a:gsLst>
                    <a:gs pos="1250">
                      <a:srgbClr val="161616"/>
                    </a:gs>
                    <a:gs pos="100000">
                      <a:srgbClr val="161616"/>
                    </a:gs>
                  </a:gsLst>
                  <a:lin ang="5400000" scaled="0"/>
                </a:gradFill>
                <a:latin typeface="Segoe UI"/>
              </a:rPr>
              <a:t>Fault  and Maintenance Data (1 time drop)</a:t>
            </a:r>
          </a:p>
        </p:txBody>
      </p:sp>
      <p:pic>
        <p:nvPicPr>
          <p:cNvPr id="118" name="Picture 117"/>
          <p:cNvPicPr>
            <a:picLocks noChangeAspect="1"/>
          </p:cNvPicPr>
          <p:nvPr/>
        </p:nvPicPr>
        <p:blipFill>
          <a:blip r:embed="rId5"/>
          <a:stretch>
            <a:fillRect/>
          </a:stretch>
        </p:blipFill>
        <p:spPr>
          <a:xfrm>
            <a:off x="2710820" y="4459189"/>
            <a:ext cx="348905" cy="338257"/>
          </a:xfrm>
          <a:prstGeom prst="rect">
            <a:avLst/>
          </a:prstGeom>
          <a:solidFill>
            <a:srgbClr val="747AF8"/>
          </a:solidFill>
        </p:spPr>
      </p:pic>
      <p:pic>
        <p:nvPicPr>
          <p:cNvPr id="144" name="Picture 143" descr="A picture containing: nintendo&#10;&#10;Description generated with very high confidence"/>
          <p:cNvPicPr>
            <a:picLocks noChangeAspect="1"/>
          </p:cNvPicPr>
          <p:nvPr/>
        </p:nvPicPr>
        <p:blipFill>
          <a:blip r:embed="rId6"/>
          <a:stretch>
            <a:fillRect/>
          </a:stretch>
        </p:blipFill>
        <p:spPr>
          <a:xfrm>
            <a:off x="2555186" y="2439053"/>
            <a:ext cx="361220" cy="353133"/>
          </a:xfrm>
          <a:prstGeom prst="rect">
            <a:avLst/>
          </a:prstGeom>
          <a:solidFill>
            <a:srgbClr val="747AF8"/>
          </a:solidFill>
        </p:spPr>
      </p:pic>
      <p:pic>
        <p:nvPicPr>
          <p:cNvPr id="147" name="Picture 146"/>
          <p:cNvPicPr>
            <a:picLocks noChangeAspect="1"/>
          </p:cNvPicPr>
          <p:nvPr/>
        </p:nvPicPr>
        <p:blipFill>
          <a:blip r:embed="rId7"/>
          <a:stretch>
            <a:fillRect/>
          </a:stretch>
        </p:blipFill>
        <p:spPr>
          <a:xfrm>
            <a:off x="4164016" y="2442640"/>
            <a:ext cx="358444" cy="347505"/>
          </a:xfrm>
          <a:prstGeom prst="rect">
            <a:avLst/>
          </a:prstGeom>
          <a:solidFill>
            <a:srgbClr val="747AF8"/>
          </a:solidFill>
        </p:spPr>
      </p:pic>
      <p:sp>
        <p:nvSpPr>
          <p:cNvPr id="148" name="Rectangle 147"/>
          <p:cNvSpPr/>
          <p:nvPr/>
        </p:nvSpPr>
        <p:spPr bwMode="auto">
          <a:xfrm>
            <a:off x="10717513" y="2203465"/>
            <a:ext cx="361220" cy="353134"/>
          </a:xfrm>
          <a:prstGeom prst="rect">
            <a:avLst/>
          </a:prstGeom>
          <a:solidFill>
            <a:srgbClr val="747AF8"/>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kern="0">
              <a:gradFill>
                <a:gsLst>
                  <a:gs pos="1250">
                    <a:srgbClr val="161616"/>
                  </a:gs>
                  <a:gs pos="100000">
                    <a:srgbClr val="161616"/>
                  </a:gs>
                </a:gsLst>
                <a:lin ang="5400000" scaled="0"/>
              </a:gradFill>
              <a:latin typeface="Segoe UI"/>
              <a:ea typeface="Segoe UI" pitchFamily="34" charset="0"/>
              <a:cs typeface="Segoe UI" pitchFamily="34" charset="0"/>
            </a:endParaRPr>
          </a:p>
        </p:txBody>
      </p:sp>
      <p:pic>
        <p:nvPicPr>
          <p:cNvPr id="149" name="Picture 4" descr="http://static1.squarespace.com/static/534419dee4b0e1eabe589af1/t/54f0b25fe4b081c161970502/1425060467678/Power-BI.jpg"/>
          <p:cNvPicPr>
            <a:picLocks noChangeAspect="1" noChangeArrowheads="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787123" y="2268361"/>
            <a:ext cx="240751" cy="240752"/>
          </a:xfrm>
          <a:prstGeom prst="rect">
            <a:avLst/>
          </a:prstGeom>
          <a:solidFill>
            <a:srgbClr val="747AF8"/>
          </a:solidFill>
          <a:extLst/>
        </p:spPr>
      </p:pic>
      <p:pic>
        <p:nvPicPr>
          <p:cNvPr id="150" name="Picture 149" descr="A picture containing: nintendo&#10;&#10;Description generated with very high confidence"/>
          <p:cNvPicPr>
            <a:picLocks noChangeAspect="1"/>
          </p:cNvPicPr>
          <p:nvPr/>
        </p:nvPicPr>
        <p:blipFill>
          <a:blip r:embed="rId9">
            <a:clrChange>
              <a:clrFrom>
                <a:srgbClr val="89C402"/>
              </a:clrFrom>
              <a:clrTo>
                <a:srgbClr val="89C402">
                  <a:alpha val="0"/>
                </a:srgbClr>
              </a:clrTo>
            </a:clrChange>
          </a:blip>
          <a:stretch>
            <a:fillRect/>
          </a:stretch>
        </p:blipFill>
        <p:spPr>
          <a:xfrm>
            <a:off x="4505973" y="3630084"/>
            <a:ext cx="361220" cy="349037"/>
          </a:xfrm>
          <a:prstGeom prst="rect">
            <a:avLst/>
          </a:prstGeom>
          <a:solidFill>
            <a:srgbClr val="747AF8"/>
          </a:solidFill>
        </p:spPr>
      </p:pic>
      <p:pic>
        <p:nvPicPr>
          <p:cNvPr id="151" name="Picture 150"/>
          <p:cNvPicPr>
            <a:picLocks noChangeAspect="1"/>
          </p:cNvPicPr>
          <p:nvPr/>
        </p:nvPicPr>
        <p:blipFill>
          <a:blip r:embed="rId10"/>
          <a:stretch>
            <a:fillRect/>
          </a:stretch>
        </p:blipFill>
        <p:spPr>
          <a:xfrm>
            <a:off x="6691651" y="3615555"/>
            <a:ext cx="336226" cy="339399"/>
          </a:xfrm>
          <a:prstGeom prst="rect">
            <a:avLst/>
          </a:prstGeom>
          <a:solidFill>
            <a:srgbClr val="747AF8"/>
          </a:solidFill>
        </p:spPr>
      </p:pic>
      <p:cxnSp>
        <p:nvCxnSpPr>
          <p:cNvPr id="153" name="Straight Arrow Connector 152"/>
          <p:cNvCxnSpPr/>
          <p:nvPr/>
        </p:nvCxnSpPr>
        <p:spPr>
          <a:xfrm flipH="1">
            <a:off x="5188370" y="4046912"/>
            <a:ext cx="9188" cy="33552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5578441" y="4046913"/>
            <a:ext cx="7906" cy="34457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7253217" y="4017591"/>
            <a:ext cx="3254" cy="37389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V="1">
            <a:off x="7642005" y="4017593"/>
            <a:ext cx="3255" cy="37389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stCxn id="52" idx="3"/>
            <a:endCxn id="67" idx="1"/>
          </p:cNvCxnSpPr>
          <p:nvPr/>
        </p:nvCxnSpPr>
        <p:spPr>
          <a:xfrm>
            <a:off x="8284085" y="2624959"/>
            <a:ext cx="2399999" cy="1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99" idx="3"/>
            <a:endCxn id="78" idx="1"/>
          </p:cNvCxnSpPr>
          <p:nvPr/>
        </p:nvCxnSpPr>
        <p:spPr>
          <a:xfrm flipV="1">
            <a:off x="8284086" y="4625233"/>
            <a:ext cx="554706" cy="7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0" name="Picture 179"/>
          <p:cNvPicPr>
            <a:picLocks noChangeAspect="1"/>
          </p:cNvPicPr>
          <p:nvPr/>
        </p:nvPicPr>
        <p:blipFill>
          <a:blip r:embed="rId11"/>
          <a:stretch>
            <a:fillRect/>
          </a:stretch>
        </p:blipFill>
        <p:spPr>
          <a:xfrm>
            <a:off x="8924012" y="4437854"/>
            <a:ext cx="361221" cy="350198"/>
          </a:xfrm>
          <a:prstGeom prst="rect">
            <a:avLst/>
          </a:prstGeom>
          <a:solidFill>
            <a:srgbClr val="747AF8"/>
          </a:solidFill>
        </p:spPr>
      </p:pic>
      <p:sp>
        <p:nvSpPr>
          <p:cNvPr id="190" name="Rectangle 189"/>
          <p:cNvSpPr/>
          <p:nvPr/>
        </p:nvSpPr>
        <p:spPr>
          <a:xfrm>
            <a:off x="4576758" y="5836488"/>
            <a:ext cx="3740549" cy="434922"/>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914225">
              <a:defRPr/>
            </a:pPr>
            <a:r>
              <a:rPr lang="en-US" sz="1100" b="1" kern="0">
                <a:gradFill>
                  <a:gsLst>
                    <a:gs pos="1250">
                      <a:srgbClr val="161616"/>
                    </a:gs>
                    <a:gs pos="100000">
                      <a:srgbClr val="161616"/>
                    </a:gs>
                  </a:gsLst>
                  <a:lin ang="5400000" scaled="0"/>
                </a:gradFill>
                <a:latin typeface="Segoe UI"/>
              </a:rPr>
              <a:t>Azure Data Lake Analytics </a:t>
            </a:r>
          </a:p>
          <a:p>
            <a:pPr algn="ctr" defTabSz="914225">
              <a:defRPr/>
            </a:pPr>
            <a:r>
              <a:rPr lang="en-US" sz="1100" b="1" kern="0">
                <a:gradFill>
                  <a:gsLst>
                    <a:gs pos="1250">
                      <a:srgbClr val="161616"/>
                    </a:gs>
                    <a:gs pos="100000">
                      <a:srgbClr val="161616"/>
                    </a:gs>
                  </a:gsLst>
                  <a:lin ang="5400000" scaled="0"/>
                </a:gradFill>
                <a:latin typeface="Segoe UI"/>
              </a:rPr>
              <a:t>(Big Data Processing)</a:t>
            </a:r>
          </a:p>
        </p:txBody>
      </p:sp>
      <p:sp>
        <p:nvSpPr>
          <p:cNvPr id="224" name="Rectangle 223"/>
          <p:cNvSpPr/>
          <p:nvPr/>
        </p:nvSpPr>
        <p:spPr>
          <a:xfrm>
            <a:off x="2535776" y="5846010"/>
            <a:ext cx="1611078" cy="427569"/>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b"/>
          <a:lstStyle/>
          <a:p>
            <a:pPr algn="ctr" defTabSz="914225">
              <a:defRPr/>
            </a:pPr>
            <a:r>
              <a:rPr lang="en-US" sz="1100" b="1" kern="0" dirty="0">
                <a:gradFill>
                  <a:gsLst>
                    <a:gs pos="1250">
                      <a:srgbClr val="161616"/>
                    </a:gs>
                    <a:gs pos="100000">
                      <a:srgbClr val="161616"/>
                    </a:gs>
                  </a:gsLst>
                  <a:lin ang="5400000" scaled="0"/>
                </a:gradFill>
                <a:latin typeface="Segoe UI"/>
              </a:rPr>
              <a:t>               Azure Data</a:t>
            </a:r>
          </a:p>
          <a:p>
            <a:pPr algn="ctr" defTabSz="914225">
              <a:defRPr/>
            </a:pPr>
            <a:r>
              <a:rPr lang="en-US" sz="1100" b="1" kern="0" dirty="0">
                <a:gradFill>
                  <a:gsLst>
                    <a:gs pos="1250">
                      <a:srgbClr val="161616"/>
                    </a:gs>
                    <a:gs pos="100000">
                      <a:srgbClr val="161616"/>
                    </a:gs>
                  </a:gsLst>
                  <a:lin ang="5400000" scaled="0"/>
                </a:gradFill>
                <a:latin typeface="Segoe UI"/>
              </a:rPr>
              <a:t>             Lake Store</a:t>
            </a:r>
          </a:p>
        </p:txBody>
      </p:sp>
      <p:pic>
        <p:nvPicPr>
          <p:cNvPr id="223" name="Picture 222"/>
          <p:cNvPicPr>
            <a:picLocks noChangeAspect="1"/>
          </p:cNvPicPr>
          <p:nvPr/>
        </p:nvPicPr>
        <p:blipFill>
          <a:blip r:embed="rId12"/>
          <a:stretch>
            <a:fillRect/>
          </a:stretch>
        </p:blipFill>
        <p:spPr>
          <a:xfrm>
            <a:off x="4619169" y="5867013"/>
            <a:ext cx="439232" cy="353135"/>
          </a:xfrm>
          <a:prstGeom prst="rect">
            <a:avLst/>
          </a:prstGeom>
          <a:solidFill>
            <a:srgbClr val="747AF8"/>
          </a:solidFill>
          <a:ln>
            <a:noFill/>
          </a:ln>
        </p:spPr>
      </p:pic>
      <p:pic>
        <p:nvPicPr>
          <p:cNvPr id="189" name="Picture 188"/>
          <p:cNvPicPr>
            <a:picLocks noChangeAspect="1"/>
          </p:cNvPicPr>
          <p:nvPr/>
        </p:nvPicPr>
        <p:blipFill>
          <a:blip r:embed="rId13"/>
          <a:stretch>
            <a:fillRect/>
          </a:stretch>
        </p:blipFill>
        <p:spPr>
          <a:xfrm>
            <a:off x="2576725" y="5891331"/>
            <a:ext cx="495783" cy="339399"/>
          </a:xfrm>
          <a:prstGeom prst="rect">
            <a:avLst/>
          </a:prstGeom>
          <a:solidFill>
            <a:srgbClr val="747AF8"/>
          </a:solidFill>
        </p:spPr>
      </p:pic>
      <p:sp>
        <p:nvSpPr>
          <p:cNvPr id="227" name="Rectangle 226"/>
          <p:cNvSpPr/>
          <p:nvPr/>
        </p:nvSpPr>
        <p:spPr>
          <a:xfrm>
            <a:off x="8743685" y="5826435"/>
            <a:ext cx="1449236" cy="460340"/>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t"/>
          <a:lstStyle/>
          <a:p>
            <a:pPr algn="r" defTabSz="914225">
              <a:defRPr/>
            </a:pPr>
            <a:r>
              <a:rPr lang="en-US" sz="882" b="1" kern="0">
                <a:gradFill>
                  <a:gsLst>
                    <a:gs pos="1250">
                      <a:srgbClr val="161616"/>
                    </a:gs>
                    <a:gs pos="100000">
                      <a:srgbClr val="161616"/>
                    </a:gs>
                  </a:gsLst>
                  <a:lin ang="5400000" scaled="0"/>
                </a:gradFill>
                <a:latin typeface="Segoe UI"/>
              </a:rPr>
              <a:t>           Azure SQL</a:t>
            </a:r>
          </a:p>
          <a:p>
            <a:pPr algn="r" defTabSz="914225">
              <a:defRPr/>
            </a:pPr>
            <a:r>
              <a:rPr lang="en-US" sz="882" b="1" kern="0">
                <a:gradFill>
                  <a:gsLst>
                    <a:gs pos="1250">
                      <a:srgbClr val="161616"/>
                    </a:gs>
                    <a:gs pos="100000">
                      <a:srgbClr val="161616"/>
                    </a:gs>
                  </a:gsLst>
                  <a:lin ang="5400000" scaled="0"/>
                </a:gradFill>
                <a:latin typeface="Segoe UI"/>
              </a:rPr>
              <a:t>   (COL+ TACOPS)</a:t>
            </a:r>
          </a:p>
        </p:txBody>
      </p:sp>
      <p:cxnSp>
        <p:nvCxnSpPr>
          <p:cNvPr id="228" name="Straight Arrow Connector 227"/>
          <p:cNvCxnSpPr>
            <a:stCxn id="190" idx="3"/>
            <a:endCxn id="227" idx="1"/>
          </p:cNvCxnSpPr>
          <p:nvPr/>
        </p:nvCxnSpPr>
        <p:spPr>
          <a:xfrm>
            <a:off x="8317307" y="6053949"/>
            <a:ext cx="426378" cy="26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9" name="Picture 228"/>
          <p:cNvPicPr>
            <a:picLocks noChangeAspect="1"/>
          </p:cNvPicPr>
          <p:nvPr/>
        </p:nvPicPr>
        <p:blipFill>
          <a:blip r:embed="rId11"/>
          <a:stretch>
            <a:fillRect/>
          </a:stretch>
        </p:blipFill>
        <p:spPr>
          <a:xfrm>
            <a:off x="8795264" y="5879584"/>
            <a:ext cx="361221" cy="350198"/>
          </a:xfrm>
          <a:prstGeom prst="rect">
            <a:avLst/>
          </a:prstGeom>
          <a:solidFill>
            <a:srgbClr val="747AF8"/>
          </a:solidFill>
        </p:spPr>
      </p:pic>
      <p:cxnSp>
        <p:nvCxnSpPr>
          <p:cNvPr id="238" name="Straight Arrow Connector 237"/>
          <p:cNvCxnSpPr/>
          <p:nvPr/>
        </p:nvCxnSpPr>
        <p:spPr>
          <a:xfrm>
            <a:off x="4139895" y="5948721"/>
            <a:ext cx="4368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p:nvPr/>
        </p:nvCxnSpPr>
        <p:spPr>
          <a:xfrm flipH="1">
            <a:off x="4139895" y="6152951"/>
            <a:ext cx="4368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H="1" flipV="1">
            <a:off x="38004" y="3316613"/>
            <a:ext cx="12082956" cy="3569"/>
          </a:xfrm>
          <a:prstGeom prst="line">
            <a:avLst/>
          </a:prstGeom>
          <a:ln>
            <a:solidFill>
              <a:schemeClr val="bg1">
                <a:lumMod val="50000"/>
              </a:schemeClr>
            </a:solidFill>
            <a:prstDash val="dash"/>
          </a:ln>
        </p:spPr>
        <p:style>
          <a:lnRef idx="1">
            <a:schemeClr val="accent3"/>
          </a:lnRef>
          <a:fillRef idx="0">
            <a:schemeClr val="accent3"/>
          </a:fillRef>
          <a:effectRef idx="0">
            <a:schemeClr val="accent3"/>
          </a:effectRef>
          <a:fontRef idx="minor">
            <a:schemeClr val="tx1"/>
          </a:fontRef>
        </p:style>
      </p:cxnSp>
      <p:sp>
        <p:nvSpPr>
          <p:cNvPr id="248" name="TextBox 247"/>
          <p:cNvSpPr txBox="1"/>
          <p:nvPr/>
        </p:nvSpPr>
        <p:spPr>
          <a:xfrm>
            <a:off x="51271" y="2891128"/>
            <a:ext cx="890791" cy="429080"/>
          </a:xfrm>
          <a:prstGeom prst="rect">
            <a:avLst/>
          </a:prstGeom>
          <a:noFill/>
        </p:spPr>
        <p:txBody>
          <a:bodyPr wrap="square" rtlCol="0">
            <a:spAutoFit/>
          </a:bodyPr>
          <a:lstStyle/>
          <a:p>
            <a:pPr algn="ctr" defTabSz="914225">
              <a:defRPr/>
            </a:pPr>
            <a:r>
              <a:rPr lang="en-US" sz="1100" b="1" kern="0">
                <a:gradFill>
                  <a:gsLst>
                    <a:gs pos="1250">
                      <a:srgbClr val="161616"/>
                    </a:gs>
                    <a:gs pos="100000">
                      <a:srgbClr val="161616"/>
                    </a:gs>
                  </a:gsLst>
                  <a:lin ang="5400000" scaled="0"/>
                </a:gradFill>
                <a:latin typeface="Segoe UI"/>
              </a:rPr>
              <a:t>Data </a:t>
            </a:r>
          </a:p>
          <a:p>
            <a:pPr algn="ctr" defTabSz="914225">
              <a:defRPr/>
            </a:pPr>
            <a:r>
              <a:rPr lang="en-US" sz="1100" b="1" kern="0">
                <a:gradFill>
                  <a:gsLst>
                    <a:gs pos="1250">
                      <a:srgbClr val="161616"/>
                    </a:gs>
                    <a:gs pos="100000">
                      <a:srgbClr val="161616"/>
                    </a:gs>
                  </a:gsLst>
                  <a:lin ang="5400000" scaled="0"/>
                </a:gradFill>
                <a:latin typeface="Segoe UI"/>
              </a:rPr>
              <a:t>In motion</a:t>
            </a:r>
          </a:p>
        </p:txBody>
      </p:sp>
      <p:sp>
        <p:nvSpPr>
          <p:cNvPr id="249" name="TextBox 248"/>
          <p:cNvSpPr txBox="1"/>
          <p:nvPr/>
        </p:nvSpPr>
        <p:spPr>
          <a:xfrm>
            <a:off x="132767" y="3279043"/>
            <a:ext cx="680106" cy="429080"/>
          </a:xfrm>
          <a:prstGeom prst="rect">
            <a:avLst/>
          </a:prstGeom>
          <a:noFill/>
        </p:spPr>
        <p:txBody>
          <a:bodyPr wrap="square" rtlCol="0">
            <a:spAutoFit/>
          </a:bodyPr>
          <a:lstStyle/>
          <a:p>
            <a:pPr algn="ctr" defTabSz="914225">
              <a:defRPr/>
            </a:pPr>
            <a:r>
              <a:rPr lang="en-US" sz="1100" b="1" kern="0">
                <a:gradFill>
                  <a:gsLst>
                    <a:gs pos="1250">
                      <a:srgbClr val="161616"/>
                    </a:gs>
                    <a:gs pos="100000">
                      <a:srgbClr val="161616"/>
                    </a:gs>
                  </a:gsLst>
                  <a:lin ang="5400000" scaled="0"/>
                </a:gradFill>
                <a:latin typeface="Segoe UI"/>
              </a:rPr>
              <a:t>Data </a:t>
            </a:r>
          </a:p>
          <a:p>
            <a:pPr algn="ctr" defTabSz="914225">
              <a:defRPr/>
            </a:pPr>
            <a:r>
              <a:rPr lang="en-US" sz="1100" b="1" kern="0">
                <a:gradFill>
                  <a:gsLst>
                    <a:gs pos="1250">
                      <a:srgbClr val="161616"/>
                    </a:gs>
                    <a:gs pos="100000">
                      <a:srgbClr val="161616"/>
                    </a:gs>
                  </a:gsLst>
                  <a:lin ang="5400000" scaled="0"/>
                </a:gradFill>
                <a:latin typeface="Segoe UI"/>
              </a:rPr>
              <a:t>At rest</a:t>
            </a:r>
          </a:p>
        </p:txBody>
      </p:sp>
      <p:cxnSp>
        <p:nvCxnSpPr>
          <p:cNvPr id="254" name="Elbow Connector 253"/>
          <p:cNvCxnSpPr>
            <a:stCxn id="227" idx="3"/>
          </p:cNvCxnSpPr>
          <p:nvPr/>
        </p:nvCxnSpPr>
        <p:spPr>
          <a:xfrm flipV="1">
            <a:off x="10192921" y="4611772"/>
            <a:ext cx="1089620" cy="144483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10377874" y="5469000"/>
            <a:ext cx="922858" cy="584775"/>
          </a:xfrm>
          <a:prstGeom prst="rect">
            <a:avLst/>
          </a:prstGeom>
          <a:noFill/>
        </p:spPr>
        <p:txBody>
          <a:bodyPr wrap="square" rtlCol="0">
            <a:spAutoFit/>
          </a:bodyPr>
          <a:lstStyle/>
          <a:p>
            <a:pPr algn="ctr" defTabSz="914225">
              <a:defRPr/>
            </a:pPr>
            <a:r>
              <a:rPr lang="en-US" sz="800" kern="0">
                <a:gradFill>
                  <a:gsLst>
                    <a:gs pos="1250">
                      <a:srgbClr val="161616"/>
                    </a:gs>
                    <a:gs pos="100000">
                      <a:srgbClr val="161616"/>
                    </a:gs>
                  </a:gsLst>
                  <a:lin ang="5400000" scaled="0"/>
                </a:gradFill>
                <a:latin typeface="Segoe UI"/>
              </a:rPr>
              <a:t>dashboard of operational stats  FDS + SDS </a:t>
            </a:r>
            <a:endParaRPr lang="en-US" sz="800" b="1" kern="0">
              <a:gradFill>
                <a:gsLst>
                  <a:gs pos="1250">
                    <a:srgbClr val="161616"/>
                  </a:gs>
                  <a:gs pos="100000">
                    <a:srgbClr val="161616"/>
                  </a:gs>
                </a:gsLst>
                <a:lin ang="5400000" scaled="0"/>
              </a:gradFill>
              <a:latin typeface="Segoe UI"/>
            </a:endParaRPr>
          </a:p>
        </p:txBody>
      </p:sp>
      <p:sp>
        <p:nvSpPr>
          <p:cNvPr id="261" name="TextBox 260"/>
          <p:cNvSpPr txBox="1"/>
          <p:nvPr/>
        </p:nvSpPr>
        <p:spPr>
          <a:xfrm>
            <a:off x="10752554" y="2585618"/>
            <a:ext cx="1085633" cy="459756"/>
          </a:xfrm>
          <a:prstGeom prst="rect">
            <a:avLst/>
          </a:prstGeom>
          <a:noFill/>
        </p:spPr>
        <p:txBody>
          <a:bodyPr wrap="square" rtlCol="0">
            <a:spAutoFit/>
          </a:bodyPr>
          <a:lstStyle/>
          <a:p>
            <a:pPr algn="ctr" defTabSz="914225">
              <a:defRPr/>
            </a:pPr>
            <a:r>
              <a:rPr lang="en-US" sz="800" kern="0">
                <a:gradFill>
                  <a:gsLst>
                    <a:gs pos="1250">
                      <a:srgbClr val="161616"/>
                    </a:gs>
                    <a:gs pos="100000">
                      <a:srgbClr val="161616"/>
                    </a:gs>
                  </a:gsLst>
                  <a:lin ang="5400000" scaled="0"/>
                </a:gradFill>
                <a:latin typeface="Segoe UI"/>
              </a:rPr>
              <a:t>(Shared with field Ops, customers, MIS, and Engineers)</a:t>
            </a:r>
          </a:p>
        </p:txBody>
      </p:sp>
      <p:cxnSp>
        <p:nvCxnSpPr>
          <p:cNvPr id="264" name="Straight Arrow Connector 263"/>
          <p:cNvCxnSpPr/>
          <p:nvPr/>
        </p:nvCxnSpPr>
        <p:spPr>
          <a:xfrm flipH="1">
            <a:off x="1197304" y="2887640"/>
            <a:ext cx="6789" cy="889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H="1">
            <a:off x="1304038" y="2952306"/>
            <a:ext cx="4071" cy="711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266"/>
          <p:cNvCxnSpPr>
            <a:stCxn id="105" idx="0"/>
          </p:cNvCxnSpPr>
          <p:nvPr/>
        </p:nvCxnSpPr>
        <p:spPr>
          <a:xfrm rot="5400000" flipH="1" flipV="1">
            <a:off x="1269165" y="4033015"/>
            <a:ext cx="909995" cy="179029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Elbow Connector 268"/>
          <p:cNvCxnSpPr>
            <a:stCxn id="107" idx="0"/>
            <a:endCxn id="99" idx="1"/>
          </p:cNvCxnSpPr>
          <p:nvPr/>
        </p:nvCxnSpPr>
        <p:spPr>
          <a:xfrm rot="5400000" flipH="1" flipV="1">
            <a:off x="1522205" y="4430632"/>
            <a:ext cx="901787" cy="130616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Elbow Connector 286"/>
          <p:cNvCxnSpPr>
            <a:stCxn id="105" idx="1"/>
            <a:endCxn id="8" idx="1"/>
          </p:cNvCxnSpPr>
          <p:nvPr/>
        </p:nvCxnSpPr>
        <p:spPr>
          <a:xfrm rot="10800000">
            <a:off x="533650" y="3989697"/>
            <a:ext cx="76757" cy="1570607"/>
          </a:xfrm>
          <a:prstGeom prst="bentConnector3">
            <a:avLst>
              <a:gd name="adj1" fmla="val 397780"/>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9" name="Straight Arrow Connector 288"/>
          <p:cNvCxnSpPr>
            <a:endCxn id="224" idx="0"/>
          </p:cNvCxnSpPr>
          <p:nvPr/>
        </p:nvCxnSpPr>
        <p:spPr>
          <a:xfrm flipH="1">
            <a:off x="3341316" y="4873399"/>
            <a:ext cx="13353" cy="9726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2" name="TextBox 291"/>
          <p:cNvSpPr txBox="1"/>
          <p:nvPr/>
        </p:nvSpPr>
        <p:spPr>
          <a:xfrm rot="16200000">
            <a:off x="2632427" y="3490228"/>
            <a:ext cx="947219" cy="860242"/>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800" kern="0">
                <a:gradFill>
                  <a:gsLst>
                    <a:gs pos="1250">
                      <a:srgbClr val="161616"/>
                    </a:gs>
                    <a:gs pos="100000">
                      <a:srgbClr val="161616"/>
                    </a:gs>
                  </a:gsLst>
                  <a:lin ang="5400000" scaled="0"/>
                </a:gradFill>
                <a:latin typeface="Segoe UI"/>
              </a:rPr>
              <a:t>Realtime Readings  and Operational Data</a:t>
            </a:r>
          </a:p>
        </p:txBody>
      </p:sp>
      <p:sp>
        <p:nvSpPr>
          <p:cNvPr id="293" name="TextBox 292"/>
          <p:cNvSpPr txBox="1"/>
          <p:nvPr/>
        </p:nvSpPr>
        <p:spPr>
          <a:xfrm rot="16200000">
            <a:off x="-209376" y="4411926"/>
            <a:ext cx="1150777" cy="70470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800" kern="0">
                <a:gradFill>
                  <a:gsLst>
                    <a:gs pos="1250">
                      <a:srgbClr val="161616"/>
                    </a:gs>
                    <a:gs pos="100000">
                      <a:srgbClr val="161616"/>
                    </a:gs>
                  </a:gsLst>
                  <a:lin ang="5400000" scaled="0"/>
                </a:gradFill>
                <a:latin typeface="Segoe UI"/>
              </a:rPr>
              <a:t>Legacy </a:t>
            </a:r>
          </a:p>
          <a:p>
            <a:pPr algn="ctr" defTabSz="914225">
              <a:lnSpc>
                <a:spcPct val="90000"/>
              </a:lnSpc>
              <a:spcAft>
                <a:spcPts val="600"/>
              </a:spcAft>
              <a:defRPr/>
            </a:pPr>
            <a:r>
              <a:rPr lang="en-US" sz="800" kern="0">
                <a:gradFill>
                  <a:gsLst>
                    <a:gs pos="1250">
                      <a:srgbClr val="161616"/>
                    </a:gs>
                    <a:gs pos="100000">
                      <a:srgbClr val="161616"/>
                    </a:gs>
                  </a:gsLst>
                  <a:lin ang="5400000" scaled="0"/>
                </a:gradFill>
                <a:latin typeface="Segoe UI"/>
              </a:rPr>
              <a:t>(Replaced by Azure SQL)</a:t>
            </a:r>
          </a:p>
        </p:txBody>
      </p:sp>
      <p:pic>
        <p:nvPicPr>
          <p:cNvPr id="96" name="Picture 95"/>
          <p:cNvPicPr>
            <a:picLocks noChangeAspect="1"/>
          </p:cNvPicPr>
          <p:nvPr/>
        </p:nvPicPr>
        <p:blipFill>
          <a:blip r:embed="rId4"/>
          <a:stretch>
            <a:fillRect/>
          </a:stretch>
        </p:blipFill>
        <p:spPr>
          <a:xfrm>
            <a:off x="1599882" y="5682357"/>
            <a:ext cx="437221" cy="354295"/>
          </a:xfrm>
          <a:prstGeom prst="rect">
            <a:avLst/>
          </a:prstGeom>
        </p:spPr>
      </p:pic>
      <p:sp>
        <p:nvSpPr>
          <p:cNvPr id="97" name="TextBox 96"/>
          <p:cNvSpPr txBox="1"/>
          <p:nvPr/>
        </p:nvSpPr>
        <p:spPr>
          <a:xfrm>
            <a:off x="1438038" y="5911528"/>
            <a:ext cx="883677" cy="516991"/>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800" b="1" kern="0">
                <a:gradFill>
                  <a:gsLst>
                    <a:gs pos="1250">
                      <a:srgbClr val="161616"/>
                    </a:gs>
                    <a:gs pos="100000">
                      <a:srgbClr val="161616"/>
                    </a:gs>
                  </a:gsLst>
                  <a:lin ang="5400000" scaled="0"/>
                </a:gradFill>
                <a:latin typeface="Segoe UI"/>
              </a:rPr>
              <a:t>Operational Logs</a:t>
            </a:r>
          </a:p>
        </p:txBody>
      </p:sp>
      <p:cxnSp>
        <p:nvCxnSpPr>
          <p:cNvPr id="6" name="Elbow Connector 5"/>
          <p:cNvCxnSpPr>
            <a:stCxn id="96" idx="3"/>
            <a:endCxn id="224" idx="1"/>
          </p:cNvCxnSpPr>
          <p:nvPr/>
        </p:nvCxnSpPr>
        <p:spPr>
          <a:xfrm>
            <a:off x="2037104" y="5859504"/>
            <a:ext cx="498674" cy="200290"/>
          </a:xfrm>
          <a:prstGeom prst="bentConnector3">
            <a:avLst>
              <a:gd name="adj1" fmla="val 469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itle 2"/>
          <p:cNvSpPr>
            <a:spLocks noGrp="1"/>
          </p:cNvSpPr>
          <p:nvPr>
            <p:ph type="title"/>
          </p:nvPr>
        </p:nvSpPr>
        <p:spPr>
          <a:xfrm>
            <a:off x="269239" y="111154"/>
            <a:ext cx="11655840" cy="899537"/>
          </a:xfrm>
        </p:spPr>
        <p:txBody>
          <a:bodyPr/>
          <a:lstStyle/>
          <a:p>
            <a:r>
              <a:rPr lang="en-US" dirty="0">
                <a:solidFill>
                  <a:srgbClr val="D83B01"/>
                </a:solidFill>
              </a:rPr>
              <a:t>Baseline Architecture</a:t>
            </a:r>
            <a:r>
              <a:rPr lang="en-US" sz="4313" dirty="0">
                <a:solidFill>
                  <a:srgbClr val="D83B01"/>
                </a:solidFill>
              </a:rPr>
              <a:t>: Interactive Analytics Pipeline</a:t>
            </a:r>
            <a:endParaRPr lang="en-US" dirty="0"/>
          </a:p>
        </p:txBody>
      </p:sp>
      <p:cxnSp>
        <p:nvCxnSpPr>
          <p:cNvPr id="28" name="Elbow Connector 27"/>
          <p:cNvCxnSpPr/>
          <p:nvPr/>
        </p:nvCxnSpPr>
        <p:spPr>
          <a:xfrm rot="5400000" flipH="1" flipV="1">
            <a:off x="1771597" y="4829092"/>
            <a:ext cx="897162" cy="809368"/>
          </a:xfrm>
          <a:prstGeom prst="bentConnector3">
            <a:avLst>
              <a:gd name="adj1" fmla="val 993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rot="16200000">
            <a:off x="1373598" y="5028450"/>
            <a:ext cx="1006668" cy="421979"/>
          </a:xfrm>
          <a:prstGeom prst="rect">
            <a:avLst/>
          </a:prstGeom>
          <a:noFill/>
        </p:spPr>
        <p:txBody>
          <a:bodyPr wrap="square" rtlCol="0">
            <a:spAutoFit/>
          </a:bodyPr>
          <a:lstStyle/>
          <a:p>
            <a:pPr algn="ctr" defTabSz="914225">
              <a:defRPr/>
            </a:pPr>
            <a:r>
              <a:rPr lang="en-US" sz="700" kern="0">
                <a:gradFill>
                  <a:gsLst>
                    <a:gs pos="1250">
                      <a:srgbClr val="161616"/>
                    </a:gs>
                    <a:gs pos="100000">
                      <a:srgbClr val="161616"/>
                    </a:gs>
                  </a:gsLst>
                  <a:lin ang="5400000" scaled="0"/>
                </a:gradFill>
                <a:latin typeface="Segoe UI"/>
              </a:rPr>
              <a:t>Scheduled hourly transfer using Azure Data Factory</a:t>
            </a:r>
          </a:p>
        </p:txBody>
      </p:sp>
      <p:sp>
        <p:nvSpPr>
          <p:cNvPr id="127" name="Rectangle 126"/>
          <p:cNvSpPr/>
          <p:nvPr/>
        </p:nvSpPr>
        <p:spPr>
          <a:xfrm>
            <a:off x="6620028" y="1713213"/>
            <a:ext cx="1764824" cy="465493"/>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r>
              <a:rPr lang="en-US" sz="1100" b="1" kern="0">
                <a:gradFill>
                  <a:gsLst>
                    <a:gs pos="1250">
                      <a:srgbClr val="161616"/>
                    </a:gs>
                    <a:gs pos="100000">
                      <a:srgbClr val="161616"/>
                    </a:gs>
                  </a:gsLst>
                  <a:lin ang="5400000" scaled="0"/>
                </a:gradFill>
                <a:latin typeface="Segoe UI"/>
              </a:rPr>
              <a:t>        Machine Learning</a:t>
            </a:r>
          </a:p>
          <a:p>
            <a:pPr algn="ctr" defTabSz="914225">
              <a:defRPr/>
            </a:pPr>
            <a:r>
              <a:rPr lang="en-US" sz="800" b="1" kern="0">
                <a:gradFill>
                  <a:gsLst>
                    <a:gs pos="1250">
                      <a:srgbClr val="161616"/>
                    </a:gs>
                    <a:gs pos="100000">
                      <a:srgbClr val="161616"/>
                    </a:gs>
                  </a:gsLst>
                  <a:lin ang="5400000" scaled="0"/>
                </a:gradFill>
                <a:latin typeface="Segoe UI"/>
              </a:rPr>
              <a:t>            (Anomaly Detection)</a:t>
            </a:r>
          </a:p>
        </p:txBody>
      </p:sp>
      <p:pic>
        <p:nvPicPr>
          <p:cNvPr id="130" name="Picture 129"/>
          <p:cNvPicPr>
            <a:picLocks noChangeAspect="1"/>
          </p:cNvPicPr>
          <p:nvPr/>
        </p:nvPicPr>
        <p:blipFill>
          <a:blip r:embed="rId10"/>
          <a:stretch>
            <a:fillRect/>
          </a:stretch>
        </p:blipFill>
        <p:spPr>
          <a:xfrm>
            <a:off x="6692639" y="1786885"/>
            <a:ext cx="336226" cy="339399"/>
          </a:xfrm>
          <a:prstGeom prst="rect">
            <a:avLst/>
          </a:prstGeom>
          <a:solidFill>
            <a:srgbClr val="747AF8"/>
          </a:solidFill>
        </p:spPr>
      </p:pic>
      <p:cxnSp>
        <p:nvCxnSpPr>
          <p:cNvPr id="131" name="Straight Arrow Connector 130"/>
          <p:cNvCxnSpPr/>
          <p:nvPr/>
        </p:nvCxnSpPr>
        <p:spPr>
          <a:xfrm flipH="1">
            <a:off x="7399455" y="2172794"/>
            <a:ext cx="3164" cy="190659"/>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V="1">
            <a:off x="7562425" y="2172786"/>
            <a:ext cx="4856" cy="22678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206846" y="1154825"/>
            <a:ext cx="1789499" cy="461600"/>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200" b="1" kern="0">
                <a:gradFill>
                  <a:gsLst>
                    <a:gs pos="1250">
                      <a:srgbClr val="161616"/>
                    </a:gs>
                    <a:gs pos="100000">
                      <a:srgbClr val="161616"/>
                    </a:gs>
                  </a:gsLst>
                  <a:lin ang="5400000" scaled="0"/>
                </a:gradFill>
                <a:latin typeface="Segoe UI"/>
              </a:rPr>
              <a:t>OnPrem Data</a:t>
            </a:r>
          </a:p>
        </p:txBody>
      </p:sp>
    </p:spTree>
    <p:extLst>
      <p:ext uri="{BB962C8B-B14F-4D97-AF65-F5344CB8AC3E}">
        <p14:creationId xmlns:p14="http://schemas.microsoft.com/office/powerpoint/2010/main" val="39369744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099607" y="2245997"/>
            <a:ext cx="1893861" cy="1043769"/>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ATTRACT</a:t>
            </a:r>
            <a: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
            </a:r>
            <a:b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new customers with innovative experiences across touch points</a:t>
            </a:r>
          </a:p>
        </p:txBody>
      </p:sp>
      <p:sp>
        <p:nvSpPr>
          <p:cNvPr id="14" name="TextBox 13"/>
          <p:cNvSpPr txBox="1"/>
          <p:nvPr/>
        </p:nvSpPr>
        <p:spPr>
          <a:xfrm>
            <a:off x="4099607" y="3797238"/>
            <a:ext cx="1962234" cy="1021723"/>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RETAIN</a:t>
            </a:r>
            <a: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
            </a:r>
            <a:b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customers by consistently providing the last best experience</a:t>
            </a:r>
          </a:p>
        </p:txBody>
      </p:sp>
      <p:grpSp>
        <p:nvGrpSpPr>
          <p:cNvPr id="20" name="Group 19"/>
          <p:cNvGrpSpPr/>
          <p:nvPr/>
        </p:nvGrpSpPr>
        <p:grpSpPr>
          <a:xfrm flipV="1">
            <a:off x="2898307" y="4493652"/>
            <a:ext cx="2817115" cy="785729"/>
            <a:chOff x="2922506" y="1160180"/>
            <a:chExt cx="2678301" cy="785729"/>
          </a:xfrm>
        </p:grpSpPr>
        <p:cxnSp>
          <p:nvCxnSpPr>
            <p:cNvPr id="21" name="Straight Connector 20"/>
            <p:cNvCxnSpPr/>
            <p:nvPr/>
          </p:nvCxnSpPr>
          <p:spPr>
            <a:xfrm flipV="1">
              <a:off x="2922506" y="1160180"/>
              <a:ext cx="761252" cy="785729"/>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83757" y="1160180"/>
              <a:ext cx="191705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009229" y="3547241"/>
            <a:ext cx="2913397" cy="241611"/>
            <a:chOff x="2651518" y="918571"/>
            <a:chExt cx="2769839" cy="241611"/>
          </a:xfrm>
        </p:grpSpPr>
        <p:cxnSp>
          <p:nvCxnSpPr>
            <p:cNvPr id="24" name="Straight Connector 23"/>
            <p:cNvCxnSpPr/>
            <p:nvPr/>
          </p:nvCxnSpPr>
          <p:spPr>
            <a:xfrm>
              <a:off x="2651518" y="918571"/>
              <a:ext cx="1032240" cy="241611"/>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683757" y="1160180"/>
              <a:ext cx="173760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009229" y="2251341"/>
            <a:ext cx="2913397" cy="522946"/>
            <a:chOff x="2651518" y="1160180"/>
            <a:chExt cx="2769839" cy="522946"/>
          </a:xfrm>
        </p:grpSpPr>
        <p:cxnSp>
          <p:nvCxnSpPr>
            <p:cNvPr id="27" name="Straight Connector 26"/>
            <p:cNvCxnSpPr/>
            <p:nvPr/>
          </p:nvCxnSpPr>
          <p:spPr>
            <a:xfrm flipV="1">
              <a:off x="2651518" y="1160181"/>
              <a:ext cx="1032240" cy="522945"/>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83757" y="1160180"/>
              <a:ext cx="173760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3649681" y="1067976"/>
            <a:ext cx="2016411" cy="1043769"/>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USE</a:t>
            </a: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
            </a:r>
            <a:b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data as a competitive advantage</a:t>
            </a:r>
          </a:p>
        </p:txBody>
      </p:sp>
      <p:grpSp>
        <p:nvGrpSpPr>
          <p:cNvPr id="30" name="Group 29"/>
          <p:cNvGrpSpPr/>
          <p:nvPr/>
        </p:nvGrpSpPr>
        <p:grpSpPr>
          <a:xfrm>
            <a:off x="2850559" y="1064207"/>
            <a:ext cx="2817115" cy="785729"/>
            <a:chOff x="2922506" y="1160180"/>
            <a:chExt cx="2678301" cy="785729"/>
          </a:xfrm>
        </p:grpSpPr>
        <p:cxnSp>
          <p:nvCxnSpPr>
            <p:cNvPr id="31" name="Straight Connector 30"/>
            <p:cNvCxnSpPr/>
            <p:nvPr/>
          </p:nvCxnSpPr>
          <p:spPr>
            <a:xfrm flipV="1">
              <a:off x="2922506" y="1160180"/>
              <a:ext cx="761252" cy="785729"/>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683757" y="1160180"/>
              <a:ext cx="191705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3658070" y="5287770"/>
            <a:ext cx="2048440" cy="1123566"/>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UNDERSTAND</a:t>
            </a:r>
            <a: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
            </a:r>
            <a:b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client sentiment and interaction history</a:t>
            </a:r>
            <a:endParaRPr kumimoji="0" lang="en-GB" sz="15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5" name="Picture 14"/>
          <p:cNvPicPr>
            <a:picLocks noChangeAspect="1"/>
          </p:cNvPicPr>
          <p:nvPr/>
        </p:nvPicPr>
        <p:blipFill rotWithShape="1">
          <a:blip r:embed="rId3">
            <a:extLst/>
          </a:blip>
          <a:srcRect l="47708" t="16655" r="10973" b="9933"/>
          <a:stretch/>
        </p:blipFill>
        <p:spPr>
          <a:xfrm>
            <a:off x="6400800" y="-1"/>
            <a:ext cx="5791199" cy="6858000"/>
          </a:xfrm>
          <a:prstGeom prst="rect">
            <a:avLst/>
          </a:prstGeom>
        </p:spPr>
      </p:pic>
      <p:grpSp>
        <p:nvGrpSpPr>
          <p:cNvPr id="2" name="Group 1"/>
          <p:cNvGrpSpPr/>
          <p:nvPr/>
        </p:nvGrpSpPr>
        <p:grpSpPr>
          <a:xfrm>
            <a:off x="-12112" y="1160180"/>
            <a:ext cx="3847961" cy="4672448"/>
            <a:chOff x="-12112" y="1160180"/>
            <a:chExt cx="3847961" cy="4672448"/>
          </a:xfrm>
        </p:grpSpPr>
        <p:sp>
          <p:nvSpPr>
            <p:cNvPr id="19" name="Freeform 18"/>
            <p:cNvSpPr/>
            <p:nvPr/>
          </p:nvSpPr>
          <p:spPr>
            <a:xfrm>
              <a:off x="-12112" y="1160180"/>
              <a:ext cx="3847961" cy="4672448"/>
            </a:xfrm>
            <a:custGeom>
              <a:avLst/>
              <a:gdLst>
                <a:gd name="connsiteX0" fmla="*/ 1475660 w 3847961"/>
                <a:gd name="connsiteY0" fmla="*/ 0 h 4672448"/>
                <a:gd name="connsiteX1" fmla="*/ 3847961 w 3847961"/>
                <a:gd name="connsiteY1" fmla="*/ 2336224 h 4672448"/>
                <a:gd name="connsiteX2" fmla="*/ 1475660 w 3847961"/>
                <a:gd name="connsiteY2" fmla="*/ 4672448 h 4672448"/>
                <a:gd name="connsiteX3" fmla="*/ 149284 w 3847961"/>
                <a:gd name="connsiteY3" fmla="*/ 4273458 h 4672448"/>
                <a:gd name="connsiteX4" fmla="*/ 0 w 3847961"/>
                <a:gd name="connsiteY4" fmla="*/ 4163523 h 4672448"/>
                <a:gd name="connsiteX5" fmla="*/ 0 w 3847961"/>
                <a:gd name="connsiteY5" fmla="*/ 508925 h 4672448"/>
                <a:gd name="connsiteX6" fmla="*/ 149284 w 3847961"/>
                <a:gd name="connsiteY6" fmla="*/ 398991 h 4672448"/>
                <a:gd name="connsiteX7" fmla="*/ 1475660 w 3847961"/>
                <a:gd name="connsiteY7" fmla="*/ 0 h 467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7961" h="4672448">
                  <a:moveTo>
                    <a:pt x="1475660" y="0"/>
                  </a:moveTo>
                  <a:cubicBezTo>
                    <a:pt x="2785846" y="0"/>
                    <a:pt x="3847961" y="1045963"/>
                    <a:pt x="3847961" y="2336224"/>
                  </a:cubicBezTo>
                  <a:cubicBezTo>
                    <a:pt x="3847961" y="3626485"/>
                    <a:pt x="2785846" y="4672448"/>
                    <a:pt x="1475660" y="4672448"/>
                  </a:cubicBezTo>
                  <a:cubicBezTo>
                    <a:pt x="984340" y="4672448"/>
                    <a:pt x="527906" y="4525360"/>
                    <a:pt x="149284" y="4273458"/>
                  </a:cubicBezTo>
                  <a:lnTo>
                    <a:pt x="0" y="4163523"/>
                  </a:lnTo>
                  <a:lnTo>
                    <a:pt x="0" y="508925"/>
                  </a:lnTo>
                  <a:lnTo>
                    <a:pt x="149284" y="398991"/>
                  </a:lnTo>
                  <a:cubicBezTo>
                    <a:pt x="527906" y="147089"/>
                    <a:pt x="984340" y="0"/>
                    <a:pt x="147566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5486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w="0" cap="rnd">
                    <a:noFill/>
                  </a:ln>
                  <a:solidFill>
                    <a:prstClr val="white"/>
                  </a:solidFill>
                  <a:effectLst/>
                  <a:uLnTx/>
                  <a:uFillTx/>
                  <a:latin typeface="Segoe UI"/>
                  <a:ea typeface="+mn-ea"/>
                  <a:cs typeface="+mn-cs"/>
                </a:rPr>
                <a:t>ENGAGE YOUR CUSTOMERS</a:t>
              </a:r>
              <a:br>
                <a:rPr kumimoji="0" lang="en-US" sz="2400" b="1" i="0" u="none" strike="noStrike" kern="1200" cap="none" spc="0" normalizeH="0" baseline="0" noProof="0" dirty="0">
                  <a:ln w="0" cap="rnd">
                    <a:noFill/>
                  </a:ln>
                  <a:solidFill>
                    <a:prstClr val="white"/>
                  </a:solidFill>
                  <a:effectLst/>
                  <a:uLnTx/>
                  <a:uFillTx/>
                  <a:latin typeface="Segoe UI"/>
                  <a:ea typeface="+mn-ea"/>
                  <a:cs typeface="+mn-cs"/>
                </a:rPr>
              </a:br>
              <a:r>
                <a:rPr kumimoji="0" lang="en-US" sz="1800" b="0" i="0" u="none" strike="noStrike" kern="1200" cap="none" spc="0" normalizeH="0" baseline="0" noProof="0" dirty="0">
                  <a:ln>
                    <a:noFill/>
                  </a:ln>
                  <a:solidFill>
                    <a:prstClr val="white"/>
                  </a:solidFill>
                  <a:effectLst/>
                  <a:uLnTx/>
                  <a:uFillTx/>
                  <a:latin typeface="Segoe UI"/>
                  <a:ea typeface="+mn-ea"/>
                  <a:cs typeface="+mn-cs"/>
                </a:rPr>
                <a:t>with compelling experiences —consistently across all financial services channels</a:t>
              </a:r>
            </a:p>
          </p:txBody>
        </p:sp>
        <p:grpSp>
          <p:nvGrpSpPr>
            <p:cNvPr id="37" name="Group 36"/>
            <p:cNvGrpSpPr/>
            <p:nvPr/>
          </p:nvGrpSpPr>
          <p:grpSpPr>
            <a:xfrm>
              <a:off x="557300" y="2045210"/>
              <a:ext cx="1025539" cy="884778"/>
              <a:chOff x="2138363" y="4737983"/>
              <a:chExt cx="971550" cy="838200"/>
            </a:xfrm>
            <a:solidFill>
              <a:schemeClr val="bg1"/>
            </a:solidFill>
          </p:grpSpPr>
          <p:sp>
            <p:nvSpPr>
              <p:cNvPr id="38" name="Freeform 5"/>
              <p:cNvSpPr>
                <a:spLocks noEditPoints="1"/>
              </p:cNvSpPr>
              <p:nvPr/>
            </p:nvSpPr>
            <p:spPr bwMode="auto">
              <a:xfrm>
                <a:off x="2400300" y="481100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7"/>
                  </a:solidFill>
                  <a:effectLst/>
                  <a:uLnTx/>
                  <a:uFillTx/>
                  <a:latin typeface="Segoe UI"/>
                  <a:ea typeface="+mn-ea"/>
                  <a:cs typeface="+mn-cs"/>
                </a:endParaRPr>
              </a:p>
            </p:txBody>
          </p:sp>
          <p:sp>
            <p:nvSpPr>
              <p:cNvPr id="39" name="Freeform 6"/>
              <p:cNvSpPr>
                <a:spLocks noEditPoints="1"/>
              </p:cNvSpPr>
              <p:nvPr/>
            </p:nvSpPr>
            <p:spPr bwMode="auto">
              <a:xfrm>
                <a:off x="2138363" y="473798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7"/>
                  </a:solidFill>
                  <a:effectLst/>
                  <a:uLnTx/>
                  <a:uFillTx/>
                  <a:latin typeface="Segoe UI"/>
                  <a:ea typeface="+mn-ea"/>
                  <a:cs typeface="+mn-cs"/>
                </a:endParaRPr>
              </a:p>
            </p:txBody>
          </p:sp>
        </p:grpSp>
      </p:grpSp>
      <p:sp>
        <p:nvSpPr>
          <p:cNvPr id="3" name="Slide Number Placeholder 2"/>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61018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099607" y="2498251"/>
            <a:ext cx="1893861" cy="1043769"/>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FOSTER</a:t>
            </a:r>
            <a: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
            </a:r>
            <a:b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innovation, creativity, and workforce morale</a:t>
            </a:r>
          </a:p>
        </p:txBody>
      </p:sp>
      <p:sp>
        <p:nvSpPr>
          <p:cNvPr id="16" name="TextBox 15"/>
          <p:cNvSpPr txBox="1"/>
          <p:nvPr/>
        </p:nvSpPr>
        <p:spPr>
          <a:xfrm>
            <a:off x="4099607" y="3986427"/>
            <a:ext cx="1893861" cy="1021723"/>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DISCOVER</a:t>
            </a:r>
            <a: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
            </a:r>
            <a:b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market insights in real time</a:t>
            </a:r>
          </a:p>
        </p:txBody>
      </p:sp>
      <p:grpSp>
        <p:nvGrpSpPr>
          <p:cNvPr id="17" name="Group 16"/>
          <p:cNvGrpSpPr/>
          <p:nvPr/>
        </p:nvGrpSpPr>
        <p:grpSpPr>
          <a:xfrm flipV="1">
            <a:off x="2898307" y="4430588"/>
            <a:ext cx="2817115" cy="785729"/>
            <a:chOff x="2922506" y="1160180"/>
            <a:chExt cx="2678301" cy="785729"/>
          </a:xfrm>
        </p:grpSpPr>
        <p:cxnSp>
          <p:nvCxnSpPr>
            <p:cNvPr id="18" name="Straight Connector 17"/>
            <p:cNvCxnSpPr/>
            <p:nvPr/>
          </p:nvCxnSpPr>
          <p:spPr>
            <a:xfrm flipV="1">
              <a:off x="2922506" y="1160180"/>
              <a:ext cx="761252" cy="785729"/>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683757" y="1160180"/>
              <a:ext cx="191705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041009" y="3581367"/>
            <a:ext cx="2881617" cy="396674"/>
            <a:chOff x="2681732" y="763508"/>
            <a:chExt cx="2739625" cy="396674"/>
          </a:xfrm>
        </p:grpSpPr>
        <p:cxnSp>
          <p:nvCxnSpPr>
            <p:cNvPr id="24" name="Straight Connector 23"/>
            <p:cNvCxnSpPr/>
            <p:nvPr/>
          </p:nvCxnSpPr>
          <p:spPr>
            <a:xfrm>
              <a:off x="2681732" y="763508"/>
              <a:ext cx="1002026" cy="396674"/>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683757" y="1160180"/>
              <a:ext cx="173760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009229" y="2503595"/>
            <a:ext cx="2913397" cy="522946"/>
            <a:chOff x="2651518" y="1160180"/>
            <a:chExt cx="2769839" cy="522946"/>
          </a:xfrm>
        </p:grpSpPr>
        <p:cxnSp>
          <p:nvCxnSpPr>
            <p:cNvPr id="28" name="Straight Connector 27"/>
            <p:cNvCxnSpPr/>
            <p:nvPr/>
          </p:nvCxnSpPr>
          <p:spPr>
            <a:xfrm flipV="1">
              <a:off x="2651518" y="1160181"/>
              <a:ext cx="1032240" cy="522945"/>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683757" y="1160180"/>
              <a:ext cx="173760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3649681" y="1067976"/>
            <a:ext cx="2016411" cy="1043769"/>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OPTIMZE</a:t>
            </a: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
            </a:r>
            <a:b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productivity, collaboration, and streamline compliance</a:t>
            </a:r>
          </a:p>
        </p:txBody>
      </p:sp>
      <p:grpSp>
        <p:nvGrpSpPr>
          <p:cNvPr id="36" name="Group 35"/>
          <p:cNvGrpSpPr/>
          <p:nvPr/>
        </p:nvGrpSpPr>
        <p:grpSpPr>
          <a:xfrm>
            <a:off x="2850559" y="1064207"/>
            <a:ext cx="2817115" cy="785729"/>
            <a:chOff x="2922506" y="1160180"/>
            <a:chExt cx="2678301" cy="785729"/>
          </a:xfrm>
        </p:grpSpPr>
        <p:cxnSp>
          <p:nvCxnSpPr>
            <p:cNvPr id="39" name="Straight Connector 38"/>
            <p:cNvCxnSpPr/>
            <p:nvPr/>
          </p:nvCxnSpPr>
          <p:spPr>
            <a:xfrm flipV="1">
              <a:off x="2922506" y="1160180"/>
              <a:ext cx="761252" cy="785729"/>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83757" y="1160180"/>
              <a:ext cx="191705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3658070" y="5224706"/>
            <a:ext cx="2048440" cy="1123566"/>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EMPOWER</a:t>
            </a:r>
            <a: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
            </a:r>
            <a:b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mobile financial advisors and insurance agents</a:t>
            </a:r>
            <a:endParaRPr kumimoji="0" lang="en-GB" sz="15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p:cNvPicPr>
            <a:picLocks noChangeAspect="1"/>
          </p:cNvPicPr>
          <p:nvPr/>
        </p:nvPicPr>
        <p:blipFill rotWithShape="1">
          <a:blip r:embed="rId3"/>
          <a:srcRect t="16185" r="2564" b="6820"/>
          <a:stretch/>
        </p:blipFill>
        <p:spPr>
          <a:xfrm>
            <a:off x="6400800" y="-1"/>
            <a:ext cx="5791199" cy="6858000"/>
          </a:xfrm>
          <a:prstGeom prst="rect">
            <a:avLst/>
          </a:prstGeom>
        </p:spPr>
      </p:pic>
      <p:grpSp>
        <p:nvGrpSpPr>
          <p:cNvPr id="31" name="Group 30"/>
          <p:cNvGrpSpPr/>
          <p:nvPr/>
        </p:nvGrpSpPr>
        <p:grpSpPr>
          <a:xfrm>
            <a:off x="-12112" y="1160180"/>
            <a:ext cx="3847961" cy="4672448"/>
            <a:chOff x="-12112" y="1160180"/>
            <a:chExt cx="3847961" cy="4672448"/>
          </a:xfrm>
        </p:grpSpPr>
        <p:sp>
          <p:nvSpPr>
            <p:cNvPr id="32" name="Freeform 31"/>
            <p:cNvSpPr/>
            <p:nvPr/>
          </p:nvSpPr>
          <p:spPr>
            <a:xfrm>
              <a:off x="-12112" y="1160180"/>
              <a:ext cx="3847961" cy="4672448"/>
            </a:xfrm>
            <a:custGeom>
              <a:avLst/>
              <a:gdLst>
                <a:gd name="connsiteX0" fmla="*/ 1475660 w 3847961"/>
                <a:gd name="connsiteY0" fmla="*/ 0 h 4672448"/>
                <a:gd name="connsiteX1" fmla="*/ 3847961 w 3847961"/>
                <a:gd name="connsiteY1" fmla="*/ 2336224 h 4672448"/>
                <a:gd name="connsiteX2" fmla="*/ 1475660 w 3847961"/>
                <a:gd name="connsiteY2" fmla="*/ 4672448 h 4672448"/>
                <a:gd name="connsiteX3" fmla="*/ 149284 w 3847961"/>
                <a:gd name="connsiteY3" fmla="*/ 4273458 h 4672448"/>
                <a:gd name="connsiteX4" fmla="*/ 0 w 3847961"/>
                <a:gd name="connsiteY4" fmla="*/ 4163523 h 4672448"/>
                <a:gd name="connsiteX5" fmla="*/ 0 w 3847961"/>
                <a:gd name="connsiteY5" fmla="*/ 508925 h 4672448"/>
                <a:gd name="connsiteX6" fmla="*/ 149284 w 3847961"/>
                <a:gd name="connsiteY6" fmla="*/ 398991 h 4672448"/>
                <a:gd name="connsiteX7" fmla="*/ 1475660 w 3847961"/>
                <a:gd name="connsiteY7" fmla="*/ 0 h 467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7961" h="4672448">
                  <a:moveTo>
                    <a:pt x="1475660" y="0"/>
                  </a:moveTo>
                  <a:cubicBezTo>
                    <a:pt x="2785846" y="0"/>
                    <a:pt x="3847961" y="1045963"/>
                    <a:pt x="3847961" y="2336224"/>
                  </a:cubicBezTo>
                  <a:cubicBezTo>
                    <a:pt x="3847961" y="3626485"/>
                    <a:pt x="2785846" y="4672448"/>
                    <a:pt x="1475660" y="4672448"/>
                  </a:cubicBezTo>
                  <a:cubicBezTo>
                    <a:pt x="984340" y="4672448"/>
                    <a:pt x="527906" y="4525360"/>
                    <a:pt x="149284" y="4273458"/>
                  </a:cubicBezTo>
                  <a:lnTo>
                    <a:pt x="0" y="4163523"/>
                  </a:lnTo>
                  <a:lnTo>
                    <a:pt x="0" y="508925"/>
                  </a:lnTo>
                  <a:lnTo>
                    <a:pt x="149284" y="398991"/>
                  </a:lnTo>
                  <a:cubicBezTo>
                    <a:pt x="527906" y="147089"/>
                    <a:pt x="984340" y="0"/>
                    <a:pt x="147566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5486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w="0" cap="rnd">
                    <a:noFill/>
                  </a:ln>
                  <a:solidFill>
                    <a:prstClr val="white"/>
                  </a:solidFill>
                  <a:effectLst/>
                  <a:uLnTx/>
                  <a:uFillTx/>
                  <a:latin typeface="Segoe UI"/>
                  <a:ea typeface="+mn-ea"/>
                  <a:cs typeface="+mn-cs"/>
                </a:rPr>
                <a:t>EMPOWER YOUR EMPLOYEES</a:t>
              </a:r>
              <a:br>
                <a:rPr kumimoji="0" lang="en-US" sz="2400" b="1" i="0" u="none" strike="noStrike" kern="1200" cap="none" spc="0" normalizeH="0" baseline="0" noProof="0" dirty="0">
                  <a:ln w="0" cap="rnd">
                    <a:noFill/>
                  </a:ln>
                  <a:solidFill>
                    <a:prstClr val="white"/>
                  </a:solidFill>
                  <a:effectLst/>
                  <a:uLnTx/>
                  <a:uFillTx/>
                  <a:latin typeface="Segoe UI"/>
                  <a:ea typeface="+mn-ea"/>
                  <a:cs typeface="+mn-cs"/>
                </a:rPr>
              </a:br>
              <a:r>
                <a:rPr kumimoji="0" lang="en-US" sz="1800" b="0" i="0" u="none" strike="noStrike" kern="1200" cap="none" spc="0" normalizeH="0" baseline="0" noProof="0" dirty="0">
                  <a:ln>
                    <a:noFill/>
                  </a:ln>
                  <a:solidFill>
                    <a:prstClr val="white"/>
                  </a:solidFill>
                  <a:effectLst/>
                  <a:uLnTx/>
                  <a:uFillTx/>
                  <a:latin typeface="Segoe UI"/>
                  <a:ea typeface="+mn-ea"/>
                  <a:cs typeface="+mn-cs"/>
                </a:rPr>
                <a:t>to drive customer intimacy and enable a digitally astute workforce</a:t>
              </a:r>
            </a:p>
          </p:txBody>
        </p:sp>
        <p:grpSp>
          <p:nvGrpSpPr>
            <p:cNvPr id="33" name="Group 32"/>
            <p:cNvGrpSpPr/>
            <p:nvPr/>
          </p:nvGrpSpPr>
          <p:grpSpPr>
            <a:xfrm>
              <a:off x="550261" y="2121375"/>
              <a:ext cx="597934" cy="737046"/>
              <a:chOff x="-1054101" y="4495800"/>
              <a:chExt cx="693738" cy="887413"/>
            </a:xfrm>
            <a:solidFill>
              <a:schemeClr val="bg1"/>
            </a:solidFill>
          </p:grpSpPr>
          <p:sp>
            <p:nvSpPr>
              <p:cNvPr id="34" name="Freeform 10"/>
              <p:cNvSpPr>
                <a:spLocks noEditPoints="1"/>
              </p:cNvSpPr>
              <p:nvPr/>
            </p:nvSpPr>
            <p:spPr bwMode="auto">
              <a:xfrm>
                <a:off x="-1054101" y="4495800"/>
                <a:ext cx="280988" cy="887413"/>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Freeform 11"/>
              <p:cNvSpPr>
                <a:spLocks noEditPoints="1"/>
              </p:cNvSpPr>
              <p:nvPr/>
            </p:nvSpPr>
            <p:spPr bwMode="auto">
              <a:xfrm>
                <a:off x="-1054101" y="4495800"/>
                <a:ext cx="280988" cy="887413"/>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7" name="Freeform 12"/>
              <p:cNvSpPr>
                <a:spLocks noEditPoints="1"/>
              </p:cNvSpPr>
              <p:nvPr/>
            </p:nvSpPr>
            <p:spPr bwMode="auto">
              <a:xfrm>
                <a:off x="-690563" y="4495800"/>
                <a:ext cx="330200" cy="887413"/>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8" name="Freeform 13"/>
              <p:cNvSpPr>
                <a:spLocks noEditPoints="1"/>
              </p:cNvSpPr>
              <p:nvPr/>
            </p:nvSpPr>
            <p:spPr bwMode="auto">
              <a:xfrm>
                <a:off x="-690563" y="4495800"/>
                <a:ext cx="330200" cy="887413"/>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 name="Slide Number Placeholder 1"/>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79700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099607" y="2498251"/>
            <a:ext cx="2082141" cy="1043769"/>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ENSURE</a:t>
            </a:r>
            <a: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
            </a:r>
            <a:b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security, privacy, and regulatory compliance</a:t>
            </a:r>
          </a:p>
        </p:txBody>
      </p:sp>
      <p:sp>
        <p:nvSpPr>
          <p:cNvPr id="27" name="TextBox 26"/>
          <p:cNvSpPr txBox="1"/>
          <p:nvPr/>
        </p:nvSpPr>
        <p:spPr>
          <a:xfrm>
            <a:off x="4099607" y="3986427"/>
            <a:ext cx="1893861" cy="1021723"/>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DRIVE</a:t>
            </a:r>
            <a: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
            </a:r>
            <a:br>
              <a:rPr kumimoji="0" lang="en-US" sz="1500" b="1"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scale, agility, and improved economics</a:t>
            </a:r>
          </a:p>
        </p:txBody>
      </p:sp>
      <p:grpSp>
        <p:nvGrpSpPr>
          <p:cNvPr id="35" name="Group 34"/>
          <p:cNvGrpSpPr/>
          <p:nvPr/>
        </p:nvGrpSpPr>
        <p:grpSpPr>
          <a:xfrm flipV="1">
            <a:off x="2898308" y="4430588"/>
            <a:ext cx="2817116" cy="785729"/>
            <a:chOff x="2922506" y="1160180"/>
            <a:chExt cx="2678301" cy="785729"/>
          </a:xfrm>
        </p:grpSpPr>
        <p:cxnSp>
          <p:nvCxnSpPr>
            <p:cNvPr id="36" name="Straight Connector 35"/>
            <p:cNvCxnSpPr/>
            <p:nvPr/>
          </p:nvCxnSpPr>
          <p:spPr>
            <a:xfrm flipV="1">
              <a:off x="2922506" y="1160180"/>
              <a:ext cx="761252" cy="785729"/>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83757" y="1160180"/>
              <a:ext cx="191705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041010" y="3581367"/>
            <a:ext cx="2881618" cy="396674"/>
            <a:chOff x="2681732" y="763508"/>
            <a:chExt cx="2739625" cy="396674"/>
          </a:xfrm>
        </p:grpSpPr>
        <p:cxnSp>
          <p:nvCxnSpPr>
            <p:cNvPr id="30" name="Straight Connector 29"/>
            <p:cNvCxnSpPr/>
            <p:nvPr/>
          </p:nvCxnSpPr>
          <p:spPr>
            <a:xfrm>
              <a:off x="2681732" y="763508"/>
              <a:ext cx="1002026" cy="396674"/>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683757" y="1160180"/>
              <a:ext cx="173760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009230" y="2503595"/>
            <a:ext cx="2913398" cy="522946"/>
            <a:chOff x="2651518" y="1160180"/>
            <a:chExt cx="2769839" cy="522946"/>
          </a:xfrm>
        </p:grpSpPr>
        <p:cxnSp>
          <p:nvCxnSpPr>
            <p:cNvPr id="25" name="Straight Connector 24"/>
            <p:cNvCxnSpPr/>
            <p:nvPr/>
          </p:nvCxnSpPr>
          <p:spPr>
            <a:xfrm flipV="1">
              <a:off x="2651518" y="1160181"/>
              <a:ext cx="1032240" cy="522945"/>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83757" y="1160180"/>
              <a:ext cx="173760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3649681" y="1067976"/>
            <a:ext cx="2016411" cy="1043769"/>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GAIN</a:t>
            </a: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
            </a:r>
            <a:b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powerful, real-time insights into risk exposure</a:t>
            </a:r>
          </a:p>
        </p:txBody>
      </p:sp>
      <p:grpSp>
        <p:nvGrpSpPr>
          <p:cNvPr id="6" name="Group 5"/>
          <p:cNvGrpSpPr/>
          <p:nvPr/>
        </p:nvGrpSpPr>
        <p:grpSpPr>
          <a:xfrm>
            <a:off x="2850560" y="1064207"/>
            <a:ext cx="2817116" cy="785729"/>
            <a:chOff x="2922506" y="1160180"/>
            <a:chExt cx="2678301" cy="785729"/>
          </a:xfrm>
        </p:grpSpPr>
        <p:cxnSp>
          <p:nvCxnSpPr>
            <p:cNvPr id="3" name="Straight Connector 2"/>
            <p:cNvCxnSpPr/>
            <p:nvPr/>
          </p:nvCxnSpPr>
          <p:spPr>
            <a:xfrm flipV="1">
              <a:off x="2922506" y="1160180"/>
              <a:ext cx="761252" cy="785729"/>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683757" y="1160180"/>
              <a:ext cx="1917050" cy="0"/>
            </a:xfrm>
            <a:prstGeom prst="line">
              <a:avLst/>
            </a:prstGeom>
            <a:ln w="127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3658070" y="5224706"/>
            <a:ext cx="2264558" cy="1123566"/>
          </a:xfrm>
          <a:prstGeom prst="rect">
            <a:avLst/>
          </a:prstGeom>
          <a:noFill/>
          <a:ln>
            <a:noFill/>
          </a:ln>
        </p:spPr>
        <p:txBody>
          <a:bodyPr vert="horz" wrap="square" lIns="91440" tIns="91440" rIns="0" bIns="91440" rtlCol="0" anchor="t">
            <a:noAutofit/>
          </a:bodyPr>
          <a:lstStyle/>
          <a:p>
            <a:pPr marL="0" marR="0" lvl="0" indent="0" algn="l" defTabSz="914400" rtl="0" eaLnBrk="1" fontAlgn="auto" latinLnBrk="0" hangingPunct="1">
              <a:lnSpc>
                <a:spcPct val="100000"/>
              </a:lnSpc>
              <a:spcBef>
                <a:spcPts val="0"/>
              </a:spcBef>
              <a:spcAft>
                <a:spcPts val="1200"/>
              </a:spcAft>
              <a:buClr>
                <a:prstClr val="white"/>
              </a:buClr>
              <a:buSzTx/>
              <a:buFontTx/>
              <a:buNone/>
              <a:tabLst/>
              <a:defRPr/>
            </a:pPr>
            <a:r>
              <a:rPr kumimoji="0" lang="en-US" sz="1500" b="1" i="0" u="none" strike="noStrike" kern="1200" cap="none" spc="0" normalizeH="0" baseline="0" noProof="0" dirty="0">
                <a:ln w="0" cap="rnd">
                  <a:noFill/>
                </a:ln>
                <a:solidFill>
                  <a:srgbClr val="0078D7"/>
                </a:solidFill>
                <a:effectLst/>
                <a:uLnTx/>
                <a:uFillTx/>
                <a:latin typeface="Segoe UI"/>
                <a:ea typeface="+mn-ea"/>
                <a:cs typeface="+mn-cs"/>
              </a:rPr>
              <a:t>MITIGATE</a:t>
            </a:r>
            <a:r>
              <a:rPr kumimoji="0" lang="en-US" sz="1500" b="1" i="0" u="none" strike="noStrike" kern="1200" cap="none" spc="0" normalizeH="0" baseline="0" noProof="0">
                <a:ln w="0" cap="rnd">
                  <a:noFill/>
                </a:ln>
                <a:solidFill>
                  <a:srgbClr val="000000">
                    <a:lumMod val="50000"/>
                    <a:lumOff val="50000"/>
                  </a:srgbClr>
                </a:solidFill>
                <a:effectLst/>
                <a:uLnTx/>
                <a:uFillTx/>
                <a:latin typeface="Segoe UI"/>
                <a:ea typeface="+mn-ea"/>
                <a:cs typeface="+mn-cs"/>
              </a:rPr>
              <a:t/>
            </a:r>
            <a:br>
              <a:rPr kumimoji="0" lang="en-US" sz="1500" b="1" i="0" u="none" strike="noStrike" kern="1200" cap="none" spc="0" normalizeH="0" baseline="0" noProof="0">
                <a:ln w="0" cap="rnd">
                  <a:noFill/>
                </a:ln>
                <a:solidFill>
                  <a:srgbClr val="000000">
                    <a:lumMod val="50000"/>
                    <a:lumOff val="50000"/>
                  </a:srgbClr>
                </a:solidFill>
                <a:effectLst/>
                <a:uLnTx/>
                <a:uFillTx/>
                <a:latin typeface="Segoe UI"/>
                <a:ea typeface="+mn-ea"/>
                <a:cs typeface="+mn-cs"/>
              </a:rPr>
            </a:b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information</a:t>
            </a:r>
            <a:r>
              <a:rPr kumimoji="0" lang="en-US" sz="1500" b="0" i="0" u="none" strike="noStrike" kern="1200" cap="none" spc="0" normalizeH="0" baseline="0" noProof="0">
                <a:ln w="0" cap="rnd">
                  <a:noFill/>
                </a:ln>
                <a:solidFill>
                  <a:srgbClr val="000000">
                    <a:lumMod val="50000"/>
                    <a:lumOff val="50000"/>
                  </a:srgbClr>
                </a:solidFill>
                <a:effectLst/>
                <a:uLnTx/>
                <a:uFillTx/>
                <a:latin typeface="Segoe UI"/>
                <a:ea typeface="+mn-ea"/>
                <a:cs typeface="+mn-cs"/>
              </a:rPr>
              <a:t> </a:t>
            </a: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and </a:t>
            </a:r>
            <a:r>
              <a:rPr kumimoji="0" lang="en-US" sz="1500" b="0" i="0" u="none" strike="noStrike" kern="1200" cap="none" spc="0" normalizeH="0" baseline="0" noProof="0">
                <a:ln w="0" cap="rnd">
                  <a:noFill/>
                </a:ln>
                <a:solidFill>
                  <a:srgbClr val="000000">
                    <a:lumMod val="50000"/>
                    <a:lumOff val="50000"/>
                  </a:srgbClr>
                </a:solidFill>
                <a:effectLst/>
                <a:uLnTx/>
                <a:uFillTx/>
                <a:latin typeface="Segoe UI"/>
                <a:ea typeface="+mn-ea"/>
                <a:cs typeface="+mn-cs"/>
              </a:rPr>
              <a:t>technology risk by </a:t>
            </a:r>
            <a:r>
              <a:rPr kumimoji="0" lang="en-US" sz="1500" b="0" i="0" u="none" strike="noStrike" kern="1200" cap="none" spc="0" normalizeH="0" baseline="0" noProof="0" dirty="0">
                <a:ln w="0" cap="rnd">
                  <a:noFill/>
                </a:ln>
                <a:solidFill>
                  <a:srgbClr val="000000">
                    <a:lumMod val="50000"/>
                    <a:lumOff val="50000"/>
                  </a:srgbClr>
                </a:solidFill>
                <a:effectLst/>
                <a:uLnTx/>
                <a:uFillTx/>
                <a:latin typeface="Segoe UI"/>
                <a:ea typeface="+mn-ea"/>
                <a:cs typeface="+mn-cs"/>
              </a:rPr>
              <a:t>managing cybersecurity</a:t>
            </a:r>
            <a:endParaRPr kumimoji="0" lang="en-GB" sz="15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 name="Freeform 23"/>
          <p:cNvSpPr/>
          <p:nvPr/>
        </p:nvSpPr>
        <p:spPr>
          <a:xfrm>
            <a:off x="-12112" y="1160180"/>
            <a:ext cx="3847961" cy="4672448"/>
          </a:xfrm>
          <a:custGeom>
            <a:avLst/>
            <a:gdLst>
              <a:gd name="connsiteX0" fmla="*/ 1475660 w 3847961"/>
              <a:gd name="connsiteY0" fmla="*/ 0 h 4672448"/>
              <a:gd name="connsiteX1" fmla="*/ 3847961 w 3847961"/>
              <a:gd name="connsiteY1" fmla="*/ 2336224 h 4672448"/>
              <a:gd name="connsiteX2" fmla="*/ 1475660 w 3847961"/>
              <a:gd name="connsiteY2" fmla="*/ 4672448 h 4672448"/>
              <a:gd name="connsiteX3" fmla="*/ 149284 w 3847961"/>
              <a:gd name="connsiteY3" fmla="*/ 4273458 h 4672448"/>
              <a:gd name="connsiteX4" fmla="*/ 0 w 3847961"/>
              <a:gd name="connsiteY4" fmla="*/ 4163523 h 4672448"/>
              <a:gd name="connsiteX5" fmla="*/ 0 w 3847961"/>
              <a:gd name="connsiteY5" fmla="*/ 508925 h 4672448"/>
              <a:gd name="connsiteX6" fmla="*/ 149284 w 3847961"/>
              <a:gd name="connsiteY6" fmla="*/ 398991 h 4672448"/>
              <a:gd name="connsiteX7" fmla="*/ 1475660 w 3847961"/>
              <a:gd name="connsiteY7" fmla="*/ 0 h 467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7961" h="4672448">
                <a:moveTo>
                  <a:pt x="1475660" y="0"/>
                </a:moveTo>
                <a:cubicBezTo>
                  <a:pt x="2785846" y="0"/>
                  <a:pt x="3847961" y="1045963"/>
                  <a:pt x="3847961" y="2336224"/>
                </a:cubicBezTo>
                <a:cubicBezTo>
                  <a:pt x="3847961" y="3626485"/>
                  <a:pt x="2785846" y="4672448"/>
                  <a:pt x="1475660" y="4672448"/>
                </a:cubicBezTo>
                <a:cubicBezTo>
                  <a:pt x="984340" y="4672448"/>
                  <a:pt x="527906" y="4525360"/>
                  <a:pt x="149284" y="4273458"/>
                </a:cubicBezTo>
                <a:lnTo>
                  <a:pt x="0" y="4163523"/>
                </a:lnTo>
                <a:lnTo>
                  <a:pt x="0" y="508925"/>
                </a:lnTo>
                <a:lnTo>
                  <a:pt x="149284" y="398991"/>
                </a:lnTo>
                <a:cubicBezTo>
                  <a:pt x="527906" y="147089"/>
                  <a:pt x="984340" y="0"/>
                  <a:pt x="147566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548640" rIns="3657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w="0" cap="rnd">
                  <a:noFill/>
                </a:ln>
                <a:solidFill>
                  <a:prstClr val="white"/>
                </a:solidFill>
                <a:effectLst/>
                <a:uLnTx/>
                <a:uFillTx/>
                <a:latin typeface="Segoe UI"/>
                <a:ea typeface="+mn-ea"/>
                <a:cs typeface="+mn-cs"/>
              </a:rPr>
              <a:t>OPTIMIZE YOUR OPERATIONS</a:t>
            </a:r>
            <a:br>
              <a:rPr kumimoji="0" lang="en-US" sz="2400" b="1" i="0" u="none" strike="noStrike" kern="1200" cap="none" spc="0" normalizeH="0" baseline="0" noProof="0" dirty="0">
                <a:ln w="0" cap="rnd">
                  <a:noFill/>
                </a:ln>
                <a:solidFill>
                  <a:prstClr val="white"/>
                </a:solidFill>
                <a:effectLst/>
                <a:uLnTx/>
                <a:uFillTx/>
                <a:latin typeface="Segoe UI"/>
                <a:ea typeface="+mn-ea"/>
                <a:cs typeface="+mn-cs"/>
              </a:rPr>
            </a:br>
            <a:r>
              <a:rPr kumimoji="0" lang="en-US" sz="1800" b="0" i="0" u="none" strike="noStrike" kern="1200" cap="none" spc="0" normalizeH="0" baseline="0" noProof="0" dirty="0">
                <a:ln>
                  <a:noFill/>
                </a:ln>
                <a:solidFill>
                  <a:prstClr val="white"/>
                </a:solidFill>
                <a:effectLst/>
                <a:uLnTx/>
                <a:uFillTx/>
                <a:latin typeface="Segoe UI"/>
                <a:ea typeface="+mn-ea"/>
                <a:cs typeface="+mn-cs"/>
              </a:rPr>
              <a:t>to drive efficiency, manage risk, and meet financial regulatory requirements</a:t>
            </a:r>
          </a:p>
        </p:txBody>
      </p:sp>
      <p:grpSp>
        <p:nvGrpSpPr>
          <p:cNvPr id="16" name="Group 15"/>
          <p:cNvGrpSpPr/>
          <p:nvPr/>
        </p:nvGrpSpPr>
        <p:grpSpPr>
          <a:xfrm>
            <a:off x="549906" y="1975993"/>
            <a:ext cx="891241" cy="906911"/>
            <a:chOff x="8089900" y="5089525"/>
            <a:chExt cx="722313" cy="735013"/>
          </a:xfrm>
          <a:solidFill>
            <a:schemeClr val="bg1"/>
          </a:solidFill>
        </p:grpSpPr>
        <p:sp>
          <p:nvSpPr>
            <p:cNvPr id="17" name="Freeform 17"/>
            <p:cNvSpPr>
              <a:spLocks/>
            </p:cNvSpPr>
            <p:nvPr/>
          </p:nvSpPr>
          <p:spPr bwMode="auto">
            <a:xfrm>
              <a:off x="8089900" y="5089525"/>
              <a:ext cx="476250" cy="708025"/>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8"/>
            <p:cNvSpPr>
              <a:spLocks noEditPoints="1"/>
            </p:cNvSpPr>
            <p:nvPr/>
          </p:nvSpPr>
          <p:spPr bwMode="auto">
            <a:xfrm>
              <a:off x="8216900" y="5227638"/>
              <a:ext cx="468312" cy="471487"/>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9"/>
            <p:cNvSpPr>
              <a:spLocks/>
            </p:cNvSpPr>
            <p:nvPr/>
          </p:nvSpPr>
          <p:spPr bwMode="auto">
            <a:xfrm>
              <a:off x="8593138" y="5129213"/>
              <a:ext cx="192087" cy="192087"/>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20"/>
            <p:cNvSpPr>
              <a:spLocks/>
            </p:cNvSpPr>
            <p:nvPr/>
          </p:nvSpPr>
          <p:spPr bwMode="auto">
            <a:xfrm>
              <a:off x="8335963" y="5335588"/>
              <a:ext cx="476250" cy="4889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4" name="Picture 13"/>
          <p:cNvPicPr>
            <a:picLocks noChangeAspect="1"/>
          </p:cNvPicPr>
          <p:nvPr/>
        </p:nvPicPr>
        <p:blipFill rotWithShape="1">
          <a:blip r:embed="rId3"/>
          <a:srcRect l="46465" t="11053" r="7949" b="7970"/>
          <a:stretch/>
        </p:blipFill>
        <p:spPr>
          <a:xfrm>
            <a:off x="6400800" y="0"/>
            <a:ext cx="5791199" cy="6857999"/>
          </a:xfrm>
          <a:prstGeom prst="rect">
            <a:avLst/>
          </a:prstGeom>
        </p:spPr>
      </p:pic>
      <p:sp>
        <p:nvSpPr>
          <p:cNvPr id="2" name="Slide Number Placeholder 1"/>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678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923" y="289958"/>
            <a:ext cx="11655078" cy="899537"/>
          </a:xfrm>
        </p:spPr>
        <p:txBody>
          <a:bodyPr/>
          <a:lstStyle/>
          <a:p>
            <a:r>
              <a:rPr lang="en-US" dirty="0"/>
              <a:t>Cortana Intelligence Suite</a:t>
            </a:r>
            <a:endParaRPr lang="en-US" sz="3921" dirty="0">
              <a:gradFill>
                <a:gsLst>
                  <a:gs pos="0">
                    <a:schemeClr val="tx2"/>
                  </a:gs>
                  <a:gs pos="100000">
                    <a:schemeClr val="tx2"/>
                  </a:gs>
                </a:gsLst>
                <a:lin ang="5400000" scaled="0"/>
              </a:gradFill>
            </a:endParaRPr>
          </a:p>
        </p:txBody>
      </p:sp>
      <p:grpSp>
        <p:nvGrpSpPr>
          <p:cNvPr id="5" name="Group 4"/>
          <p:cNvGrpSpPr/>
          <p:nvPr/>
        </p:nvGrpSpPr>
        <p:grpSpPr>
          <a:xfrm>
            <a:off x="9400221" y="1495713"/>
            <a:ext cx="2196985" cy="4524566"/>
            <a:chOff x="9588714" y="1666194"/>
            <a:chExt cx="2241039" cy="4615293"/>
          </a:xfrm>
        </p:grpSpPr>
        <p:sp>
          <p:nvSpPr>
            <p:cNvPr id="6" name="Rectangle 5"/>
            <p:cNvSpPr/>
            <p:nvPr/>
          </p:nvSpPr>
          <p:spPr>
            <a:xfrm>
              <a:off x="10329146" y="5953575"/>
              <a:ext cx="1500607" cy="327912"/>
            </a:xfrm>
            <a:prstGeom prst="rect">
              <a:avLst/>
            </a:prstGeom>
          </p:spPr>
          <p:txBody>
            <a:bodyPr wrap="none" lIns="0" tIns="0" rIns="0" bIns="0" anchor="ctr">
              <a:noAutofit/>
            </a:bodyPr>
            <a:lstStyle/>
            <a:p>
              <a:pPr defTabSz="896386">
                <a:lnSpc>
                  <a:spcPct val="90000"/>
                </a:lnSpc>
                <a:defRPr/>
              </a:pPr>
              <a:r>
                <a:rPr lang="en-US" sz="2353" kern="0" dirty="0">
                  <a:solidFill>
                    <a:srgbClr val="002050"/>
                  </a:solidFill>
                  <a:latin typeface="Segoe UI Light"/>
                </a:rPr>
                <a:t>Action</a:t>
              </a:r>
            </a:p>
          </p:txBody>
        </p:sp>
        <p:sp>
          <p:nvSpPr>
            <p:cNvPr id="7" name="Freeform 6"/>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sp>
          <p:nvSpPr>
            <p:cNvPr id="8" name="TextBox 7"/>
            <p:cNvSpPr txBox="1"/>
            <p:nvPr/>
          </p:nvSpPr>
          <p:spPr>
            <a:xfrm>
              <a:off x="10381650" y="197877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People</a:t>
              </a:r>
            </a:p>
          </p:txBody>
        </p:sp>
        <p:sp>
          <p:nvSpPr>
            <p:cNvPr id="9" name="TextBox 8"/>
            <p:cNvSpPr txBox="1"/>
            <p:nvPr/>
          </p:nvSpPr>
          <p:spPr>
            <a:xfrm>
              <a:off x="10650440" y="5204331"/>
              <a:ext cx="868271" cy="332399"/>
            </a:xfrm>
            <a:prstGeom prst="rect">
              <a:avLst/>
            </a:prstGeom>
            <a:noFill/>
          </p:spPr>
          <p:txBody>
            <a:bodyPr wrap="square" lIns="0" tIns="0" rIns="0" bIns="0" rtlCol="0">
              <a:spAutoFit/>
            </a:bodyPr>
            <a:lstStyle/>
            <a:p>
              <a:pPr defTabSz="914192">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Automated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Systems</a:t>
              </a:r>
            </a:p>
          </p:txBody>
        </p:sp>
        <p:grpSp>
          <p:nvGrpSpPr>
            <p:cNvPr id="10" name="Group 9"/>
            <p:cNvGrpSpPr/>
            <p:nvPr/>
          </p:nvGrpSpPr>
          <p:grpSpPr>
            <a:xfrm>
              <a:off x="9984119" y="2016920"/>
              <a:ext cx="377227" cy="385340"/>
              <a:chOff x="6112510" y="6954657"/>
              <a:chExt cx="1181100" cy="1206500"/>
            </a:xfrm>
            <a:solidFill>
              <a:srgbClr val="0078D7"/>
            </a:solidFill>
          </p:grpSpPr>
          <p:sp>
            <p:nvSpPr>
              <p:cNvPr id="28"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29"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30"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31"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grpSp>
        <p:grpSp>
          <p:nvGrpSpPr>
            <p:cNvPr id="11" name="Group 10"/>
            <p:cNvGrpSpPr/>
            <p:nvPr/>
          </p:nvGrpSpPr>
          <p:grpSpPr>
            <a:xfrm>
              <a:off x="10034296" y="5129436"/>
              <a:ext cx="385751" cy="482188"/>
              <a:chOff x="2954338" y="6831013"/>
              <a:chExt cx="1041400" cy="1301750"/>
            </a:xfrm>
            <a:solidFill>
              <a:srgbClr val="0078D7"/>
            </a:solidFill>
          </p:grpSpPr>
          <p:sp>
            <p:nvSpPr>
              <p:cNvPr id="2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2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grpSp>
        <p:grpSp>
          <p:nvGrpSpPr>
            <p:cNvPr id="12" name="Group 11"/>
            <p:cNvGrpSpPr/>
            <p:nvPr/>
          </p:nvGrpSpPr>
          <p:grpSpPr>
            <a:xfrm>
              <a:off x="9872701" y="3060921"/>
              <a:ext cx="1878892" cy="1542780"/>
              <a:chOff x="9910801" y="2434267"/>
              <a:chExt cx="1878892" cy="1542780"/>
            </a:xfrm>
          </p:grpSpPr>
          <p:sp>
            <p:nvSpPr>
              <p:cNvPr id="13" name="TextBox 12"/>
              <p:cNvSpPr txBox="1"/>
              <p:nvPr/>
            </p:nvSpPr>
            <p:spPr>
              <a:xfrm>
                <a:off x="9910801" y="323474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10012430" y="2917883"/>
                <a:ext cx="462396" cy="357669"/>
                <a:chOff x="5007615" y="2323753"/>
                <a:chExt cx="649029" cy="502032"/>
              </a:xfrm>
              <a:solidFill>
                <a:srgbClr val="0078D7"/>
              </a:solidFill>
            </p:grpSpPr>
            <p:sp>
              <p:nvSpPr>
                <p:cNvPr id="24" name="Freeform 23"/>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latin typeface="Segoe UI"/>
                  </a:endParaRPr>
                </a:p>
              </p:txBody>
            </p:sp>
            <p:sp>
              <p:nvSpPr>
                <p:cNvPr id="25" name="Freeform 24"/>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latin typeface="Segoe UI"/>
                  </a:endParaRPr>
                </a:p>
              </p:txBody>
            </p:sp>
          </p:grpSp>
          <p:grpSp>
            <p:nvGrpSpPr>
              <p:cNvPr id="15" name="Group 14"/>
              <p:cNvGrpSpPr/>
              <p:nvPr/>
            </p:nvGrpSpPr>
            <p:grpSpPr>
              <a:xfrm>
                <a:off x="10486805" y="2434267"/>
                <a:ext cx="1302888" cy="1542780"/>
                <a:chOff x="10486805" y="2923046"/>
                <a:chExt cx="1302888" cy="1542780"/>
              </a:xfrm>
            </p:grpSpPr>
            <p:sp>
              <p:nvSpPr>
                <p:cNvPr id="16" name="Rectangle 15"/>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p:cNvSpPr txBox="1"/>
                <p:nvPr/>
              </p:nvSpPr>
              <p:spPr>
                <a:xfrm>
                  <a:off x="11212738" y="3022354"/>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latin typeface="Segoe UI"/>
                      <a:cs typeface="Segoe UI Semilight" panose="020B0402040204020203" pitchFamily="34" charset="0"/>
                    </a:rPr>
                    <a:t>Web</a:t>
                  </a:r>
                </a:p>
              </p:txBody>
            </p:sp>
            <p:sp>
              <p:nvSpPr>
                <p:cNvPr id="18" name="TextBox 17"/>
                <p:cNvSpPr txBox="1"/>
                <p:nvPr/>
              </p:nvSpPr>
              <p:spPr>
                <a:xfrm>
                  <a:off x="11212738" y="3571986"/>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latin typeface="Segoe UI"/>
                      <a:cs typeface="Segoe UI Semilight" panose="020B0402040204020203" pitchFamily="34" charset="0"/>
                    </a:rPr>
                    <a:t>Mobile</a:t>
                  </a:r>
                </a:p>
              </p:txBody>
            </p:sp>
            <p:sp>
              <p:nvSpPr>
                <p:cNvPr id="19" name="TextBox 18"/>
                <p:cNvSpPr txBox="1"/>
                <p:nvPr/>
              </p:nvSpPr>
              <p:spPr>
                <a:xfrm>
                  <a:off x="11212738" y="4160203"/>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latin typeface="Segoe UI"/>
                      <a:cs typeface="Segoe UI Semilight" panose="020B0402040204020203" pitchFamily="34" charset="0"/>
                    </a:rPr>
                    <a:t>Bots</a:t>
                  </a:r>
                </a:p>
              </p:txBody>
            </p:sp>
            <p:sp>
              <p:nvSpPr>
                <p:cNvPr id="20" name="Freeform 19"/>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latin typeface="Segoe UI"/>
                  </a:endParaRPr>
                </a:p>
              </p:txBody>
            </p:sp>
            <p:sp>
              <p:nvSpPr>
                <p:cNvPr id="21" name="Freeform 20"/>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latin typeface="Segoe UI"/>
                  </a:endParaRPr>
                </a:p>
              </p:txBody>
            </p:sp>
            <p:sp>
              <p:nvSpPr>
                <p:cNvPr id="22" name="Freeform 21"/>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2" name="Group 31"/>
          <p:cNvGrpSpPr/>
          <p:nvPr/>
        </p:nvGrpSpPr>
        <p:grpSpPr>
          <a:xfrm>
            <a:off x="7185375" y="1486746"/>
            <a:ext cx="2517255" cy="4461764"/>
            <a:chOff x="7329456" y="1657048"/>
            <a:chExt cx="2567731" cy="4551232"/>
          </a:xfrm>
        </p:grpSpPr>
        <p:sp>
          <p:nvSpPr>
            <p:cNvPr id="33" name="Rectangle 32"/>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Intelligence</a:t>
              </a:r>
            </a:p>
          </p:txBody>
        </p:sp>
        <p:sp>
          <p:nvSpPr>
            <p:cNvPr id="34" name="Rectangle 33"/>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5" name="Rectangle 34"/>
            <p:cNvSpPr/>
            <p:nvPr/>
          </p:nvSpPr>
          <p:spPr>
            <a:xfrm>
              <a:off x="8282077" y="3724639"/>
              <a:ext cx="1268870" cy="261610"/>
            </a:xfrm>
            <a:prstGeom prst="rect">
              <a:avLst/>
            </a:prstGeom>
          </p:spPr>
          <p:txBody>
            <a:bodyPr wrap="square">
              <a:spAutoFit/>
            </a:bodyPr>
            <a:lstStyle/>
            <a:p>
              <a:pPr defTabSz="896386">
                <a:defRPr/>
              </a:pPr>
              <a:r>
                <a:rPr lang="en-US" sz="1078" kern="0" dirty="0">
                  <a:solidFill>
                    <a:srgbClr val="FFFFFF"/>
                  </a:solidFill>
                  <a:latin typeface="Segoe UI"/>
                  <a:cs typeface="Segoe UI Semilight" panose="020B0402040204020203" pitchFamily="34" charset="0"/>
                </a:rPr>
                <a:t>Cortana</a:t>
              </a:r>
            </a:p>
          </p:txBody>
        </p:sp>
        <p:grpSp>
          <p:nvGrpSpPr>
            <p:cNvPr id="36" name="Group 35"/>
            <p:cNvGrpSpPr/>
            <p:nvPr/>
          </p:nvGrpSpPr>
          <p:grpSpPr>
            <a:xfrm>
              <a:off x="7886100" y="3695712"/>
              <a:ext cx="315759" cy="315759"/>
              <a:chOff x="3236100" y="589298"/>
              <a:chExt cx="5641200" cy="5641200"/>
            </a:xfrm>
          </p:grpSpPr>
          <p:sp>
            <p:nvSpPr>
              <p:cNvPr id="55" name="Freeform 54"/>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sp>
            <p:nvSpPr>
              <p:cNvPr id="56" name="Freeform 55"/>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grpSp>
        <p:cxnSp>
          <p:nvCxnSpPr>
            <p:cNvPr id="37" name="Straight Connector 36"/>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8" name="Group 37"/>
            <p:cNvGrpSpPr/>
            <p:nvPr/>
          </p:nvGrpSpPr>
          <p:grpSpPr>
            <a:xfrm rot="13500000">
              <a:off x="9515255" y="6028138"/>
              <a:ext cx="181498" cy="178786"/>
              <a:chOff x="402446" y="5872915"/>
              <a:chExt cx="292608" cy="288235"/>
            </a:xfrm>
            <a:solidFill>
              <a:srgbClr val="FFFFFF">
                <a:lumMod val="85000"/>
              </a:srgbClr>
            </a:solidFill>
          </p:grpSpPr>
          <p:cxnSp>
            <p:nvCxnSpPr>
              <p:cNvPr id="53" name="Straight Connector 52"/>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 name="Straight Connector 53"/>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 name="Straight Connector 3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40" name="Rectangle 39"/>
            <p:cNvSpPr/>
            <p:nvPr/>
          </p:nvSpPr>
          <p:spPr>
            <a:xfrm>
              <a:off x="8282077" y="3055939"/>
              <a:ext cx="1268870" cy="430887"/>
            </a:xfrm>
            <a:prstGeom prst="rect">
              <a:avLst/>
            </a:prstGeom>
          </p:spPr>
          <p:txBody>
            <a:bodyPr wrap="square" anchor="ctr">
              <a:spAutoFit/>
            </a:bodyPr>
            <a:lstStyle/>
            <a:p>
              <a:pPr defTabSz="896386">
                <a:defRPr/>
              </a:pPr>
              <a:r>
                <a:rPr lang="en-US" sz="1078" kern="0" dirty="0">
                  <a:solidFill>
                    <a:srgbClr val="FFFFFF"/>
                  </a:solidFill>
                  <a:latin typeface="Segoe UI"/>
                  <a:cs typeface="Segoe UI Semilight" panose="020B0402040204020203" pitchFamily="34" charset="0"/>
                </a:rPr>
                <a:t>Bot </a:t>
              </a:r>
              <a:br>
                <a:rPr lang="en-US" sz="1078" kern="0" dirty="0">
                  <a:solidFill>
                    <a:srgbClr val="FFFFFF"/>
                  </a:solidFill>
                  <a:latin typeface="Segoe UI"/>
                  <a:cs typeface="Segoe UI Semilight" panose="020B0402040204020203" pitchFamily="34" charset="0"/>
                </a:rPr>
              </a:br>
              <a:r>
                <a:rPr lang="en-US" sz="1078" kern="0" dirty="0">
                  <a:solidFill>
                    <a:srgbClr val="FFFFFF"/>
                  </a:solidFill>
                  <a:latin typeface="Segoe UI"/>
                  <a:cs typeface="Segoe UI Semilight" panose="020B0402040204020203" pitchFamily="34" charset="0"/>
                </a:rPr>
                <a:t>Framework</a:t>
              </a:r>
            </a:p>
          </p:txBody>
        </p:sp>
        <p:sp>
          <p:nvSpPr>
            <p:cNvPr id="41" name="Rectangle 40"/>
            <p:cNvSpPr/>
            <p:nvPr/>
          </p:nvSpPr>
          <p:spPr>
            <a:xfrm>
              <a:off x="8282077" y="2443589"/>
              <a:ext cx="1268870" cy="430887"/>
            </a:xfrm>
            <a:prstGeom prst="rect">
              <a:avLst/>
            </a:prstGeom>
          </p:spPr>
          <p:txBody>
            <a:bodyPr wrap="square">
              <a:spAutoFit/>
            </a:bodyPr>
            <a:lstStyle/>
            <a:p>
              <a:pPr defTabSz="896386">
                <a:defRPr/>
              </a:pPr>
              <a:r>
                <a:rPr lang="en-US" sz="1078" kern="0" dirty="0">
                  <a:solidFill>
                    <a:srgbClr val="FFFFFF"/>
                  </a:solidFill>
                  <a:latin typeface="Segoe UI"/>
                  <a:cs typeface="Segoe UI Semilight" panose="020B0402040204020203" pitchFamily="34" charset="0"/>
                </a:rPr>
                <a:t>Cognitive Services</a:t>
              </a:r>
            </a:p>
          </p:txBody>
        </p:sp>
        <p:grpSp>
          <p:nvGrpSpPr>
            <p:cNvPr id="42" name="Group 41"/>
            <p:cNvGrpSpPr/>
            <p:nvPr/>
          </p:nvGrpSpPr>
          <p:grpSpPr>
            <a:xfrm>
              <a:off x="7830264" y="2521994"/>
              <a:ext cx="427431" cy="274077"/>
              <a:chOff x="7822816" y="2717080"/>
              <a:chExt cx="427431" cy="274077"/>
            </a:xfrm>
          </p:grpSpPr>
          <p:sp>
            <p:nvSpPr>
              <p:cNvPr id="51" name="Freeform 50"/>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latin typeface="Segoe UI"/>
                </a:endParaRPr>
              </a:p>
            </p:txBody>
          </p:sp>
          <p:sp>
            <p:nvSpPr>
              <p:cNvPr id="52"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grpSp>
        <p:sp>
          <p:nvSpPr>
            <p:cNvPr id="43" name="Rectangle 42"/>
            <p:cNvSpPr/>
            <p:nvPr/>
          </p:nvSpPr>
          <p:spPr>
            <a:xfrm>
              <a:off x="8241821" y="5297166"/>
              <a:ext cx="1271016" cy="261610"/>
            </a:xfrm>
            <a:prstGeom prst="rect">
              <a:avLst/>
            </a:prstGeom>
          </p:spPr>
          <p:txBody>
            <a:bodyPr wrap="square">
              <a:spAutoFit/>
            </a:bodyPr>
            <a:lstStyle/>
            <a:p>
              <a:pPr defTabSz="896386">
                <a:defRPr/>
              </a:pPr>
              <a:r>
                <a:rPr lang="en-US" sz="1078" kern="0" dirty="0">
                  <a:solidFill>
                    <a:srgbClr val="FFFFFF"/>
                  </a:solidFill>
                  <a:latin typeface="Segoe UI"/>
                  <a:cs typeface="Segoe UI Semilight" panose="020B0402040204020203" pitchFamily="34" charset="0"/>
                </a:rPr>
                <a:t>Power BI</a:t>
              </a:r>
            </a:p>
          </p:txBody>
        </p:sp>
        <p:grpSp>
          <p:nvGrpSpPr>
            <p:cNvPr id="44" name="Group 43"/>
            <p:cNvGrpSpPr/>
            <p:nvPr/>
          </p:nvGrpSpPr>
          <p:grpSpPr>
            <a:xfrm>
              <a:off x="7884058" y="5324140"/>
              <a:ext cx="324905" cy="207663"/>
              <a:chOff x="7884058" y="5368509"/>
              <a:chExt cx="324905" cy="207663"/>
            </a:xfrm>
          </p:grpSpPr>
          <p:sp>
            <p:nvSpPr>
              <p:cNvPr id="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latin typeface="Segoe UI"/>
                </a:endParaRPr>
              </a:p>
            </p:txBody>
          </p:sp>
          <p:sp>
            <p:nvSpPr>
              <p:cNvPr id="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latin typeface="Segoe UI"/>
                </a:endParaRPr>
              </a:p>
            </p:txBody>
          </p:sp>
          <p:sp>
            <p:nvSpPr>
              <p:cNvPr id="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latin typeface="Segoe UI"/>
                </a:endParaRPr>
              </a:p>
            </p:txBody>
          </p:sp>
          <p:sp>
            <p:nvSpPr>
              <p:cNvPr id="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latin typeface="Segoe UI"/>
                </a:endParaRPr>
              </a:p>
            </p:txBody>
          </p:sp>
          <p:sp>
            <p:nvSpPr>
              <p:cNvPr id="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latin typeface="Segoe UI"/>
                </a:endParaRPr>
              </a:p>
            </p:txBody>
          </p:sp>
        </p:grpSp>
        <p:sp>
          <p:nvSpPr>
            <p:cNvPr id="45" name="Freeform 44"/>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57" name="Group 56"/>
          <p:cNvGrpSpPr/>
          <p:nvPr/>
        </p:nvGrpSpPr>
        <p:grpSpPr>
          <a:xfrm>
            <a:off x="1979672" y="1486746"/>
            <a:ext cx="2330705" cy="4461764"/>
            <a:chOff x="2019368" y="1657048"/>
            <a:chExt cx="2377440" cy="4551232"/>
          </a:xfrm>
        </p:grpSpPr>
        <p:sp>
          <p:nvSpPr>
            <p:cNvPr id="58" name="Rectangle 57"/>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59" name="Rectangle 58"/>
            <p:cNvSpPr/>
            <p:nvPr/>
          </p:nvSpPr>
          <p:spPr>
            <a:xfrm>
              <a:off x="2652706" y="3724639"/>
              <a:ext cx="1271016" cy="261610"/>
            </a:xfrm>
            <a:prstGeom prst="rect">
              <a:avLst/>
            </a:prstGeom>
          </p:spPr>
          <p:txBody>
            <a:bodyPr wrap="square">
              <a:spAutoFit/>
            </a:bodyPr>
            <a:lstStyle/>
            <a:p>
              <a:pPr defTabSz="896386">
                <a:defRPr/>
              </a:pPr>
              <a:r>
                <a:rPr lang="en-US" sz="1078" kern="0" dirty="0">
                  <a:solidFill>
                    <a:srgbClr val="FFFFFF"/>
                  </a:solidFill>
                  <a:latin typeface="Segoe UI"/>
                  <a:cs typeface="Segoe UI Semilight" panose="020B0402040204020203" pitchFamily="34" charset="0"/>
                </a:rPr>
                <a:t>Event Hubs</a:t>
              </a:r>
              <a:endParaRPr lang="en-US" sz="1078" kern="0" dirty="0">
                <a:solidFill>
                  <a:srgbClr val="FFFFFF"/>
                </a:solidFill>
                <a:latin typeface="Segoe UI"/>
              </a:endParaRPr>
            </a:p>
          </p:txBody>
        </p:sp>
        <p:cxnSp>
          <p:nvCxnSpPr>
            <p:cNvPr id="60" name="Straight Connector 59"/>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61" name="Group 60"/>
            <p:cNvGrpSpPr/>
            <p:nvPr/>
          </p:nvGrpSpPr>
          <p:grpSpPr>
            <a:xfrm rot="13500000">
              <a:off x="4205167" y="6028138"/>
              <a:ext cx="181498" cy="178786"/>
              <a:chOff x="402446" y="5872915"/>
              <a:chExt cx="292608" cy="288235"/>
            </a:xfrm>
            <a:solidFill>
              <a:srgbClr val="FFFFFF">
                <a:lumMod val="85000"/>
              </a:srgbClr>
            </a:solidFill>
          </p:grpSpPr>
          <p:cxnSp>
            <p:nvCxnSpPr>
              <p:cNvPr id="70" name="Straight Connector 69"/>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71" name="Straight Connector 70"/>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62" name="Rectangle 61"/>
            <p:cNvSpPr/>
            <p:nvPr/>
          </p:nvSpPr>
          <p:spPr>
            <a:xfrm>
              <a:off x="2652706" y="3161800"/>
              <a:ext cx="1271016" cy="261610"/>
            </a:xfrm>
            <a:prstGeom prst="rect">
              <a:avLst/>
            </a:prstGeom>
          </p:spPr>
          <p:txBody>
            <a:bodyPr wrap="square">
              <a:spAutoFit/>
            </a:bodyPr>
            <a:lstStyle/>
            <a:p>
              <a:pPr defTabSz="896386">
                <a:defRPr/>
              </a:pPr>
              <a:r>
                <a:rPr lang="en-US" sz="1078" kern="0" dirty="0">
                  <a:solidFill>
                    <a:srgbClr val="FFFFFF"/>
                  </a:solidFill>
                  <a:latin typeface="Segoe UI"/>
                  <a:cs typeface="Segoe UI Semilight" panose="020B0402040204020203" pitchFamily="34" charset="0"/>
                </a:rPr>
                <a:t>Data Catalog</a:t>
              </a:r>
            </a:p>
          </p:txBody>
        </p:sp>
        <p:grpSp>
          <p:nvGrpSpPr>
            <p:cNvPr id="63" name="Group 62"/>
            <p:cNvGrpSpPr/>
            <p:nvPr/>
          </p:nvGrpSpPr>
          <p:grpSpPr>
            <a:xfrm>
              <a:off x="2337798" y="3119355"/>
              <a:ext cx="274997" cy="292527"/>
              <a:chOff x="3232150" y="382588"/>
              <a:chExt cx="5727700" cy="6092825"/>
            </a:xfrm>
            <a:solidFill>
              <a:srgbClr val="FFFFFF"/>
            </a:solidFill>
          </p:grpSpPr>
          <p:sp>
            <p:nvSpPr>
              <p:cNvPr id="6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6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6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grpSp>
        <p:sp>
          <p:nvSpPr>
            <p:cNvPr id="64" name="Rectangle 63"/>
            <p:cNvSpPr/>
            <p:nvPr/>
          </p:nvSpPr>
          <p:spPr>
            <a:xfrm>
              <a:off x="2652706" y="2528227"/>
              <a:ext cx="1271016" cy="261610"/>
            </a:xfrm>
            <a:prstGeom prst="rect">
              <a:avLst/>
            </a:prstGeom>
          </p:spPr>
          <p:txBody>
            <a:bodyPr wrap="square">
              <a:spAutoFit/>
            </a:bodyPr>
            <a:lstStyle/>
            <a:p>
              <a:pPr defTabSz="896386">
                <a:defRPr/>
              </a:pPr>
              <a:r>
                <a:rPr lang="en-US" sz="1078" kern="0" dirty="0">
                  <a:solidFill>
                    <a:srgbClr val="FFFFFF"/>
                  </a:solidFill>
                  <a:latin typeface="Segoe UI"/>
                  <a:cs typeface="Segoe UI Semilight" panose="020B0402040204020203" pitchFamily="34" charset="0"/>
                </a:rPr>
                <a:t>Data Factory </a:t>
              </a:r>
              <a:endParaRPr lang="en-US" sz="1078" kern="0" dirty="0">
                <a:solidFill>
                  <a:srgbClr val="FFFFFF"/>
                </a:solidFill>
                <a:latin typeface="Segoe UI"/>
              </a:endParaRPr>
            </a:p>
          </p:txBody>
        </p:sp>
        <p:sp>
          <p:nvSpPr>
            <p:cNvPr id="65" name="Freeform 64"/>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66" name="Freeform 65"/>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sp>
        <p:nvSpPr>
          <p:cNvPr id="72" name="Rectangle 71"/>
          <p:cNvSpPr/>
          <p:nvPr/>
        </p:nvSpPr>
        <p:spPr bwMode="auto">
          <a:xfrm>
            <a:off x="5785539" y="1486747"/>
            <a:ext cx="1703207" cy="410508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73" name="Rectangle 72"/>
          <p:cNvSpPr/>
          <p:nvPr/>
        </p:nvSpPr>
        <p:spPr bwMode="auto">
          <a:xfrm>
            <a:off x="5772148" y="3390636"/>
            <a:ext cx="1713516" cy="70968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00BCF2"/>
              </a:solidFill>
              <a:latin typeface="Segoe UI"/>
              <a:ea typeface="Segoe UI" pitchFamily="34" charset="0"/>
              <a:cs typeface="Segoe UI" pitchFamily="34" charset="0"/>
            </a:endParaRPr>
          </a:p>
        </p:txBody>
      </p:sp>
      <p:sp>
        <p:nvSpPr>
          <p:cNvPr id="74" name="Rectangle 73"/>
          <p:cNvSpPr/>
          <p:nvPr/>
        </p:nvSpPr>
        <p:spPr>
          <a:xfrm>
            <a:off x="6170786" y="3347744"/>
            <a:ext cx="1423666" cy="754315"/>
          </a:xfrm>
          <a:prstGeom prst="rect">
            <a:avLst/>
          </a:prstGeom>
        </p:spPr>
        <p:txBody>
          <a:bodyPr wrap="square">
            <a:spAutoFit/>
          </a:bodyPr>
          <a:lstStyle/>
          <a:p>
            <a:pPr defTabSz="896386">
              <a:defRPr/>
            </a:pPr>
            <a:r>
              <a:rPr lang="en-US" sz="1078" kern="0" dirty="0">
                <a:solidFill>
                  <a:srgbClr val="2A8EDD"/>
                </a:solidFill>
                <a:latin typeface="Segoe UI"/>
                <a:cs typeface="Segoe UI Semilight" panose="020B0402040204020203" pitchFamily="34" charset="0"/>
              </a:rPr>
              <a:t>HDInsight </a:t>
            </a:r>
          </a:p>
          <a:p>
            <a:pPr defTabSz="896386">
              <a:defRPr/>
            </a:pPr>
            <a:r>
              <a:rPr lang="en-US" sz="1078" kern="0" dirty="0">
                <a:solidFill>
                  <a:srgbClr val="2A8EDD"/>
                </a:solidFill>
                <a:latin typeface="Segoe UI"/>
                <a:cs typeface="Segoe UI Semilight" panose="020B0402040204020203" pitchFamily="34" charset="0"/>
              </a:rPr>
              <a:t>(Hadoop, Spark, Storm, HBase Managed Clusters)</a:t>
            </a:r>
          </a:p>
        </p:txBody>
      </p:sp>
      <p:sp>
        <p:nvSpPr>
          <p:cNvPr id="75" name="Rectangle 74"/>
          <p:cNvSpPr/>
          <p:nvPr/>
        </p:nvSpPr>
        <p:spPr>
          <a:xfrm>
            <a:off x="6215878" y="4325425"/>
            <a:ext cx="1243927" cy="256467"/>
          </a:xfrm>
          <a:prstGeom prst="rect">
            <a:avLst/>
          </a:prstGeom>
        </p:spPr>
        <p:txBody>
          <a:bodyPr wrap="square">
            <a:spAutoFit/>
          </a:bodyPr>
          <a:lstStyle/>
          <a:p>
            <a:pPr defTabSz="896386">
              <a:defRPr/>
            </a:pPr>
            <a:r>
              <a:rPr lang="en-US" sz="1078" kern="0" dirty="0">
                <a:solidFill>
                  <a:srgbClr val="FFFFFF"/>
                </a:solidFill>
                <a:latin typeface="Segoe UI"/>
                <a:cs typeface="Segoe UI Semilight" panose="020B0402040204020203" pitchFamily="34" charset="0"/>
              </a:rPr>
              <a:t>Stream Analytics</a:t>
            </a:r>
          </a:p>
        </p:txBody>
      </p:sp>
      <p:sp>
        <p:nvSpPr>
          <p:cNvPr id="76" name="Rectangle 75"/>
          <p:cNvSpPr/>
          <p:nvPr/>
        </p:nvSpPr>
        <p:spPr bwMode="auto">
          <a:xfrm>
            <a:off x="5777967" y="2831384"/>
            <a:ext cx="1723113" cy="478993"/>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00BCF2"/>
              </a:solidFill>
              <a:latin typeface="Segoe UI"/>
              <a:ea typeface="Segoe UI" pitchFamily="34" charset="0"/>
              <a:cs typeface="Segoe UI" pitchFamily="34" charset="0"/>
            </a:endParaRPr>
          </a:p>
        </p:txBody>
      </p:sp>
      <p:sp>
        <p:nvSpPr>
          <p:cNvPr id="77" name="Rectangle 76"/>
          <p:cNvSpPr/>
          <p:nvPr/>
        </p:nvSpPr>
        <p:spPr>
          <a:xfrm>
            <a:off x="5022363" y="5678509"/>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kern="0" dirty="0">
                <a:solidFill>
                  <a:srgbClr val="002050"/>
                </a:solidFill>
                <a:latin typeface="Segoe UI Light"/>
              </a:rPr>
              <a:t>Intelligence</a:t>
            </a:r>
            <a:endParaRPr lang="en-US" sz="1765" b="1" kern="0" spc="-29" dirty="0">
              <a:solidFill>
                <a:srgbClr val="002050"/>
              </a:solidFill>
              <a:latin typeface="Segoe UI Semilight" panose="020B0402040204020203" pitchFamily="34" charset="0"/>
              <a:cs typeface="Segoe UI Semilight" panose="020B0402040204020203" pitchFamily="34" charset="0"/>
            </a:endParaRPr>
          </a:p>
        </p:txBody>
      </p:sp>
      <p:sp>
        <p:nvSpPr>
          <p:cNvPr id="78" name="Rectangle 77"/>
          <p:cNvSpPr/>
          <p:nvPr/>
        </p:nvSpPr>
        <p:spPr>
          <a:xfrm>
            <a:off x="6215878" y="2858138"/>
            <a:ext cx="1243927" cy="422417"/>
          </a:xfrm>
          <a:prstGeom prst="rect">
            <a:avLst/>
          </a:prstGeom>
        </p:spPr>
        <p:txBody>
          <a:bodyPr wrap="square">
            <a:spAutoFit/>
          </a:bodyPr>
          <a:lstStyle/>
          <a:p>
            <a:pPr defTabSz="896386">
              <a:defRPr/>
            </a:pPr>
            <a:r>
              <a:rPr lang="en-US" sz="1078" kern="0" dirty="0">
                <a:solidFill>
                  <a:srgbClr val="2A8EDD"/>
                </a:solidFill>
                <a:latin typeface="Segoe UI"/>
                <a:cs typeface="Segoe UI Semilight" panose="020B0402040204020203" pitchFamily="34" charset="0"/>
              </a:rPr>
              <a:t>Data Lake Analytics</a:t>
            </a:r>
          </a:p>
        </p:txBody>
      </p:sp>
      <p:sp>
        <p:nvSpPr>
          <p:cNvPr id="79" name="Rectangle 78"/>
          <p:cNvSpPr/>
          <p:nvPr/>
        </p:nvSpPr>
        <p:spPr>
          <a:xfrm>
            <a:off x="6215878" y="2257826"/>
            <a:ext cx="1243927" cy="424090"/>
          </a:xfrm>
          <a:prstGeom prst="rect">
            <a:avLst/>
          </a:prstGeom>
        </p:spPr>
        <p:txBody>
          <a:bodyPr wrap="square">
            <a:spAutoFit/>
          </a:bodyPr>
          <a:lstStyle/>
          <a:p>
            <a:pPr defTabSz="896386">
              <a:defRPr/>
            </a:pPr>
            <a:r>
              <a:rPr lang="en-US" sz="1078" kern="0" dirty="0">
                <a:solidFill>
                  <a:srgbClr val="FFFFFF"/>
                </a:solidFill>
                <a:latin typeface="Segoe UI"/>
                <a:cs typeface="Segoe UI Semilight" panose="020B0402040204020203" pitchFamily="34" charset="0"/>
              </a:rPr>
              <a:t>Machine Learning</a:t>
            </a:r>
          </a:p>
        </p:txBody>
      </p:sp>
      <p:grpSp>
        <p:nvGrpSpPr>
          <p:cNvPr id="80" name="Group 79"/>
          <p:cNvGrpSpPr/>
          <p:nvPr/>
        </p:nvGrpSpPr>
        <p:grpSpPr>
          <a:xfrm>
            <a:off x="5865099" y="4327699"/>
            <a:ext cx="345723" cy="265580"/>
            <a:chOff x="1260022" y="5196402"/>
            <a:chExt cx="3273425" cy="2514600"/>
          </a:xfrm>
          <a:solidFill>
            <a:srgbClr val="FFFFFF"/>
          </a:solidFill>
        </p:grpSpPr>
        <p:sp>
          <p:nvSpPr>
            <p:cNvPr id="81" name="Freeform 8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82" name="Freeform 8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83" name="Freeform 8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84" name="Freeform 8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grpSp>
      <p:sp>
        <p:nvSpPr>
          <p:cNvPr id="85" name="Freeform 84"/>
          <p:cNvSpPr>
            <a:spLocks/>
          </p:cNvSpPr>
          <p:nvPr/>
        </p:nvSpPr>
        <p:spPr bwMode="auto">
          <a:xfrm>
            <a:off x="5811524" y="3506131"/>
            <a:ext cx="359178" cy="27180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2A8EDD"/>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dirty="0">
              <a:solidFill>
                <a:srgbClr val="FFFFFF"/>
              </a:solidFill>
              <a:latin typeface="Segoe UI"/>
            </a:endParaRPr>
          </a:p>
        </p:txBody>
      </p:sp>
      <p:sp>
        <p:nvSpPr>
          <p:cNvPr id="86" name="Freeform 85"/>
          <p:cNvSpPr/>
          <p:nvPr/>
        </p:nvSpPr>
        <p:spPr bwMode="auto">
          <a:xfrm flipH="1">
            <a:off x="5908788" y="2334522"/>
            <a:ext cx="261998" cy="27725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87" name="Rectangle 86"/>
          <p:cNvSpPr/>
          <p:nvPr/>
        </p:nvSpPr>
        <p:spPr bwMode="auto">
          <a:xfrm>
            <a:off x="3964293" y="1486747"/>
            <a:ext cx="1703207" cy="410508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88" name="Rectangle 87"/>
          <p:cNvSpPr/>
          <p:nvPr/>
        </p:nvSpPr>
        <p:spPr>
          <a:xfrm>
            <a:off x="4420061" y="2858138"/>
            <a:ext cx="1246030" cy="422417"/>
          </a:xfrm>
          <a:prstGeom prst="rect">
            <a:avLst/>
          </a:prstGeom>
        </p:spPr>
        <p:txBody>
          <a:bodyPr wrap="square">
            <a:spAutoFit/>
          </a:bodyPr>
          <a:lstStyle/>
          <a:p>
            <a:pPr defTabSz="896386">
              <a:defRPr/>
            </a:pPr>
            <a:r>
              <a:rPr lang="en-US" sz="1078" kern="0" dirty="0">
                <a:solidFill>
                  <a:srgbClr val="FFFFFF"/>
                </a:solidFill>
                <a:latin typeface="Segoe UI"/>
                <a:cs typeface="Segoe UI Semilight" panose="020B0402040204020203" pitchFamily="34" charset="0"/>
              </a:rPr>
              <a:t>SQL Data </a:t>
            </a:r>
          </a:p>
          <a:p>
            <a:pPr defTabSz="896386">
              <a:defRPr/>
            </a:pPr>
            <a:r>
              <a:rPr lang="en-US" sz="1078" kern="0" dirty="0">
                <a:solidFill>
                  <a:srgbClr val="FFFFFF"/>
                </a:solidFill>
                <a:latin typeface="Segoe UI"/>
                <a:cs typeface="Segoe UI Semilight" panose="020B0402040204020203" pitchFamily="34" charset="0"/>
              </a:rPr>
              <a:t>Warehouse</a:t>
            </a:r>
          </a:p>
        </p:txBody>
      </p:sp>
      <p:sp>
        <p:nvSpPr>
          <p:cNvPr id="89" name="Rectangle 88"/>
          <p:cNvSpPr/>
          <p:nvPr/>
        </p:nvSpPr>
        <p:spPr bwMode="auto">
          <a:xfrm>
            <a:off x="3964293" y="2255239"/>
            <a:ext cx="1703208" cy="4789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505050"/>
              </a:solidFill>
              <a:latin typeface="Segoe UI"/>
              <a:ea typeface="Segoe UI" pitchFamily="34" charset="0"/>
              <a:cs typeface="Segoe UI" pitchFamily="34" charset="0"/>
            </a:endParaRPr>
          </a:p>
        </p:txBody>
      </p:sp>
      <p:sp>
        <p:nvSpPr>
          <p:cNvPr id="90" name="Rectangle 89"/>
          <p:cNvSpPr/>
          <p:nvPr/>
        </p:nvSpPr>
        <p:spPr>
          <a:xfrm>
            <a:off x="4406516" y="2340800"/>
            <a:ext cx="1246030" cy="256467"/>
          </a:xfrm>
          <a:prstGeom prst="rect">
            <a:avLst/>
          </a:prstGeom>
        </p:spPr>
        <p:txBody>
          <a:bodyPr wrap="square">
            <a:spAutoFit/>
          </a:bodyPr>
          <a:lstStyle/>
          <a:p>
            <a:pPr defTabSz="896386">
              <a:defRPr/>
            </a:pPr>
            <a:r>
              <a:rPr lang="en-US" sz="1078" kern="0" dirty="0">
                <a:solidFill>
                  <a:srgbClr val="505050"/>
                </a:solidFill>
                <a:latin typeface="Segoe UI"/>
                <a:cs typeface="Segoe UI Semilight" panose="020B0402040204020203" pitchFamily="34" charset="0"/>
              </a:rPr>
              <a:t>Data Lake Store</a:t>
            </a:r>
          </a:p>
        </p:txBody>
      </p:sp>
      <p:grpSp>
        <p:nvGrpSpPr>
          <p:cNvPr id="91" name="Group 90"/>
          <p:cNvGrpSpPr/>
          <p:nvPr/>
        </p:nvGrpSpPr>
        <p:grpSpPr>
          <a:xfrm>
            <a:off x="4104681" y="2920308"/>
            <a:ext cx="243376" cy="298078"/>
            <a:chOff x="-3084513" y="3390510"/>
            <a:chExt cx="2716213" cy="3363913"/>
          </a:xfrm>
          <a:solidFill>
            <a:srgbClr val="FFFFFF"/>
          </a:solidFill>
        </p:grpSpPr>
        <p:sp>
          <p:nvSpPr>
            <p:cNvPr id="9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9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grpSp>
      <p:grpSp>
        <p:nvGrpSpPr>
          <p:cNvPr id="94" name="Group 93"/>
          <p:cNvGrpSpPr/>
          <p:nvPr/>
        </p:nvGrpSpPr>
        <p:grpSpPr>
          <a:xfrm>
            <a:off x="486929" y="1495713"/>
            <a:ext cx="1818277" cy="4521249"/>
            <a:chOff x="496692" y="1666194"/>
            <a:chExt cx="1854737" cy="4611909"/>
          </a:xfrm>
        </p:grpSpPr>
        <p:sp>
          <p:nvSpPr>
            <p:cNvPr id="95" name="TextBox 94"/>
            <p:cNvSpPr txBox="1"/>
            <p:nvPr/>
          </p:nvSpPr>
          <p:spPr>
            <a:xfrm>
              <a:off x="1261370" y="1927965"/>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Data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Sources</a:t>
              </a:r>
            </a:p>
          </p:txBody>
        </p:sp>
        <p:sp>
          <p:nvSpPr>
            <p:cNvPr id="96" name="TextBox 95"/>
            <p:cNvSpPr txBox="1"/>
            <p:nvPr/>
          </p:nvSpPr>
          <p:spPr>
            <a:xfrm>
              <a:off x="1214236" y="3529646"/>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sp>
          <p:nvSpPr>
            <p:cNvPr id="97" name="TextBox 96"/>
            <p:cNvSpPr txBox="1"/>
            <p:nvPr/>
          </p:nvSpPr>
          <p:spPr>
            <a:xfrm>
              <a:off x="1261370" y="4995093"/>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Sensors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and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devices</a:t>
              </a:r>
            </a:p>
          </p:txBody>
        </p:sp>
        <p:sp>
          <p:nvSpPr>
            <p:cNvPr id="98" name="Rectangle 97"/>
            <p:cNvSpPr/>
            <p:nvPr/>
          </p:nvSpPr>
          <p:spPr>
            <a:xfrm>
              <a:off x="813890" y="5956959"/>
              <a:ext cx="933597" cy="321144"/>
            </a:xfrm>
            <a:prstGeom prst="rect">
              <a:avLst/>
            </a:prstGeom>
          </p:spPr>
          <p:txBody>
            <a:bodyPr wrap="none" lIns="0" tIns="0" rIns="0" bIns="0" anchor="ctr">
              <a:noAutofit/>
            </a:bodyPr>
            <a:lstStyle/>
            <a:p>
              <a:pPr defTabSz="896386">
                <a:lnSpc>
                  <a:spcPct val="90000"/>
                </a:lnSpc>
                <a:defRPr/>
              </a:pPr>
              <a:r>
                <a:rPr lang="en-US" sz="2353" kern="0" dirty="0">
                  <a:solidFill>
                    <a:srgbClr val="002050"/>
                  </a:solidFill>
                  <a:latin typeface="Segoe UI Light"/>
                </a:rPr>
                <a:t>Data</a:t>
              </a:r>
            </a:p>
          </p:txBody>
        </p:sp>
        <p:grpSp>
          <p:nvGrpSpPr>
            <p:cNvPr id="99" name="Group 98"/>
            <p:cNvGrpSpPr/>
            <p:nvPr/>
          </p:nvGrpSpPr>
          <p:grpSpPr>
            <a:xfrm>
              <a:off x="1789019" y="1666194"/>
              <a:ext cx="308472" cy="4199169"/>
              <a:chOff x="1776319" y="1369399"/>
              <a:chExt cx="308472" cy="3830198"/>
            </a:xfrm>
          </p:grpSpPr>
          <p:sp>
            <p:nvSpPr>
              <p:cNvPr id="114" name="Freeform 11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cxnSp>
            <p:nvCxnSpPr>
              <p:cNvPr id="115" name="Straight Connector 11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100"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333333"/>
                </a:solidFill>
                <a:latin typeface="Segoe UI"/>
              </a:endParaRPr>
            </a:p>
          </p:txBody>
        </p:sp>
        <p:grpSp>
          <p:nvGrpSpPr>
            <p:cNvPr id="101" name="Group 100"/>
            <p:cNvGrpSpPr/>
            <p:nvPr/>
          </p:nvGrpSpPr>
          <p:grpSpPr>
            <a:xfrm>
              <a:off x="532519" y="3627377"/>
              <a:ext cx="522040" cy="533547"/>
              <a:chOff x="2308225" y="7734300"/>
              <a:chExt cx="1368425" cy="1398588"/>
            </a:xfrm>
            <a:solidFill>
              <a:srgbClr val="0078D7"/>
            </a:solidFill>
          </p:grpSpPr>
          <p:sp>
            <p:nvSpPr>
              <p:cNvPr id="103"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104"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105"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106"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107"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108"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109"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110"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111"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112"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sp>
            <p:nvSpPr>
              <p:cNvPr id="113"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latin typeface="Segoe UI"/>
                </a:endParaRPr>
              </a:p>
            </p:txBody>
          </p:sp>
        </p:grpSp>
        <p:sp>
          <p:nvSpPr>
            <p:cNvPr id="102" name="Freeform 101"/>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568" kern="0" dirty="0">
                <a:solidFill>
                  <a:srgbClr val="FFFFFF"/>
                </a:solidFill>
                <a:latin typeface="Segoe UI"/>
              </a:endParaRPr>
            </a:p>
          </p:txBody>
        </p:sp>
      </p:grpSp>
      <p:grpSp>
        <p:nvGrpSpPr>
          <p:cNvPr id="116" name="Group 115"/>
          <p:cNvGrpSpPr>
            <a:grpSpLocks noChangeAspect="1"/>
          </p:cNvGrpSpPr>
          <p:nvPr/>
        </p:nvGrpSpPr>
        <p:grpSpPr>
          <a:xfrm>
            <a:off x="5890415" y="2939553"/>
            <a:ext cx="288271" cy="286856"/>
            <a:chOff x="8580718" y="793097"/>
            <a:chExt cx="2587625" cy="2574925"/>
          </a:xfrm>
          <a:solidFill>
            <a:srgbClr val="2A8EDD"/>
          </a:solidFill>
        </p:grpSpPr>
        <p:sp>
          <p:nvSpPr>
            <p:cNvPr id="117"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latin typeface="Segoe UI"/>
              </a:endParaRPr>
            </a:p>
          </p:txBody>
        </p:sp>
        <p:sp>
          <p:nvSpPr>
            <p:cNvPr id="118"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latin typeface="Segoe UI"/>
              </a:endParaRPr>
            </a:p>
          </p:txBody>
        </p:sp>
      </p:grpSp>
      <p:grpSp>
        <p:nvGrpSpPr>
          <p:cNvPr id="119" name="Group 118"/>
          <p:cNvGrpSpPr>
            <a:grpSpLocks noChangeAspect="1"/>
          </p:cNvGrpSpPr>
          <p:nvPr/>
        </p:nvGrpSpPr>
        <p:grpSpPr>
          <a:xfrm>
            <a:off x="4083686" y="2334521"/>
            <a:ext cx="286856" cy="224881"/>
            <a:chOff x="8588655" y="3482322"/>
            <a:chExt cx="2571750" cy="2016125"/>
          </a:xfrm>
        </p:grpSpPr>
        <p:sp>
          <p:nvSpPr>
            <p:cNvPr id="120"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2A8EDD"/>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latin typeface="Segoe UI"/>
              </a:endParaRPr>
            </a:p>
          </p:txBody>
        </p:sp>
        <p:sp>
          <p:nvSpPr>
            <p:cNvPr id="121"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2A8EDD"/>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latin typeface="Segoe UI"/>
              </a:endParaRPr>
            </a:p>
          </p:txBody>
        </p:sp>
      </p:grpSp>
    </p:spTree>
    <p:extLst>
      <p:ext uri="{BB962C8B-B14F-4D97-AF65-F5344CB8AC3E}">
        <p14:creationId xmlns:p14="http://schemas.microsoft.com/office/powerpoint/2010/main" val="394402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for the cloud</a:t>
            </a:r>
          </a:p>
        </p:txBody>
      </p:sp>
      <p:grpSp>
        <p:nvGrpSpPr>
          <p:cNvPr id="3" name="Group 2"/>
          <p:cNvGrpSpPr/>
          <p:nvPr/>
        </p:nvGrpSpPr>
        <p:grpSpPr>
          <a:xfrm>
            <a:off x="452118" y="2142962"/>
            <a:ext cx="11304908" cy="694847"/>
            <a:chOff x="452117" y="2142779"/>
            <a:chExt cx="11304908" cy="694945"/>
          </a:xfrm>
        </p:grpSpPr>
        <p:sp>
          <p:nvSpPr>
            <p:cNvPr id="68" name="TextBox 67"/>
            <p:cNvSpPr txBox="1"/>
            <p:nvPr/>
          </p:nvSpPr>
          <p:spPr>
            <a:xfrm>
              <a:off x="452117" y="2142780"/>
              <a:ext cx="1387239" cy="694944"/>
            </a:xfrm>
            <a:prstGeom prst="rect">
              <a:avLst/>
            </a:prstGeom>
            <a:solidFill>
              <a:srgbClr val="969696"/>
            </a:solidFill>
          </p:spPr>
          <p:txBody>
            <a:bodyPr wrap="square" lIns="89642" tIns="143428" rIns="89642" bIns="143428" rtlCol="0" anchor="ctr" anchorCtr="0">
              <a:noAutofit/>
            </a:bodyPr>
            <a:lstStyle/>
            <a:p>
              <a:pPr algn="ctr" defTabSz="932616">
                <a:defRPr/>
              </a:pPr>
              <a:r>
                <a:rPr lang="en-US" sz="1372" kern="0" dirty="0">
                  <a:solidFill>
                    <a:srgbClr val="FFFFFF"/>
                  </a:solidFill>
                  <a:latin typeface="Segoe UI Semibold" panose="020B0702040204020203" pitchFamily="34" charset="0"/>
                  <a:cs typeface="Segoe UI Semibold" panose="020B0702040204020203" pitchFamily="34" charset="0"/>
                </a:rPr>
                <a:t>Map reduce</a:t>
              </a:r>
            </a:p>
          </p:txBody>
        </p:sp>
        <p:sp>
          <p:nvSpPr>
            <p:cNvPr id="70" name="TextBox 69"/>
            <p:cNvSpPr txBox="1"/>
            <p:nvPr/>
          </p:nvSpPr>
          <p:spPr>
            <a:xfrm>
              <a:off x="3332023" y="2142779"/>
              <a:ext cx="1572546" cy="694944"/>
            </a:xfrm>
            <a:prstGeom prst="rect">
              <a:avLst/>
            </a:prstGeom>
            <a:solidFill>
              <a:srgbClr val="FF8C00"/>
            </a:solidFill>
          </p:spPr>
          <p:txBody>
            <a:bodyPr wrap="square" lIns="89642" tIns="143428" rIns="89642" bIns="143428" rtlCol="0" anchor="ctr" anchorCtr="0">
              <a:noAutofit/>
            </a:bodyPr>
            <a:lstStyle/>
            <a:p>
              <a:pPr algn="ctr" defTabSz="932616">
                <a:defRPr/>
              </a:pPr>
              <a:r>
                <a:rPr lang="en-US" sz="1372" kern="0" dirty="0">
                  <a:solidFill>
                    <a:srgbClr val="FFFFFF"/>
                  </a:solidFill>
                  <a:latin typeface="Segoe UI Semibold" panose="020B0702040204020203" pitchFamily="34" charset="0"/>
                  <a:cs typeface="Segoe UI Semibold" panose="020B0702040204020203" pitchFamily="34" charset="0"/>
                </a:rPr>
                <a:t>HBase transactions</a:t>
              </a:r>
            </a:p>
          </p:txBody>
        </p:sp>
        <p:sp>
          <p:nvSpPr>
            <p:cNvPr id="64" name="TextBox 63"/>
            <p:cNvSpPr txBox="1"/>
            <p:nvPr/>
          </p:nvSpPr>
          <p:spPr>
            <a:xfrm>
              <a:off x="7321456" y="2142780"/>
              <a:ext cx="4435569" cy="694944"/>
            </a:xfrm>
            <a:prstGeom prst="rect">
              <a:avLst/>
            </a:prstGeom>
            <a:solidFill>
              <a:srgbClr val="0070C0"/>
            </a:solidFill>
            <a:ln>
              <a:solidFill>
                <a:schemeClr val="tx1"/>
              </a:solidFill>
            </a:ln>
          </p:spPr>
          <p:txBody>
            <a:bodyPr wrap="square" lIns="179285" tIns="143428" rIns="179285" bIns="143428" rtlCol="0" anchor="ctr">
              <a:noAutofit/>
            </a:bodyPr>
            <a:lstStyle/>
            <a:p>
              <a:pPr algn="ctr" defTabSz="932616">
                <a:defRPr/>
              </a:pPr>
              <a:r>
                <a:rPr lang="en-US" sz="1372" kern="0" dirty="0">
                  <a:solidFill>
                    <a:srgbClr val="FFFFFF"/>
                  </a:solidFill>
                  <a:latin typeface="Segoe UI Semibold" panose="020B0702040204020203" pitchFamily="34" charset="0"/>
                  <a:cs typeface="Segoe UI Semibold" panose="020B0702040204020203" pitchFamily="34" charset="0"/>
                </a:rPr>
                <a:t>Any HDFS application</a:t>
              </a:r>
            </a:p>
          </p:txBody>
        </p:sp>
        <p:sp>
          <p:nvSpPr>
            <p:cNvPr id="78" name="TextBox 77"/>
            <p:cNvSpPr txBox="1"/>
            <p:nvPr/>
          </p:nvSpPr>
          <p:spPr>
            <a:xfrm>
              <a:off x="1946105" y="2142780"/>
              <a:ext cx="1278235" cy="694944"/>
            </a:xfrm>
            <a:prstGeom prst="rect">
              <a:avLst/>
            </a:prstGeom>
            <a:solidFill>
              <a:srgbClr val="FFB900"/>
            </a:solidFill>
          </p:spPr>
          <p:txBody>
            <a:bodyPr wrap="square" lIns="89642" tIns="143428" rIns="89642" bIns="143428" rtlCol="0" anchor="ctr" anchorCtr="0">
              <a:noAutofit/>
            </a:bodyPr>
            <a:lstStyle/>
            <a:p>
              <a:pPr algn="ctr" defTabSz="932616">
                <a:defRPr/>
              </a:pPr>
              <a:r>
                <a:rPr lang="en-US" sz="1372" kern="0" dirty="0">
                  <a:solidFill>
                    <a:srgbClr val="FFFFFF"/>
                  </a:solidFill>
                  <a:latin typeface="Segoe UI Semibold" panose="020B0702040204020203" pitchFamily="34" charset="0"/>
                  <a:cs typeface="Segoe UI Semibold" panose="020B0702040204020203" pitchFamily="34" charset="0"/>
                </a:rPr>
                <a:t>Hive query</a:t>
              </a:r>
            </a:p>
          </p:txBody>
        </p:sp>
      </p:grpSp>
      <p:cxnSp>
        <p:nvCxnSpPr>
          <p:cNvPr id="72" name="Straight Arrow Connector 71"/>
          <p:cNvCxnSpPr>
            <a:stCxn id="68" idx="2"/>
          </p:cNvCxnSpPr>
          <p:nvPr/>
        </p:nvCxnSpPr>
        <p:spPr>
          <a:xfrm>
            <a:off x="1145741" y="2837815"/>
            <a:ext cx="2024" cy="338848"/>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0" name="Straight Arrow Connector 79"/>
          <p:cNvCxnSpPr/>
          <p:nvPr/>
        </p:nvCxnSpPr>
        <p:spPr>
          <a:xfrm>
            <a:off x="2582849" y="2838852"/>
            <a:ext cx="2024" cy="337806"/>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1" name="Straight Arrow Connector 80"/>
          <p:cNvCxnSpPr/>
          <p:nvPr/>
        </p:nvCxnSpPr>
        <p:spPr>
          <a:xfrm>
            <a:off x="4113536" y="2838852"/>
            <a:ext cx="2024" cy="337806"/>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grpSp>
        <p:nvGrpSpPr>
          <p:cNvPr id="7" name="Group 6"/>
          <p:cNvGrpSpPr/>
          <p:nvPr/>
        </p:nvGrpSpPr>
        <p:grpSpPr>
          <a:xfrm>
            <a:off x="452118" y="3148548"/>
            <a:ext cx="6166797" cy="842873"/>
            <a:chOff x="452117" y="3148508"/>
            <a:chExt cx="6166797" cy="842992"/>
          </a:xfrm>
        </p:grpSpPr>
        <p:sp>
          <p:nvSpPr>
            <p:cNvPr id="65" name="Rectangle 64"/>
            <p:cNvSpPr/>
            <p:nvPr/>
          </p:nvSpPr>
          <p:spPr bwMode="auto">
            <a:xfrm>
              <a:off x="452117" y="3183089"/>
              <a:ext cx="6166797" cy="808411"/>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347" fontAlgn="base">
                <a:defRPr/>
              </a:pPr>
              <a:endParaRPr lang="en-US" sz="1078" kern="0" dirty="0">
                <a:gradFill>
                  <a:gsLst>
                    <a:gs pos="0">
                      <a:srgbClr val="FFFFFF"/>
                    </a:gs>
                    <a:gs pos="100000">
                      <a:srgbClr val="FFFFFF"/>
                    </a:gs>
                  </a:gsLst>
                  <a:lin ang="5400000" scaled="0"/>
                </a:gradFill>
                <a:latin typeface="Cambria" panose="02040503050406030204" pitchFamily="18" charset="0"/>
                <a:ea typeface="Segoe UI" pitchFamily="34" charset="0"/>
                <a:cs typeface="Segoe UI Light" panose="020B0502040204020203" pitchFamily="34" charset="0"/>
              </a:endParaRPr>
            </a:p>
          </p:txBody>
        </p:sp>
        <p:sp>
          <p:nvSpPr>
            <p:cNvPr id="66" name="TextBox 65"/>
            <p:cNvSpPr txBox="1"/>
            <p:nvPr/>
          </p:nvSpPr>
          <p:spPr>
            <a:xfrm>
              <a:off x="1589550" y="3148508"/>
              <a:ext cx="2176653" cy="510909"/>
            </a:xfrm>
            <a:prstGeom prst="rect">
              <a:avLst/>
            </a:prstGeom>
            <a:noFill/>
          </p:spPr>
          <p:txBody>
            <a:bodyPr wrap="square" lIns="179285" tIns="143428" rIns="179285" bIns="143428" rtlCol="0">
              <a:spAutoFit/>
            </a:bodyPr>
            <a:lstStyle/>
            <a:p>
              <a:pPr algn="ctr" defTabSz="932616">
                <a:defRPr/>
              </a:pPr>
              <a:r>
                <a:rPr lang="en-US" sz="1372" kern="0" dirty="0">
                  <a:solidFill>
                    <a:srgbClr val="FFFFFF"/>
                  </a:solidFill>
                  <a:latin typeface="Segoe UI Semibold" panose="020B0702040204020203" pitchFamily="34" charset="0"/>
                  <a:cs typeface="Segoe UI Semibold" panose="020B0702040204020203" pitchFamily="34" charset="0"/>
                </a:rPr>
                <a:t>Azure HDInsight</a:t>
              </a:r>
            </a:p>
          </p:txBody>
        </p:sp>
        <p:sp>
          <p:nvSpPr>
            <p:cNvPr id="67" name="Rectangle 66"/>
            <p:cNvSpPr/>
            <p:nvPr/>
          </p:nvSpPr>
          <p:spPr bwMode="auto">
            <a:xfrm>
              <a:off x="556643" y="3610893"/>
              <a:ext cx="5987569" cy="3423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32347" fontAlgn="base">
                <a:defRPr/>
              </a:pPr>
              <a:r>
                <a:rPr lang="en-US" sz="1372" kern="0" dirty="0">
                  <a:solidFill>
                    <a:srgbClr val="505050"/>
                  </a:solidFill>
                  <a:latin typeface="Segoe UI Semibold" panose="020B0702040204020203" pitchFamily="34" charset="0"/>
                  <a:ea typeface="Segoe UI" pitchFamily="34" charset="0"/>
                  <a:cs typeface="Segoe UI Semibold" panose="020B0702040204020203" pitchFamily="34" charset="0"/>
                </a:rPr>
                <a:t>Hadoop WebHDFS client</a:t>
              </a:r>
            </a:p>
          </p:txBody>
        </p:sp>
        <p:sp>
          <p:nvSpPr>
            <p:cNvPr id="79" name="Freeform 78"/>
            <p:cNvSpPr>
              <a:spLocks noChangeAspect="1"/>
            </p:cNvSpPr>
            <p:nvPr/>
          </p:nvSpPr>
          <p:spPr bwMode="auto">
            <a:xfrm>
              <a:off x="603854" y="3244188"/>
              <a:ext cx="455636" cy="31955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7831" tIns="43915" rIns="87831" bIns="43915" numCol="1" anchor="t" anchorCtr="0" compatLnSpc="1">
              <a:prstTxWarp prst="textNoShape">
                <a:avLst/>
              </a:prstTxWarp>
            </a:bodyPr>
            <a:lstStyle/>
            <a:p>
              <a:pPr defTabSz="912681" fontAlgn="base">
                <a:defRPr/>
              </a:pPr>
              <a:endParaRPr lang="en-IN" sz="1568" kern="0" dirty="0">
                <a:solidFill>
                  <a:srgbClr val="000000"/>
                </a:solidFill>
                <a:latin typeface="Segoe UI"/>
              </a:endParaRPr>
            </a:p>
          </p:txBody>
        </p:sp>
      </p:grpSp>
      <p:grpSp>
        <p:nvGrpSpPr>
          <p:cNvPr id="10" name="Group 9"/>
          <p:cNvGrpSpPr/>
          <p:nvPr/>
        </p:nvGrpSpPr>
        <p:grpSpPr>
          <a:xfrm>
            <a:off x="1837982" y="5260718"/>
            <a:ext cx="8740142" cy="1156364"/>
            <a:chOff x="1839357" y="4848536"/>
            <a:chExt cx="8738767" cy="1156528"/>
          </a:xfrm>
          <a:effectLst>
            <a:outerShdw blurRad="50800" dist="38100" dir="2700000" algn="tl" rotWithShape="0">
              <a:prstClr val="black">
                <a:alpha val="40000"/>
              </a:prstClr>
            </a:outerShdw>
          </a:effectLst>
        </p:grpSpPr>
        <p:sp>
          <p:nvSpPr>
            <p:cNvPr id="44" name="Rectangle 43"/>
            <p:cNvSpPr/>
            <p:nvPr/>
          </p:nvSpPr>
          <p:spPr bwMode="auto">
            <a:xfrm>
              <a:off x="1839357" y="4848536"/>
              <a:ext cx="8738767" cy="1156528"/>
            </a:xfrm>
            <a:prstGeom prst="rect">
              <a:avLst/>
            </a:prstGeom>
            <a:solidFill>
              <a:srgbClr val="A8000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32347" fontAlgn="base">
                <a:defRPr/>
              </a:pPr>
              <a:endParaRPr lang="en-US" sz="980" kern="0" dirty="0">
                <a:gradFill>
                  <a:gsLst>
                    <a:gs pos="0">
                      <a:srgbClr val="FFFFFF"/>
                    </a:gs>
                    <a:gs pos="100000">
                      <a:srgbClr val="FFFFFF"/>
                    </a:gs>
                  </a:gsLst>
                  <a:lin ang="5400000" scaled="0"/>
                </a:gradFill>
                <a:latin typeface="Cambria" panose="02040503050406030204" pitchFamily="18" charset="0"/>
              </a:endParaRPr>
            </a:p>
          </p:txBody>
        </p:sp>
        <p:sp>
          <p:nvSpPr>
            <p:cNvPr id="91" name="TextBox 90"/>
            <p:cNvSpPr txBox="1"/>
            <p:nvPr/>
          </p:nvSpPr>
          <p:spPr>
            <a:xfrm>
              <a:off x="4925275" y="5461282"/>
              <a:ext cx="2341450" cy="394357"/>
            </a:xfrm>
            <a:prstGeom prst="rect">
              <a:avLst/>
            </a:prstGeom>
            <a:noFill/>
          </p:spPr>
          <p:txBody>
            <a:bodyPr wrap="none" lIns="179285" tIns="143428" rIns="179285" bIns="143428" rtlCol="0">
              <a:noAutofit/>
            </a:bodyPr>
            <a:lstStyle/>
            <a:p>
              <a:pPr defTabSz="914314">
                <a:defRPr/>
              </a:pPr>
              <a:r>
                <a:rPr lang="en-US" sz="1568" kern="0" dirty="0">
                  <a:solidFill>
                    <a:srgbClr val="FFFFFF"/>
                  </a:solidFill>
                  <a:latin typeface="Segoe UI Semibold" panose="020B0702040204020203" pitchFamily="34" charset="0"/>
                  <a:cs typeface="Segoe UI Semibold" panose="020B0702040204020203" pitchFamily="34" charset="0"/>
                </a:rPr>
                <a:t>Azure Data Lake Store</a:t>
              </a:r>
            </a:p>
          </p:txBody>
        </p:sp>
        <p:pic>
          <p:nvPicPr>
            <p:cNvPr id="9" name="Picture 8"/>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5784944" y="5030310"/>
              <a:ext cx="622112" cy="622112"/>
            </a:xfrm>
            <a:prstGeom prst="rect">
              <a:avLst/>
            </a:prstGeom>
          </p:spPr>
        </p:pic>
      </p:grpSp>
      <p:sp>
        <p:nvSpPr>
          <p:cNvPr id="38" name="Rectangle 37"/>
          <p:cNvSpPr/>
          <p:nvPr/>
        </p:nvSpPr>
        <p:spPr bwMode="auto">
          <a:xfrm>
            <a:off x="1839356" y="4784106"/>
            <a:ext cx="8738768" cy="512446"/>
          </a:xfrm>
          <a:prstGeom prst="rect">
            <a:avLst/>
          </a:prstGeom>
          <a:solidFill>
            <a:srgbClr val="00BCF2"/>
          </a:solidFill>
          <a:ln w="317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algn="ctr" defTabSz="932347" fontAlgn="base">
              <a:defRPr/>
            </a:pPr>
            <a:r>
              <a:rPr lang="en-US" sz="1372" kern="0" dirty="0">
                <a:solidFill>
                  <a:sysClr val="windowText" lastClr="000000"/>
                </a:solidFill>
                <a:latin typeface="Segoe UI"/>
              </a:rPr>
              <a:t>WebHDFS-compatible REST API</a:t>
            </a:r>
          </a:p>
        </p:txBody>
      </p:sp>
      <p:cxnSp>
        <p:nvCxnSpPr>
          <p:cNvPr id="39" name="Straight Arrow Connector 38"/>
          <p:cNvCxnSpPr/>
          <p:nvPr/>
        </p:nvCxnSpPr>
        <p:spPr>
          <a:xfrm>
            <a:off x="2659705" y="3987619"/>
            <a:ext cx="0" cy="706485"/>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0" name="Straight Arrow Connector 39"/>
          <p:cNvCxnSpPr/>
          <p:nvPr/>
        </p:nvCxnSpPr>
        <p:spPr>
          <a:xfrm>
            <a:off x="9756401" y="2837808"/>
            <a:ext cx="0" cy="1878648"/>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
        <p:nvSpPr>
          <p:cNvPr id="43" name="TextBox 42"/>
          <p:cNvSpPr txBox="1"/>
          <p:nvPr/>
        </p:nvSpPr>
        <p:spPr>
          <a:xfrm>
            <a:off x="5067150" y="2136538"/>
            <a:ext cx="1551765" cy="694846"/>
          </a:xfrm>
          <a:prstGeom prst="rect">
            <a:avLst/>
          </a:prstGeom>
          <a:solidFill>
            <a:srgbClr val="00BCF2"/>
          </a:solidFill>
        </p:spPr>
        <p:txBody>
          <a:bodyPr wrap="square" lIns="89642" tIns="143428" rIns="89642" bIns="143428" rtlCol="0" anchor="ctr" anchorCtr="0">
            <a:noAutofit/>
          </a:bodyPr>
          <a:lstStyle/>
          <a:p>
            <a:pPr algn="ctr" defTabSz="932616">
              <a:defRPr/>
            </a:pPr>
            <a:r>
              <a:rPr lang="en-US" sz="1372" kern="0" dirty="0">
                <a:solidFill>
                  <a:srgbClr val="FFFFFF"/>
                </a:solidFill>
                <a:latin typeface="Segoe UI Semibold" panose="020B0702040204020203" pitchFamily="34" charset="0"/>
                <a:cs typeface="Segoe UI Semibold" panose="020B0702040204020203" pitchFamily="34" charset="0"/>
              </a:rPr>
              <a:t>Spark queries</a:t>
            </a:r>
          </a:p>
        </p:txBody>
      </p:sp>
      <p:cxnSp>
        <p:nvCxnSpPr>
          <p:cNvPr id="45" name="Straight Arrow Connector 44"/>
          <p:cNvCxnSpPr/>
          <p:nvPr/>
        </p:nvCxnSpPr>
        <p:spPr>
          <a:xfrm>
            <a:off x="5869868" y="2831384"/>
            <a:ext cx="2026" cy="337806"/>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Tree>
    <p:extLst>
      <p:ext uri="{BB962C8B-B14F-4D97-AF65-F5344CB8AC3E}">
        <p14:creationId xmlns:p14="http://schemas.microsoft.com/office/powerpoint/2010/main" val="18578538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8942537" cy="4525894"/>
          </a:xfrm>
        </p:spPr>
        <p:txBody>
          <a:bodyPr/>
          <a:lstStyle/>
          <a:p>
            <a:pPr lvl="0"/>
            <a:r>
              <a:rPr lang="en-US" sz="3529" dirty="0"/>
              <a:t>Permits even sensitive data to be stored securely</a:t>
            </a:r>
          </a:p>
          <a:p>
            <a:pPr lvl="0"/>
            <a:r>
              <a:rPr lang="en-US" sz="3529" dirty="0"/>
              <a:t>Integrates with Azure Active Directory for authentication</a:t>
            </a:r>
          </a:p>
          <a:p>
            <a:pPr lvl="0"/>
            <a:r>
              <a:rPr lang="en-US" sz="3529" dirty="0"/>
              <a:t>POSIX-style permissions on files and directories</a:t>
            </a:r>
          </a:p>
          <a:p>
            <a:pPr lvl="0"/>
            <a:r>
              <a:rPr lang="en-US" sz="3529" dirty="0"/>
              <a:t>Audit logs for all operations</a:t>
            </a:r>
          </a:p>
          <a:p>
            <a:r>
              <a:rPr lang="en-US" sz="3529" dirty="0"/>
              <a:t>Data is encrypted at-rest* and in flight</a:t>
            </a:r>
          </a:p>
        </p:txBody>
      </p:sp>
      <p:sp>
        <p:nvSpPr>
          <p:cNvPr id="3" name="Title 2"/>
          <p:cNvSpPr>
            <a:spLocks noGrp="1"/>
          </p:cNvSpPr>
          <p:nvPr>
            <p:ph type="title"/>
          </p:nvPr>
        </p:nvSpPr>
        <p:spPr/>
        <p:txBody>
          <a:bodyPr/>
          <a:lstStyle/>
          <a:p>
            <a:r>
              <a:rPr lang="en-US" dirty="0">
                <a:solidFill>
                  <a:schemeClr val="tx1"/>
                </a:solidFill>
              </a:rPr>
              <a:t>Enterprise grade security</a:t>
            </a:r>
            <a:endParaRPr lang="en-US" dirty="0"/>
          </a:p>
        </p:txBody>
      </p:sp>
      <p:grpSp>
        <p:nvGrpSpPr>
          <p:cNvPr id="4" name="Group 3"/>
          <p:cNvGrpSpPr/>
          <p:nvPr/>
        </p:nvGrpSpPr>
        <p:grpSpPr>
          <a:xfrm>
            <a:off x="7561652" y="1262371"/>
            <a:ext cx="5406939" cy="4892711"/>
            <a:chOff x="6135139" y="1262063"/>
            <a:chExt cx="5621886" cy="5087937"/>
          </a:xfrm>
        </p:grpSpPr>
        <p:sp>
          <p:nvSpPr>
            <p:cNvPr id="5" name="Rectangle 4"/>
            <p:cNvSpPr/>
            <p:nvPr/>
          </p:nvSpPr>
          <p:spPr bwMode="auto">
            <a:xfrm>
              <a:off x="6135139" y="1262063"/>
              <a:ext cx="5621886" cy="50879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53958" lvl="1" defTabSz="931829" fontAlgn="base">
                <a:spcBef>
                  <a:spcPts val="600"/>
                </a:spcBef>
                <a:spcAft>
                  <a:spcPts val="600"/>
                </a:spcAft>
                <a:buClr>
                  <a:srgbClr val="68217A">
                    <a:lumMod val="50000"/>
                  </a:srgbClr>
                </a:buClr>
                <a:tabLst>
                  <a:tab pos="658280" algn="l"/>
                </a:tabLst>
                <a:defRPr/>
              </a:pPr>
              <a:endParaRPr lang="en-IN" sz="1961" kern="0" dirty="0">
                <a:ln>
                  <a:solidFill>
                    <a:srgbClr val="FFFFFF">
                      <a:alpha val="0"/>
                    </a:srgbClr>
                  </a:solidFill>
                </a:ln>
                <a:gradFill>
                  <a:gsLst>
                    <a:gs pos="85321">
                      <a:srgbClr val="505050"/>
                    </a:gs>
                    <a:gs pos="57000">
                      <a:srgbClr val="505050"/>
                    </a:gs>
                  </a:gsLst>
                </a:gradFill>
                <a:latin typeface="Segoe UI"/>
                <a:ea typeface="Segoe UI" pitchFamily="34" charset="0"/>
                <a:cs typeface="Segoe UI" pitchFamily="34" charset="0"/>
              </a:endParaRPr>
            </a:p>
          </p:txBody>
        </p:sp>
        <p:grpSp>
          <p:nvGrpSpPr>
            <p:cNvPr id="6" name="Group 5"/>
            <p:cNvGrpSpPr/>
            <p:nvPr/>
          </p:nvGrpSpPr>
          <p:grpSpPr>
            <a:xfrm>
              <a:off x="7676155" y="1656654"/>
              <a:ext cx="2539854" cy="4693346"/>
              <a:chOff x="7169522" y="1580419"/>
              <a:chExt cx="2539854" cy="4693346"/>
            </a:xfrm>
          </p:grpSpPr>
          <p:sp>
            <p:nvSpPr>
              <p:cNvPr id="7" name="Freeform 8"/>
              <p:cNvSpPr>
                <a:spLocks/>
              </p:cNvSpPr>
              <p:nvPr/>
            </p:nvSpPr>
            <p:spPr bwMode="auto">
              <a:xfrm>
                <a:off x="8739126" y="4020875"/>
                <a:ext cx="102524" cy="105152"/>
              </a:xfrm>
              <a:custGeom>
                <a:avLst/>
                <a:gdLst>
                  <a:gd name="T0" fmla="*/ 82 w 82"/>
                  <a:gd name="T1" fmla="*/ 42 h 85"/>
                  <a:gd name="T2" fmla="*/ 82 w 82"/>
                  <a:gd name="T3" fmla="*/ 41 h 85"/>
                  <a:gd name="T4" fmla="*/ 41 w 82"/>
                  <a:gd name="T5" fmla="*/ 0 h 85"/>
                  <a:gd name="T6" fmla="*/ 0 w 82"/>
                  <a:gd name="T7" fmla="*/ 41 h 85"/>
                  <a:gd name="T8" fmla="*/ 0 w 82"/>
                  <a:gd name="T9" fmla="*/ 42 h 85"/>
                  <a:gd name="T10" fmla="*/ 0 w 82"/>
                  <a:gd name="T11" fmla="*/ 42 h 85"/>
                  <a:gd name="T12" fmla="*/ 0 w 82"/>
                  <a:gd name="T13" fmla="*/ 85 h 85"/>
                  <a:gd name="T14" fmla="*/ 82 w 82"/>
                  <a:gd name="T15" fmla="*/ 85 h 85"/>
                  <a:gd name="T16" fmla="*/ 82 w 82"/>
                  <a:gd name="T17" fmla="*/ 42 h 85"/>
                  <a:gd name="T18" fmla="*/ 82 w 82"/>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5">
                    <a:moveTo>
                      <a:pt x="82" y="42"/>
                    </a:moveTo>
                    <a:cubicBezTo>
                      <a:pt x="82" y="42"/>
                      <a:pt x="82" y="41"/>
                      <a:pt x="82" y="41"/>
                    </a:cubicBezTo>
                    <a:cubicBezTo>
                      <a:pt x="82" y="18"/>
                      <a:pt x="64" y="0"/>
                      <a:pt x="41" y="0"/>
                    </a:cubicBezTo>
                    <a:cubicBezTo>
                      <a:pt x="18" y="0"/>
                      <a:pt x="0" y="18"/>
                      <a:pt x="0" y="41"/>
                    </a:cubicBezTo>
                    <a:cubicBezTo>
                      <a:pt x="0" y="41"/>
                      <a:pt x="0" y="42"/>
                      <a:pt x="0" y="42"/>
                    </a:cubicBezTo>
                    <a:cubicBezTo>
                      <a:pt x="0" y="42"/>
                      <a:pt x="0" y="42"/>
                      <a:pt x="0" y="42"/>
                    </a:cubicBezTo>
                    <a:cubicBezTo>
                      <a:pt x="0" y="85"/>
                      <a:pt x="0" y="85"/>
                      <a:pt x="0" y="85"/>
                    </a:cubicBezTo>
                    <a:cubicBezTo>
                      <a:pt x="82" y="85"/>
                      <a:pt x="82" y="85"/>
                      <a:pt x="82" y="85"/>
                    </a:cubicBezTo>
                    <a:cubicBezTo>
                      <a:pt x="82" y="42"/>
                      <a:pt x="82" y="42"/>
                      <a:pt x="82" y="42"/>
                    </a:cubicBezTo>
                    <a:cubicBezTo>
                      <a:pt x="82" y="42"/>
                      <a:pt x="82" y="42"/>
                      <a:pt x="82" y="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8" name="Freeform 9"/>
              <p:cNvSpPr>
                <a:spLocks/>
              </p:cNvSpPr>
              <p:nvPr/>
            </p:nvSpPr>
            <p:spPr bwMode="auto">
              <a:xfrm>
                <a:off x="8160788" y="3078392"/>
                <a:ext cx="728181" cy="1023976"/>
              </a:xfrm>
              <a:custGeom>
                <a:avLst/>
                <a:gdLst>
                  <a:gd name="T0" fmla="*/ 551 w 588"/>
                  <a:gd name="T1" fmla="*/ 365 h 371"/>
                  <a:gd name="T2" fmla="*/ 482 w 588"/>
                  <a:gd name="T3" fmla="*/ 336 h 371"/>
                  <a:gd name="T4" fmla="*/ 472 w 588"/>
                  <a:gd name="T5" fmla="*/ 268 h 371"/>
                  <a:gd name="T6" fmla="*/ 496 w 588"/>
                  <a:gd name="T7" fmla="*/ 242 h 371"/>
                  <a:gd name="T8" fmla="*/ 522 w 588"/>
                  <a:gd name="T9" fmla="*/ 185 h 371"/>
                  <a:gd name="T10" fmla="*/ 499 w 588"/>
                  <a:gd name="T11" fmla="*/ 157 h 371"/>
                  <a:gd name="T12" fmla="*/ 381 w 588"/>
                  <a:gd name="T13" fmla="*/ 169 h 371"/>
                  <a:gd name="T14" fmla="*/ 254 w 588"/>
                  <a:gd name="T15" fmla="*/ 169 h 371"/>
                  <a:gd name="T16" fmla="*/ 238 w 588"/>
                  <a:gd name="T17" fmla="*/ 130 h 371"/>
                  <a:gd name="T18" fmla="*/ 250 w 588"/>
                  <a:gd name="T19" fmla="*/ 102 h 371"/>
                  <a:gd name="T20" fmla="*/ 253 w 588"/>
                  <a:gd name="T21" fmla="*/ 54 h 371"/>
                  <a:gd name="T22" fmla="*/ 144 w 588"/>
                  <a:gd name="T23" fmla="*/ 52 h 371"/>
                  <a:gd name="T24" fmla="*/ 18 w 588"/>
                  <a:gd name="T25" fmla="*/ 50 h 371"/>
                  <a:gd name="T26" fmla="*/ 1 w 588"/>
                  <a:gd name="T27" fmla="*/ 0 h 371"/>
                  <a:gd name="T28" fmla="*/ 5 w 588"/>
                  <a:gd name="T29" fmla="*/ 0 h 371"/>
                  <a:gd name="T30" fmla="*/ 21 w 588"/>
                  <a:gd name="T31" fmla="*/ 47 h 371"/>
                  <a:gd name="T32" fmla="*/ 144 w 588"/>
                  <a:gd name="T33" fmla="*/ 48 h 371"/>
                  <a:gd name="T34" fmla="*/ 256 w 588"/>
                  <a:gd name="T35" fmla="*/ 52 h 371"/>
                  <a:gd name="T36" fmla="*/ 253 w 588"/>
                  <a:gd name="T37" fmla="*/ 104 h 371"/>
                  <a:gd name="T38" fmla="*/ 242 w 588"/>
                  <a:gd name="T39" fmla="*/ 131 h 371"/>
                  <a:gd name="T40" fmla="*/ 257 w 588"/>
                  <a:gd name="T41" fmla="*/ 166 h 371"/>
                  <a:gd name="T42" fmla="*/ 380 w 588"/>
                  <a:gd name="T43" fmla="*/ 165 h 371"/>
                  <a:gd name="T44" fmla="*/ 501 w 588"/>
                  <a:gd name="T45" fmla="*/ 154 h 371"/>
                  <a:gd name="T46" fmla="*/ 526 w 588"/>
                  <a:gd name="T47" fmla="*/ 184 h 371"/>
                  <a:gd name="T48" fmla="*/ 499 w 588"/>
                  <a:gd name="T49" fmla="*/ 245 h 371"/>
                  <a:gd name="T50" fmla="*/ 476 w 588"/>
                  <a:gd name="T51" fmla="*/ 270 h 371"/>
                  <a:gd name="T52" fmla="*/ 485 w 588"/>
                  <a:gd name="T53" fmla="*/ 334 h 371"/>
                  <a:gd name="T54" fmla="*/ 586 w 588"/>
                  <a:gd name="T55" fmla="*/ 352 h 371"/>
                  <a:gd name="T56" fmla="*/ 588 w 588"/>
                  <a:gd name="T57" fmla="*/ 355 h 371"/>
                  <a:gd name="T58" fmla="*/ 551 w 588"/>
                  <a:gd name="T59" fmla="*/ 36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8" h="371">
                    <a:moveTo>
                      <a:pt x="551" y="365"/>
                    </a:moveTo>
                    <a:cubicBezTo>
                      <a:pt x="525" y="365"/>
                      <a:pt x="499" y="353"/>
                      <a:pt x="482" y="336"/>
                    </a:cubicBezTo>
                    <a:cubicBezTo>
                      <a:pt x="462" y="316"/>
                      <a:pt x="458" y="291"/>
                      <a:pt x="472" y="268"/>
                    </a:cubicBezTo>
                    <a:cubicBezTo>
                      <a:pt x="478" y="258"/>
                      <a:pt x="487" y="250"/>
                      <a:pt x="496" y="242"/>
                    </a:cubicBezTo>
                    <a:cubicBezTo>
                      <a:pt x="514" y="226"/>
                      <a:pt x="531" y="211"/>
                      <a:pt x="522" y="185"/>
                    </a:cubicBezTo>
                    <a:cubicBezTo>
                      <a:pt x="518" y="172"/>
                      <a:pt x="510" y="163"/>
                      <a:pt x="499" y="157"/>
                    </a:cubicBezTo>
                    <a:cubicBezTo>
                      <a:pt x="464" y="140"/>
                      <a:pt x="406" y="161"/>
                      <a:pt x="381" y="169"/>
                    </a:cubicBezTo>
                    <a:cubicBezTo>
                      <a:pt x="347" y="181"/>
                      <a:pt x="284" y="191"/>
                      <a:pt x="254" y="169"/>
                    </a:cubicBezTo>
                    <a:cubicBezTo>
                      <a:pt x="243" y="160"/>
                      <a:pt x="237" y="147"/>
                      <a:pt x="238" y="130"/>
                    </a:cubicBezTo>
                    <a:cubicBezTo>
                      <a:pt x="238" y="120"/>
                      <a:pt x="244" y="111"/>
                      <a:pt x="250" y="102"/>
                    </a:cubicBezTo>
                    <a:cubicBezTo>
                      <a:pt x="259" y="87"/>
                      <a:pt x="267" y="73"/>
                      <a:pt x="253" y="54"/>
                    </a:cubicBezTo>
                    <a:cubicBezTo>
                      <a:pt x="237" y="33"/>
                      <a:pt x="192" y="42"/>
                      <a:pt x="144" y="52"/>
                    </a:cubicBezTo>
                    <a:cubicBezTo>
                      <a:pt x="95" y="62"/>
                      <a:pt x="44" y="72"/>
                      <a:pt x="18" y="50"/>
                    </a:cubicBezTo>
                    <a:cubicBezTo>
                      <a:pt x="6" y="39"/>
                      <a:pt x="0" y="23"/>
                      <a:pt x="1" y="0"/>
                    </a:cubicBezTo>
                    <a:cubicBezTo>
                      <a:pt x="5" y="0"/>
                      <a:pt x="5" y="0"/>
                      <a:pt x="5" y="0"/>
                    </a:cubicBezTo>
                    <a:cubicBezTo>
                      <a:pt x="4" y="22"/>
                      <a:pt x="9" y="37"/>
                      <a:pt x="21" y="47"/>
                    </a:cubicBezTo>
                    <a:cubicBezTo>
                      <a:pt x="45" y="67"/>
                      <a:pt x="95" y="58"/>
                      <a:pt x="144" y="48"/>
                    </a:cubicBezTo>
                    <a:cubicBezTo>
                      <a:pt x="192" y="38"/>
                      <a:pt x="238" y="29"/>
                      <a:pt x="256" y="52"/>
                    </a:cubicBezTo>
                    <a:cubicBezTo>
                      <a:pt x="272" y="73"/>
                      <a:pt x="262" y="88"/>
                      <a:pt x="253" y="104"/>
                    </a:cubicBezTo>
                    <a:cubicBezTo>
                      <a:pt x="248" y="112"/>
                      <a:pt x="242" y="121"/>
                      <a:pt x="242" y="131"/>
                    </a:cubicBezTo>
                    <a:cubicBezTo>
                      <a:pt x="241" y="146"/>
                      <a:pt x="246" y="158"/>
                      <a:pt x="257" y="166"/>
                    </a:cubicBezTo>
                    <a:cubicBezTo>
                      <a:pt x="285" y="187"/>
                      <a:pt x="347" y="177"/>
                      <a:pt x="380" y="165"/>
                    </a:cubicBezTo>
                    <a:cubicBezTo>
                      <a:pt x="405" y="157"/>
                      <a:pt x="465" y="136"/>
                      <a:pt x="501" y="154"/>
                    </a:cubicBezTo>
                    <a:cubicBezTo>
                      <a:pt x="513" y="160"/>
                      <a:pt x="522" y="170"/>
                      <a:pt x="526" y="184"/>
                    </a:cubicBezTo>
                    <a:cubicBezTo>
                      <a:pt x="536" y="212"/>
                      <a:pt x="517" y="229"/>
                      <a:pt x="499" y="245"/>
                    </a:cubicBezTo>
                    <a:cubicBezTo>
                      <a:pt x="490" y="253"/>
                      <a:pt x="481" y="261"/>
                      <a:pt x="476" y="270"/>
                    </a:cubicBezTo>
                    <a:cubicBezTo>
                      <a:pt x="463" y="291"/>
                      <a:pt x="466" y="314"/>
                      <a:pt x="485" y="334"/>
                    </a:cubicBezTo>
                    <a:cubicBezTo>
                      <a:pt x="508" y="357"/>
                      <a:pt x="553" y="371"/>
                      <a:pt x="586" y="352"/>
                    </a:cubicBezTo>
                    <a:cubicBezTo>
                      <a:pt x="588" y="355"/>
                      <a:pt x="588" y="355"/>
                      <a:pt x="588" y="355"/>
                    </a:cubicBezTo>
                    <a:cubicBezTo>
                      <a:pt x="577" y="362"/>
                      <a:pt x="564" y="365"/>
                      <a:pt x="551" y="365"/>
                    </a:cubicBezTo>
                    <a:close/>
                  </a:path>
                </a:pathLst>
              </a:custGeom>
              <a:solidFill>
                <a:srgbClr val="002050"/>
              </a:solidFill>
              <a:ln w="9525">
                <a:solidFill>
                  <a:schemeClr val="accent6"/>
                </a:solidFill>
                <a:round/>
                <a:headEnd/>
                <a:tailEnd/>
              </a:ln>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9" name="Freeform 16"/>
              <p:cNvSpPr>
                <a:spLocks/>
              </p:cNvSpPr>
              <p:nvPr/>
            </p:nvSpPr>
            <p:spPr bwMode="auto">
              <a:xfrm>
                <a:off x="8752271" y="4020875"/>
                <a:ext cx="89380" cy="92009"/>
              </a:xfrm>
              <a:custGeom>
                <a:avLst/>
                <a:gdLst>
                  <a:gd name="T0" fmla="*/ 73 w 73"/>
                  <a:gd name="T1" fmla="*/ 41 h 75"/>
                  <a:gd name="T2" fmla="*/ 32 w 73"/>
                  <a:gd name="T3" fmla="*/ 0 h 75"/>
                  <a:gd name="T4" fmla="*/ 12 w 73"/>
                  <a:gd name="T5" fmla="*/ 5 h 75"/>
                  <a:gd name="T6" fmla="*/ 15 w 73"/>
                  <a:gd name="T7" fmla="*/ 59 h 75"/>
                  <a:gd name="T8" fmla="*/ 73 w 73"/>
                  <a:gd name="T9" fmla="*/ 59 h 75"/>
                  <a:gd name="T10" fmla="*/ 73 w 73"/>
                  <a:gd name="T11" fmla="*/ 42 h 75"/>
                  <a:gd name="T12" fmla="*/ 73 w 73"/>
                  <a:gd name="T13" fmla="*/ 42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8"/>
                      <a:pt x="55" y="0"/>
                      <a:pt x="32" y="0"/>
                    </a:cubicBezTo>
                    <a:cubicBezTo>
                      <a:pt x="25" y="0"/>
                      <a:pt x="18" y="2"/>
                      <a:pt x="12" y="5"/>
                    </a:cubicBezTo>
                    <a:cubicBezTo>
                      <a:pt x="0" y="21"/>
                      <a:pt x="1" y="44"/>
                      <a:pt x="15" y="59"/>
                    </a:cubicBezTo>
                    <a:cubicBezTo>
                      <a:pt x="31" y="74"/>
                      <a:pt x="57" y="75"/>
                      <a:pt x="73" y="59"/>
                    </a:cubicBezTo>
                    <a:cubicBezTo>
                      <a:pt x="73" y="42"/>
                      <a:pt x="73" y="42"/>
                      <a:pt x="73" y="42"/>
                    </a:cubicBezTo>
                    <a:cubicBezTo>
                      <a:pt x="73" y="42"/>
                      <a:pt x="73" y="42"/>
                      <a:pt x="73" y="42"/>
                    </a:cubicBezTo>
                    <a:cubicBezTo>
                      <a:pt x="73" y="42"/>
                      <a:pt x="73" y="41"/>
                      <a:pt x="73" y="41"/>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10" name="Freeform 17"/>
              <p:cNvSpPr>
                <a:spLocks/>
              </p:cNvSpPr>
              <p:nvPr/>
            </p:nvSpPr>
            <p:spPr bwMode="auto">
              <a:xfrm>
                <a:off x="8752271" y="4020875"/>
                <a:ext cx="89380" cy="92009"/>
              </a:xfrm>
              <a:custGeom>
                <a:avLst/>
                <a:gdLst>
                  <a:gd name="T0" fmla="*/ 73 w 73"/>
                  <a:gd name="T1" fmla="*/ 41 h 75"/>
                  <a:gd name="T2" fmla="*/ 32 w 73"/>
                  <a:gd name="T3" fmla="*/ 0 h 75"/>
                  <a:gd name="T4" fmla="*/ 12 w 73"/>
                  <a:gd name="T5" fmla="*/ 5 h 75"/>
                  <a:gd name="T6" fmla="*/ 15 w 73"/>
                  <a:gd name="T7" fmla="*/ 59 h 75"/>
                  <a:gd name="T8" fmla="*/ 73 w 73"/>
                  <a:gd name="T9" fmla="*/ 59 h 75"/>
                  <a:gd name="T10" fmla="*/ 73 w 73"/>
                  <a:gd name="T11" fmla="*/ 42 h 75"/>
                  <a:gd name="T12" fmla="*/ 73 w 73"/>
                  <a:gd name="T13" fmla="*/ 42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8"/>
                      <a:pt x="55" y="0"/>
                      <a:pt x="32" y="0"/>
                    </a:cubicBezTo>
                    <a:cubicBezTo>
                      <a:pt x="25" y="0"/>
                      <a:pt x="18" y="2"/>
                      <a:pt x="12" y="5"/>
                    </a:cubicBezTo>
                    <a:cubicBezTo>
                      <a:pt x="0" y="21"/>
                      <a:pt x="1" y="44"/>
                      <a:pt x="15" y="59"/>
                    </a:cubicBezTo>
                    <a:cubicBezTo>
                      <a:pt x="31" y="74"/>
                      <a:pt x="57" y="75"/>
                      <a:pt x="73" y="59"/>
                    </a:cubicBezTo>
                    <a:cubicBezTo>
                      <a:pt x="73" y="42"/>
                      <a:pt x="73" y="42"/>
                      <a:pt x="73" y="42"/>
                    </a:cubicBezTo>
                    <a:cubicBezTo>
                      <a:pt x="73" y="42"/>
                      <a:pt x="73" y="42"/>
                      <a:pt x="73" y="42"/>
                    </a:cubicBezTo>
                    <a:cubicBezTo>
                      <a:pt x="73" y="42"/>
                      <a:pt x="73" y="41"/>
                      <a:pt x="73" y="41"/>
                    </a:cubicBezTo>
                    <a:close/>
                  </a:path>
                </a:pathLst>
              </a:custGeom>
              <a:solidFill>
                <a:srgbClr val="FF8C00"/>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11" name="Freeform 18"/>
              <p:cNvSpPr>
                <a:spLocks/>
              </p:cNvSpPr>
              <p:nvPr/>
            </p:nvSpPr>
            <p:spPr bwMode="auto">
              <a:xfrm>
                <a:off x="8092439" y="6155468"/>
                <a:ext cx="210305" cy="118297"/>
              </a:xfrm>
              <a:custGeom>
                <a:avLst/>
                <a:gdLst>
                  <a:gd name="T0" fmla="*/ 80 w 80"/>
                  <a:gd name="T1" fmla="*/ 35 h 45"/>
                  <a:gd name="T2" fmla="*/ 45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5" y="0"/>
                    </a:lnTo>
                    <a:lnTo>
                      <a:pt x="0" y="0"/>
                    </a:lnTo>
                    <a:lnTo>
                      <a:pt x="0" y="45"/>
                    </a:lnTo>
                    <a:lnTo>
                      <a:pt x="80" y="45"/>
                    </a:lnTo>
                    <a:lnTo>
                      <a:pt x="80" y="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12" name="Freeform 19"/>
              <p:cNvSpPr>
                <a:spLocks/>
              </p:cNvSpPr>
              <p:nvPr/>
            </p:nvSpPr>
            <p:spPr bwMode="auto">
              <a:xfrm>
                <a:off x="8092439" y="6155468"/>
                <a:ext cx="210305" cy="118297"/>
              </a:xfrm>
              <a:custGeom>
                <a:avLst/>
                <a:gdLst>
                  <a:gd name="T0" fmla="*/ 80 w 80"/>
                  <a:gd name="T1" fmla="*/ 35 h 45"/>
                  <a:gd name="T2" fmla="*/ 45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5" y="0"/>
                    </a:lnTo>
                    <a:lnTo>
                      <a:pt x="0" y="0"/>
                    </a:lnTo>
                    <a:lnTo>
                      <a:pt x="0" y="45"/>
                    </a:lnTo>
                    <a:lnTo>
                      <a:pt x="80" y="45"/>
                    </a:lnTo>
                    <a:lnTo>
                      <a:pt x="8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13" name="Freeform 20"/>
              <p:cNvSpPr>
                <a:spLocks/>
              </p:cNvSpPr>
              <p:nvPr/>
            </p:nvSpPr>
            <p:spPr bwMode="auto">
              <a:xfrm>
                <a:off x="8428926" y="4123397"/>
                <a:ext cx="412724" cy="517876"/>
              </a:xfrm>
              <a:custGeom>
                <a:avLst/>
                <a:gdLst>
                  <a:gd name="T0" fmla="*/ 10 w 334"/>
                  <a:gd name="T1" fmla="*/ 418 h 418"/>
                  <a:gd name="T2" fmla="*/ 0 w 334"/>
                  <a:gd name="T3" fmla="*/ 418 h 418"/>
                  <a:gd name="T4" fmla="*/ 2 w 334"/>
                  <a:gd name="T5" fmla="*/ 335 h 418"/>
                  <a:gd name="T6" fmla="*/ 10 w 334"/>
                  <a:gd name="T7" fmla="*/ 335 h 418"/>
                  <a:gd name="T8" fmla="*/ 144 w 334"/>
                  <a:gd name="T9" fmla="*/ 292 h 418"/>
                  <a:gd name="T10" fmla="*/ 216 w 334"/>
                  <a:gd name="T11" fmla="*/ 190 h 418"/>
                  <a:gd name="T12" fmla="*/ 252 w 334"/>
                  <a:gd name="T13" fmla="*/ 5 h 418"/>
                  <a:gd name="T14" fmla="*/ 252 w 334"/>
                  <a:gd name="T15" fmla="*/ 1 h 418"/>
                  <a:gd name="T16" fmla="*/ 252 w 334"/>
                  <a:gd name="T17" fmla="*/ 1 h 418"/>
                  <a:gd name="T18" fmla="*/ 334 w 334"/>
                  <a:gd name="T19" fmla="*/ 0 h 418"/>
                  <a:gd name="T20" fmla="*/ 334 w 334"/>
                  <a:gd name="T21" fmla="*/ 5 h 418"/>
                  <a:gd name="T22" fmla="*/ 316 w 334"/>
                  <a:gd name="T23" fmla="*/ 151 h 418"/>
                  <a:gd name="T24" fmla="*/ 196 w 334"/>
                  <a:gd name="T25" fmla="*/ 356 h 418"/>
                  <a:gd name="T26" fmla="*/ 11 w 334"/>
                  <a:gd name="T27" fmla="*/ 418 h 418"/>
                  <a:gd name="T28" fmla="*/ 10 w 334"/>
                  <a:gd name="T29" fmla="*/ 41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4" h="418">
                    <a:moveTo>
                      <a:pt x="10" y="418"/>
                    </a:moveTo>
                    <a:cubicBezTo>
                      <a:pt x="7" y="418"/>
                      <a:pt x="3" y="418"/>
                      <a:pt x="0" y="418"/>
                    </a:cubicBezTo>
                    <a:cubicBezTo>
                      <a:pt x="2" y="335"/>
                      <a:pt x="2" y="335"/>
                      <a:pt x="2" y="335"/>
                    </a:cubicBezTo>
                    <a:cubicBezTo>
                      <a:pt x="5" y="335"/>
                      <a:pt x="8" y="335"/>
                      <a:pt x="10" y="335"/>
                    </a:cubicBezTo>
                    <a:cubicBezTo>
                      <a:pt x="71" y="335"/>
                      <a:pt x="112" y="318"/>
                      <a:pt x="144" y="292"/>
                    </a:cubicBezTo>
                    <a:cubicBezTo>
                      <a:pt x="177" y="266"/>
                      <a:pt x="200" y="230"/>
                      <a:pt x="216" y="190"/>
                    </a:cubicBezTo>
                    <a:cubicBezTo>
                      <a:pt x="249" y="112"/>
                      <a:pt x="252" y="23"/>
                      <a:pt x="252" y="5"/>
                    </a:cubicBezTo>
                    <a:cubicBezTo>
                      <a:pt x="252" y="2"/>
                      <a:pt x="252" y="1"/>
                      <a:pt x="252" y="1"/>
                    </a:cubicBezTo>
                    <a:cubicBezTo>
                      <a:pt x="252" y="1"/>
                      <a:pt x="252" y="1"/>
                      <a:pt x="252" y="1"/>
                    </a:cubicBezTo>
                    <a:cubicBezTo>
                      <a:pt x="334" y="0"/>
                      <a:pt x="334" y="0"/>
                      <a:pt x="334" y="0"/>
                    </a:cubicBezTo>
                    <a:cubicBezTo>
                      <a:pt x="334" y="0"/>
                      <a:pt x="334" y="2"/>
                      <a:pt x="334" y="5"/>
                    </a:cubicBezTo>
                    <a:cubicBezTo>
                      <a:pt x="334" y="23"/>
                      <a:pt x="333" y="82"/>
                      <a:pt x="316" y="151"/>
                    </a:cubicBezTo>
                    <a:cubicBezTo>
                      <a:pt x="298" y="219"/>
                      <a:pt x="266" y="300"/>
                      <a:pt x="196" y="356"/>
                    </a:cubicBezTo>
                    <a:cubicBezTo>
                      <a:pt x="150" y="394"/>
                      <a:pt x="88" y="418"/>
                      <a:pt x="11" y="418"/>
                    </a:cubicBezTo>
                    <a:cubicBezTo>
                      <a:pt x="10" y="418"/>
                      <a:pt x="10" y="418"/>
                      <a:pt x="10" y="418"/>
                    </a:cubicBezTo>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14" name="Freeform 21"/>
              <p:cNvSpPr>
                <a:spLocks/>
              </p:cNvSpPr>
              <p:nvPr/>
            </p:nvSpPr>
            <p:spPr bwMode="auto">
              <a:xfrm>
                <a:off x="8444699" y="4123397"/>
                <a:ext cx="396951" cy="517876"/>
              </a:xfrm>
              <a:custGeom>
                <a:avLst/>
                <a:gdLst>
                  <a:gd name="T0" fmla="*/ 321 w 321"/>
                  <a:gd name="T1" fmla="*/ 0 h 418"/>
                  <a:gd name="T2" fmla="*/ 321 w 321"/>
                  <a:gd name="T3" fmla="*/ 0 h 418"/>
                  <a:gd name="T4" fmla="*/ 239 w 321"/>
                  <a:gd name="T5" fmla="*/ 1 h 418"/>
                  <a:gd name="T6" fmla="*/ 239 w 321"/>
                  <a:gd name="T7" fmla="*/ 1 h 418"/>
                  <a:gd name="T8" fmla="*/ 239 w 321"/>
                  <a:gd name="T9" fmla="*/ 1 h 418"/>
                  <a:gd name="T10" fmla="*/ 239 w 321"/>
                  <a:gd name="T11" fmla="*/ 5 h 418"/>
                  <a:gd name="T12" fmla="*/ 239 w 321"/>
                  <a:gd name="T13" fmla="*/ 7 h 418"/>
                  <a:gd name="T14" fmla="*/ 203 w 321"/>
                  <a:gd name="T15" fmla="*/ 190 h 418"/>
                  <a:gd name="T16" fmla="*/ 131 w 321"/>
                  <a:gd name="T17" fmla="*/ 292 h 418"/>
                  <a:gd name="T18" fmla="*/ 3 w 321"/>
                  <a:gd name="T19" fmla="*/ 335 h 418"/>
                  <a:gd name="T20" fmla="*/ 0 w 321"/>
                  <a:gd name="T21" fmla="*/ 418 h 418"/>
                  <a:gd name="T22" fmla="*/ 183 w 321"/>
                  <a:gd name="T23" fmla="*/ 356 h 418"/>
                  <a:gd name="T24" fmla="*/ 303 w 321"/>
                  <a:gd name="T25" fmla="*/ 151 h 418"/>
                  <a:gd name="T26" fmla="*/ 321 w 321"/>
                  <a:gd name="T27" fmla="*/ 5 h 418"/>
                  <a:gd name="T28" fmla="*/ 321 w 321"/>
                  <a:gd name="T29"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418">
                    <a:moveTo>
                      <a:pt x="321" y="0"/>
                    </a:moveTo>
                    <a:cubicBezTo>
                      <a:pt x="321" y="0"/>
                      <a:pt x="321" y="0"/>
                      <a:pt x="321" y="0"/>
                    </a:cubicBezTo>
                    <a:cubicBezTo>
                      <a:pt x="239" y="1"/>
                      <a:pt x="239" y="1"/>
                      <a:pt x="239" y="1"/>
                    </a:cubicBezTo>
                    <a:cubicBezTo>
                      <a:pt x="239" y="1"/>
                      <a:pt x="239" y="1"/>
                      <a:pt x="239" y="1"/>
                    </a:cubicBezTo>
                    <a:cubicBezTo>
                      <a:pt x="239" y="1"/>
                      <a:pt x="239" y="1"/>
                      <a:pt x="239" y="1"/>
                    </a:cubicBezTo>
                    <a:cubicBezTo>
                      <a:pt x="239" y="1"/>
                      <a:pt x="239" y="2"/>
                      <a:pt x="239" y="5"/>
                    </a:cubicBezTo>
                    <a:cubicBezTo>
                      <a:pt x="239" y="5"/>
                      <a:pt x="239" y="6"/>
                      <a:pt x="239" y="7"/>
                    </a:cubicBezTo>
                    <a:cubicBezTo>
                      <a:pt x="239" y="28"/>
                      <a:pt x="235" y="114"/>
                      <a:pt x="203" y="190"/>
                    </a:cubicBezTo>
                    <a:cubicBezTo>
                      <a:pt x="187" y="230"/>
                      <a:pt x="164" y="266"/>
                      <a:pt x="131" y="292"/>
                    </a:cubicBezTo>
                    <a:cubicBezTo>
                      <a:pt x="100" y="317"/>
                      <a:pt x="60" y="334"/>
                      <a:pt x="3" y="335"/>
                    </a:cubicBezTo>
                    <a:cubicBezTo>
                      <a:pt x="3" y="363"/>
                      <a:pt x="2" y="391"/>
                      <a:pt x="0" y="418"/>
                    </a:cubicBezTo>
                    <a:cubicBezTo>
                      <a:pt x="76" y="417"/>
                      <a:pt x="137" y="393"/>
                      <a:pt x="183" y="356"/>
                    </a:cubicBezTo>
                    <a:cubicBezTo>
                      <a:pt x="253" y="300"/>
                      <a:pt x="285" y="219"/>
                      <a:pt x="303" y="151"/>
                    </a:cubicBezTo>
                    <a:cubicBezTo>
                      <a:pt x="320" y="82"/>
                      <a:pt x="321" y="23"/>
                      <a:pt x="321" y="5"/>
                    </a:cubicBezTo>
                    <a:cubicBezTo>
                      <a:pt x="321" y="2"/>
                      <a:pt x="321" y="0"/>
                      <a:pt x="321"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15" name="Freeform 22"/>
              <p:cNvSpPr>
                <a:spLocks/>
              </p:cNvSpPr>
              <p:nvPr/>
            </p:nvSpPr>
            <p:spPr bwMode="auto">
              <a:xfrm>
                <a:off x="8276455" y="6155468"/>
                <a:ext cx="210305" cy="118297"/>
              </a:xfrm>
              <a:custGeom>
                <a:avLst/>
                <a:gdLst>
                  <a:gd name="T0" fmla="*/ 80 w 80"/>
                  <a:gd name="T1" fmla="*/ 35 h 45"/>
                  <a:gd name="T2" fmla="*/ 46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6" y="0"/>
                    </a:lnTo>
                    <a:lnTo>
                      <a:pt x="0" y="0"/>
                    </a:lnTo>
                    <a:lnTo>
                      <a:pt x="0" y="45"/>
                    </a:lnTo>
                    <a:lnTo>
                      <a:pt x="80" y="45"/>
                    </a:lnTo>
                    <a:lnTo>
                      <a:pt x="80" y="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16" name="Freeform 23"/>
              <p:cNvSpPr>
                <a:spLocks/>
              </p:cNvSpPr>
              <p:nvPr/>
            </p:nvSpPr>
            <p:spPr bwMode="auto">
              <a:xfrm>
                <a:off x="8276455" y="6155468"/>
                <a:ext cx="210305" cy="118297"/>
              </a:xfrm>
              <a:custGeom>
                <a:avLst/>
                <a:gdLst>
                  <a:gd name="T0" fmla="*/ 80 w 80"/>
                  <a:gd name="T1" fmla="*/ 35 h 45"/>
                  <a:gd name="T2" fmla="*/ 46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6" y="0"/>
                    </a:lnTo>
                    <a:lnTo>
                      <a:pt x="0" y="0"/>
                    </a:lnTo>
                    <a:lnTo>
                      <a:pt x="0" y="45"/>
                    </a:lnTo>
                    <a:lnTo>
                      <a:pt x="80" y="45"/>
                    </a:lnTo>
                    <a:lnTo>
                      <a:pt x="8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17" name="Rectangle 24"/>
              <p:cNvSpPr>
                <a:spLocks noChangeArrowheads="1"/>
              </p:cNvSpPr>
              <p:nvPr/>
            </p:nvSpPr>
            <p:spPr bwMode="auto">
              <a:xfrm>
                <a:off x="8092439" y="5385226"/>
                <a:ext cx="118297" cy="770242"/>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18" name="Rectangle 25"/>
              <p:cNvSpPr>
                <a:spLocks noChangeArrowheads="1"/>
              </p:cNvSpPr>
              <p:nvPr/>
            </p:nvSpPr>
            <p:spPr bwMode="auto">
              <a:xfrm>
                <a:off x="8092439" y="5385226"/>
                <a:ext cx="118297" cy="770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19" name="Rectangle 26"/>
              <p:cNvSpPr>
                <a:spLocks noChangeArrowheads="1"/>
              </p:cNvSpPr>
              <p:nvPr/>
            </p:nvSpPr>
            <p:spPr bwMode="auto">
              <a:xfrm>
                <a:off x="8092439" y="6155468"/>
                <a:ext cx="2630" cy="76236"/>
              </a:xfrm>
              <a:prstGeom prst="rect">
                <a:avLst/>
              </a:prstGeom>
              <a:solidFill>
                <a:srgbClr val="0068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20" name="Rectangle 27"/>
              <p:cNvSpPr>
                <a:spLocks noChangeArrowheads="1"/>
              </p:cNvSpPr>
              <p:nvPr/>
            </p:nvSpPr>
            <p:spPr bwMode="auto">
              <a:xfrm>
                <a:off x="8092439" y="6155468"/>
                <a:ext cx="2630" cy="7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21" name="Freeform 30"/>
              <p:cNvSpPr>
                <a:spLocks/>
              </p:cNvSpPr>
              <p:nvPr/>
            </p:nvSpPr>
            <p:spPr bwMode="auto">
              <a:xfrm>
                <a:off x="8092439" y="6155468"/>
                <a:ext cx="55206" cy="118297"/>
              </a:xfrm>
              <a:custGeom>
                <a:avLst/>
                <a:gdLst>
                  <a:gd name="T0" fmla="*/ 21 w 21"/>
                  <a:gd name="T1" fmla="*/ 0 h 45"/>
                  <a:gd name="T2" fmla="*/ 0 w 21"/>
                  <a:gd name="T3" fmla="*/ 0 h 45"/>
                  <a:gd name="T4" fmla="*/ 0 w 21"/>
                  <a:gd name="T5" fmla="*/ 29 h 45"/>
                  <a:gd name="T6" fmla="*/ 0 w 21"/>
                  <a:gd name="T7" fmla="*/ 45 h 45"/>
                  <a:gd name="T8" fmla="*/ 21 w 21"/>
                  <a:gd name="T9" fmla="*/ 45 h 45"/>
                  <a:gd name="T10" fmla="*/ 21 w 21"/>
                  <a:gd name="T11" fmla="*/ 0 h 45"/>
                </a:gdLst>
                <a:ahLst/>
                <a:cxnLst>
                  <a:cxn ang="0">
                    <a:pos x="T0" y="T1"/>
                  </a:cxn>
                  <a:cxn ang="0">
                    <a:pos x="T2" y="T3"/>
                  </a:cxn>
                  <a:cxn ang="0">
                    <a:pos x="T4" y="T5"/>
                  </a:cxn>
                  <a:cxn ang="0">
                    <a:pos x="T6" y="T7"/>
                  </a:cxn>
                  <a:cxn ang="0">
                    <a:pos x="T8" y="T9"/>
                  </a:cxn>
                  <a:cxn ang="0">
                    <a:pos x="T10" y="T11"/>
                  </a:cxn>
                </a:cxnLst>
                <a:rect l="0" t="0" r="r" b="b"/>
                <a:pathLst>
                  <a:path w="21" h="45">
                    <a:moveTo>
                      <a:pt x="21" y="0"/>
                    </a:moveTo>
                    <a:lnTo>
                      <a:pt x="0" y="0"/>
                    </a:lnTo>
                    <a:lnTo>
                      <a:pt x="0" y="29"/>
                    </a:lnTo>
                    <a:lnTo>
                      <a:pt x="0" y="45"/>
                    </a:lnTo>
                    <a:lnTo>
                      <a:pt x="21" y="45"/>
                    </a:lnTo>
                    <a:lnTo>
                      <a:pt x="21" y="0"/>
                    </a:lnTo>
                    <a:close/>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22" name="Freeform 31"/>
              <p:cNvSpPr>
                <a:spLocks/>
              </p:cNvSpPr>
              <p:nvPr/>
            </p:nvSpPr>
            <p:spPr bwMode="auto">
              <a:xfrm>
                <a:off x="8092439" y="6155468"/>
                <a:ext cx="55206" cy="118297"/>
              </a:xfrm>
              <a:custGeom>
                <a:avLst/>
                <a:gdLst>
                  <a:gd name="T0" fmla="*/ 21 w 21"/>
                  <a:gd name="T1" fmla="*/ 0 h 45"/>
                  <a:gd name="T2" fmla="*/ 0 w 21"/>
                  <a:gd name="T3" fmla="*/ 0 h 45"/>
                  <a:gd name="T4" fmla="*/ 0 w 21"/>
                  <a:gd name="T5" fmla="*/ 29 h 45"/>
                  <a:gd name="T6" fmla="*/ 0 w 21"/>
                  <a:gd name="T7" fmla="*/ 45 h 45"/>
                  <a:gd name="T8" fmla="*/ 21 w 21"/>
                  <a:gd name="T9" fmla="*/ 45 h 45"/>
                  <a:gd name="T10" fmla="*/ 21 w 21"/>
                  <a:gd name="T11" fmla="*/ 0 h 45"/>
                </a:gdLst>
                <a:ahLst/>
                <a:cxnLst>
                  <a:cxn ang="0">
                    <a:pos x="T0" y="T1"/>
                  </a:cxn>
                  <a:cxn ang="0">
                    <a:pos x="T2" y="T3"/>
                  </a:cxn>
                  <a:cxn ang="0">
                    <a:pos x="T4" y="T5"/>
                  </a:cxn>
                  <a:cxn ang="0">
                    <a:pos x="T6" y="T7"/>
                  </a:cxn>
                  <a:cxn ang="0">
                    <a:pos x="T8" y="T9"/>
                  </a:cxn>
                  <a:cxn ang="0">
                    <a:pos x="T10" y="T11"/>
                  </a:cxn>
                </a:cxnLst>
                <a:rect l="0" t="0" r="r" b="b"/>
                <a:pathLst>
                  <a:path w="21" h="45">
                    <a:moveTo>
                      <a:pt x="21" y="0"/>
                    </a:moveTo>
                    <a:lnTo>
                      <a:pt x="0" y="0"/>
                    </a:lnTo>
                    <a:lnTo>
                      <a:pt x="0" y="29"/>
                    </a:lnTo>
                    <a:lnTo>
                      <a:pt x="0" y="45"/>
                    </a:lnTo>
                    <a:lnTo>
                      <a:pt x="21" y="45"/>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23" name="Freeform 32"/>
              <p:cNvSpPr>
                <a:spLocks/>
              </p:cNvSpPr>
              <p:nvPr/>
            </p:nvSpPr>
            <p:spPr bwMode="auto">
              <a:xfrm>
                <a:off x="8092439" y="5419401"/>
                <a:ext cx="55206" cy="736067"/>
              </a:xfrm>
              <a:custGeom>
                <a:avLst/>
                <a:gdLst>
                  <a:gd name="T0" fmla="*/ 21 w 21"/>
                  <a:gd name="T1" fmla="*/ 0 h 280"/>
                  <a:gd name="T2" fmla="*/ 0 w 21"/>
                  <a:gd name="T3" fmla="*/ 0 h 280"/>
                  <a:gd name="T4" fmla="*/ 0 w 21"/>
                  <a:gd name="T5" fmla="*/ 280 h 280"/>
                  <a:gd name="T6" fmla="*/ 0 w 21"/>
                  <a:gd name="T7" fmla="*/ 280 h 280"/>
                  <a:gd name="T8" fmla="*/ 21 w 21"/>
                  <a:gd name="T9" fmla="*/ 280 h 280"/>
                  <a:gd name="T10" fmla="*/ 21 w 21"/>
                  <a:gd name="T11" fmla="*/ 0 h 280"/>
                </a:gdLst>
                <a:ahLst/>
                <a:cxnLst>
                  <a:cxn ang="0">
                    <a:pos x="T0" y="T1"/>
                  </a:cxn>
                  <a:cxn ang="0">
                    <a:pos x="T2" y="T3"/>
                  </a:cxn>
                  <a:cxn ang="0">
                    <a:pos x="T4" y="T5"/>
                  </a:cxn>
                  <a:cxn ang="0">
                    <a:pos x="T6" y="T7"/>
                  </a:cxn>
                  <a:cxn ang="0">
                    <a:pos x="T8" y="T9"/>
                  </a:cxn>
                  <a:cxn ang="0">
                    <a:pos x="T10" y="T11"/>
                  </a:cxn>
                </a:cxnLst>
                <a:rect l="0" t="0" r="r" b="b"/>
                <a:pathLst>
                  <a:path w="21" h="280">
                    <a:moveTo>
                      <a:pt x="21" y="0"/>
                    </a:moveTo>
                    <a:lnTo>
                      <a:pt x="0" y="0"/>
                    </a:lnTo>
                    <a:lnTo>
                      <a:pt x="0" y="280"/>
                    </a:lnTo>
                    <a:lnTo>
                      <a:pt x="0" y="280"/>
                    </a:lnTo>
                    <a:lnTo>
                      <a:pt x="21" y="280"/>
                    </a:lnTo>
                    <a:lnTo>
                      <a:pt x="21" y="0"/>
                    </a:lnTo>
                    <a:close/>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24" name="Freeform 33"/>
              <p:cNvSpPr>
                <a:spLocks/>
              </p:cNvSpPr>
              <p:nvPr/>
            </p:nvSpPr>
            <p:spPr bwMode="auto">
              <a:xfrm>
                <a:off x="8092439" y="5419401"/>
                <a:ext cx="55206" cy="736067"/>
              </a:xfrm>
              <a:custGeom>
                <a:avLst/>
                <a:gdLst>
                  <a:gd name="T0" fmla="*/ 21 w 21"/>
                  <a:gd name="T1" fmla="*/ 0 h 280"/>
                  <a:gd name="T2" fmla="*/ 0 w 21"/>
                  <a:gd name="T3" fmla="*/ 0 h 280"/>
                  <a:gd name="T4" fmla="*/ 0 w 21"/>
                  <a:gd name="T5" fmla="*/ 280 h 280"/>
                  <a:gd name="T6" fmla="*/ 0 w 21"/>
                  <a:gd name="T7" fmla="*/ 280 h 280"/>
                  <a:gd name="T8" fmla="*/ 21 w 21"/>
                  <a:gd name="T9" fmla="*/ 280 h 280"/>
                  <a:gd name="T10" fmla="*/ 21 w 21"/>
                  <a:gd name="T11" fmla="*/ 0 h 280"/>
                </a:gdLst>
                <a:ahLst/>
                <a:cxnLst>
                  <a:cxn ang="0">
                    <a:pos x="T0" y="T1"/>
                  </a:cxn>
                  <a:cxn ang="0">
                    <a:pos x="T2" y="T3"/>
                  </a:cxn>
                  <a:cxn ang="0">
                    <a:pos x="T4" y="T5"/>
                  </a:cxn>
                  <a:cxn ang="0">
                    <a:pos x="T6" y="T7"/>
                  </a:cxn>
                  <a:cxn ang="0">
                    <a:pos x="T8" y="T9"/>
                  </a:cxn>
                  <a:cxn ang="0">
                    <a:pos x="T10" y="T11"/>
                  </a:cxn>
                </a:cxnLst>
                <a:rect l="0" t="0" r="r" b="b"/>
                <a:pathLst>
                  <a:path w="21" h="280">
                    <a:moveTo>
                      <a:pt x="21" y="0"/>
                    </a:moveTo>
                    <a:lnTo>
                      <a:pt x="0" y="0"/>
                    </a:lnTo>
                    <a:lnTo>
                      <a:pt x="0" y="280"/>
                    </a:lnTo>
                    <a:lnTo>
                      <a:pt x="0" y="280"/>
                    </a:lnTo>
                    <a:lnTo>
                      <a:pt x="21" y="280"/>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25" name="Rectangle 34"/>
              <p:cNvSpPr>
                <a:spLocks noChangeArrowheads="1"/>
              </p:cNvSpPr>
              <p:nvPr/>
            </p:nvSpPr>
            <p:spPr bwMode="auto">
              <a:xfrm>
                <a:off x="8276455" y="5385226"/>
                <a:ext cx="118297" cy="770242"/>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26" name="Rectangle 35"/>
              <p:cNvSpPr>
                <a:spLocks noChangeArrowheads="1"/>
              </p:cNvSpPr>
              <p:nvPr/>
            </p:nvSpPr>
            <p:spPr bwMode="auto">
              <a:xfrm>
                <a:off x="8276455" y="5385226"/>
                <a:ext cx="118297" cy="770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27" name="Freeform 36"/>
              <p:cNvSpPr>
                <a:spLocks/>
              </p:cNvSpPr>
              <p:nvPr/>
            </p:nvSpPr>
            <p:spPr bwMode="auto">
              <a:xfrm>
                <a:off x="8276455" y="6155468"/>
                <a:ext cx="57834" cy="65721"/>
              </a:xfrm>
              <a:custGeom>
                <a:avLst/>
                <a:gdLst>
                  <a:gd name="T0" fmla="*/ 22 w 22"/>
                  <a:gd name="T1" fmla="*/ 0 h 25"/>
                  <a:gd name="T2" fmla="*/ 0 w 22"/>
                  <a:gd name="T3" fmla="*/ 0 h 25"/>
                  <a:gd name="T4" fmla="*/ 0 w 22"/>
                  <a:gd name="T5" fmla="*/ 25 h 25"/>
                  <a:gd name="T6" fmla="*/ 0 w 22"/>
                  <a:gd name="T7" fmla="*/ 25 h 25"/>
                  <a:gd name="T8" fmla="*/ 0 w 22"/>
                  <a:gd name="T9" fmla="*/ 0 h 25"/>
                  <a:gd name="T10" fmla="*/ 22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22" y="0"/>
                    </a:moveTo>
                    <a:lnTo>
                      <a:pt x="0" y="0"/>
                    </a:lnTo>
                    <a:lnTo>
                      <a:pt x="0" y="25"/>
                    </a:lnTo>
                    <a:lnTo>
                      <a:pt x="0" y="25"/>
                    </a:lnTo>
                    <a:lnTo>
                      <a:pt x="0" y="0"/>
                    </a:lnTo>
                    <a:lnTo>
                      <a:pt x="22" y="0"/>
                    </a:lnTo>
                    <a:close/>
                  </a:path>
                </a:pathLst>
              </a:custGeom>
              <a:solidFill>
                <a:srgbClr val="006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28" name="Freeform 37"/>
              <p:cNvSpPr>
                <a:spLocks/>
              </p:cNvSpPr>
              <p:nvPr/>
            </p:nvSpPr>
            <p:spPr bwMode="auto">
              <a:xfrm>
                <a:off x="8276455" y="6155468"/>
                <a:ext cx="57834" cy="65721"/>
              </a:xfrm>
              <a:custGeom>
                <a:avLst/>
                <a:gdLst>
                  <a:gd name="T0" fmla="*/ 22 w 22"/>
                  <a:gd name="T1" fmla="*/ 0 h 25"/>
                  <a:gd name="T2" fmla="*/ 0 w 22"/>
                  <a:gd name="T3" fmla="*/ 0 h 25"/>
                  <a:gd name="T4" fmla="*/ 0 w 22"/>
                  <a:gd name="T5" fmla="*/ 25 h 25"/>
                  <a:gd name="T6" fmla="*/ 0 w 22"/>
                  <a:gd name="T7" fmla="*/ 25 h 25"/>
                  <a:gd name="T8" fmla="*/ 0 w 22"/>
                  <a:gd name="T9" fmla="*/ 0 h 25"/>
                  <a:gd name="T10" fmla="*/ 22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22" y="0"/>
                    </a:moveTo>
                    <a:lnTo>
                      <a:pt x="0" y="0"/>
                    </a:lnTo>
                    <a:lnTo>
                      <a:pt x="0" y="25"/>
                    </a:lnTo>
                    <a:lnTo>
                      <a:pt x="0" y="25"/>
                    </a:lnTo>
                    <a:lnTo>
                      <a:pt x="0"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29" name="Freeform 40"/>
              <p:cNvSpPr>
                <a:spLocks/>
              </p:cNvSpPr>
              <p:nvPr/>
            </p:nvSpPr>
            <p:spPr bwMode="auto">
              <a:xfrm>
                <a:off x="8276455" y="6155468"/>
                <a:ext cx="57834" cy="118297"/>
              </a:xfrm>
              <a:custGeom>
                <a:avLst/>
                <a:gdLst>
                  <a:gd name="T0" fmla="*/ 22 w 22"/>
                  <a:gd name="T1" fmla="*/ 0 h 45"/>
                  <a:gd name="T2" fmla="*/ 0 w 22"/>
                  <a:gd name="T3" fmla="*/ 0 h 45"/>
                  <a:gd name="T4" fmla="*/ 0 w 22"/>
                  <a:gd name="T5" fmla="*/ 25 h 45"/>
                  <a:gd name="T6" fmla="*/ 0 w 22"/>
                  <a:gd name="T7" fmla="*/ 45 h 45"/>
                  <a:gd name="T8" fmla="*/ 22 w 22"/>
                  <a:gd name="T9" fmla="*/ 45 h 45"/>
                  <a:gd name="T10" fmla="*/ 22 w 22"/>
                  <a:gd name="T11" fmla="*/ 0 h 45"/>
                </a:gdLst>
                <a:ahLst/>
                <a:cxnLst>
                  <a:cxn ang="0">
                    <a:pos x="T0" y="T1"/>
                  </a:cxn>
                  <a:cxn ang="0">
                    <a:pos x="T2" y="T3"/>
                  </a:cxn>
                  <a:cxn ang="0">
                    <a:pos x="T4" y="T5"/>
                  </a:cxn>
                  <a:cxn ang="0">
                    <a:pos x="T6" y="T7"/>
                  </a:cxn>
                  <a:cxn ang="0">
                    <a:pos x="T8" y="T9"/>
                  </a:cxn>
                  <a:cxn ang="0">
                    <a:pos x="T10" y="T11"/>
                  </a:cxn>
                </a:cxnLst>
                <a:rect l="0" t="0" r="r" b="b"/>
                <a:pathLst>
                  <a:path w="22" h="45">
                    <a:moveTo>
                      <a:pt x="22" y="0"/>
                    </a:moveTo>
                    <a:lnTo>
                      <a:pt x="0" y="0"/>
                    </a:lnTo>
                    <a:lnTo>
                      <a:pt x="0" y="25"/>
                    </a:lnTo>
                    <a:lnTo>
                      <a:pt x="0" y="45"/>
                    </a:lnTo>
                    <a:lnTo>
                      <a:pt x="22" y="45"/>
                    </a:lnTo>
                    <a:lnTo>
                      <a:pt x="22" y="0"/>
                    </a:lnTo>
                    <a:close/>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0" name="Freeform 41"/>
              <p:cNvSpPr>
                <a:spLocks/>
              </p:cNvSpPr>
              <p:nvPr/>
            </p:nvSpPr>
            <p:spPr bwMode="auto">
              <a:xfrm>
                <a:off x="8276455" y="6155468"/>
                <a:ext cx="57834" cy="118297"/>
              </a:xfrm>
              <a:custGeom>
                <a:avLst/>
                <a:gdLst>
                  <a:gd name="T0" fmla="*/ 22 w 22"/>
                  <a:gd name="T1" fmla="*/ 0 h 45"/>
                  <a:gd name="T2" fmla="*/ 0 w 22"/>
                  <a:gd name="T3" fmla="*/ 0 h 45"/>
                  <a:gd name="T4" fmla="*/ 0 w 22"/>
                  <a:gd name="T5" fmla="*/ 25 h 45"/>
                  <a:gd name="T6" fmla="*/ 0 w 22"/>
                  <a:gd name="T7" fmla="*/ 45 h 45"/>
                  <a:gd name="T8" fmla="*/ 22 w 22"/>
                  <a:gd name="T9" fmla="*/ 45 h 45"/>
                  <a:gd name="T10" fmla="*/ 22 w 22"/>
                  <a:gd name="T11" fmla="*/ 0 h 45"/>
                </a:gdLst>
                <a:ahLst/>
                <a:cxnLst>
                  <a:cxn ang="0">
                    <a:pos x="T0" y="T1"/>
                  </a:cxn>
                  <a:cxn ang="0">
                    <a:pos x="T2" y="T3"/>
                  </a:cxn>
                  <a:cxn ang="0">
                    <a:pos x="T4" y="T5"/>
                  </a:cxn>
                  <a:cxn ang="0">
                    <a:pos x="T6" y="T7"/>
                  </a:cxn>
                  <a:cxn ang="0">
                    <a:pos x="T8" y="T9"/>
                  </a:cxn>
                  <a:cxn ang="0">
                    <a:pos x="T10" y="T11"/>
                  </a:cxn>
                </a:cxnLst>
                <a:rect l="0" t="0" r="r" b="b"/>
                <a:pathLst>
                  <a:path w="22" h="45">
                    <a:moveTo>
                      <a:pt x="22" y="0"/>
                    </a:moveTo>
                    <a:lnTo>
                      <a:pt x="0" y="0"/>
                    </a:lnTo>
                    <a:lnTo>
                      <a:pt x="0" y="25"/>
                    </a:lnTo>
                    <a:lnTo>
                      <a:pt x="0" y="45"/>
                    </a:lnTo>
                    <a:lnTo>
                      <a:pt x="22" y="45"/>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1" name="Rectangle 42"/>
              <p:cNvSpPr>
                <a:spLocks noChangeArrowheads="1"/>
              </p:cNvSpPr>
              <p:nvPr/>
            </p:nvSpPr>
            <p:spPr bwMode="auto">
              <a:xfrm>
                <a:off x="8276455" y="5419401"/>
                <a:ext cx="57834" cy="736067"/>
              </a:xfrm>
              <a:prstGeom prst="rect">
                <a:avLst/>
              </a:prstGeom>
              <a:solidFill>
                <a:srgbClr val="CAA7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2" name="Rectangle 43"/>
              <p:cNvSpPr>
                <a:spLocks noChangeArrowheads="1"/>
              </p:cNvSpPr>
              <p:nvPr/>
            </p:nvSpPr>
            <p:spPr bwMode="auto">
              <a:xfrm>
                <a:off x="8276455" y="5419401"/>
                <a:ext cx="57834" cy="73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3" name="Freeform 44"/>
              <p:cNvSpPr>
                <a:spLocks/>
              </p:cNvSpPr>
              <p:nvPr/>
            </p:nvSpPr>
            <p:spPr bwMode="auto">
              <a:xfrm>
                <a:off x="8018832" y="5351052"/>
                <a:ext cx="0" cy="68349"/>
              </a:xfrm>
              <a:custGeom>
                <a:avLst/>
                <a:gdLst>
                  <a:gd name="T0" fmla="*/ 56 h 56"/>
                  <a:gd name="T1" fmla="*/ 0 h 56"/>
                  <a:gd name="T2" fmla="*/ 56 h 56"/>
                </a:gdLst>
                <a:ahLst/>
                <a:cxnLst>
                  <a:cxn ang="0">
                    <a:pos x="0" y="T0"/>
                  </a:cxn>
                  <a:cxn ang="0">
                    <a:pos x="0" y="T1"/>
                  </a:cxn>
                  <a:cxn ang="0">
                    <a:pos x="0" y="T2"/>
                  </a:cxn>
                </a:cxnLst>
                <a:rect l="0" t="0" r="r" b="b"/>
                <a:pathLst>
                  <a:path h="56">
                    <a:moveTo>
                      <a:pt x="0" y="56"/>
                    </a:moveTo>
                    <a:cubicBezTo>
                      <a:pt x="0" y="0"/>
                      <a:pt x="0" y="0"/>
                      <a:pt x="0" y="0"/>
                    </a:cubicBezTo>
                    <a:cubicBezTo>
                      <a:pt x="0" y="34"/>
                      <a:pt x="0" y="56"/>
                      <a:pt x="0" y="56"/>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4" name="Freeform 45"/>
              <p:cNvSpPr>
                <a:spLocks/>
              </p:cNvSpPr>
              <p:nvPr/>
            </p:nvSpPr>
            <p:spPr bwMode="auto">
              <a:xfrm>
                <a:off x="8010946" y="4538749"/>
                <a:ext cx="436383" cy="880652"/>
              </a:xfrm>
              <a:custGeom>
                <a:avLst/>
                <a:gdLst>
                  <a:gd name="T0" fmla="*/ 353 w 353"/>
                  <a:gd name="T1" fmla="*/ 0 h 713"/>
                  <a:gd name="T2" fmla="*/ 0 w 353"/>
                  <a:gd name="T3" fmla="*/ 0 h 713"/>
                  <a:gd name="T4" fmla="*/ 6 w 353"/>
                  <a:gd name="T5" fmla="*/ 128 h 713"/>
                  <a:gd name="T6" fmla="*/ 43 w 353"/>
                  <a:gd name="T7" fmla="*/ 332 h 713"/>
                  <a:gd name="T8" fmla="*/ 6 w 353"/>
                  <a:gd name="T9" fmla="*/ 657 h 713"/>
                  <a:gd name="T10" fmla="*/ 6 w 353"/>
                  <a:gd name="T11" fmla="*/ 713 h 713"/>
                  <a:gd name="T12" fmla="*/ 353 w 353"/>
                  <a:gd name="T13" fmla="*/ 713 h 713"/>
                  <a:gd name="T14" fmla="*/ 322 w 353"/>
                  <a:gd name="T15" fmla="*/ 342 h 713"/>
                  <a:gd name="T16" fmla="*/ 353 w 353"/>
                  <a:gd name="T17"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713">
                    <a:moveTo>
                      <a:pt x="353" y="0"/>
                    </a:moveTo>
                    <a:cubicBezTo>
                      <a:pt x="339" y="0"/>
                      <a:pt x="0" y="0"/>
                      <a:pt x="0" y="0"/>
                    </a:cubicBezTo>
                    <a:cubicBezTo>
                      <a:pt x="6" y="128"/>
                      <a:pt x="6" y="128"/>
                      <a:pt x="6" y="128"/>
                    </a:cubicBezTo>
                    <a:cubicBezTo>
                      <a:pt x="6" y="220"/>
                      <a:pt x="43" y="332"/>
                      <a:pt x="43" y="332"/>
                    </a:cubicBezTo>
                    <a:cubicBezTo>
                      <a:pt x="7" y="448"/>
                      <a:pt x="7" y="556"/>
                      <a:pt x="6" y="657"/>
                    </a:cubicBezTo>
                    <a:cubicBezTo>
                      <a:pt x="6" y="713"/>
                      <a:pt x="6" y="713"/>
                      <a:pt x="6" y="713"/>
                    </a:cubicBezTo>
                    <a:cubicBezTo>
                      <a:pt x="353" y="713"/>
                      <a:pt x="353" y="713"/>
                      <a:pt x="353" y="713"/>
                    </a:cubicBezTo>
                    <a:cubicBezTo>
                      <a:pt x="353" y="713"/>
                      <a:pt x="350" y="397"/>
                      <a:pt x="322" y="342"/>
                    </a:cubicBezTo>
                    <a:cubicBezTo>
                      <a:pt x="322" y="342"/>
                      <a:pt x="353" y="174"/>
                      <a:pt x="353" y="0"/>
                    </a:cubicBezTo>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5" name="Freeform 46"/>
              <p:cNvSpPr>
                <a:spLocks/>
              </p:cNvSpPr>
              <p:nvPr/>
            </p:nvSpPr>
            <p:spPr bwMode="auto">
              <a:xfrm>
                <a:off x="8018832" y="5353680"/>
                <a:ext cx="0" cy="65721"/>
              </a:xfrm>
              <a:custGeom>
                <a:avLst/>
                <a:gdLst>
                  <a:gd name="T0" fmla="*/ 0 h 54"/>
                  <a:gd name="T1" fmla="*/ 0 h 54"/>
                  <a:gd name="T2" fmla="*/ 27 h 54"/>
                  <a:gd name="T3" fmla="*/ 28 h 54"/>
                  <a:gd name="T4" fmla="*/ 28 h 54"/>
                  <a:gd name="T5" fmla="*/ 54 h 54"/>
                  <a:gd name="T6" fmla="*/ 0 h 54"/>
                </a:gdLst>
                <a:ahLst/>
                <a:cxnLst>
                  <a:cxn ang="0">
                    <a:pos x="0" y="T0"/>
                  </a:cxn>
                  <a:cxn ang="0">
                    <a:pos x="0" y="T1"/>
                  </a:cxn>
                  <a:cxn ang="0">
                    <a:pos x="0" y="T2"/>
                  </a:cxn>
                  <a:cxn ang="0">
                    <a:pos x="0" y="T3"/>
                  </a:cxn>
                  <a:cxn ang="0">
                    <a:pos x="0" y="T4"/>
                  </a:cxn>
                  <a:cxn ang="0">
                    <a:pos x="0" y="T5"/>
                  </a:cxn>
                  <a:cxn ang="0">
                    <a:pos x="0" y="T6"/>
                  </a:cxn>
                </a:cxnLst>
                <a:rect l="0" t="0" r="r" b="b"/>
                <a:pathLst>
                  <a:path h="54">
                    <a:moveTo>
                      <a:pt x="0" y="0"/>
                    </a:moveTo>
                    <a:cubicBezTo>
                      <a:pt x="0" y="0"/>
                      <a:pt x="0" y="0"/>
                      <a:pt x="0" y="0"/>
                    </a:cubicBezTo>
                    <a:cubicBezTo>
                      <a:pt x="0" y="10"/>
                      <a:pt x="0" y="20"/>
                      <a:pt x="0" y="27"/>
                    </a:cubicBezTo>
                    <a:cubicBezTo>
                      <a:pt x="0" y="27"/>
                      <a:pt x="0" y="28"/>
                      <a:pt x="0" y="28"/>
                    </a:cubicBezTo>
                    <a:cubicBezTo>
                      <a:pt x="0" y="28"/>
                      <a:pt x="0" y="28"/>
                      <a:pt x="0" y="28"/>
                    </a:cubicBezTo>
                    <a:cubicBezTo>
                      <a:pt x="0" y="44"/>
                      <a:pt x="0" y="54"/>
                      <a:pt x="0" y="54"/>
                    </a:cubicBezTo>
                    <a:cubicBezTo>
                      <a:pt x="0" y="0"/>
                      <a:pt x="0" y="0"/>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 name="Freeform 47"/>
              <p:cNvSpPr>
                <a:spLocks noEditPoints="1"/>
              </p:cNvSpPr>
              <p:nvPr/>
            </p:nvSpPr>
            <p:spPr bwMode="auto">
              <a:xfrm>
                <a:off x="8447329" y="5414144"/>
                <a:ext cx="0" cy="5258"/>
              </a:xfrm>
              <a:custGeom>
                <a:avLst/>
                <a:gdLst>
                  <a:gd name="T0" fmla="*/ 1 w 1"/>
                  <a:gd name="T1" fmla="*/ 4 h 4"/>
                  <a:gd name="T2" fmla="*/ 1 w 1"/>
                  <a:gd name="T3" fmla="*/ 4 h 4"/>
                  <a:gd name="T4" fmla="*/ 1 w 1"/>
                  <a:gd name="T5" fmla="*/ 4 h 4"/>
                  <a:gd name="T6" fmla="*/ 1 w 1"/>
                  <a:gd name="T7" fmla="*/ 4 h 4"/>
                  <a:gd name="T8" fmla="*/ 1 w 1"/>
                  <a:gd name="T9" fmla="*/ 4 h 4"/>
                  <a:gd name="T10" fmla="*/ 1 w 1"/>
                  <a:gd name="T11" fmla="*/ 4 h 4"/>
                  <a:gd name="T12" fmla="*/ 1 w 1"/>
                  <a:gd name="T13" fmla="*/ 4 h 4"/>
                  <a:gd name="T14" fmla="*/ 1 w 1"/>
                  <a:gd name="T15" fmla="*/ 4 h 4"/>
                  <a:gd name="T16" fmla="*/ 1 w 1"/>
                  <a:gd name="T17" fmla="*/ 4 h 4"/>
                  <a:gd name="T18" fmla="*/ 1 w 1"/>
                  <a:gd name="T19" fmla="*/ 3 h 4"/>
                  <a:gd name="T20" fmla="*/ 1 w 1"/>
                  <a:gd name="T21" fmla="*/ 3 h 4"/>
                  <a:gd name="T22" fmla="*/ 1 w 1"/>
                  <a:gd name="T23" fmla="*/ 3 h 4"/>
                  <a:gd name="T24" fmla="*/ 1 w 1"/>
                  <a:gd name="T25" fmla="*/ 3 h 4"/>
                  <a:gd name="T26" fmla="*/ 1 w 1"/>
                  <a:gd name="T27" fmla="*/ 3 h 4"/>
                  <a:gd name="T28" fmla="*/ 1 w 1"/>
                  <a:gd name="T29" fmla="*/ 3 h 4"/>
                  <a:gd name="T30" fmla="*/ 1 w 1"/>
                  <a:gd name="T31" fmla="*/ 2 h 4"/>
                  <a:gd name="T32" fmla="*/ 1 w 1"/>
                  <a:gd name="T33" fmla="*/ 2 h 4"/>
                  <a:gd name="T34" fmla="*/ 1 w 1"/>
                  <a:gd name="T35" fmla="*/ 2 h 4"/>
                  <a:gd name="T36" fmla="*/ 0 w 1"/>
                  <a:gd name="T37" fmla="*/ 0 h 4"/>
                  <a:gd name="T38" fmla="*/ 0 w 1"/>
                  <a:gd name="T39" fmla="*/ 1 h 4"/>
                  <a:gd name="T40" fmla="*/ 0 w 1"/>
                  <a:gd name="T4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 h="4">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0" y="0"/>
                    </a:moveTo>
                    <a:cubicBezTo>
                      <a:pt x="0" y="1"/>
                      <a:pt x="0" y="1"/>
                      <a:pt x="0" y="1"/>
                    </a:cubicBezTo>
                    <a:cubicBezTo>
                      <a:pt x="0" y="1"/>
                      <a:pt x="0" y="1"/>
                      <a:pt x="0" y="0"/>
                    </a:cubicBezTo>
                  </a:path>
                </a:pathLst>
              </a:custGeom>
              <a:solidFill>
                <a:srgbClr val="007A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7" name="Freeform 48"/>
              <p:cNvSpPr>
                <a:spLocks/>
              </p:cNvSpPr>
              <p:nvPr/>
            </p:nvSpPr>
            <p:spPr bwMode="auto">
              <a:xfrm>
                <a:off x="8018832" y="5001420"/>
                <a:ext cx="428497" cy="417982"/>
              </a:xfrm>
              <a:custGeom>
                <a:avLst/>
                <a:gdLst>
                  <a:gd name="T0" fmla="*/ 326 w 347"/>
                  <a:gd name="T1" fmla="*/ 0 h 337"/>
                  <a:gd name="T2" fmla="*/ 98 w 347"/>
                  <a:gd name="T3" fmla="*/ 156 h 337"/>
                  <a:gd name="T4" fmla="*/ 98 w 347"/>
                  <a:gd name="T5" fmla="*/ 283 h 337"/>
                  <a:gd name="T6" fmla="*/ 0 w 347"/>
                  <a:gd name="T7" fmla="*/ 283 h 337"/>
                  <a:gd name="T8" fmla="*/ 0 w 347"/>
                  <a:gd name="T9" fmla="*/ 337 h 337"/>
                  <a:gd name="T10" fmla="*/ 347 w 347"/>
                  <a:gd name="T11" fmla="*/ 337 h 337"/>
                  <a:gd name="T12" fmla="*/ 347 w 347"/>
                  <a:gd name="T13" fmla="*/ 337 h 337"/>
                  <a:gd name="T14" fmla="*/ 347 w 347"/>
                  <a:gd name="T15" fmla="*/ 337 h 337"/>
                  <a:gd name="T16" fmla="*/ 347 w 347"/>
                  <a:gd name="T17" fmla="*/ 337 h 337"/>
                  <a:gd name="T18" fmla="*/ 347 w 347"/>
                  <a:gd name="T19" fmla="*/ 337 h 337"/>
                  <a:gd name="T20" fmla="*/ 347 w 347"/>
                  <a:gd name="T21" fmla="*/ 337 h 337"/>
                  <a:gd name="T22" fmla="*/ 347 w 347"/>
                  <a:gd name="T23" fmla="*/ 337 h 337"/>
                  <a:gd name="T24" fmla="*/ 347 w 347"/>
                  <a:gd name="T25" fmla="*/ 337 h 337"/>
                  <a:gd name="T26" fmla="*/ 347 w 347"/>
                  <a:gd name="T27" fmla="*/ 336 h 337"/>
                  <a:gd name="T28" fmla="*/ 347 w 347"/>
                  <a:gd name="T29" fmla="*/ 336 h 337"/>
                  <a:gd name="T30" fmla="*/ 347 w 347"/>
                  <a:gd name="T31" fmla="*/ 336 h 337"/>
                  <a:gd name="T32" fmla="*/ 347 w 347"/>
                  <a:gd name="T33" fmla="*/ 336 h 337"/>
                  <a:gd name="T34" fmla="*/ 347 w 347"/>
                  <a:gd name="T35" fmla="*/ 335 h 337"/>
                  <a:gd name="T36" fmla="*/ 347 w 347"/>
                  <a:gd name="T37" fmla="*/ 335 h 337"/>
                  <a:gd name="T38" fmla="*/ 346 w 347"/>
                  <a:gd name="T39" fmla="*/ 334 h 337"/>
                  <a:gd name="T40" fmla="*/ 346 w 347"/>
                  <a:gd name="T41" fmla="*/ 333 h 337"/>
                  <a:gd name="T42" fmla="*/ 326 w 347"/>
                  <a:gd name="T4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7" h="337">
                    <a:moveTo>
                      <a:pt x="326" y="0"/>
                    </a:moveTo>
                    <a:cubicBezTo>
                      <a:pt x="98" y="156"/>
                      <a:pt x="98" y="156"/>
                      <a:pt x="98" y="156"/>
                    </a:cubicBezTo>
                    <a:cubicBezTo>
                      <a:pt x="98" y="283"/>
                      <a:pt x="98" y="283"/>
                      <a:pt x="98" y="283"/>
                    </a:cubicBezTo>
                    <a:cubicBezTo>
                      <a:pt x="0" y="283"/>
                      <a:pt x="0" y="283"/>
                      <a:pt x="0" y="283"/>
                    </a:cubicBezTo>
                    <a:cubicBezTo>
                      <a:pt x="0" y="337"/>
                      <a:pt x="0" y="337"/>
                      <a:pt x="0"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6"/>
                      <a:pt x="347" y="336"/>
                    </a:cubicBezTo>
                    <a:cubicBezTo>
                      <a:pt x="347" y="336"/>
                      <a:pt x="347" y="336"/>
                      <a:pt x="347" y="336"/>
                    </a:cubicBezTo>
                    <a:cubicBezTo>
                      <a:pt x="347" y="336"/>
                      <a:pt x="347" y="336"/>
                      <a:pt x="347" y="336"/>
                    </a:cubicBezTo>
                    <a:cubicBezTo>
                      <a:pt x="347" y="336"/>
                      <a:pt x="347" y="336"/>
                      <a:pt x="347" y="336"/>
                    </a:cubicBezTo>
                    <a:cubicBezTo>
                      <a:pt x="347" y="336"/>
                      <a:pt x="347" y="335"/>
                      <a:pt x="347" y="335"/>
                    </a:cubicBezTo>
                    <a:cubicBezTo>
                      <a:pt x="347" y="335"/>
                      <a:pt x="347" y="335"/>
                      <a:pt x="347" y="335"/>
                    </a:cubicBezTo>
                    <a:cubicBezTo>
                      <a:pt x="346" y="335"/>
                      <a:pt x="346" y="334"/>
                      <a:pt x="346" y="334"/>
                    </a:cubicBezTo>
                    <a:cubicBezTo>
                      <a:pt x="346" y="334"/>
                      <a:pt x="346" y="334"/>
                      <a:pt x="346" y="333"/>
                    </a:cubicBezTo>
                    <a:cubicBezTo>
                      <a:pt x="346" y="303"/>
                      <a:pt x="343" y="93"/>
                      <a:pt x="326" y="0"/>
                    </a:cubicBezTo>
                  </a:path>
                </a:pathLst>
              </a:custGeom>
              <a:solidFill>
                <a:srgbClr val="50C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8" name="Freeform 49"/>
              <p:cNvSpPr>
                <a:spLocks/>
              </p:cNvSpPr>
              <p:nvPr/>
            </p:nvSpPr>
            <p:spPr bwMode="auto">
              <a:xfrm>
                <a:off x="8168675" y="4399423"/>
                <a:ext cx="147213" cy="194532"/>
              </a:xfrm>
              <a:custGeom>
                <a:avLst/>
                <a:gdLst>
                  <a:gd name="T0" fmla="*/ 93 w 120"/>
                  <a:gd name="T1" fmla="*/ 112 h 158"/>
                  <a:gd name="T2" fmla="*/ 93 w 120"/>
                  <a:gd name="T3" fmla="*/ 25 h 158"/>
                  <a:gd name="T4" fmla="*/ 39 w 120"/>
                  <a:gd name="T5" fmla="*/ 25 h 158"/>
                  <a:gd name="T6" fmla="*/ 30 w 120"/>
                  <a:gd name="T7" fmla="*/ 0 h 158"/>
                  <a:gd name="T8" fmla="*/ 0 w 120"/>
                  <a:gd name="T9" fmla="*/ 11 h 158"/>
                  <a:gd name="T10" fmla="*/ 29 w 120"/>
                  <a:gd name="T11" fmla="*/ 62 h 158"/>
                  <a:gd name="T12" fmla="*/ 29 w 120"/>
                  <a:gd name="T13" fmla="*/ 112 h 158"/>
                  <a:gd name="T14" fmla="*/ 1 w 120"/>
                  <a:gd name="T15" fmla="*/ 112 h 158"/>
                  <a:gd name="T16" fmla="*/ 61 w 120"/>
                  <a:gd name="T17" fmla="*/ 158 h 158"/>
                  <a:gd name="T18" fmla="*/ 120 w 120"/>
                  <a:gd name="T19" fmla="*/ 112 h 158"/>
                  <a:gd name="T20" fmla="*/ 93 w 120"/>
                  <a:gd name="T21" fmla="*/ 1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58">
                    <a:moveTo>
                      <a:pt x="93" y="112"/>
                    </a:moveTo>
                    <a:cubicBezTo>
                      <a:pt x="93" y="25"/>
                      <a:pt x="93" y="25"/>
                      <a:pt x="93" y="25"/>
                    </a:cubicBezTo>
                    <a:cubicBezTo>
                      <a:pt x="39" y="25"/>
                      <a:pt x="39" y="25"/>
                      <a:pt x="39" y="25"/>
                    </a:cubicBezTo>
                    <a:cubicBezTo>
                      <a:pt x="30" y="0"/>
                      <a:pt x="30" y="0"/>
                      <a:pt x="30" y="0"/>
                    </a:cubicBezTo>
                    <a:cubicBezTo>
                      <a:pt x="0" y="11"/>
                      <a:pt x="0" y="11"/>
                      <a:pt x="0" y="11"/>
                    </a:cubicBezTo>
                    <a:cubicBezTo>
                      <a:pt x="23" y="18"/>
                      <a:pt x="28" y="46"/>
                      <a:pt x="29" y="62"/>
                    </a:cubicBezTo>
                    <a:cubicBezTo>
                      <a:pt x="29" y="112"/>
                      <a:pt x="29" y="112"/>
                      <a:pt x="29" y="112"/>
                    </a:cubicBezTo>
                    <a:cubicBezTo>
                      <a:pt x="1" y="112"/>
                      <a:pt x="1" y="112"/>
                      <a:pt x="1" y="112"/>
                    </a:cubicBezTo>
                    <a:cubicBezTo>
                      <a:pt x="8" y="139"/>
                      <a:pt x="32" y="158"/>
                      <a:pt x="61" y="158"/>
                    </a:cubicBezTo>
                    <a:cubicBezTo>
                      <a:pt x="89" y="158"/>
                      <a:pt x="114" y="139"/>
                      <a:pt x="120" y="112"/>
                    </a:cubicBezTo>
                    <a:cubicBezTo>
                      <a:pt x="93" y="112"/>
                      <a:pt x="93" y="112"/>
                      <a:pt x="93" y="112"/>
                    </a:cubicBezTo>
                  </a:path>
                </a:pathLst>
              </a:custGeom>
              <a:solidFill>
                <a:srgbClr val="FF8C00"/>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9" name="Rectangle 50"/>
              <p:cNvSpPr>
                <a:spLocks noChangeArrowheads="1"/>
              </p:cNvSpPr>
              <p:nvPr/>
            </p:nvSpPr>
            <p:spPr bwMode="auto">
              <a:xfrm>
                <a:off x="7779611" y="5075026"/>
                <a:ext cx="360148" cy="27865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40" name="Rectangle 51"/>
              <p:cNvSpPr>
                <a:spLocks noChangeArrowheads="1"/>
              </p:cNvSpPr>
              <p:nvPr/>
            </p:nvSpPr>
            <p:spPr bwMode="auto">
              <a:xfrm>
                <a:off x="7779611" y="5075026"/>
                <a:ext cx="360148" cy="27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41" name="Rectangle 52"/>
              <p:cNvSpPr>
                <a:spLocks noChangeArrowheads="1"/>
              </p:cNvSpPr>
              <p:nvPr/>
            </p:nvSpPr>
            <p:spPr bwMode="auto">
              <a:xfrm>
                <a:off x="7800641" y="5096057"/>
                <a:ext cx="318087" cy="215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42" name="Rectangle 53"/>
              <p:cNvSpPr>
                <a:spLocks noChangeArrowheads="1"/>
              </p:cNvSpPr>
              <p:nvPr/>
            </p:nvSpPr>
            <p:spPr bwMode="auto">
              <a:xfrm>
                <a:off x="7800641" y="5096057"/>
                <a:ext cx="318087" cy="2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43" name="Freeform 54"/>
              <p:cNvSpPr>
                <a:spLocks noEditPoints="1"/>
              </p:cNvSpPr>
              <p:nvPr/>
            </p:nvSpPr>
            <p:spPr bwMode="auto">
              <a:xfrm>
                <a:off x="7779611" y="5075026"/>
                <a:ext cx="260253" cy="278654"/>
              </a:xfrm>
              <a:custGeom>
                <a:avLst/>
                <a:gdLst>
                  <a:gd name="T0" fmla="*/ 70 w 99"/>
                  <a:gd name="T1" fmla="*/ 101 h 106"/>
                  <a:gd name="T2" fmla="*/ 70 w 99"/>
                  <a:gd name="T3" fmla="*/ 92 h 106"/>
                  <a:gd name="T4" fmla="*/ 80 w 99"/>
                  <a:gd name="T5" fmla="*/ 92 h 106"/>
                  <a:gd name="T6" fmla="*/ 80 w 99"/>
                  <a:gd name="T7" fmla="*/ 101 h 106"/>
                  <a:gd name="T8" fmla="*/ 70 w 99"/>
                  <a:gd name="T9" fmla="*/ 101 h 106"/>
                  <a:gd name="T10" fmla="*/ 37 w 99"/>
                  <a:gd name="T11" fmla="*/ 0 h 106"/>
                  <a:gd name="T12" fmla="*/ 0 w 99"/>
                  <a:gd name="T13" fmla="*/ 0 h 106"/>
                  <a:gd name="T14" fmla="*/ 0 w 99"/>
                  <a:gd name="T15" fmla="*/ 106 h 106"/>
                  <a:gd name="T16" fmla="*/ 99 w 99"/>
                  <a:gd name="T17" fmla="*/ 106 h 106"/>
                  <a:gd name="T18" fmla="*/ 90 w 99"/>
                  <a:gd name="T19" fmla="*/ 90 h 106"/>
                  <a:gd name="T20" fmla="*/ 8 w 99"/>
                  <a:gd name="T21" fmla="*/ 90 h 106"/>
                  <a:gd name="T22" fmla="*/ 8 w 99"/>
                  <a:gd name="T23" fmla="*/ 8 h 106"/>
                  <a:gd name="T24" fmla="*/ 42 w 99"/>
                  <a:gd name="T25" fmla="*/ 8 h 106"/>
                  <a:gd name="T26" fmla="*/ 37 w 99"/>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6">
                    <a:moveTo>
                      <a:pt x="70" y="101"/>
                    </a:moveTo>
                    <a:lnTo>
                      <a:pt x="70" y="92"/>
                    </a:lnTo>
                    <a:lnTo>
                      <a:pt x="80" y="92"/>
                    </a:lnTo>
                    <a:lnTo>
                      <a:pt x="80" y="101"/>
                    </a:lnTo>
                    <a:lnTo>
                      <a:pt x="70" y="101"/>
                    </a:lnTo>
                    <a:close/>
                    <a:moveTo>
                      <a:pt x="37" y="0"/>
                    </a:moveTo>
                    <a:lnTo>
                      <a:pt x="0" y="0"/>
                    </a:lnTo>
                    <a:lnTo>
                      <a:pt x="0" y="106"/>
                    </a:lnTo>
                    <a:lnTo>
                      <a:pt x="99" y="106"/>
                    </a:lnTo>
                    <a:lnTo>
                      <a:pt x="90" y="90"/>
                    </a:lnTo>
                    <a:lnTo>
                      <a:pt x="8" y="90"/>
                    </a:lnTo>
                    <a:lnTo>
                      <a:pt x="8" y="8"/>
                    </a:lnTo>
                    <a:lnTo>
                      <a:pt x="42" y="8"/>
                    </a:lnTo>
                    <a:lnTo>
                      <a:pt x="37" y="0"/>
                    </a:lnTo>
                    <a:close/>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44" name="Freeform 55"/>
              <p:cNvSpPr>
                <a:spLocks noEditPoints="1"/>
              </p:cNvSpPr>
              <p:nvPr/>
            </p:nvSpPr>
            <p:spPr bwMode="auto">
              <a:xfrm>
                <a:off x="7779611" y="5075026"/>
                <a:ext cx="260253" cy="278654"/>
              </a:xfrm>
              <a:custGeom>
                <a:avLst/>
                <a:gdLst>
                  <a:gd name="T0" fmla="*/ 70 w 99"/>
                  <a:gd name="T1" fmla="*/ 101 h 106"/>
                  <a:gd name="T2" fmla="*/ 70 w 99"/>
                  <a:gd name="T3" fmla="*/ 92 h 106"/>
                  <a:gd name="T4" fmla="*/ 80 w 99"/>
                  <a:gd name="T5" fmla="*/ 92 h 106"/>
                  <a:gd name="T6" fmla="*/ 80 w 99"/>
                  <a:gd name="T7" fmla="*/ 101 h 106"/>
                  <a:gd name="T8" fmla="*/ 70 w 99"/>
                  <a:gd name="T9" fmla="*/ 101 h 106"/>
                  <a:gd name="T10" fmla="*/ 37 w 99"/>
                  <a:gd name="T11" fmla="*/ 0 h 106"/>
                  <a:gd name="T12" fmla="*/ 0 w 99"/>
                  <a:gd name="T13" fmla="*/ 0 h 106"/>
                  <a:gd name="T14" fmla="*/ 0 w 99"/>
                  <a:gd name="T15" fmla="*/ 106 h 106"/>
                  <a:gd name="T16" fmla="*/ 99 w 99"/>
                  <a:gd name="T17" fmla="*/ 106 h 106"/>
                  <a:gd name="T18" fmla="*/ 90 w 99"/>
                  <a:gd name="T19" fmla="*/ 90 h 106"/>
                  <a:gd name="T20" fmla="*/ 8 w 99"/>
                  <a:gd name="T21" fmla="*/ 90 h 106"/>
                  <a:gd name="T22" fmla="*/ 8 w 99"/>
                  <a:gd name="T23" fmla="*/ 8 h 106"/>
                  <a:gd name="T24" fmla="*/ 42 w 99"/>
                  <a:gd name="T25" fmla="*/ 8 h 106"/>
                  <a:gd name="T26" fmla="*/ 37 w 99"/>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6">
                    <a:moveTo>
                      <a:pt x="70" y="101"/>
                    </a:moveTo>
                    <a:lnTo>
                      <a:pt x="70" y="92"/>
                    </a:lnTo>
                    <a:lnTo>
                      <a:pt x="80" y="92"/>
                    </a:lnTo>
                    <a:lnTo>
                      <a:pt x="80" y="101"/>
                    </a:lnTo>
                    <a:lnTo>
                      <a:pt x="70" y="101"/>
                    </a:lnTo>
                    <a:moveTo>
                      <a:pt x="37" y="0"/>
                    </a:moveTo>
                    <a:lnTo>
                      <a:pt x="0" y="0"/>
                    </a:lnTo>
                    <a:lnTo>
                      <a:pt x="0" y="106"/>
                    </a:lnTo>
                    <a:lnTo>
                      <a:pt x="99" y="106"/>
                    </a:lnTo>
                    <a:lnTo>
                      <a:pt x="90" y="90"/>
                    </a:lnTo>
                    <a:lnTo>
                      <a:pt x="8" y="90"/>
                    </a:lnTo>
                    <a:lnTo>
                      <a:pt x="8" y="8"/>
                    </a:lnTo>
                    <a:lnTo>
                      <a:pt x="42" y="8"/>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45" name="Freeform 56"/>
              <p:cNvSpPr>
                <a:spLocks/>
              </p:cNvSpPr>
              <p:nvPr/>
            </p:nvSpPr>
            <p:spPr bwMode="auto">
              <a:xfrm>
                <a:off x="7800641" y="5096057"/>
                <a:ext cx="215562" cy="215562"/>
              </a:xfrm>
              <a:custGeom>
                <a:avLst/>
                <a:gdLst>
                  <a:gd name="T0" fmla="*/ 34 w 82"/>
                  <a:gd name="T1" fmla="*/ 0 h 82"/>
                  <a:gd name="T2" fmla="*/ 0 w 82"/>
                  <a:gd name="T3" fmla="*/ 0 h 82"/>
                  <a:gd name="T4" fmla="*/ 0 w 82"/>
                  <a:gd name="T5" fmla="*/ 82 h 82"/>
                  <a:gd name="T6" fmla="*/ 82 w 82"/>
                  <a:gd name="T7" fmla="*/ 82 h 82"/>
                  <a:gd name="T8" fmla="*/ 34 w 82"/>
                  <a:gd name="T9" fmla="*/ 0 h 82"/>
                </a:gdLst>
                <a:ahLst/>
                <a:cxnLst>
                  <a:cxn ang="0">
                    <a:pos x="T0" y="T1"/>
                  </a:cxn>
                  <a:cxn ang="0">
                    <a:pos x="T2" y="T3"/>
                  </a:cxn>
                  <a:cxn ang="0">
                    <a:pos x="T4" y="T5"/>
                  </a:cxn>
                  <a:cxn ang="0">
                    <a:pos x="T6" y="T7"/>
                  </a:cxn>
                  <a:cxn ang="0">
                    <a:pos x="T8" y="T9"/>
                  </a:cxn>
                </a:cxnLst>
                <a:rect l="0" t="0" r="r" b="b"/>
                <a:pathLst>
                  <a:path w="82" h="82">
                    <a:moveTo>
                      <a:pt x="34" y="0"/>
                    </a:moveTo>
                    <a:lnTo>
                      <a:pt x="0" y="0"/>
                    </a:lnTo>
                    <a:lnTo>
                      <a:pt x="0" y="82"/>
                    </a:lnTo>
                    <a:lnTo>
                      <a:pt x="82" y="82"/>
                    </a:lnTo>
                    <a:lnTo>
                      <a:pt x="34"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46" name="Freeform 57"/>
              <p:cNvSpPr>
                <a:spLocks/>
              </p:cNvSpPr>
              <p:nvPr/>
            </p:nvSpPr>
            <p:spPr bwMode="auto">
              <a:xfrm>
                <a:off x="7800641" y="5096057"/>
                <a:ext cx="215562" cy="215562"/>
              </a:xfrm>
              <a:custGeom>
                <a:avLst/>
                <a:gdLst>
                  <a:gd name="T0" fmla="*/ 34 w 82"/>
                  <a:gd name="T1" fmla="*/ 0 h 82"/>
                  <a:gd name="T2" fmla="*/ 0 w 82"/>
                  <a:gd name="T3" fmla="*/ 0 h 82"/>
                  <a:gd name="T4" fmla="*/ 0 w 82"/>
                  <a:gd name="T5" fmla="*/ 82 h 82"/>
                  <a:gd name="T6" fmla="*/ 82 w 82"/>
                  <a:gd name="T7" fmla="*/ 82 h 82"/>
                  <a:gd name="T8" fmla="*/ 34 w 82"/>
                  <a:gd name="T9" fmla="*/ 0 h 82"/>
                </a:gdLst>
                <a:ahLst/>
                <a:cxnLst>
                  <a:cxn ang="0">
                    <a:pos x="T0" y="T1"/>
                  </a:cxn>
                  <a:cxn ang="0">
                    <a:pos x="T2" y="T3"/>
                  </a:cxn>
                  <a:cxn ang="0">
                    <a:pos x="T4" y="T5"/>
                  </a:cxn>
                  <a:cxn ang="0">
                    <a:pos x="T6" y="T7"/>
                  </a:cxn>
                  <a:cxn ang="0">
                    <a:pos x="T8" y="T9"/>
                  </a:cxn>
                </a:cxnLst>
                <a:rect l="0" t="0" r="r" b="b"/>
                <a:pathLst>
                  <a:path w="82" h="82">
                    <a:moveTo>
                      <a:pt x="34" y="0"/>
                    </a:moveTo>
                    <a:lnTo>
                      <a:pt x="0" y="0"/>
                    </a:lnTo>
                    <a:lnTo>
                      <a:pt x="0" y="82"/>
                    </a:lnTo>
                    <a:lnTo>
                      <a:pt x="82" y="82"/>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47" name="Rectangle 58"/>
              <p:cNvSpPr>
                <a:spLocks noChangeArrowheads="1"/>
              </p:cNvSpPr>
              <p:nvPr/>
            </p:nvSpPr>
            <p:spPr bwMode="auto">
              <a:xfrm>
                <a:off x="7963628" y="5316877"/>
                <a:ext cx="26288" cy="23660"/>
              </a:xfrm>
              <a:prstGeom prst="rect">
                <a:avLst/>
              </a:prstGeom>
              <a:solidFill>
                <a:srgbClr val="9C0C1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48" name="Rectangle 59"/>
              <p:cNvSpPr>
                <a:spLocks noChangeArrowheads="1"/>
              </p:cNvSpPr>
              <p:nvPr/>
            </p:nvSpPr>
            <p:spPr bwMode="auto">
              <a:xfrm>
                <a:off x="7963628" y="5316877"/>
                <a:ext cx="26288" cy="2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49" name="Freeform 60"/>
              <p:cNvSpPr>
                <a:spLocks/>
              </p:cNvSpPr>
              <p:nvPr/>
            </p:nvSpPr>
            <p:spPr bwMode="auto">
              <a:xfrm>
                <a:off x="7905794" y="4538749"/>
                <a:ext cx="197162" cy="754469"/>
              </a:xfrm>
              <a:custGeom>
                <a:avLst/>
                <a:gdLst>
                  <a:gd name="T0" fmla="*/ 0 w 159"/>
                  <a:gd name="T1" fmla="*/ 612 h 612"/>
                  <a:gd name="T2" fmla="*/ 85 w 159"/>
                  <a:gd name="T3" fmla="*/ 0 h 612"/>
                  <a:gd name="T4" fmla="*/ 85 w 159"/>
                  <a:gd name="T5" fmla="*/ 0 h 612"/>
                  <a:gd name="T6" fmla="*/ 159 w 159"/>
                  <a:gd name="T7" fmla="*/ 26 h 612"/>
                  <a:gd name="T8" fmla="*/ 147 w 159"/>
                  <a:gd name="T9" fmla="*/ 66 h 612"/>
                  <a:gd name="T10" fmla="*/ 119 w 159"/>
                  <a:gd name="T11" fmla="*/ 184 h 612"/>
                  <a:gd name="T12" fmla="*/ 78 w 159"/>
                  <a:gd name="T13" fmla="*/ 612 h 612"/>
                  <a:gd name="T14" fmla="*/ 0 w 159"/>
                  <a:gd name="T15" fmla="*/ 612 h 6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612">
                    <a:moveTo>
                      <a:pt x="0" y="612"/>
                    </a:moveTo>
                    <a:cubicBezTo>
                      <a:pt x="0" y="244"/>
                      <a:pt x="84" y="3"/>
                      <a:pt x="85" y="0"/>
                    </a:cubicBezTo>
                    <a:cubicBezTo>
                      <a:pt x="85" y="0"/>
                      <a:pt x="85" y="0"/>
                      <a:pt x="85" y="0"/>
                    </a:cubicBezTo>
                    <a:cubicBezTo>
                      <a:pt x="159" y="26"/>
                      <a:pt x="159" y="26"/>
                      <a:pt x="159" y="26"/>
                    </a:cubicBezTo>
                    <a:cubicBezTo>
                      <a:pt x="159" y="26"/>
                      <a:pt x="154" y="39"/>
                      <a:pt x="147" y="66"/>
                    </a:cubicBezTo>
                    <a:cubicBezTo>
                      <a:pt x="139" y="93"/>
                      <a:pt x="129" y="133"/>
                      <a:pt x="119" y="184"/>
                    </a:cubicBezTo>
                    <a:cubicBezTo>
                      <a:pt x="98" y="287"/>
                      <a:pt x="78" y="434"/>
                      <a:pt x="78" y="612"/>
                    </a:cubicBezTo>
                    <a:lnTo>
                      <a:pt x="0" y="612"/>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50" name="Freeform 61"/>
              <p:cNvSpPr>
                <a:spLocks/>
              </p:cNvSpPr>
              <p:nvPr/>
            </p:nvSpPr>
            <p:spPr bwMode="auto">
              <a:xfrm>
                <a:off x="7905794" y="5293219"/>
                <a:ext cx="97267" cy="102524"/>
              </a:xfrm>
              <a:custGeom>
                <a:avLst/>
                <a:gdLst>
                  <a:gd name="T0" fmla="*/ 0 w 78"/>
                  <a:gd name="T1" fmla="*/ 41 h 82"/>
                  <a:gd name="T2" fmla="*/ 0 w 78"/>
                  <a:gd name="T3" fmla="*/ 43 h 82"/>
                  <a:gd name="T4" fmla="*/ 39 w 78"/>
                  <a:gd name="T5" fmla="*/ 82 h 82"/>
                  <a:gd name="T6" fmla="*/ 78 w 78"/>
                  <a:gd name="T7" fmla="*/ 43 h 82"/>
                  <a:gd name="T8" fmla="*/ 78 w 78"/>
                  <a:gd name="T9" fmla="*/ 41 h 82"/>
                  <a:gd name="T10" fmla="*/ 78 w 78"/>
                  <a:gd name="T11" fmla="*/ 41 h 82"/>
                  <a:gd name="T12" fmla="*/ 78 w 78"/>
                  <a:gd name="T13" fmla="*/ 0 h 82"/>
                  <a:gd name="T14" fmla="*/ 0 w 78"/>
                  <a:gd name="T15" fmla="*/ 0 h 82"/>
                  <a:gd name="T16" fmla="*/ 0 w 78"/>
                  <a:gd name="T17"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82">
                    <a:moveTo>
                      <a:pt x="0" y="41"/>
                    </a:moveTo>
                    <a:cubicBezTo>
                      <a:pt x="0" y="42"/>
                      <a:pt x="0" y="42"/>
                      <a:pt x="0" y="43"/>
                    </a:cubicBezTo>
                    <a:cubicBezTo>
                      <a:pt x="0" y="65"/>
                      <a:pt x="17" y="82"/>
                      <a:pt x="39" y="82"/>
                    </a:cubicBezTo>
                    <a:cubicBezTo>
                      <a:pt x="61" y="82"/>
                      <a:pt x="78" y="65"/>
                      <a:pt x="78" y="43"/>
                    </a:cubicBezTo>
                    <a:cubicBezTo>
                      <a:pt x="78" y="42"/>
                      <a:pt x="78" y="42"/>
                      <a:pt x="78" y="41"/>
                    </a:cubicBezTo>
                    <a:cubicBezTo>
                      <a:pt x="78" y="41"/>
                      <a:pt x="78" y="41"/>
                      <a:pt x="78" y="41"/>
                    </a:cubicBezTo>
                    <a:cubicBezTo>
                      <a:pt x="78" y="0"/>
                      <a:pt x="78" y="0"/>
                      <a:pt x="78" y="0"/>
                    </a:cubicBezTo>
                    <a:cubicBezTo>
                      <a:pt x="0" y="0"/>
                      <a:pt x="0" y="0"/>
                      <a:pt x="0" y="0"/>
                    </a:cubicBezTo>
                    <a:cubicBezTo>
                      <a:pt x="0" y="41"/>
                      <a:pt x="0" y="41"/>
                      <a:pt x="0" y="41"/>
                    </a:cubicBezTo>
                    <a:close/>
                  </a:path>
                </a:pathLst>
              </a:custGeom>
              <a:solidFill>
                <a:srgbClr val="FF8C00"/>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grpSp>
            <p:nvGrpSpPr>
              <p:cNvPr id="51" name="Group 50"/>
              <p:cNvGrpSpPr/>
              <p:nvPr/>
            </p:nvGrpSpPr>
            <p:grpSpPr>
              <a:xfrm rot="1873458">
                <a:off x="7975656" y="4155181"/>
                <a:ext cx="389066" cy="354890"/>
                <a:chOff x="7971513" y="4181231"/>
                <a:chExt cx="389066" cy="354890"/>
              </a:xfrm>
            </p:grpSpPr>
            <p:sp>
              <p:nvSpPr>
                <p:cNvPr id="67" name="Freeform 62"/>
                <p:cNvSpPr>
                  <a:spLocks/>
                </p:cNvSpPr>
                <p:nvPr/>
              </p:nvSpPr>
              <p:spPr bwMode="auto">
                <a:xfrm>
                  <a:off x="8152902" y="4212777"/>
                  <a:ext cx="115668" cy="65721"/>
                </a:xfrm>
                <a:custGeom>
                  <a:avLst/>
                  <a:gdLst>
                    <a:gd name="T0" fmla="*/ 0 w 44"/>
                    <a:gd name="T1" fmla="*/ 14 h 25"/>
                    <a:gd name="T2" fmla="*/ 44 w 44"/>
                    <a:gd name="T3" fmla="*/ 0 h 25"/>
                    <a:gd name="T4" fmla="*/ 44 w 44"/>
                    <a:gd name="T5" fmla="*/ 25 h 25"/>
                    <a:gd name="T6" fmla="*/ 0 w 44"/>
                    <a:gd name="T7" fmla="*/ 14 h 25"/>
                  </a:gdLst>
                  <a:ahLst/>
                  <a:cxnLst>
                    <a:cxn ang="0">
                      <a:pos x="T0" y="T1"/>
                    </a:cxn>
                    <a:cxn ang="0">
                      <a:pos x="T2" y="T3"/>
                    </a:cxn>
                    <a:cxn ang="0">
                      <a:pos x="T4" y="T5"/>
                    </a:cxn>
                    <a:cxn ang="0">
                      <a:pos x="T6" y="T7"/>
                    </a:cxn>
                  </a:cxnLst>
                  <a:rect l="0" t="0" r="r" b="b"/>
                  <a:pathLst>
                    <a:path w="44" h="25">
                      <a:moveTo>
                        <a:pt x="0" y="14"/>
                      </a:moveTo>
                      <a:lnTo>
                        <a:pt x="44" y="0"/>
                      </a:lnTo>
                      <a:lnTo>
                        <a:pt x="44" y="25"/>
                      </a:lnTo>
                      <a:lnTo>
                        <a:pt x="0" y="1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68" name="Freeform 63"/>
                <p:cNvSpPr>
                  <a:spLocks/>
                </p:cNvSpPr>
                <p:nvPr/>
              </p:nvSpPr>
              <p:spPr bwMode="auto">
                <a:xfrm>
                  <a:off x="8074038" y="4249580"/>
                  <a:ext cx="286541" cy="205047"/>
                </a:xfrm>
                <a:custGeom>
                  <a:avLst/>
                  <a:gdLst>
                    <a:gd name="T0" fmla="*/ 0 w 233"/>
                    <a:gd name="T1" fmla="*/ 167 h 167"/>
                    <a:gd name="T2" fmla="*/ 118 w 233"/>
                    <a:gd name="T3" fmla="*/ 167 h 167"/>
                    <a:gd name="T4" fmla="*/ 119 w 233"/>
                    <a:gd name="T5" fmla="*/ 167 h 167"/>
                    <a:gd name="T6" fmla="*/ 233 w 233"/>
                    <a:gd name="T7" fmla="*/ 0 h 167"/>
                    <a:gd name="T8" fmla="*/ 225 w 233"/>
                    <a:gd name="T9" fmla="*/ 0 h 167"/>
                    <a:gd name="T10" fmla="*/ 158 w 233"/>
                    <a:gd name="T11" fmla="*/ 0 h 167"/>
                    <a:gd name="T12" fmla="*/ 74 w 233"/>
                    <a:gd name="T13" fmla="*/ 0 h 167"/>
                    <a:gd name="T14" fmla="*/ 0 w 233"/>
                    <a:gd name="T15" fmla="*/ 0 h 167"/>
                    <a:gd name="T16" fmla="*/ 0 w 233"/>
                    <a:gd name="T1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7">
                      <a:moveTo>
                        <a:pt x="0" y="167"/>
                      </a:moveTo>
                      <a:cubicBezTo>
                        <a:pt x="118" y="167"/>
                        <a:pt x="118" y="167"/>
                        <a:pt x="118" y="167"/>
                      </a:cubicBezTo>
                      <a:cubicBezTo>
                        <a:pt x="119" y="167"/>
                        <a:pt x="119" y="167"/>
                        <a:pt x="119" y="167"/>
                      </a:cubicBezTo>
                      <a:cubicBezTo>
                        <a:pt x="207" y="162"/>
                        <a:pt x="233" y="89"/>
                        <a:pt x="233" y="0"/>
                      </a:cubicBezTo>
                      <a:cubicBezTo>
                        <a:pt x="225" y="0"/>
                        <a:pt x="225" y="0"/>
                        <a:pt x="225" y="0"/>
                      </a:cubicBezTo>
                      <a:cubicBezTo>
                        <a:pt x="158" y="0"/>
                        <a:pt x="158" y="0"/>
                        <a:pt x="158" y="0"/>
                      </a:cubicBezTo>
                      <a:cubicBezTo>
                        <a:pt x="74" y="0"/>
                        <a:pt x="74" y="0"/>
                        <a:pt x="74" y="0"/>
                      </a:cubicBezTo>
                      <a:cubicBezTo>
                        <a:pt x="0" y="0"/>
                        <a:pt x="0" y="0"/>
                        <a:pt x="0" y="0"/>
                      </a:cubicBezTo>
                      <a:cubicBezTo>
                        <a:pt x="0" y="167"/>
                        <a:pt x="0" y="167"/>
                        <a:pt x="0" y="167"/>
                      </a:cubicBezTo>
                    </a:path>
                  </a:pathLst>
                </a:custGeom>
                <a:solidFill>
                  <a:srgbClr val="FF8C00"/>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69" name="Oval 64"/>
                <p:cNvSpPr>
                  <a:spLocks noChangeArrowheads="1"/>
                </p:cNvSpPr>
                <p:nvPr/>
              </p:nvSpPr>
              <p:spPr bwMode="auto">
                <a:xfrm>
                  <a:off x="8173933" y="4294271"/>
                  <a:ext cx="15773" cy="1840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70" name="Freeform 65"/>
                <p:cNvSpPr>
                  <a:spLocks/>
                </p:cNvSpPr>
                <p:nvPr/>
              </p:nvSpPr>
              <p:spPr bwMode="auto">
                <a:xfrm>
                  <a:off x="7971513" y="4181231"/>
                  <a:ext cx="291799" cy="354890"/>
                </a:xfrm>
                <a:custGeom>
                  <a:avLst/>
                  <a:gdLst>
                    <a:gd name="T0" fmla="*/ 140 w 237"/>
                    <a:gd name="T1" fmla="*/ 172 h 286"/>
                    <a:gd name="T2" fmla="*/ 140 w 237"/>
                    <a:gd name="T3" fmla="*/ 172 h 286"/>
                    <a:gd name="T4" fmla="*/ 136 w 237"/>
                    <a:gd name="T5" fmla="*/ 167 h 286"/>
                    <a:gd name="T6" fmla="*/ 125 w 237"/>
                    <a:gd name="T7" fmla="*/ 123 h 286"/>
                    <a:gd name="T8" fmla="*/ 83 w 237"/>
                    <a:gd name="T9" fmla="*/ 54 h 286"/>
                    <a:gd name="T10" fmla="*/ 83 w 237"/>
                    <a:gd name="T11" fmla="*/ 55 h 286"/>
                    <a:gd name="T12" fmla="*/ 83 w 237"/>
                    <a:gd name="T13" fmla="*/ 54 h 286"/>
                    <a:gd name="T14" fmla="*/ 33 w 237"/>
                    <a:gd name="T15" fmla="*/ 82 h 286"/>
                    <a:gd name="T16" fmla="*/ 26 w 237"/>
                    <a:gd name="T17" fmla="*/ 146 h 286"/>
                    <a:gd name="T18" fmla="*/ 35 w 237"/>
                    <a:gd name="T19" fmla="*/ 178 h 286"/>
                    <a:gd name="T20" fmla="*/ 41 w 237"/>
                    <a:gd name="T21" fmla="*/ 206 h 286"/>
                    <a:gd name="T22" fmla="*/ 68 w 237"/>
                    <a:gd name="T23" fmla="*/ 219 h 286"/>
                    <a:gd name="T24" fmla="*/ 237 w 237"/>
                    <a:gd name="T25" fmla="*/ 215 h 286"/>
                    <a:gd name="T26" fmla="*/ 140 w 237"/>
                    <a:gd name="T27" fmla="*/ 17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286">
                      <a:moveTo>
                        <a:pt x="140" y="172"/>
                      </a:moveTo>
                      <a:cubicBezTo>
                        <a:pt x="140" y="172"/>
                        <a:pt x="140" y="172"/>
                        <a:pt x="140" y="172"/>
                      </a:cubicBezTo>
                      <a:cubicBezTo>
                        <a:pt x="139" y="170"/>
                        <a:pt x="137" y="169"/>
                        <a:pt x="136" y="167"/>
                      </a:cubicBezTo>
                      <a:cubicBezTo>
                        <a:pt x="122" y="153"/>
                        <a:pt x="126" y="143"/>
                        <a:pt x="125" y="123"/>
                      </a:cubicBezTo>
                      <a:cubicBezTo>
                        <a:pt x="124" y="100"/>
                        <a:pt x="108" y="61"/>
                        <a:pt x="83" y="54"/>
                      </a:cubicBezTo>
                      <a:cubicBezTo>
                        <a:pt x="83" y="55"/>
                        <a:pt x="83" y="55"/>
                        <a:pt x="83" y="55"/>
                      </a:cubicBezTo>
                      <a:cubicBezTo>
                        <a:pt x="83" y="54"/>
                        <a:pt x="83" y="54"/>
                        <a:pt x="83" y="54"/>
                      </a:cubicBezTo>
                      <a:cubicBezTo>
                        <a:pt x="83" y="54"/>
                        <a:pt x="0" y="0"/>
                        <a:pt x="33" y="82"/>
                      </a:cubicBezTo>
                      <a:cubicBezTo>
                        <a:pt x="19" y="101"/>
                        <a:pt x="15" y="127"/>
                        <a:pt x="26" y="146"/>
                      </a:cubicBezTo>
                      <a:cubicBezTo>
                        <a:pt x="33" y="157"/>
                        <a:pt x="35" y="165"/>
                        <a:pt x="35" y="178"/>
                      </a:cubicBezTo>
                      <a:cubicBezTo>
                        <a:pt x="35" y="188"/>
                        <a:pt x="36" y="196"/>
                        <a:pt x="41" y="206"/>
                      </a:cubicBezTo>
                      <a:cubicBezTo>
                        <a:pt x="45" y="213"/>
                        <a:pt x="56" y="218"/>
                        <a:pt x="68" y="219"/>
                      </a:cubicBezTo>
                      <a:cubicBezTo>
                        <a:pt x="109" y="286"/>
                        <a:pt x="237" y="215"/>
                        <a:pt x="237" y="215"/>
                      </a:cubicBezTo>
                      <a:cubicBezTo>
                        <a:pt x="209" y="170"/>
                        <a:pt x="140" y="172"/>
                        <a:pt x="140" y="172"/>
                      </a:cubicBezTo>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71" name="Freeform 66"/>
                <p:cNvSpPr>
                  <a:spLocks/>
                </p:cNvSpPr>
                <p:nvPr/>
              </p:nvSpPr>
              <p:spPr bwMode="auto">
                <a:xfrm>
                  <a:off x="8145015" y="4375763"/>
                  <a:ext cx="92009" cy="63091"/>
                </a:xfrm>
                <a:custGeom>
                  <a:avLst/>
                  <a:gdLst>
                    <a:gd name="T0" fmla="*/ 0 w 76"/>
                    <a:gd name="T1" fmla="*/ 13 h 50"/>
                    <a:gd name="T2" fmla="*/ 37 w 76"/>
                    <a:gd name="T3" fmla="*/ 50 h 50"/>
                    <a:gd name="T4" fmla="*/ 75 w 76"/>
                    <a:gd name="T5" fmla="*/ 13 h 50"/>
                    <a:gd name="T6" fmla="*/ 76 w 76"/>
                    <a:gd name="T7" fmla="*/ 0 h 50"/>
                    <a:gd name="T8" fmla="*/ 0 w 76"/>
                    <a:gd name="T9" fmla="*/ 0 h 50"/>
                    <a:gd name="T10" fmla="*/ 0 w 76"/>
                    <a:gd name="T11" fmla="*/ 13 h 50"/>
                  </a:gdLst>
                  <a:ahLst/>
                  <a:cxnLst>
                    <a:cxn ang="0">
                      <a:pos x="T0" y="T1"/>
                    </a:cxn>
                    <a:cxn ang="0">
                      <a:pos x="T2" y="T3"/>
                    </a:cxn>
                    <a:cxn ang="0">
                      <a:pos x="T4" y="T5"/>
                    </a:cxn>
                    <a:cxn ang="0">
                      <a:pos x="T6" y="T7"/>
                    </a:cxn>
                    <a:cxn ang="0">
                      <a:pos x="T8" y="T9"/>
                    </a:cxn>
                    <a:cxn ang="0">
                      <a:pos x="T10" y="T11"/>
                    </a:cxn>
                  </a:cxnLst>
                  <a:rect l="0" t="0" r="r" b="b"/>
                  <a:pathLst>
                    <a:path w="76" h="50">
                      <a:moveTo>
                        <a:pt x="0" y="13"/>
                      </a:moveTo>
                      <a:cubicBezTo>
                        <a:pt x="0" y="34"/>
                        <a:pt x="16" y="50"/>
                        <a:pt x="37" y="50"/>
                      </a:cubicBezTo>
                      <a:cubicBezTo>
                        <a:pt x="58" y="50"/>
                        <a:pt x="75" y="34"/>
                        <a:pt x="75" y="13"/>
                      </a:cubicBezTo>
                      <a:cubicBezTo>
                        <a:pt x="76" y="0"/>
                        <a:pt x="76" y="0"/>
                        <a:pt x="76" y="0"/>
                      </a:cubicBezTo>
                      <a:cubicBezTo>
                        <a:pt x="0" y="0"/>
                        <a:pt x="0" y="0"/>
                        <a:pt x="0" y="0"/>
                      </a:cubicBezTo>
                      <a:cubicBezTo>
                        <a:pt x="0" y="13"/>
                        <a:pt x="0" y="13"/>
                        <a:pt x="0" y="13"/>
                      </a:cubicBezTo>
                    </a:path>
                  </a:pathLst>
                </a:custGeom>
                <a:solidFill>
                  <a:srgbClr val="FF8C00"/>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72" name="Freeform 67"/>
                <p:cNvSpPr>
                  <a:spLocks/>
                </p:cNvSpPr>
                <p:nvPr/>
              </p:nvSpPr>
              <p:spPr bwMode="auto">
                <a:xfrm>
                  <a:off x="8166045" y="4394166"/>
                  <a:ext cx="47319" cy="23660"/>
                </a:xfrm>
                <a:custGeom>
                  <a:avLst/>
                  <a:gdLst>
                    <a:gd name="T0" fmla="*/ 38 w 38"/>
                    <a:gd name="T1" fmla="*/ 0 h 19"/>
                    <a:gd name="T2" fmla="*/ 0 w 38"/>
                    <a:gd name="T3" fmla="*/ 0 h 19"/>
                    <a:gd name="T4" fmla="*/ 19 w 38"/>
                    <a:gd name="T5" fmla="*/ 19 h 19"/>
                    <a:gd name="T6" fmla="*/ 38 w 38"/>
                    <a:gd name="T7" fmla="*/ 0 h 19"/>
                  </a:gdLst>
                  <a:ahLst/>
                  <a:cxnLst>
                    <a:cxn ang="0">
                      <a:pos x="T0" y="T1"/>
                    </a:cxn>
                    <a:cxn ang="0">
                      <a:pos x="T2" y="T3"/>
                    </a:cxn>
                    <a:cxn ang="0">
                      <a:pos x="T4" y="T5"/>
                    </a:cxn>
                    <a:cxn ang="0">
                      <a:pos x="T6" y="T7"/>
                    </a:cxn>
                  </a:cxnLst>
                  <a:rect l="0" t="0" r="r" b="b"/>
                  <a:pathLst>
                    <a:path w="38" h="19">
                      <a:moveTo>
                        <a:pt x="38" y="0"/>
                      </a:moveTo>
                      <a:cubicBezTo>
                        <a:pt x="0" y="0"/>
                        <a:pt x="0" y="0"/>
                        <a:pt x="0" y="0"/>
                      </a:cubicBezTo>
                      <a:cubicBezTo>
                        <a:pt x="0" y="10"/>
                        <a:pt x="9" y="19"/>
                        <a:pt x="19" y="19"/>
                      </a:cubicBezTo>
                      <a:cubicBezTo>
                        <a:pt x="30" y="19"/>
                        <a:pt x="38" y="10"/>
                        <a:pt x="38"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grpSp>
          <p:grpSp>
            <p:nvGrpSpPr>
              <p:cNvPr id="52" name="Group 51"/>
              <p:cNvGrpSpPr/>
              <p:nvPr/>
            </p:nvGrpSpPr>
            <p:grpSpPr>
              <a:xfrm>
                <a:off x="7169522" y="1580419"/>
                <a:ext cx="2539854" cy="1479569"/>
                <a:chOff x="7169522" y="1580419"/>
                <a:chExt cx="2539854" cy="1479569"/>
              </a:xfrm>
            </p:grpSpPr>
            <p:sp>
              <p:nvSpPr>
                <p:cNvPr id="53" name="Freeform 61"/>
                <p:cNvSpPr/>
                <p:nvPr/>
              </p:nvSpPr>
              <p:spPr bwMode="auto">
                <a:xfrm rot="20227726">
                  <a:off x="7561925" y="1984169"/>
                  <a:ext cx="332583" cy="291975"/>
                </a:xfrm>
                <a:custGeom>
                  <a:avLst/>
                  <a:gdLst/>
                  <a:ahLst/>
                  <a:cxnLst/>
                  <a:rect l="l" t="t" r="r" b="b"/>
                  <a:pathLst>
                    <a:path w="8350336" h="7330758">
                      <a:moveTo>
                        <a:pt x="8212695" y="5577085"/>
                      </a:moveTo>
                      <a:lnTo>
                        <a:pt x="8212695" y="6739402"/>
                      </a:lnTo>
                      <a:lnTo>
                        <a:pt x="6703720" y="7330758"/>
                      </a:lnTo>
                      <a:lnTo>
                        <a:pt x="5745319" y="7024886"/>
                      </a:lnTo>
                      <a:cubicBezTo>
                        <a:pt x="5738524" y="6610258"/>
                        <a:pt x="5731720" y="6195627"/>
                        <a:pt x="5724925" y="5781001"/>
                      </a:cubicBezTo>
                      <a:lnTo>
                        <a:pt x="6703720" y="6046091"/>
                      </a:lnTo>
                      <a:close/>
                      <a:moveTo>
                        <a:pt x="3339117" y="5128472"/>
                      </a:moveTo>
                      <a:lnTo>
                        <a:pt x="5500620" y="5740216"/>
                      </a:lnTo>
                      <a:cubicBezTo>
                        <a:pt x="5507416" y="6154845"/>
                        <a:pt x="5514216" y="6569476"/>
                        <a:pt x="5521012" y="6984101"/>
                      </a:cubicBezTo>
                      <a:lnTo>
                        <a:pt x="3339117" y="6351963"/>
                      </a:lnTo>
                      <a:close/>
                      <a:moveTo>
                        <a:pt x="1157219" y="4577899"/>
                      </a:moveTo>
                      <a:lnTo>
                        <a:pt x="3094418" y="5128472"/>
                      </a:lnTo>
                      <a:lnTo>
                        <a:pt x="3135200" y="6290790"/>
                      </a:lnTo>
                      <a:lnTo>
                        <a:pt x="1177613" y="5719825"/>
                      </a:lnTo>
                      <a:cubicBezTo>
                        <a:pt x="1170815" y="5339181"/>
                        <a:pt x="1164014" y="4958543"/>
                        <a:pt x="1157219" y="4577899"/>
                      </a:cubicBezTo>
                      <a:close/>
                      <a:moveTo>
                        <a:pt x="76468" y="4292418"/>
                      </a:moveTo>
                      <a:lnTo>
                        <a:pt x="994087" y="4537117"/>
                      </a:lnTo>
                      <a:lnTo>
                        <a:pt x="994087" y="5658652"/>
                      </a:lnTo>
                      <a:lnTo>
                        <a:pt x="96859" y="5413953"/>
                      </a:lnTo>
                      <a:cubicBezTo>
                        <a:pt x="90064" y="5040110"/>
                        <a:pt x="83263" y="4666261"/>
                        <a:pt x="76468" y="4292418"/>
                      </a:cubicBezTo>
                      <a:close/>
                      <a:moveTo>
                        <a:pt x="4379085" y="3925370"/>
                      </a:moveTo>
                      <a:lnTo>
                        <a:pt x="6764896" y="4455549"/>
                      </a:lnTo>
                      <a:lnTo>
                        <a:pt x="8273868" y="4027328"/>
                      </a:lnTo>
                      <a:cubicBezTo>
                        <a:pt x="8267074" y="4448754"/>
                        <a:pt x="8260272" y="4870178"/>
                        <a:pt x="8253477" y="5291604"/>
                      </a:cubicBezTo>
                      <a:lnTo>
                        <a:pt x="6764896" y="5781001"/>
                      </a:lnTo>
                      <a:lnTo>
                        <a:pt x="4399476" y="5169255"/>
                      </a:lnTo>
                      <a:cubicBezTo>
                        <a:pt x="4392681" y="4754629"/>
                        <a:pt x="4385880" y="4339995"/>
                        <a:pt x="4379085" y="3925370"/>
                      </a:cubicBezTo>
                      <a:close/>
                      <a:moveTo>
                        <a:pt x="2095232" y="3415581"/>
                      </a:moveTo>
                      <a:lnTo>
                        <a:pt x="4195559" y="3904979"/>
                      </a:lnTo>
                      <a:lnTo>
                        <a:pt x="4195559" y="5108078"/>
                      </a:lnTo>
                      <a:lnTo>
                        <a:pt x="2115623" y="4577899"/>
                      </a:lnTo>
                      <a:cubicBezTo>
                        <a:pt x="2108828" y="4190459"/>
                        <a:pt x="2102027" y="3803020"/>
                        <a:pt x="2095232" y="3415581"/>
                      </a:cubicBezTo>
                      <a:close/>
                      <a:moveTo>
                        <a:pt x="56077" y="2987360"/>
                      </a:moveTo>
                      <a:lnTo>
                        <a:pt x="1911706" y="3415581"/>
                      </a:lnTo>
                      <a:cubicBezTo>
                        <a:pt x="1918501" y="3789424"/>
                        <a:pt x="1925302" y="4163273"/>
                        <a:pt x="1932097" y="4537117"/>
                      </a:cubicBezTo>
                      <a:lnTo>
                        <a:pt x="76468" y="4088501"/>
                      </a:lnTo>
                      <a:cubicBezTo>
                        <a:pt x="69673" y="3721456"/>
                        <a:pt x="62872" y="3354408"/>
                        <a:pt x="56077" y="2987360"/>
                      </a:cubicBezTo>
                      <a:close/>
                      <a:moveTo>
                        <a:pt x="8314654" y="2477571"/>
                      </a:moveTo>
                      <a:lnTo>
                        <a:pt x="8273868" y="3741847"/>
                      </a:lnTo>
                      <a:lnTo>
                        <a:pt x="6724112" y="4170068"/>
                      </a:lnTo>
                      <a:lnTo>
                        <a:pt x="5765710" y="3945761"/>
                      </a:lnTo>
                      <a:cubicBezTo>
                        <a:pt x="5772506" y="3517539"/>
                        <a:pt x="5779306" y="3089318"/>
                        <a:pt x="5786102" y="2661094"/>
                      </a:cubicBezTo>
                      <a:lnTo>
                        <a:pt x="6764896" y="2824225"/>
                      </a:lnTo>
                      <a:close/>
                      <a:moveTo>
                        <a:pt x="3339117" y="2192087"/>
                      </a:moveTo>
                      <a:lnTo>
                        <a:pt x="5561794" y="2640703"/>
                      </a:lnTo>
                      <a:lnTo>
                        <a:pt x="5561794" y="3904979"/>
                      </a:lnTo>
                      <a:lnTo>
                        <a:pt x="3318723" y="3415581"/>
                      </a:lnTo>
                      <a:cubicBezTo>
                        <a:pt x="3325518" y="3007751"/>
                        <a:pt x="3332322" y="2599921"/>
                        <a:pt x="3339117" y="2192087"/>
                      </a:cubicBezTo>
                      <a:close/>
                      <a:moveTo>
                        <a:pt x="1116437" y="1784257"/>
                      </a:moveTo>
                      <a:lnTo>
                        <a:pt x="3135200" y="2151305"/>
                      </a:lnTo>
                      <a:lnTo>
                        <a:pt x="3135200" y="3354408"/>
                      </a:lnTo>
                      <a:lnTo>
                        <a:pt x="1136828" y="2946575"/>
                      </a:lnTo>
                      <a:cubicBezTo>
                        <a:pt x="1130033" y="2559135"/>
                        <a:pt x="1123232" y="2171696"/>
                        <a:pt x="1116437" y="1784257"/>
                      </a:cubicBezTo>
                      <a:close/>
                      <a:moveTo>
                        <a:pt x="35686" y="1600735"/>
                      </a:moveTo>
                      <a:lnTo>
                        <a:pt x="932914" y="1763866"/>
                      </a:lnTo>
                      <a:cubicBezTo>
                        <a:pt x="939709" y="2144510"/>
                        <a:pt x="946510" y="2525148"/>
                        <a:pt x="953305" y="2905792"/>
                      </a:cubicBezTo>
                      <a:lnTo>
                        <a:pt x="35686" y="2701879"/>
                      </a:lnTo>
                      <a:close/>
                      <a:moveTo>
                        <a:pt x="1605834" y="0"/>
                      </a:moveTo>
                      <a:lnTo>
                        <a:pt x="8350336" y="917619"/>
                      </a:lnTo>
                      <a:lnTo>
                        <a:pt x="8319752" y="2186988"/>
                      </a:lnTo>
                      <a:lnTo>
                        <a:pt x="6790387" y="2538744"/>
                      </a:lnTo>
                      <a:lnTo>
                        <a:pt x="4420762" y="2115216"/>
                      </a:lnTo>
                      <a:lnTo>
                        <a:pt x="4420762" y="2021842"/>
                      </a:lnTo>
                      <a:cubicBezTo>
                        <a:pt x="4425564" y="1628276"/>
                        <a:pt x="4430360" y="1234715"/>
                        <a:pt x="4435159" y="841148"/>
                      </a:cubicBezTo>
                      <a:lnTo>
                        <a:pt x="5964524" y="596449"/>
                      </a:lnTo>
                      <a:lnTo>
                        <a:pt x="5750418" y="581157"/>
                      </a:lnTo>
                      <a:lnTo>
                        <a:pt x="4221053" y="810564"/>
                      </a:lnTo>
                      <a:lnTo>
                        <a:pt x="4237622" y="917619"/>
                      </a:lnTo>
                      <a:lnTo>
                        <a:pt x="4234321" y="917619"/>
                      </a:lnTo>
                      <a:lnTo>
                        <a:pt x="4221053" y="825856"/>
                      </a:lnTo>
                      <a:cubicBezTo>
                        <a:pt x="4215951" y="1238786"/>
                        <a:pt x="4210860" y="1651709"/>
                        <a:pt x="4205758" y="2064639"/>
                      </a:cubicBezTo>
                      <a:lnTo>
                        <a:pt x="4211282" y="2065488"/>
                      </a:lnTo>
                      <a:lnTo>
                        <a:pt x="4211282" y="2077774"/>
                      </a:lnTo>
                      <a:lnTo>
                        <a:pt x="2083414" y="1697453"/>
                      </a:lnTo>
                      <a:lnTo>
                        <a:pt x="2083414" y="1483714"/>
                      </a:lnTo>
                      <a:lnTo>
                        <a:pt x="2079940" y="1483714"/>
                      </a:lnTo>
                      <a:lnTo>
                        <a:pt x="2079940" y="489398"/>
                      </a:lnTo>
                      <a:lnTo>
                        <a:pt x="3594014" y="275282"/>
                      </a:lnTo>
                      <a:lnTo>
                        <a:pt x="3410488" y="259991"/>
                      </a:lnTo>
                      <a:lnTo>
                        <a:pt x="1896414" y="474100"/>
                      </a:lnTo>
                      <a:lnTo>
                        <a:pt x="1901065" y="504689"/>
                      </a:lnTo>
                      <a:lnTo>
                        <a:pt x="1896414" y="504689"/>
                      </a:lnTo>
                      <a:lnTo>
                        <a:pt x="1896414" y="1664034"/>
                      </a:lnTo>
                      <a:lnTo>
                        <a:pt x="30584" y="1330545"/>
                      </a:lnTo>
                      <a:lnTo>
                        <a:pt x="0" y="152933"/>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913977" fontAlgn="base">
                    <a:spcBef>
                      <a:spcPct val="0"/>
                    </a:spcBef>
                    <a:spcAft>
                      <a:spcPct val="0"/>
                    </a:spcAft>
                    <a:defRPr/>
                  </a:pPr>
                  <a:endParaRPr lang="en-US" sz="147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p:cNvPicPr>
                  <a:picLocks noChangeAspect="1"/>
                </p:cNvPicPr>
                <p:nvPr/>
              </p:nvPicPr>
              <p:blipFill>
                <a:blip r:embed="rId2"/>
                <a:stretch>
                  <a:fillRect/>
                </a:stretch>
              </p:blipFill>
              <p:spPr>
                <a:xfrm rot="19761642">
                  <a:off x="9255916" y="2181057"/>
                  <a:ext cx="453460" cy="466668"/>
                </a:xfrm>
                <a:prstGeom prst="rect">
                  <a:avLst/>
                </a:prstGeom>
              </p:spPr>
            </p:pic>
            <p:pic>
              <p:nvPicPr>
                <p:cNvPr id="55" name="Picture 54"/>
                <p:cNvPicPr>
                  <a:picLocks noChangeAspect="1"/>
                </p:cNvPicPr>
                <p:nvPr/>
              </p:nvPicPr>
              <p:blipFill>
                <a:blip r:embed="rId3"/>
                <a:stretch>
                  <a:fillRect/>
                </a:stretch>
              </p:blipFill>
              <p:spPr>
                <a:xfrm rot="232319">
                  <a:off x="8904295" y="1603611"/>
                  <a:ext cx="365457" cy="466273"/>
                </a:xfrm>
                <a:prstGeom prst="rect">
                  <a:avLst/>
                </a:prstGeom>
              </p:spPr>
            </p:pic>
            <p:pic>
              <p:nvPicPr>
                <p:cNvPr id="56" name="Picture 55"/>
                <p:cNvPicPr>
                  <a:picLocks noChangeAspect="1"/>
                </p:cNvPicPr>
                <p:nvPr/>
              </p:nvPicPr>
              <p:blipFill>
                <a:blip r:embed="rId4"/>
                <a:stretch>
                  <a:fillRect/>
                </a:stretch>
              </p:blipFill>
              <p:spPr>
                <a:xfrm>
                  <a:off x="8393097" y="1580419"/>
                  <a:ext cx="317675" cy="369189"/>
                </a:xfrm>
                <a:prstGeom prst="rect">
                  <a:avLst/>
                </a:prstGeom>
              </p:spPr>
            </p:pic>
            <p:pic>
              <p:nvPicPr>
                <p:cNvPr id="57" name="Picture 56"/>
                <p:cNvPicPr>
                  <a:picLocks noChangeAspect="1"/>
                </p:cNvPicPr>
                <p:nvPr/>
              </p:nvPicPr>
              <p:blipFill>
                <a:blip r:embed="rId5"/>
                <a:stretch>
                  <a:fillRect/>
                </a:stretch>
              </p:blipFill>
              <p:spPr>
                <a:xfrm rot="20612864">
                  <a:off x="7843040" y="1631741"/>
                  <a:ext cx="363729" cy="471500"/>
                </a:xfrm>
                <a:prstGeom prst="rect">
                  <a:avLst/>
                </a:prstGeom>
              </p:spPr>
            </p:pic>
            <p:pic>
              <p:nvPicPr>
                <p:cNvPr id="58" name="Picture 57"/>
                <p:cNvPicPr>
                  <a:picLocks noChangeAspect="1"/>
                </p:cNvPicPr>
                <p:nvPr/>
              </p:nvPicPr>
              <p:blipFill>
                <a:blip r:embed="rId6"/>
                <a:stretch>
                  <a:fillRect/>
                </a:stretch>
              </p:blipFill>
              <p:spPr>
                <a:xfrm rot="20563818">
                  <a:off x="7169522" y="2264048"/>
                  <a:ext cx="406024" cy="250780"/>
                </a:xfrm>
                <a:prstGeom prst="rect">
                  <a:avLst/>
                </a:prstGeom>
              </p:spPr>
            </p:pic>
            <p:sp>
              <p:nvSpPr>
                <p:cNvPr id="59" name="Freeform 5"/>
                <p:cNvSpPr>
                  <a:spLocks/>
                </p:cNvSpPr>
                <p:nvPr/>
              </p:nvSpPr>
              <p:spPr bwMode="auto">
                <a:xfrm>
                  <a:off x="7373501" y="1850779"/>
                  <a:ext cx="2127112" cy="1209209"/>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w="76200">
                  <a:solidFill>
                    <a:srgbClr val="00BCF2"/>
                  </a:solid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505050"/>
                    </a:solidFill>
                    <a:latin typeface="Segoe UI"/>
                  </a:endParaRPr>
                </a:p>
              </p:txBody>
            </p:sp>
            <p:sp>
              <p:nvSpPr>
                <p:cNvPr id="60" name="Rounded Rectangle 21"/>
                <p:cNvSpPr/>
                <p:nvPr/>
              </p:nvSpPr>
              <p:spPr>
                <a:xfrm>
                  <a:off x="7342685" y="2599417"/>
                  <a:ext cx="2184696" cy="93204"/>
                </a:xfrm>
                <a:custGeom>
                  <a:avLst/>
                  <a:gdLst/>
                  <a:ahLst/>
                  <a:cxnLst/>
                  <a:rect l="l" t="t" r="r" b="b"/>
                  <a:pathLst>
                    <a:path w="13254419" h="617220">
                      <a:moveTo>
                        <a:pt x="11928619" y="220944"/>
                      </a:moveTo>
                      <a:cubicBezTo>
                        <a:pt x="11964462" y="235580"/>
                        <a:pt x="11989641" y="270822"/>
                        <a:pt x="11989641" y="311944"/>
                      </a:cubicBezTo>
                      <a:cubicBezTo>
                        <a:pt x="11989641" y="351741"/>
                        <a:pt x="11966059" y="386031"/>
                        <a:pt x="11931887" y="401124"/>
                      </a:cubicBezTo>
                      <a:cubicBezTo>
                        <a:pt x="11958027" y="453199"/>
                        <a:pt x="12012332" y="487619"/>
                        <a:pt x="12074676" y="487619"/>
                      </a:cubicBezTo>
                      <a:lnTo>
                        <a:pt x="12248368" y="487619"/>
                      </a:lnTo>
                      <a:cubicBezTo>
                        <a:pt x="12309117" y="487619"/>
                        <a:pt x="12362232" y="454938"/>
                        <a:pt x="12388694" y="404778"/>
                      </a:cubicBezTo>
                      <a:cubicBezTo>
                        <a:pt x="12347918" y="393860"/>
                        <a:pt x="12318588" y="356327"/>
                        <a:pt x="12318588" y="311944"/>
                      </a:cubicBezTo>
                      <a:cubicBezTo>
                        <a:pt x="12318588" y="266129"/>
                        <a:pt x="12349842" y="227613"/>
                        <a:pt x="12392651" y="218311"/>
                      </a:cubicBezTo>
                      <a:cubicBezTo>
                        <a:pt x="12366692" y="165092"/>
                        <a:pt x="12311675" y="129601"/>
                        <a:pt x="12248368" y="129601"/>
                      </a:cubicBezTo>
                      <a:lnTo>
                        <a:pt x="12074676" y="129601"/>
                      </a:lnTo>
                      <a:cubicBezTo>
                        <a:pt x="12010231" y="129601"/>
                        <a:pt x="11954375" y="166381"/>
                        <a:pt x="11928619" y="220944"/>
                      </a:cubicBezTo>
                      <a:close/>
                      <a:moveTo>
                        <a:pt x="10647433" y="246266"/>
                      </a:moveTo>
                      <a:cubicBezTo>
                        <a:pt x="10663914" y="263220"/>
                        <a:pt x="10673589" y="286452"/>
                        <a:pt x="10673589" y="311944"/>
                      </a:cubicBezTo>
                      <a:cubicBezTo>
                        <a:pt x="10673589" y="336769"/>
                        <a:pt x="10664413" y="359451"/>
                        <a:pt x="10648469" y="376085"/>
                      </a:cubicBezTo>
                      <a:cubicBezTo>
                        <a:pt x="10669424" y="441282"/>
                        <a:pt x="10730938" y="487619"/>
                        <a:pt x="10803274" y="487619"/>
                      </a:cubicBezTo>
                      <a:lnTo>
                        <a:pt x="10976966" y="487619"/>
                      </a:lnTo>
                      <a:cubicBezTo>
                        <a:pt x="11038230" y="487619"/>
                        <a:pt x="11091730" y="454382"/>
                        <a:pt x="11118085" y="403601"/>
                      </a:cubicBezTo>
                      <a:cubicBezTo>
                        <a:pt x="11080430" y="390293"/>
                        <a:pt x="11053810" y="354227"/>
                        <a:pt x="11053810" y="311944"/>
                      </a:cubicBezTo>
                      <a:cubicBezTo>
                        <a:pt x="11053810" y="268238"/>
                        <a:pt x="11082252" y="231175"/>
                        <a:pt x="11122042" y="219488"/>
                      </a:cubicBezTo>
                      <a:cubicBezTo>
                        <a:pt x="11096176" y="165666"/>
                        <a:pt x="11040783" y="129601"/>
                        <a:pt x="10976966" y="129601"/>
                      </a:cubicBezTo>
                      <a:lnTo>
                        <a:pt x="10803274" y="129601"/>
                      </a:lnTo>
                      <a:cubicBezTo>
                        <a:pt x="10729088" y="129601"/>
                        <a:pt x="10666284" y="178340"/>
                        <a:pt x="10647433" y="246266"/>
                      </a:cubicBezTo>
                      <a:close/>
                      <a:moveTo>
                        <a:pt x="9320735" y="225367"/>
                      </a:moveTo>
                      <a:cubicBezTo>
                        <a:pt x="9352966" y="240718"/>
                        <a:pt x="9374628" y="273802"/>
                        <a:pt x="9374628" y="311944"/>
                      </a:cubicBezTo>
                      <a:cubicBezTo>
                        <a:pt x="9374628" y="348744"/>
                        <a:pt x="9354464" y="380836"/>
                        <a:pt x="9323825" y="396438"/>
                      </a:cubicBezTo>
                      <a:cubicBezTo>
                        <a:pt x="9349594" y="450919"/>
                        <a:pt x="9405398" y="487619"/>
                        <a:pt x="9469774" y="487619"/>
                      </a:cubicBezTo>
                      <a:lnTo>
                        <a:pt x="9643466" y="487619"/>
                      </a:lnTo>
                      <a:cubicBezTo>
                        <a:pt x="9707671" y="487619"/>
                        <a:pt x="9763350" y="451113"/>
                        <a:pt x="9789148" y="396834"/>
                      </a:cubicBezTo>
                      <a:cubicBezTo>
                        <a:pt x="9758204" y="381282"/>
                        <a:pt x="9737758" y="349000"/>
                        <a:pt x="9737758" y="311944"/>
                      </a:cubicBezTo>
                      <a:cubicBezTo>
                        <a:pt x="9737758" y="273548"/>
                        <a:pt x="9759709" y="240279"/>
                        <a:pt x="9792239" y="224971"/>
                      </a:cubicBezTo>
                      <a:cubicBezTo>
                        <a:pt x="9766757" y="168380"/>
                        <a:pt x="9709640" y="129601"/>
                        <a:pt x="9643466" y="129601"/>
                      </a:cubicBezTo>
                      <a:lnTo>
                        <a:pt x="9469774" y="129601"/>
                      </a:lnTo>
                      <a:cubicBezTo>
                        <a:pt x="9403431" y="129601"/>
                        <a:pt x="9346191" y="168578"/>
                        <a:pt x="9320735" y="225367"/>
                      </a:cubicBezTo>
                      <a:close/>
                      <a:moveTo>
                        <a:pt x="8036049" y="234991"/>
                      </a:moveTo>
                      <a:cubicBezTo>
                        <a:pt x="8060530" y="251708"/>
                        <a:pt x="8075668" y="280058"/>
                        <a:pt x="8075668" y="311944"/>
                      </a:cubicBezTo>
                      <a:cubicBezTo>
                        <a:pt x="8075668" y="343065"/>
                        <a:pt x="8061247" y="370819"/>
                        <a:pt x="8037790" y="387724"/>
                      </a:cubicBezTo>
                      <a:cubicBezTo>
                        <a:pt x="8063016" y="446557"/>
                        <a:pt x="8121520" y="487619"/>
                        <a:pt x="8189614" y="487619"/>
                      </a:cubicBezTo>
                      <a:lnTo>
                        <a:pt x="8363306" y="487619"/>
                      </a:lnTo>
                      <a:cubicBezTo>
                        <a:pt x="8424464" y="487619"/>
                        <a:pt x="8477886" y="454496"/>
                        <a:pt x="8504263" y="403842"/>
                      </a:cubicBezTo>
                      <a:cubicBezTo>
                        <a:pt x="8465958" y="391021"/>
                        <a:pt x="8438797" y="354654"/>
                        <a:pt x="8438797" y="311944"/>
                      </a:cubicBezTo>
                      <a:cubicBezTo>
                        <a:pt x="8438797" y="267808"/>
                        <a:pt x="8467802" y="230446"/>
                        <a:pt x="8508220" y="219248"/>
                      </a:cubicBezTo>
                      <a:cubicBezTo>
                        <a:pt x="8482336" y="165549"/>
                        <a:pt x="8427019" y="129601"/>
                        <a:pt x="8363306" y="129601"/>
                      </a:cubicBezTo>
                      <a:lnTo>
                        <a:pt x="8189614" y="129601"/>
                      </a:lnTo>
                      <a:cubicBezTo>
                        <a:pt x="8119480" y="129601"/>
                        <a:pt x="8059520" y="173160"/>
                        <a:pt x="8036049" y="234991"/>
                      </a:cubicBezTo>
                      <a:close/>
                      <a:moveTo>
                        <a:pt x="6708914" y="241204"/>
                      </a:moveTo>
                      <a:cubicBezTo>
                        <a:pt x="6727748" y="258894"/>
                        <a:pt x="6739318" y="284068"/>
                        <a:pt x="6739318" y="311944"/>
                      </a:cubicBezTo>
                      <a:cubicBezTo>
                        <a:pt x="6739318" y="339314"/>
                        <a:pt x="6728164" y="364079"/>
                        <a:pt x="6710099" y="381885"/>
                      </a:cubicBezTo>
                      <a:cubicBezTo>
                        <a:pt x="6733429" y="443907"/>
                        <a:pt x="6793477" y="487619"/>
                        <a:pt x="6863734" y="487619"/>
                      </a:cubicBezTo>
                      <a:lnTo>
                        <a:pt x="7037426" y="487619"/>
                      </a:lnTo>
                      <a:cubicBezTo>
                        <a:pt x="7103249" y="487619"/>
                        <a:pt x="7160111" y="449250"/>
                        <a:pt x="7185645" y="393070"/>
                      </a:cubicBezTo>
                      <a:cubicBezTo>
                        <a:pt x="7157673" y="377000"/>
                        <a:pt x="7139837" y="346555"/>
                        <a:pt x="7139837" y="311944"/>
                      </a:cubicBezTo>
                      <a:cubicBezTo>
                        <a:pt x="7139837" y="275976"/>
                        <a:pt x="7159100" y="244507"/>
                        <a:pt x="7188736" y="228734"/>
                      </a:cubicBezTo>
                      <a:cubicBezTo>
                        <a:pt x="7163471" y="170276"/>
                        <a:pt x="7105198" y="129601"/>
                        <a:pt x="7037426" y="129601"/>
                      </a:cubicBezTo>
                      <a:lnTo>
                        <a:pt x="6863734" y="129601"/>
                      </a:lnTo>
                      <a:cubicBezTo>
                        <a:pt x="6791373" y="129601"/>
                        <a:pt x="6729842" y="175970"/>
                        <a:pt x="6708914" y="241204"/>
                      </a:cubicBezTo>
                      <a:close/>
                      <a:moveTo>
                        <a:pt x="5413517" y="220944"/>
                      </a:moveTo>
                      <a:cubicBezTo>
                        <a:pt x="5449360" y="235580"/>
                        <a:pt x="5474539" y="270822"/>
                        <a:pt x="5474539" y="311944"/>
                      </a:cubicBezTo>
                      <a:cubicBezTo>
                        <a:pt x="5474539" y="351741"/>
                        <a:pt x="5450957" y="386031"/>
                        <a:pt x="5416785" y="401124"/>
                      </a:cubicBezTo>
                      <a:cubicBezTo>
                        <a:pt x="5442925" y="453199"/>
                        <a:pt x="5497230" y="487619"/>
                        <a:pt x="5559574" y="487619"/>
                      </a:cubicBezTo>
                      <a:lnTo>
                        <a:pt x="5733266" y="487619"/>
                      </a:lnTo>
                      <a:cubicBezTo>
                        <a:pt x="5794015" y="487619"/>
                        <a:pt x="5847130" y="454938"/>
                        <a:pt x="5873592" y="404778"/>
                      </a:cubicBezTo>
                      <a:cubicBezTo>
                        <a:pt x="5832816" y="393860"/>
                        <a:pt x="5803486" y="356327"/>
                        <a:pt x="5803486" y="311944"/>
                      </a:cubicBezTo>
                      <a:cubicBezTo>
                        <a:pt x="5803486" y="266129"/>
                        <a:pt x="5834740" y="227613"/>
                        <a:pt x="5877549" y="218311"/>
                      </a:cubicBezTo>
                      <a:cubicBezTo>
                        <a:pt x="5851590" y="165092"/>
                        <a:pt x="5796573" y="129601"/>
                        <a:pt x="5733266" y="129601"/>
                      </a:cubicBezTo>
                      <a:lnTo>
                        <a:pt x="5559574" y="129601"/>
                      </a:lnTo>
                      <a:cubicBezTo>
                        <a:pt x="5495129" y="129601"/>
                        <a:pt x="5439273" y="166381"/>
                        <a:pt x="5413517" y="220944"/>
                      </a:cubicBezTo>
                      <a:close/>
                      <a:moveTo>
                        <a:pt x="4132331" y="246266"/>
                      </a:moveTo>
                      <a:cubicBezTo>
                        <a:pt x="4148812" y="263220"/>
                        <a:pt x="4158487" y="286452"/>
                        <a:pt x="4158487" y="311944"/>
                      </a:cubicBezTo>
                      <a:cubicBezTo>
                        <a:pt x="4158487" y="336769"/>
                        <a:pt x="4149311" y="359451"/>
                        <a:pt x="4133367" y="376085"/>
                      </a:cubicBezTo>
                      <a:cubicBezTo>
                        <a:pt x="4154322" y="441282"/>
                        <a:pt x="4215836" y="487619"/>
                        <a:pt x="4288172" y="487619"/>
                      </a:cubicBezTo>
                      <a:lnTo>
                        <a:pt x="4461864" y="487619"/>
                      </a:lnTo>
                      <a:cubicBezTo>
                        <a:pt x="4523128" y="487619"/>
                        <a:pt x="4576628" y="454382"/>
                        <a:pt x="4602983" y="403601"/>
                      </a:cubicBezTo>
                      <a:cubicBezTo>
                        <a:pt x="4565328" y="390293"/>
                        <a:pt x="4538708" y="354227"/>
                        <a:pt x="4538708" y="311944"/>
                      </a:cubicBezTo>
                      <a:cubicBezTo>
                        <a:pt x="4538708" y="268238"/>
                        <a:pt x="4567150" y="231175"/>
                        <a:pt x="4606940" y="219488"/>
                      </a:cubicBezTo>
                      <a:cubicBezTo>
                        <a:pt x="4581074" y="165666"/>
                        <a:pt x="4525681" y="129601"/>
                        <a:pt x="4461864" y="129601"/>
                      </a:cubicBezTo>
                      <a:lnTo>
                        <a:pt x="4288172" y="129601"/>
                      </a:lnTo>
                      <a:cubicBezTo>
                        <a:pt x="4213986" y="129601"/>
                        <a:pt x="4151182" y="178340"/>
                        <a:pt x="4132331" y="246266"/>
                      </a:cubicBezTo>
                      <a:close/>
                      <a:moveTo>
                        <a:pt x="2805633" y="225367"/>
                      </a:moveTo>
                      <a:cubicBezTo>
                        <a:pt x="2837864" y="240718"/>
                        <a:pt x="2859526" y="273802"/>
                        <a:pt x="2859526" y="311944"/>
                      </a:cubicBezTo>
                      <a:cubicBezTo>
                        <a:pt x="2859526" y="348744"/>
                        <a:pt x="2839362" y="380836"/>
                        <a:pt x="2808723" y="396438"/>
                      </a:cubicBezTo>
                      <a:cubicBezTo>
                        <a:pt x="2834492" y="450919"/>
                        <a:pt x="2890296" y="487619"/>
                        <a:pt x="2954672" y="487619"/>
                      </a:cubicBezTo>
                      <a:lnTo>
                        <a:pt x="3128364" y="487619"/>
                      </a:lnTo>
                      <a:cubicBezTo>
                        <a:pt x="3192569" y="487619"/>
                        <a:pt x="3248248" y="451113"/>
                        <a:pt x="3274046" y="396834"/>
                      </a:cubicBezTo>
                      <a:cubicBezTo>
                        <a:pt x="3243102" y="381282"/>
                        <a:pt x="3222656" y="349000"/>
                        <a:pt x="3222656" y="311944"/>
                      </a:cubicBezTo>
                      <a:cubicBezTo>
                        <a:pt x="3222656" y="273548"/>
                        <a:pt x="3244607" y="240279"/>
                        <a:pt x="3277137" y="224971"/>
                      </a:cubicBezTo>
                      <a:cubicBezTo>
                        <a:pt x="3251655" y="168380"/>
                        <a:pt x="3194538" y="129601"/>
                        <a:pt x="3128364" y="129601"/>
                      </a:cubicBezTo>
                      <a:lnTo>
                        <a:pt x="2954672" y="129601"/>
                      </a:lnTo>
                      <a:cubicBezTo>
                        <a:pt x="2888329" y="129601"/>
                        <a:pt x="2831089" y="168578"/>
                        <a:pt x="2805633" y="225367"/>
                      </a:cubicBezTo>
                      <a:close/>
                      <a:moveTo>
                        <a:pt x="1520947" y="234991"/>
                      </a:moveTo>
                      <a:cubicBezTo>
                        <a:pt x="1545428" y="251708"/>
                        <a:pt x="1560566" y="280058"/>
                        <a:pt x="1560566" y="311944"/>
                      </a:cubicBezTo>
                      <a:cubicBezTo>
                        <a:pt x="1560566" y="343065"/>
                        <a:pt x="1546145" y="370819"/>
                        <a:pt x="1522688" y="387724"/>
                      </a:cubicBezTo>
                      <a:cubicBezTo>
                        <a:pt x="1547914" y="446557"/>
                        <a:pt x="1606418" y="487619"/>
                        <a:pt x="1674512" y="487619"/>
                      </a:cubicBezTo>
                      <a:lnTo>
                        <a:pt x="1848204" y="487619"/>
                      </a:lnTo>
                      <a:cubicBezTo>
                        <a:pt x="1909362" y="487619"/>
                        <a:pt x="1962784" y="454496"/>
                        <a:pt x="1989161" y="403842"/>
                      </a:cubicBezTo>
                      <a:cubicBezTo>
                        <a:pt x="1950856" y="391021"/>
                        <a:pt x="1923695" y="354654"/>
                        <a:pt x="1923695" y="311944"/>
                      </a:cubicBezTo>
                      <a:cubicBezTo>
                        <a:pt x="1923695" y="267808"/>
                        <a:pt x="1952700" y="230446"/>
                        <a:pt x="1993118" y="219248"/>
                      </a:cubicBezTo>
                      <a:cubicBezTo>
                        <a:pt x="1967234" y="165549"/>
                        <a:pt x="1911917" y="129601"/>
                        <a:pt x="1848204" y="129601"/>
                      </a:cubicBezTo>
                      <a:lnTo>
                        <a:pt x="1674512" y="129601"/>
                      </a:lnTo>
                      <a:cubicBezTo>
                        <a:pt x="1604378" y="129601"/>
                        <a:pt x="1544418" y="173160"/>
                        <a:pt x="1520947" y="234991"/>
                      </a:cubicBezTo>
                      <a:close/>
                      <a:moveTo>
                        <a:pt x="182880" y="321867"/>
                      </a:moveTo>
                      <a:cubicBezTo>
                        <a:pt x="182880" y="413409"/>
                        <a:pt x="257090" y="487619"/>
                        <a:pt x="348632" y="487619"/>
                      </a:cubicBezTo>
                      <a:lnTo>
                        <a:pt x="522324" y="487619"/>
                      </a:lnTo>
                      <a:cubicBezTo>
                        <a:pt x="588147" y="487619"/>
                        <a:pt x="645009" y="449250"/>
                        <a:pt x="670543" y="393070"/>
                      </a:cubicBezTo>
                      <a:cubicBezTo>
                        <a:pt x="642571" y="377000"/>
                        <a:pt x="624735" y="346555"/>
                        <a:pt x="624735" y="311944"/>
                      </a:cubicBezTo>
                      <a:cubicBezTo>
                        <a:pt x="624735" y="275976"/>
                        <a:pt x="643998" y="244507"/>
                        <a:pt x="673634" y="228734"/>
                      </a:cubicBezTo>
                      <a:cubicBezTo>
                        <a:pt x="648369" y="170276"/>
                        <a:pt x="590096" y="129601"/>
                        <a:pt x="522324" y="129601"/>
                      </a:cubicBezTo>
                      <a:lnTo>
                        <a:pt x="348632" y="129601"/>
                      </a:lnTo>
                      <a:cubicBezTo>
                        <a:pt x="257090" y="129601"/>
                        <a:pt x="182880" y="203811"/>
                        <a:pt x="182880" y="295353"/>
                      </a:cubicBezTo>
                      <a:close/>
                      <a:moveTo>
                        <a:pt x="0" y="331466"/>
                      </a:moveTo>
                      <a:lnTo>
                        <a:pt x="0" y="285754"/>
                      </a:lnTo>
                      <a:cubicBezTo>
                        <a:pt x="0" y="127936"/>
                        <a:pt x="127936" y="0"/>
                        <a:pt x="285754" y="0"/>
                      </a:cubicBezTo>
                      <a:lnTo>
                        <a:pt x="585202" y="0"/>
                      </a:lnTo>
                      <a:cubicBezTo>
                        <a:pt x="717906" y="0"/>
                        <a:pt x="829482" y="90458"/>
                        <a:pt x="860555" y="213360"/>
                      </a:cubicBezTo>
                      <a:lnTo>
                        <a:pt x="1336281" y="213360"/>
                      </a:lnTo>
                      <a:cubicBezTo>
                        <a:pt x="1367354" y="90458"/>
                        <a:pt x="1478930" y="0"/>
                        <a:pt x="1611634" y="0"/>
                      </a:cubicBezTo>
                      <a:lnTo>
                        <a:pt x="1911082" y="0"/>
                      </a:lnTo>
                      <a:cubicBezTo>
                        <a:pt x="2043786" y="0"/>
                        <a:pt x="2155362" y="90458"/>
                        <a:pt x="2186435" y="213360"/>
                      </a:cubicBezTo>
                      <a:lnTo>
                        <a:pt x="2616441" y="213360"/>
                      </a:lnTo>
                      <a:cubicBezTo>
                        <a:pt x="2647514" y="90458"/>
                        <a:pt x="2759090" y="0"/>
                        <a:pt x="2891794" y="0"/>
                      </a:cubicBezTo>
                      <a:lnTo>
                        <a:pt x="3191242" y="0"/>
                      </a:lnTo>
                      <a:cubicBezTo>
                        <a:pt x="3323946" y="0"/>
                        <a:pt x="3435522" y="90458"/>
                        <a:pt x="3466595" y="213360"/>
                      </a:cubicBezTo>
                      <a:lnTo>
                        <a:pt x="3949941" y="213360"/>
                      </a:lnTo>
                      <a:cubicBezTo>
                        <a:pt x="3981014" y="90458"/>
                        <a:pt x="4092590" y="0"/>
                        <a:pt x="4225294" y="0"/>
                      </a:cubicBezTo>
                      <a:lnTo>
                        <a:pt x="4524742" y="0"/>
                      </a:lnTo>
                      <a:cubicBezTo>
                        <a:pt x="4657446" y="0"/>
                        <a:pt x="4769022" y="90458"/>
                        <a:pt x="4800095" y="213360"/>
                      </a:cubicBezTo>
                      <a:lnTo>
                        <a:pt x="5221343" y="213360"/>
                      </a:lnTo>
                      <a:cubicBezTo>
                        <a:pt x="5252416" y="90458"/>
                        <a:pt x="5363992" y="0"/>
                        <a:pt x="5496696" y="0"/>
                      </a:cubicBezTo>
                      <a:lnTo>
                        <a:pt x="5796144" y="0"/>
                      </a:lnTo>
                      <a:cubicBezTo>
                        <a:pt x="5928848" y="0"/>
                        <a:pt x="6040424" y="90458"/>
                        <a:pt x="6071497" y="213360"/>
                      </a:cubicBezTo>
                      <a:lnTo>
                        <a:pt x="6525503" y="213360"/>
                      </a:lnTo>
                      <a:cubicBezTo>
                        <a:pt x="6556576" y="90458"/>
                        <a:pt x="6668152" y="0"/>
                        <a:pt x="6800856" y="0"/>
                      </a:cubicBezTo>
                      <a:lnTo>
                        <a:pt x="7100304" y="0"/>
                      </a:lnTo>
                      <a:cubicBezTo>
                        <a:pt x="7233008" y="0"/>
                        <a:pt x="7344584" y="90458"/>
                        <a:pt x="7375657" y="213360"/>
                      </a:cubicBezTo>
                      <a:lnTo>
                        <a:pt x="7851383" y="213360"/>
                      </a:lnTo>
                      <a:cubicBezTo>
                        <a:pt x="7882456" y="90458"/>
                        <a:pt x="7994032" y="0"/>
                        <a:pt x="8126736" y="0"/>
                      </a:cubicBezTo>
                      <a:lnTo>
                        <a:pt x="8426184" y="0"/>
                      </a:lnTo>
                      <a:cubicBezTo>
                        <a:pt x="8558888" y="0"/>
                        <a:pt x="8670464" y="90458"/>
                        <a:pt x="8701537" y="213360"/>
                      </a:cubicBezTo>
                      <a:lnTo>
                        <a:pt x="9131543" y="213360"/>
                      </a:lnTo>
                      <a:cubicBezTo>
                        <a:pt x="9162616" y="90458"/>
                        <a:pt x="9274192" y="0"/>
                        <a:pt x="9406896" y="0"/>
                      </a:cubicBezTo>
                      <a:lnTo>
                        <a:pt x="9706344" y="0"/>
                      </a:lnTo>
                      <a:cubicBezTo>
                        <a:pt x="9839048" y="0"/>
                        <a:pt x="9950624" y="90458"/>
                        <a:pt x="9981697" y="213360"/>
                      </a:cubicBezTo>
                      <a:lnTo>
                        <a:pt x="10465043" y="213360"/>
                      </a:lnTo>
                      <a:cubicBezTo>
                        <a:pt x="10496116" y="90458"/>
                        <a:pt x="10607692" y="0"/>
                        <a:pt x="10740396" y="0"/>
                      </a:cubicBezTo>
                      <a:lnTo>
                        <a:pt x="11039844" y="0"/>
                      </a:lnTo>
                      <a:cubicBezTo>
                        <a:pt x="11172548" y="0"/>
                        <a:pt x="11284124" y="90458"/>
                        <a:pt x="11315197" y="213360"/>
                      </a:cubicBezTo>
                      <a:lnTo>
                        <a:pt x="11736445" y="213360"/>
                      </a:lnTo>
                      <a:cubicBezTo>
                        <a:pt x="11767518" y="90458"/>
                        <a:pt x="11879094" y="0"/>
                        <a:pt x="12011798" y="0"/>
                      </a:cubicBezTo>
                      <a:lnTo>
                        <a:pt x="12311246" y="0"/>
                      </a:lnTo>
                      <a:cubicBezTo>
                        <a:pt x="12443950" y="0"/>
                        <a:pt x="12555526" y="90458"/>
                        <a:pt x="12586599" y="213360"/>
                      </a:cubicBezTo>
                      <a:lnTo>
                        <a:pt x="13155835" y="213360"/>
                      </a:lnTo>
                      <a:cubicBezTo>
                        <a:pt x="13210281" y="213360"/>
                        <a:pt x="13254419" y="257498"/>
                        <a:pt x="13254419" y="311944"/>
                      </a:cubicBezTo>
                      <a:cubicBezTo>
                        <a:pt x="13254419" y="366390"/>
                        <a:pt x="13210281" y="410528"/>
                        <a:pt x="13155835" y="410528"/>
                      </a:cubicBezTo>
                      <a:lnTo>
                        <a:pt x="12584529" y="410528"/>
                      </a:lnTo>
                      <a:cubicBezTo>
                        <a:pt x="12551400" y="530070"/>
                        <a:pt x="12441501" y="617220"/>
                        <a:pt x="12311246" y="617220"/>
                      </a:cubicBezTo>
                      <a:lnTo>
                        <a:pt x="12011798" y="617220"/>
                      </a:lnTo>
                      <a:cubicBezTo>
                        <a:pt x="11881544" y="617220"/>
                        <a:pt x="11771645" y="530070"/>
                        <a:pt x="11738515" y="410528"/>
                      </a:cubicBezTo>
                      <a:lnTo>
                        <a:pt x="11313127" y="410528"/>
                      </a:lnTo>
                      <a:cubicBezTo>
                        <a:pt x="11279998" y="530070"/>
                        <a:pt x="11170099" y="617220"/>
                        <a:pt x="11039844" y="617220"/>
                      </a:cubicBezTo>
                      <a:lnTo>
                        <a:pt x="10740396" y="617220"/>
                      </a:lnTo>
                      <a:cubicBezTo>
                        <a:pt x="10610142" y="617220"/>
                        <a:pt x="10500243" y="530070"/>
                        <a:pt x="10467113" y="410528"/>
                      </a:cubicBezTo>
                      <a:lnTo>
                        <a:pt x="9979627" y="410528"/>
                      </a:lnTo>
                      <a:cubicBezTo>
                        <a:pt x="9946498" y="530070"/>
                        <a:pt x="9836599" y="617220"/>
                        <a:pt x="9706344" y="617220"/>
                      </a:cubicBezTo>
                      <a:lnTo>
                        <a:pt x="9406896" y="617220"/>
                      </a:lnTo>
                      <a:cubicBezTo>
                        <a:pt x="9276642" y="617220"/>
                        <a:pt x="9166742" y="530070"/>
                        <a:pt x="9133613" y="410528"/>
                      </a:cubicBezTo>
                      <a:lnTo>
                        <a:pt x="8699467" y="410528"/>
                      </a:lnTo>
                      <a:cubicBezTo>
                        <a:pt x="8666338" y="530070"/>
                        <a:pt x="8556439" y="617220"/>
                        <a:pt x="8426184" y="617220"/>
                      </a:cubicBezTo>
                      <a:lnTo>
                        <a:pt x="8126736" y="617220"/>
                      </a:lnTo>
                      <a:cubicBezTo>
                        <a:pt x="7996482" y="617220"/>
                        <a:pt x="7886582" y="530070"/>
                        <a:pt x="7853453" y="410528"/>
                      </a:cubicBezTo>
                      <a:lnTo>
                        <a:pt x="7373587" y="410528"/>
                      </a:lnTo>
                      <a:cubicBezTo>
                        <a:pt x="7340458" y="530070"/>
                        <a:pt x="7230559" y="617220"/>
                        <a:pt x="7100304" y="617220"/>
                      </a:cubicBezTo>
                      <a:lnTo>
                        <a:pt x="6800856" y="617220"/>
                      </a:lnTo>
                      <a:cubicBezTo>
                        <a:pt x="6670601" y="617220"/>
                        <a:pt x="6560702" y="530070"/>
                        <a:pt x="6527573" y="410528"/>
                      </a:cubicBezTo>
                      <a:lnTo>
                        <a:pt x="6069427" y="410528"/>
                      </a:lnTo>
                      <a:cubicBezTo>
                        <a:pt x="6036298" y="530070"/>
                        <a:pt x="5926399" y="617220"/>
                        <a:pt x="5796144" y="617220"/>
                      </a:cubicBezTo>
                      <a:lnTo>
                        <a:pt x="5496696" y="617220"/>
                      </a:lnTo>
                      <a:cubicBezTo>
                        <a:pt x="5366442" y="617220"/>
                        <a:pt x="5256543" y="530070"/>
                        <a:pt x="5223413" y="410528"/>
                      </a:cubicBezTo>
                      <a:lnTo>
                        <a:pt x="4798025" y="410528"/>
                      </a:lnTo>
                      <a:cubicBezTo>
                        <a:pt x="4764896" y="530070"/>
                        <a:pt x="4654997" y="617220"/>
                        <a:pt x="4524742" y="617220"/>
                      </a:cubicBezTo>
                      <a:lnTo>
                        <a:pt x="4225294" y="617220"/>
                      </a:lnTo>
                      <a:cubicBezTo>
                        <a:pt x="4095040" y="617220"/>
                        <a:pt x="3985141" y="530070"/>
                        <a:pt x="3952011" y="410528"/>
                      </a:cubicBezTo>
                      <a:lnTo>
                        <a:pt x="3464525" y="410528"/>
                      </a:lnTo>
                      <a:cubicBezTo>
                        <a:pt x="3431396" y="530070"/>
                        <a:pt x="3321497" y="617220"/>
                        <a:pt x="3191242" y="617220"/>
                      </a:cubicBezTo>
                      <a:lnTo>
                        <a:pt x="2891794" y="617220"/>
                      </a:lnTo>
                      <a:cubicBezTo>
                        <a:pt x="2761540" y="617220"/>
                        <a:pt x="2651640" y="530070"/>
                        <a:pt x="2618511" y="410528"/>
                      </a:cubicBezTo>
                      <a:lnTo>
                        <a:pt x="2184365" y="410528"/>
                      </a:lnTo>
                      <a:cubicBezTo>
                        <a:pt x="2151236" y="530070"/>
                        <a:pt x="2041337" y="617220"/>
                        <a:pt x="1911082" y="617220"/>
                      </a:cubicBezTo>
                      <a:lnTo>
                        <a:pt x="1611634" y="617220"/>
                      </a:lnTo>
                      <a:cubicBezTo>
                        <a:pt x="1481380" y="617220"/>
                        <a:pt x="1371480" y="530070"/>
                        <a:pt x="1338351" y="410528"/>
                      </a:cubicBezTo>
                      <a:lnTo>
                        <a:pt x="858485" y="410528"/>
                      </a:lnTo>
                      <a:cubicBezTo>
                        <a:pt x="825356" y="530070"/>
                        <a:pt x="715457" y="617220"/>
                        <a:pt x="585202" y="617220"/>
                      </a:cubicBezTo>
                      <a:lnTo>
                        <a:pt x="285754" y="617220"/>
                      </a:lnTo>
                      <a:cubicBezTo>
                        <a:pt x="127936" y="617220"/>
                        <a:pt x="0" y="489284"/>
                        <a:pt x="0" y="331466"/>
                      </a:cubicBezTo>
                      <a:close/>
                    </a:path>
                  </a:pathLst>
                </a:custGeom>
                <a:gradFill flip="none" rotWithShape="1">
                  <a:gsLst>
                    <a:gs pos="6000">
                      <a:srgbClr val="7F7F7F">
                        <a:lumMod val="60000"/>
                        <a:lumOff val="40000"/>
                      </a:srgbClr>
                    </a:gs>
                    <a:gs pos="50000">
                      <a:srgbClr val="7F7F7F">
                        <a:lumMod val="40000"/>
                        <a:lumOff val="60000"/>
                      </a:srgbClr>
                    </a:gs>
                    <a:gs pos="86000">
                      <a:srgbClr val="7F7F7F">
                        <a:lumMod val="50000"/>
                      </a:srgbClr>
                    </a:gs>
                    <a:gs pos="15000">
                      <a:srgbClr val="7F7F7F">
                        <a:lumMod val="50000"/>
                      </a:srgbClr>
                    </a:gs>
                    <a:gs pos="0">
                      <a:srgbClr val="7F7F7F">
                        <a:lumMod val="75000"/>
                      </a:srgbClr>
                    </a:gs>
                    <a:gs pos="94000">
                      <a:srgbClr val="7F7F7F">
                        <a:lumMod val="60000"/>
                        <a:lumOff val="40000"/>
                      </a:srgbClr>
                    </a:gs>
                    <a:gs pos="100000">
                      <a:srgbClr val="7F7F7F">
                        <a:lumMod val="75000"/>
                      </a:srgbClr>
                    </a:gs>
                  </a:gsLst>
                  <a:lin ang="8100000" scaled="1"/>
                  <a:tileRect/>
                </a:gradFill>
                <a:ln w="19050" cap="flat" cmpd="sng" algn="ctr">
                  <a:noFill/>
                  <a:prstDash val="solid"/>
                </a:ln>
                <a:effectLst>
                  <a:innerShdw blurRad="114300">
                    <a:prstClr val="black"/>
                  </a:innerShdw>
                </a:effectLst>
              </p:spPr>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277">
                    <a:defRPr/>
                  </a:pPr>
                  <a:endParaRPr lang="en-US" sz="1372" kern="0" dirty="0">
                    <a:solidFill>
                      <a:srgbClr val="FFFFFF"/>
                    </a:solidFill>
                    <a:effectLst>
                      <a:outerShdw blurRad="38100" dist="38100" dir="2700000" algn="tl">
                        <a:srgbClr val="000000">
                          <a:alpha val="43137"/>
                        </a:srgbClr>
                      </a:outerShdw>
                    </a:effectLst>
                    <a:latin typeface="Arial"/>
                  </a:endParaRPr>
                </a:p>
              </p:txBody>
            </p:sp>
            <p:grpSp>
              <p:nvGrpSpPr>
                <p:cNvPr id="61" name="Group 60"/>
                <p:cNvGrpSpPr/>
                <p:nvPr/>
              </p:nvGrpSpPr>
              <p:grpSpPr>
                <a:xfrm>
                  <a:off x="8399090" y="2594812"/>
                  <a:ext cx="168070" cy="274844"/>
                  <a:chOff x="8386390" y="2645612"/>
                  <a:chExt cx="168070" cy="274844"/>
                </a:xfrm>
              </p:grpSpPr>
              <p:sp>
                <p:nvSpPr>
                  <p:cNvPr id="62" name="Rectangle 74"/>
                  <p:cNvSpPr>
                    <a:spLocks noChangeArrowheads="1"/>
                  </p:cNvSpPr>
                  <p:nvPr/>
                </p:nvSpPr>
                <p:spPr bwMode="auto">
                  <a:xfrm>
                    <a:off x="8386390" y="2762382"/>
                    <a:ext cx="168070" cy="1580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63" name="Rectangle 75"/>
                  <p:cNvSpPr>
                    <a:spLocks noChangeArrowheads="1"/>
                  </p:cNvSpPr>
                  <p:nvPr/>
                </p:nvSpPr>
                <p:spPr bwMode="auto">
                  <a:xfrm>
                    <a:off x="8386390" y="2762379"/>
                    <a:ext cx="43684" cy="158074"/>
                  </a:xfrm>
                  <a:prstGeom prst="rect">
                    <a:avLst/>
                  </a:prstGeom>
                  <a:solidFill>
                    <a:schemeClr val="accent3">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64" name="Freeform 76"/>
                  <p:cNvSpPr>
                    <a:spLocks/>
                  </p:cNvSpPr>
                  <p:nvPr/>
                </p:nvSpPr>
                <p:spPr bwMode="auto">
                  <a:xfrm>
                    <a:off x="8453396" y="2813094"/>
                    <a:ext cx="34058" cy="60342"/>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65" name="Freeform 127"/>
                  <p:cNvSpPr>
                    <a:spLocks/>
                  </p:cNvSpPr>
                  <p:nvPr/>
                </p:nvSpPr>
                <p:spPr bwMode="auto">
                  <a:xfrm flipH="1">
                    <a:off x="8422734" y="2645620"/>
                    <a:ext cx="51828" cy="118463"/>
                  </a:xfrm>
                  <a:custGeom>
                    <a:avLst/>
                    <a:gdLst>
                      <a:gd name="connsiteX0" fmla="*/ 0 w 59761"/>
                      <a:gd name="connsiteY0" fmla="*/ 0 h 136596"/>
                      <a:gd name="connsiteX1" fmla="*/ 59761 w 59761"/>
                      <a:gd name="connsiteY1" fmla="*/ 59649 h 136596"/>
                      <a:gd name="connsiteX2" fmla="*/ 59761 w 59761"/>
                      <a:gd name="connsiteY2" fmla="*/ 136596 h 136596"/>
                      <a:gd name="connsiteX3" fmla="*/ 33466 w 59761"/>
                      <a:gd name="connsiteY3" fmla="*/ 136596 h 136596"/>
                      <a:gd name="connsiteX4" fmla="*/ 33466 w 59761"/>
                      <a:gd name="connsiteY4" fmla="*/ 59649 h 136596"/>
                      <a:gd name="connsiteX5" fmla="*/ 0 w 59761"/>
                      <a:gd name="connsiteY5" fmla="*/ 26246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61" h="136596">
                        <a:moveTo>
                          <a:pt x="0" y="0"/>
                        </a:moveTo>
                        <a:cubicBezTo>
                          <a:pt x="32869" y="0"/>
                          <a:pt x="59761" y="26842"/>
                          <a:pt x="59761" y="59649"/>
                        </a:cubicBezTo>
                        <a:lnTo>
                          <a:pt x="59761" y="136596"/>
                        </a:lnTo>
                        <a:cubicBezTo>
                          <a:pt x="33466" y="136596"/>
                          <a:pt x="33466" y="136596"/>
                          <a:pt x="33466" y="136596"/>
                        </a:cubicBezTo>
                        <a:cubicBezTo>
                          <a:pt x="33466" y="59649"/>
                          <a:pt x="33466" y="59649"/>
                          <a:pt x="33466" y="59649"/>
                        </a:cubicBezTo>
                        <a:cubicBezTo>
                          <a:pt x="33466" y="41158"/>
                          <a:pt x="18526" y="26246"/>
                          <a:pt x="0" y="2624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14">
                      <a:defRPr/>
                    </a:pPr>
                    <a:endParaRPr lang="en-US" sz="1470" kern="0" dirty="0">
                      <a:solidFill>
                        <a:srgbClr val="000000"/>
                      </a:solidFill>
                      <a:latin typeface="Segoe UI"/>
                    </a:endParaRPr>
                  </a:p>
                </p:txBody>
              </p:sp>
              <p:sp>
                <p:nvSpPr>
                  <p:cNvPr id="66" name="Freeform 129"/>
                  <p:cNvSpPr>
                    <a:spLocks/>
                  </p:cNvSpPr>
                  <p:nvPr/>
                </p:nvSpPr>
                <p:spPr bwMode="auto">
                  <a:xfrm>
                    <a:off x="8468975" y="2645612"/>
                    <a:ext cx="51828" cy="118463"/>
                  </a:xfrm>
                  <a:custGeom>
                    <a:avLst/>
                    <a:gdLst>
                      <a:gd name="connsiteX0" fmla="*/ 0 w 59761"/>
                      <a:gd name="connsiteY0" fmla="*/ 0 h 136596"/>
                      <a:gd name="connsiteX1" fmla="*/ 59761 w 59761"/>
                      <a:gd name="connsiteY1" fmla="*/ 59649 h 136596"/>
                      <a:gd name="connsiteX2" fmla="*/ 59761 w 59761"/>
                      <a:gd name="connsiteY2" fmla="*/ 136596 h 136596"/>
                      <a:gd name="connsiteX3" fmla="*/ 33466 w 59761"/>
                      <a:gd name="connsiteY3" fmla="*/ 136596 h 136596"/>
                      <a:gd name="connsiteX4" fmla="*/ 33466 w 59761"/>
                      <a:gd name="connsiteY4" fmla="*/ 59649 h 136596"/>
                      <a:gd name="connsiteX5" fmla="*/ 0 w 59761"/>
                      <a:gd name="connsiteY5" fmla="*/ 26246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61" h="136596">
                        <a:moveTo>
                          <a:pt x="0" y="0"/>
                        </a:moveTo>
                        <a:cubicBezTo>
                          <a:pt x="32869" y="0"/>
                          <a:pt x="59761" y="26842"/>
                          <a:pt x="59761" y="59649"/>
                        </a:cubicBezTo>
                        <a:lnTo>
                          <a:pt x="59761" y="136596"/>
                        </a:lnTo>
                        <a:cubicBezTo>
                          <a:pt x="33466" y="136596"/>
                          <a:pt x="33466" y="136596"/>
                          <a:pt x="33466" y="136596"/>
                        </a:cubicBezTo>
                        <a:cubicBezTo>
                          <a:pt x="33466" y="59649"/>
                          <a:pt x="33466" y="59649"/>
                          <a:pt x="33466" y="59649"/>
                        </a:cubicBezTo>
                        <a:cubicBezTo>
                          <a:pt x="33466" y="41158"/>
                          <a:pt x="18526" y="26246"/>
                          <a:pt x="0" y="2624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14">
                      <a:defRPr/>
                    </a:pPr>
                    <a:endParaRPr lang="en-US" sz="1470" kern="0" dirty="0">
                      <a:solidFill>
                        <a:srgbClr val="000000"/>
                      </a:solidFill>
                      <a:latin typeface="Segoe UI"/>
                    </a:endParaRPr>
                  </a:p>
                </p:txBody>
              </p:sp>
            </p:grpSp>
          </p:grpSp>
        </p:grpSp>
      </p:grpSp>
      <p:sp>
        <p:nvSpPr>
          <p:cNvPr id="73" name="TextBox 72"/>
          <p:cNvSpPr txBox="1"/>
          <p:nvPr/>
        </p:nvSpPr>
        <p:spPr>
          <a:xfrm>
            <a:off x="20034" y="6249774"/>
            <a:ext cx="2057712" cy="506901"/>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568" kern="0" dirty="0">
                <a:gradFill>
                  <a:gsLst>
                    <a:gs pos="2917">
                      <a:srgbClr val="505050"/>
                    </a:gs>
                    <a:gs pos="30000">
                      <a:srgbClr val="505050"/>
                    </a:gs>
                  </a:gsLst>
                  <a:lin ang="5400000" scaled="0"/>
                </a:gradFill>
                <a:latin typeface="Segoe UI"/>
              </a:rPr>
              <a:t>* In Private Preview</a:t>
            </a:r>
          </a:p>
        </p:txBody>
      </p:sp>
    </p:spTree>
    <p:extLst>
      <p:ext uri="{BB962C8B-B14F-4D97-AF65-F5344CB8AC3E}">
        <p14:creationId xmlns:p14="http://schemas.microsoft.com/office/powerpoint/2010/main" val="41292463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Ingestion</a:t>
            </a:r>
          </a:p>
        </p:txBody>
      </p:sp>
      <p:sp>
        <p:nvSpPr>
          <p:cNvPr id="54" name="Rectangle 53"/>
          <p:cNvSpPr/>
          <p:nvPr/>
        </p:nvSpPr>
        <p:spPr>
          <a:xfrm>
            <a:off x="434665" y="1533864"/>
            <a:ext cx="11322050" cy="488057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17" rIns="0" bIns="45717" numCol="1" rtlCol="0" anchor="ctr" anchorCtr="0" compatLnSpc="1">
            <a:prstTxWarp prst="textNoShape">
              <a:avLst/>
            </a:prstTxWarp>
          </a:bodyPr>
          <a:lstStyle/>
          <a:p>
            <a:pPr algn="ctr" defTabSz="913979" fontAlgn="base">
              <a:spcBef>
                <a:spcPct val="0"/>
              </a:spcBef>
              <a:spcAft>
                <a:spcPct val="0"/>
              </a:spcAft>
              <a:defRPr/>
            </a:pPr>
            <a:endParaRPr lang="en-US" sz="1372" kern="0" dirty="0">
              <a:solidFill>
                <a:srgbClr val="000000"/>
              </a:solidFill>
              <a:latin typeface="Segoe UI"/>
            </a:endParaRPr>
          </a:p>
        </p:txBody>
      </p:sp>
      <p:sp>
        <p:nvSpPr>
          <p:cNvPr id="3" name="Rectangle 2"/>
          <p:cNvSpPr/>
          <p:nvPr/>
        </p:nvSpPr>
        <p:spPr>
          <a:xfrm>
            <a:off x="434665" y="1173628"/>
            <a:ext cx="11322050" cy="369279"/>
          </a:xfrm>
          <a:prstGeom prst="rect">
            <a:avLst/>
          </a:prstGeom>
          <a:solidFill>
            <a:srgbClr val="002050"/>
          </a:solidFill>
        </p:spPr>
        <p:txBody>
          <a:bodyPr wrap="square" lIns="91436" tIns="45717" rIns="91436" bIns="45717">
            <a:noAutofit/>
          </a:bodyPr>
          <a:lstStyle/>
          <a:p>
            <a:pPr algn="ctr" defTabSz="914314">
              <a:spcBef>
                <a:spcPts val="600"/>
              </a:spcBef>
              <a:spcAft>
                <a:spcPts val="600"/>
              </a:spcAft>
              <a:defRPr/>
            </a:pPr>
            <a:r>
              <a:rPr lang="en-US" sz="1470" kern="0" dirty="0">
                <a:solidFill>
                  <a:srgbClr val="FFFFFF"/>
                </a:solidFill>
                <a:latin typeface="Segoe UI"/>
              </a:rPr>
              <a:t>Data can be ingested into Azure Data Lake Store from a variety of sources</a:t>
            </a:r>
            <a:r>
              <a:rPr lang="en-US" sz="1470" kern="0" dirty="0">
                <a:ln>
                  <a:solidFill>
                    <a:srgbClr val="FFFFFF">
                      <a:alpha val="0"/>
                    </a:srgbClr>
                  </a:solidFill>
                </a:ln>
                <a:solidFill>
                  <a:srgbClr val="FFFFFF"/>
                </a:solidFill>
                <a:latin typeface="Segoe UI"/>
                <a:ea typeface="Segoe UI" pitchFamily="34" charset="0"/>
                <a:cs typeface="Segoe UI" pitchFamily="34" charset="0"/>
              </a:rPr>
              <a:t> </a:t>
            </a:r>
          </a:p>
        </p:txBody>
      </p:sp>
      <p:cxnSp>
        <p:nvCxnSpPr>
          <p:cNvPr id="32" name="Straight Connector 31"/>
          <p:cNvCxnSpPr/>
          <p:nvPr/>
        </p:nvCxnSpPr>
        <p:spPr>
          <a:xfrm>
            <a:off x="2737857" y="-13813"/>
            <a:ext cx="640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V="1">
            <a:off x="5886064" y="4308807"/>
            <a:ext cx="0" cy="1230539"/>
          </a:xfrm>
          <a:prstGeom prst="line">
            <a:avLst/>
          </a:prstGeom>
          <a:ln w="38100" cap="rnd">
            <a:solidFill>
              <a:srgbClr val="50B34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09" name="Rectangle 308"/>
          <p:cNvSpPr/>
          <p:nvPr/>
        </p:nvSpPr>
        <p:spPr bwMode="auto">
          <a:xfrm>
            <a:off x="5330973" y="4643038"/>
            <a:ext cx="1187680" cy="6930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1" tIns="146296" rIns="182871" bIns="146296" numCol="1" spcCol="0" rtlCol="0" fromWordArt="0" anchor="t" anchorCtr="0" forceAA="0" compatLnSpc="1">
            <a:prstTxWarp prst="textNoShape">
              <a:avLst/>
            </a:prstTxWarp>
            <a:noAutofit/>
          </a:bodyPr>
          <a:lstStyle/>
          <a:p>
            <a:pPr algn="ctr" defTabSz="932347"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5168206" y="5657322"/>
            <a:ext cx="1373484" cy="665432"/>
            <a:chOff x="5168204" y="5657633"/>
            <a:chExt cx="1373483" cy="665526"/>
          </a:xfrm>
        </p:grpSpPr>
        <p:grpSp>
          <p:nvGrpSpPr>
            <p:cNvPr id="310" name="Network Switch"/>
            <p:cNvGrpSpPr>
              <a:grpSpLocks noChangeAspect="1"/>
            </p:cNvGrpSpPr>
            <p:nvPr/>
          </p:nvGrpSpPr>
          <p:grpSpPr>
            <a:xfrm>
              <a:off x="5284498" y="5657633"/>
              <a:ext cx="1113292" cy="435634"/>
              <a:chOff x="392113" y="2836863"/>
              <a:chExt cx="657225" cy="257175"/>
            </a:xfrm>
          </p:grpSpPr>
          <p:sp>
            <p:nvSpPr>
              <p:cNvPr id="311" name="Network Switch Part 5"/>
              <p:cNvSpPr>
                <a:spLocks/>
              </p:cNvSpPr>
              <p:nvPr/>
            </p:nvSpPr>
            <p:spPr bwMode="auto">
              <a:xfrm>
                <a:off x="392113" y="2836863"/>
                <a:ext cx="657225" cy="257175"/>
              </a:xfrm>
              <a:custGeom>
                <a:avLst/>
                <a:gdLst>
                  <a:gd name="T0" fmla="*/ 2173 w 2173"/>
                  <a:gd name="T1" fmla="*/ 85 h 847"/>
                  <a:gd name="T2" fmla="*/ 2088 w 2173"/>
                  <a:gd name="T3" fmla="*/ 0 h 847"/>
                  <a:gd name="T4" fmla="*/ 84 w 2173"/>
                  <a:gd name="T5" fmla="*/ 0 h 847"/>
                  <a:gd name="T6" fmla="*/ 0 w 2173"/>
                  <a:gd name="T7" fmla="*/ 85 h 847"/>
                  <a:gd name="T8" fmla="*/ 0 w 2173"/>
                  <a:gd name="T9" fmla="*/ 762 h 847"/>
                  <a:gd name="T10" fmla="*/ 84 w 2173"/>
                  <a:gd name="T11" fmla="*/ 847 h 847"/>
                  <a:gd name="T12" fmla="*/ 2088 w 2173"/>
                  <a:gd name="T13" fmla="*/ 847 h 847"/>
                  <a:gd name="T14" fmla="*/ 2173 w 2173"/>
                  <a:gd name="T15" fmla="*/ 762 h 847"/>
                  <a:gd name="T16" fmla="*/ 2173 w 2173"/>
                  <a:gd name="T17" fmla="*/ 8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3" h="847">
                    <a:moveTo>
                      <a:pt x="2173" y="85"/>
                    </a:moveTo>
                    <a:cubicBezTo>
                      <a:pt x="2173" y="37"/>
                      <a:pt x="2136" y="0"/>
                      <a:pt x="2088" y="0"/>
                    </a:cubicBezTo>
                    <a:lnTo>
                      <a:pt x="84" y="0"/>
                    </a:lnTo>
                    <a:cubicBezTo>
                      <a:pt x="36" y="0"/>
                      <a:pt x="0" y="37"/>
                      <a:pt x="0" y="85"/>
                    </a:cubicBezTo>
                    <a:lnTo>
                      <a:pt x="0" y="762"/>
                    </a:lnTo>
                    <a:cubicBezTo>
                      <a:pt x="0" y="810"/>
                      <a:pt x="36" y="847"/>
                      <a:pt x="84" y="847"/>
                    </a:cubicBezTo>
                    <a:lnTo>
                      <a:pt x="2088" y="847"/>
                    </a:lnTo>
                    <a:cubicBezTo>
                      <a:pt x="2136" y="847"/>
                      <a:pt x="2173" y="810"/>
                      <a:pt x="2173" y="762"/>
                    </a:cubicBezTo>
                    <a:lnTo>
                      <a:pt x="2173" y="85"/>
                    </a:lnTo>
                    <a:close/>
                  </a:path>
                </a:pathLst>
              </a:custGeom>
              <a:solidFill>
                <a:schemeClr val="accent1">
                  <a:lumMod val="75000"/>
                </a:schemeClr>
              </a:solid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3235" dirty="0">
                  <a:solidFill>
                    <a:srgbClr val="000000"/>
                  </a:solidFill>
                  <a:latin typeface="Segoe UI"/>
                </a:endParaRPr>
              </a:p>
            </p:txBody>
          </p:sp>
          <p:sp>
            <p:nvSpPr>
              <p:cNvPr id="312" name="Network Switch Part 4"/>
              <p:cNvSpPr>
                <a:spLocks noChangeArrowheads="1"/>
              </p:cNvSpPr>
              <p:nvPr/>
            </p:nvSpPr>
            <p:spPr bwMode="auto">
              <a:xfrm>
                <a:off x="392113" y="3059113"/>
                <a:ext cx="657225" cy="34925"/>
              </a:xfrm>
              <a:prstGeom prst="rect">
                <a:avLst/>
              </a:prstGeom>
              <a:solidFill>
                <a:schemeClr val="accent1">
                  <a:lumMod val="60000"/>
                  <a:lumOff val="40000"/>
                </a:schemeClr>
              </a:solidFill>
              <a:ln w="0">
                <a:noFill/>
                <a:prstDash val="solid"/>
                <a:miter lim="800000"/>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3235" dirty="0">
                  <a:solidFill>
                    <a:srgbClr val="000000"/>
                  </a:solidFill>
                  <a:latin typeface="Segoe UI"/>
                </a:endParaRPr>
              </a:p>
            </p:txBody>
          </p:sp>
          <p:sp>
            <p:nvSpPr>
              <p:cNvPr id="313" name="Network Switch Part 3"/>
              <p:cNvSpPr>
                <a:spLocks noChangeArrowheads="1"/>
              </p:cNvSpPr>
              <p:nvPr/>
            </p:nvSpPr>
            <p:spPr bwMode="auto">
              <a:xfrm>
                <a:off x="434975" y="2897188"/>
                <a:ext cx="503238" cy="119063"/>
              </a:xfrm>
              <a:prstGeom prst="rect">
                <a:avLst/>
              </a:prstGeom>
              <a:solidFill>
                <a:schemeClr val="bg1">
                  <a:lumMod val="85000"/>
                </a:schemeClr>
              </a:solidFill>
              <a:ln w="0">
                <a:noFill/>
                <a:prstDash val="solid"/>
                <a:miter lim="800000"/>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3235" dirty="0">
                  <a:solidFill>
                    <a:srgbClr val="000000"/>
                  </a:solidFill>
                  <a:latin typeface="Segoe UI"/>
                </a:endParaRPr>
              </a:p>
            </p:txBody>
          </p:sp>
          <p:sp>
            <p:nvSpPr>
              <p:cNvPr id="314" name="Network Switch Part 2"/>
              <p:cNvSpPr>
                <a:spLocks noEditPoints="1"/>
              </p:cNvSpPr>
              <p:nvPr/>
            </p:nvSpPr>
            <p:spPr bwMode="auto">
              <a:xfrm>
                <a:off x="468313" y="2922588"/>
                <a:ext cx="436563" cy="60325"/>
              </a:xfrm>
              <a:custGeom>
                <a:avLst/>
                <a:gdLst>
                  <a:gd name="T0" fmla="*/ 57 w 1439"/>
                  <a:gd name="T1" fmla="*/ 0 h 198"/>
                  <a:gd name="T2" fmla="*/ 57 w 1439"/>
                  <a:gd name="T3" fmla="*/ 57 h 198"/>
                  <a:gd name="T4" fmla="*/ 0 w 1439"/>
                  <a:gd name="T5" fmla="*/ 57 h 198"/>
                  <a:gd name="T6" fmla="*/ 0 w 1439"/>
                  <a:gd name="T7" fmla="*/ 198 h 198"/>
                  <a:gd name="T8" fmla="*/ 198 w 1439"/>
                  <a:gd name="T9" fmla="*/ 198 h 198"/>
                  <a:gd name="T10" fmla="*/ 198 w 1439"/>
                  <a:gd name="T11" fmla="*/ 57 h 198"/>
                  <a:gd name="T12" fmla="*/ 141 w 1439"/>
                  <a:gd name="T13" fmla="*/ 57 h 198"/>
                  <a:gd name="T14" fmla="*/ 141 w 1439"/>
                  <a:gd name="T15" fmla="*/ 0 h 198"/>
                  <a:gd name="T16" fmla="*/ 57 w 1439"/>
                  <a:gd name="T17" fmla="*/ 0 h 198"/>
                  <a:gd name="T18" fmla="*/ 367 w 1439"/>
                  <a:gd name="T19" fmla="*/ 0 h 198"/>
                  <a:gd name="T20" fmla="*/ 367 w 1439"/>
                  <a:gd name="T21" fmla="*/ 57 h 198"/>
                  <a:gd name="T22" fmla="*/ 311 w 1439"/>
                  <a:gd name="T23" fmla="*/ 57 h 198"/>
                  <a:gd name="T24" fmla="*/ 311 w 1439"/>
                  <a:gd name="T25" fmla="*/ 198 h 198"/>
                  <a:gd name="T26" fmla="*/ 508 w 1439"/>
                  <a:gd name="T27" fmla="*/ 198 h 198"/>
                  <a:gd name="T28" fmla="*/ 508 w 1439"/>
                  <a:gd name="T29" fmla="*/ 57 h 198"/>
                  <a:gd name="T30" fmla="*/ 452 w 1439"/>
                  <a:gd name="T31" fmla="*/ 57 h 198"/>
                  <a:gd name="T32" fmla="*/ 452 w 1439"/>
                  <a:gd name="T33" fmla="*/ 0 h 198"/>
                  <a:gd name="T34" fmla="*/ 367 w 1439"/>
                  <a:gd name="T35" fmla="*/ 0 h 198"/>
                  <a:gd name="T36" fmla="*/ 677 w 1439"/>
                  <a:gd name="T37" fmla="*/ 0 h 198"/>
                  <a:gd name="T38" fmla="*/ 677 w 1439"/>
                  <a:gd name="T39" fmla="*/ 57 h 198"/>
                  <a:gd name="T40" fmla="*/ 621 w 1439"/>
                  <a:gd name="T41" fmla="*/ 57 h 198"/>
                  <a:gd name="T42" fmla="*/ 621 w 1439"/>
                  <a:gd name="T43" fmla="*/ 198 h 198"/>
                  <a:gd name="T44" fmla="*/ 819 w 1439"/>
                  <a:gd name="T45" fmla="*/ 198 h 198"/>
                  <a:gd name="T46" fmla="*/ 819 w 1439"/>
                  <a:gd name="T47" fmla="*/ 57 h 198"/>
                  <a:gd name="T48" fmla="*/ 762 w 1439"/>
                  <a:gd name="T49" fmla="*/ 57 h 198"/>
                  <a:gd name="T50" fmla="*/ 762 w 1439"/>
                  <a:gd name="T51" fmla="*/ 0 h 198"/>
                  <a:gd name="T52" fmla="*/ 677 w 1439"/>
                  <a:gd name="T53" fmla="*/ 0 h 198"/>
                  <a:gd name="T54" fmla="*/ 988 w 1439"/>
                  <a:gd name="T55" fmla="*/ 0 h 198"/>
                  <a:gd name="T56" fmla="*/ 988 w 1439"/>
                  <a:gd name="T57" fmla="*/ 57 h 198"/>
                  <a:gd name="T58" fmla="*/ 931 w 1439"/>
                  <a:gd name="T59" fmla="*/ 57 h 198"/>
                  <a:gd name="T60" fmla="*/ 931 w 1439"/>
                  <a:gd name="T61" fmla="*/ 198 h 198"/>
                  <a:gd name="T62" fmla="*/ 1129 w 1439"/>
                  <a:gd name="T63" fmla="*/ 198 h 198"/>
                  <a:gd name="T64" fmla="*/ 1129 w 1439"/>
                  <a:gd name="T65" fmla="*/ 57 h 198"/>
                  <a:gd name="T66" fmla="*/ 1073 w 1439"/>
                  <a:gd name="T67" fmla="*/ 57 h 198"/>
                  <a:gd name="T68" fmla="*/ 1073 w 1439"/>
                  <a:gd name="T69" fmla="*/ 0 h 198"/>
                  <a:gd name="T70" fmla="*/ 988 w 1439"/>
                  <a:gd name="T71" fmla="*/ 0 h 198"/>
                  <a:gd name="T72" fmla="*/ 1298 w 1439"/>
                  <a:gd name="T73" fmla="*/ 0 h 198"/>
                  <a:gd name="T74" fmla="*/ 1298 w 1439"/>
                  <a:gd name="T75" fmla="*/ 57 h 198"/>
                  <a:gd name="T76" fmla="*/ 1242 w 1439"/>
                  <a:gd name="T77" fmla="*/ 57 h 198"/>
                  <a:gd name="T78" fmla="*/ 1242 w 1439"/>
                  <a:gd name="T79" fmla="*/ 198 h 198"/>
                  <a:gd name="T80" fmla="*/ 1439 w 1439"/>
                  <a:gd name="T81" fmla="*/ 198 h 198"/>
                  <a:gd name="T82" fmla="*/ 1439 w 1439"/>
                  <a:gd name="T83" fmla="*/ 57 h 198"/>
                  <a:gd name="T84" fmla="*/ 1383 w 1439"/>
                  <a:gd name="T85" fmla="*/ 57 h 198"/>
                  <a:gd name="T86" fmla="*/ 1383 w 1439"/>
                  <a:gd name="T87" fmla="*/ 0 h 198"/>
                  <a:gd name="T88" fmla="*/ 1298 w 1439"/>
                  <a:gd name="T8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9" h="198">
                    <a:moveTo>
                      <a:pt x="57" y="0"/>
                    </a:moveTo>
                    <a:lnTo>
                      <a:pt x="57" y="57"/>
                    </a:lnTo>
                    <a:lnTo>
                      <a:pt x="0" y="57"/>
                    </a:lnTo>
                    <a:lnTo>
                      <a:pt x="0" y="198"/>
                    </a:lnTo>
                    <a:lnTo>
                      <a:pt x="198" y="198"/>
                    </a:lnTo>
                    <a:lnTo>
                      <a:pt x="198" y="57"/>
                    </a:lnTo>
                    <a:lnTo>
                      <a:pt x="141" y="57"/>
                    </a:lnTo>
                    <a:lnTo>
                      <a:pt x="141" y="0"/>
                    </a:lnTo>
                    <a:lnTo>
                      <a:pt x="57" y="0"/>
                    </a:lnTo>
                    <a:close/>
                    <a:moveTo>
                      <a:pt x="367" y="0"/>
                    </a:moveTo>
                    <a:lnTo>
                      <a:pt x="367" y="57"/>
                    </a:lnTo>
                    <a:lnTo>
                      <a:pt x="311" y="57"/>
                    </a:lnTo>
                    <a:lnTo>
                      <a:pt x="311" y="198"/>
                    </a:lnTo>
                    <a:lnTo>
                      <a:pt x="508" y="198"/>
                    </a:lnTo>
                    <a:lnTo>
                      <a:pt x="508" y="57"/>
                    </a:lnTo>
                    <a:lnTo>
                      <a:pt x="452" y="57"/>
                    </a:lnTo>
                    <a:lnTo>
                      <a:pt x="452" y="0"/>
                    </a:lnTo>
                    <a:lnTo>
                      <a:pt x="367" y="0"/>
                    </a:lnTo>
                    <a:close/>
                    <a:moveTo>
                      <a:pt x="677" y="0"/>
                    </a:moveTo>
                    <a:lnTo>
                      <a:pt x="677" y="57"/>
                    </a:lnTo>
                    <a:lnTo>
                      <a:pt x="621" y="57"/>
                    </a:lnTo>
                    <a:lnTo>
                      <a:pt x="621" y="198"/>
                    </a:lnTo>
                    <a:lnTo>
                      <a:pt x="819" y="198"/>
                    </a:lnTo>
                    <a:lnTo>
                      <a:pt x="819" y="57"/>
                    </a:lnTo>
                    <a:lnTo>
                      <a:pt x="762" y="57"/>
                    </a:lnTo>
                    <a:lnTo>
                      <a:pt x="762" y="0"/>
                    </a:lnTo>
                    <a:lnTo>
                      <a:pt x="677" y="0"/>
                    </a:lnTo>
                    <a:close/>
                    <a:moveTo>
                      <a:pt x="988" y="0"/>
                    </a:moveTo>
                    <a:lnTo>
                      <a:pt x="988" y="57"/>
                    </a:lnTo>
                    <a:lnTo>
                      <a:pt x="931" y="57"/>
                    </a:lnTo>
                    <a:lnTo>
                      <a:pt x="931" y="198"/>
                    </a:lnTo>
                    <a:lnTo>
                      <a:pt x="1129" y="198"/>
                    </a:lnTo>
                    <a:lnTo>
                      <a:pt x="1129" y="57"/>
                    </a:lnTo>
                    <a:lnTo>
                      <a:pt x="1073" y="57"/>
                    </a:lnTo>
                    <a:lnTo>
                      <a:pt x="1073" y="0"/>
                    </a:lnTo>
                    <a:lnTo>
                      <a:pt x="988" y="0"/>
                    </a:lnTo>
                    <a:close/>
                    <a:moveTo>
                      <a:pt x="1298" y="0"/>
                    </a:moveTo>
                    <a:lnTo>
                      <a:pt x="1298" y="57"/>
                    </a:lnTo>
                    <a:lnTo>
                      <a:pt x="1242" y="57"/>
                    </a:lnTo>
                    <a:lnTo>
                      <a:pt x="1242" y="198"/>
                    </a:lnTo>
                    <a:lnTo>
                      <a:pt x="1439" y="198"/>
                    </a:lnTo>
                    <a:lnTo>
                      <a:pt x="1439" y="57"/>
                    </a:lnTo>
                    <a:lnTo>
                      <a:pt x="1383" y="57"/>
                    </a:lnTo>
                    <a:lnTo>
                      <a:pt x="1383" y="0"/>
                    </a:lnTo>
                    <a:lnTo>
                      <a:pt x="1298"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3235" dirty="0">
                  <a:solidFill>
                    <a:srgbClr val="000000"/>
                  </a:solidFill>
                  <a:latin typeface="Segoe UI"/>
                </a:endParaRPr>
              </a:p>
            </p:txBody>
          </p:sp>
          <p:sp>
            <p:nvSpPr>
              <p:cNvPr id="315" name="Network Switch Part 1"/>
              <p:cNvSpPr>
                <a:spLocks noChangeArrowheads="1"/>
              </p:cNvSpPr>
              <p:nvPr/>
            </p:nvSpPr>
            <p:spPr bwMode="auto">
              <a:xfrm>
                <a:off x="963613" y="2947988"/>
                <a:ext cx="52388" cy="25400"/>
              </a:xfrm>
              <a:prstGeom prst="rect">
                <a:avLst/>
              </a:prstGeom>
              <a:solidFill>
                <a:schemeClr val="accent2"/>
              </a:solidFill>
              <a:ln w="0">
                <a:noFill/>
                <a:prstDash val="solid"/>
                <a:miter lim="800000"/>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3235" dirty="0">
                  <a:solidFill>
                    <a:srgbClr val="000000"/>
                  </a:solidFill>
                  <a:latin typeface="Segoe UI"/>
                </a:endParaRPr>
              </a:p>
            </p:txBody>
          </p:sp>
        </p:grpSp>
        <p:sp>
          <p:nvSpPr>
            <p:cNvPr id="316" name="TextBox 315"/>
            <p:cNvSpPr txBox="1"/>
            <p:nvPr/>
          </p:nvSpPr>
          <p:spPr>
            <a:xfrm>
              <a:off x="5168204" y="6133045"/>
              <a:ext cx="1373483" cy="190114"/>
            </a:xfrm>
            <a:prstGeom prst="rect">
              <a:avLst/>
            </a:prstGeom>
            <a:noFill/>
          </p:spPr>
          <p:txBody>
            <a:bodyPr wrap="none" lIns="0" tIns="0" rIns="0" bIns="0" rtlCol="0">
              <a:spAutoFit/>
            </a:bodyPr>
            <a:lstStyle/>
            <a:p>
              <a:pPr algn="ctr" defTabSz="914314">
                <a:lnSpc>
                  <a:spcPct val="90000"/>
                </a:lnSpc>
                <a:spcAft>
                  <a:spcPts val="600"/>
                </a:spcAft>
                <a:defRPr/>
              </a:pPr>
              <a:r>
                <a:rPr lang="en-US" sz="1372" kern="0" dirty="0">
                  <a:solidFill>
                    <a:srgbClr val="505050"/>
                  </a:solidFill>
                  <a:latin typeface="Segoe UI"/>
                  <a:ea typeface="Segoe UI" pitchFamily="34" charset="0"/>
                  <a:cs typeface="Segoe UI" pitchFamily="34" charset="0"/>
                </a:rPr>
                <a:t>Azure Event Hubs</a:t>
              </a:r>
            </a:p>
          </p:txBody>
        </p:sp>
      </p:grpSp>
      <p:grpSp>
        <p:nvGrpSpPr>
          <p:cNvPr id="9" name="Group 8"/>
          <p:cNvGrpSpPr/>
          <p:nvPr/>
        </p:nvGrpSpPr>
        <p:grpSpPr>
          <a:xfrm>
            <a:off x="10110141" y="3037595"/>
            <a:ext cx="1596656" cy="812059"/>
            <a:chOff x="10110139" y="3037540"/>
            <a:chExt cx="1596656" cy="812175"/>
          </a:xfrm>
        </p:grpSpPr>
        <p:sp>
          <p:nvSpPr>
            <p:cNvPr id="41" name="Rectangle 40"/>
            <p:cNvSpPr/>
            <p:nvPr/>
          </p:nvSpPr>
          <p:spPr>
            <a:xfrm>
              <a:off x="10110139" y="3638537"/>
              <a:ext cx="1596656" cy="211178"/>
            </a:xfrm>
            <a:prstGeom prst="rect">
              <a:avLst/>
            </a:prstGeom>
          </p:spPr>
          <p:txBody>
            <a:bodyPr wrap="square" lIns="0" tIns="0" rIns="0" bIns="0">
              <a:spAutoFit/>
            </a:bodyPr>
            <a:lstStyle/>
            <a:p>
              <a:pPr defTabSz="913979">
                <a:defRPr/>
              </a:pPr>
              <a:r>
                <a:rPr lang="en-US" sz="1372" kern="0" dirty="0">
                  <a:solidFill>
                    <a:srgbClr val="505050"/>
                  </a:solidFill>
                  <a:latin typeface="Segoe UI"/>
                  <a:ea typeface="Segoe UI" pitchFamily="34" charset="0"/>
                  <a:cs typeface="Segoe UI" pitchFamily="34" charset="0"/>
                </a:rPr>
                <a:t>Azure Storage Blobs</a:t>
              </a:r>
            </a:p>
          </p:txBody>
        </p:sp>
        <p:grpSp>
          <p:nvGrpSpPr>
            <p:cNvPr id="341" name="Group 340"/>
            <p:cNvGrpSpPr/>
            <p:nvPr/>
          </p:nvGrpSpPr>
          <p:grpSpPr>
            <a:xfrm>
              <a:off x="10549993" y="3037540"/>
              <a:ext cx="716949" cy="571500"/>
              <a:chOff x="10549992" y="2941320"/>
              <a:chExt cx="716949" cy="571500"/>
            </a:xfrm>
          </p:grpSpPr>
          <p:sp>
            <p:nvSpPr>
              <p:cNvPr id="330"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4821" tIns="17928" rIns="44821" bIns="17928" numCol="1" anchor="b" anchorCtr="0" compatLnSpc="1">
                <a:prstTxWarp prst="textNoShape">
                  <a:avLst/>
                </a:prstTxWarp>
              </a:bodyPr>
              <a:lstStyle/>
              <a:p>
                <a:pPr defTabSz="914314">
                  <a:defRPr/>
                </a:pPr>
                <a:endParaRPr lang="en-GB" sz="588" kern="0" dirty="0">
                  <a:solidFill>
                    <a:srgbClr val="FFFFFF"/>
                  </a:solidFill>
                  <a:latin typeface="Segoe UI"/>
                </a:endParaRPr>
              </a:p>
            </p:txBody>
          </p:sp>
          <p:sp>
            <p:nvSpPr>
              <p:cNvPr id="331"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32"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33"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34"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35"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36"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40"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grpSp>
      </p:grpSp>
      <p:grpSp>
        <p:nvGrpSpPr>
          <p:cNvPr id="12" name="Group 11"/>
          <p:cNvGrpSpPr/>
          <p:nvPr/>
        </p:nvGrpSpPr>
        <p:grpSpPr>
          <a:xfrm>
            <a:off x="10059911" y="5202608"/>
            <a:ext cx="1555996" cy="1101428"/>
            <a:chOff x="10059909" y="5202860"/>
            <a:chExt cx="1555996" cy="1101585"/>
          </a:xfrm>
        </p:grpSpPr>
        <p:sp>
          <p:nvSpPr>
            <p:cNvPr id="10" name="Rectangle 9"/>
            <p:cNvSpPr/>
            <p:nvPr/>
          </p:nvSpPr>
          <p:spPr>
            <a:xfrm>
              <a:off x="10201030" y="6093267"/>
              <a:ext cx="1414875" cy="211178"/>
            </a:xfrm>
            <a:prstGeom prst="rect">
              <a:avLst/>
            </a:prstGeom>
          </p:spPr>
          <p:txBody>
            <a:bodyPr wrap="square" lIns="0" tIns="0" rIns="0" bIns="0">
              <a:spAutoFit/>
            </a:bodyPr>
            <a:lstStyle/>
            <a:p>
              <a:pPr algn="ctr" defTabSz="913979">
                <a:defRPr/>
              </a:pPr>
              <a:r>
                <a:rPr lang="en-US" sz="1372" kern="0" dirty="0">
                  <a:solidFill>
                    <a:srgbClr val="505050"/>
                  </a:solidFill>
                  <a:latin typeface="Segoe UI"/>
                  <a:ea typeface="Segoe UI" pitchFamily="34" charset="0"/>
                  <a:cs typeface="Segoe UI" pitchFamily="34" charset="0"/>
                </a:rPr>
                <a:t>Custom programs</a:t>
              </a:r>
            </a:p>
          </p:txBody>
        </p:sp>
        <p:grpSp>
          <p:nvGrpSpPr>
            <p:cNvPr id="370" name="Group 369"/>
            <p:cNvGrpSpPr/>
            <p:nvPr/>
          </p:nvGrpSpPr>
          <p:grpSpPr>
            <a:xfrm>
              <a:off x="10059909" y="5202860"/>
              <a:ext cx="1284366" cy="704227"/>
              <a:chOff x="9421813" y="4852988"/>
              <a:chExt cx="1922462" cy="1054100"/>
            </a:xfrm>
          </p:grpSpPr>
          <p:sp>
            <p:nvSpPr>
              <p:cNvPr id="345"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46"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47"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48"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49"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50"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51"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grpSp>
            <p:nvGrpSpPr>
              <p:cNvPr id="369" name="Group 368"/>
              <p:cNvGrpSpPr/>
              <p:nvPr/>
            </p:nvGrpSpPr>
            <p:grpSpPr>
              <a:xfrm>
                <a:off x="10923587" y="4883150"/>
                <a:ext cx="420688" cy="798513"/>
                <a:chOff x="11093450" y="4883150"/>
                <a:chExt cx="420688" cy="798513"/>
              </a:xfrm>
            </p:grpSpPr>
            <p:sp>
              <p:nvSpPr>
                <p:cNvPr id="356"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57"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58"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0"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2"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4"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6"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7"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8"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grpSp>
        </p:grpSp>
      </p:grpSp>
      <p:grpSp>
        <p:nvGrpSpPr>
          <p:cNvPr id="13" name="Group 12"/>
          <p:cNvGrpSpPr/>
          <p:nvPr/>
        </p:nvGrpSpPr>
        <p:grpSpPr>
          <a:xfrm>
            <a:off x="6866959" y="3914947"/>
            <a:ext cx="3737501" cy="1092113"/>
            <a:chOff x="6866957" y="3915014"/>
            <a:chExt cx="3737501" cy="1092267"/>
          </a:xfrm>
        </p:grpSpPr>
        <p:sp>
          <p:nvSpPr>
            <p:cNvPr id="27" name="TextBox 26"/>
            <p:cNvSpPr txBox="1"/>
            <p:nvPr/>
          </p:nvSpPr>
          <p:spPr>
            <a:xfrm>
              <a:off x="9132819" y="4003203"/>
              <a:ext cx="1376980" cy="900245"/>
            </a:xfrm>
            <a:prstGeom prst="rect">
              <a:avLst/>
            </a:prstGeom>
            <a:noFill/>
          </p:spPr>
          <p:txBody>
            <a:bodyPr wrap="square" lIns="0" tIns="0" rIns="0" bIns="0" rtlCol="0">
              <a:spAutoFit/>
            </a:bodyPr>
            <a:lstStyle/>
            <a:p>
              <a:pPr defTabSz="914244">
                <a:spcBef>
                  <a:spcPts val="100"/>
                </a:spcBef>
                <a:defRPr/>
              </a:pPr>
              <a:r>
                <a:rPr lang="en-US" sz="1372" kern="0" dirty="0">
                  <a:solidFill>
                    <a:srgbClr val="505050"/>
                  </a:solidFill>
                  <a:latin typeface="Segoe UI"/>
                </a:rPr>
                <a:t>.NET SDK </a:t>
              </a:r>
            </a:p>
            <a:p>
              <a:pPr defTabSz="914244">
                <a:spcBef>
                  <a:spcPts val="100"/>
                </a:spcBef>
                <a:defRPr/>
              </a:pPr>
              <a:r>
                <a:rPr lang="en-US" sz="1372" kern="0" dirty="0">
                  <a:solidFill>
                    <a:srgbClr val="505050"/>
                  </a:solidFill>
                  <a:latin typeface="Segoe UI"/>
                </a:rPr>
                <a:t>CLI</a:t>
              </a:r>
            </a:p>
            <a:p>
              <a:pPr defTabSz="914244">
                <a:spcBef>
                  <a:spcPts val="100"/>
                </a:spcBef>
                <a:defRPr/>
              </a:pPr>
              <a:r>
                <a:rPr lang="en-US" sz="1372" kern="0" dirty="0">
                  <a:solidFill>
                    <a:srgbClr val="505050"/>
                  </a:solidFill>
                  <a:latin typeface="Segoe UI"/>
                </a:rPr>
                <a:t>Azure Portal</a:t>
              </a:r>
            </a:p>
            <a:p>
              <a:pPr defTabSz="914244">
                <a:spcBef>
                  <a:spcPts val="100"/>
                </a:spcBef>
                <a:defRPr/>
              </a:pPr>
              <a:r>
                <a:rPr lang="en-US" sz="1372" kern="0" dirty="0">
                  <a:solidFill>
                    <a:srgbClr val="505050"/>
                  </a:solidFill>
                  <a:latin typeface="Segoe UI"/>
                </a:rPr>
                <a:t>Azure PowerShell</a:t>
              </a:r>
            </a:p>
          </p:txBody>
        </p:sp>
        <p:cxnSp>
          <p:nvCxnSpPr>
            <p:cNvPr id="372" name="Straight Connector 14"/>
            <p:cNvCxnSpPr/>
            <p:nvPr/>
          </p:nvCxnSpPr>
          <p:spPr>
            <a:xfrm rot="16200000" flipV="1">
              <a:off x="8189574" y="2592397"/>
              <a:ext cx="1092267" cy="3737501"/>
            </a:xfrm>
            <a:prstGeom prst="bentConnector2">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6" name="Straight Connector 15"/>
          <p:cNvCxnSpPr/>
          <p:nvPr/>
        </p:nvCxnSpPr>
        <p:spPr>
          <a:xfrm>
            <a:off x="2928612" y="3964267"/>
            <a:ext cx="1844791"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14458" y="3639003"/>
            <a:ext cx="1503617" cy="211148"/>
          </a:xfrm>
          <a:prstGeom prst="rect">
            <a:avLst/>
          </a:prstGeom>
          <a:noFill/>
        </p:spPr>
        <p:txBody>
          <a:bodyPr wrap="square" lIns="0" tIns="0" rIns="0" bIns="0" rtlCol="0">
            <a:spAutoFit/>
          </a:bodyPr>
          <a:lstStyle/>
          <a:p>
            <a:pPr defTabSz="914244">
              <a:spcAft>
                <a:spcPts val="588"/>
              </a:spcAft>
              <a:defRPr/>
            </a:pPr>
            <a:r>
              <a:rPr lang="en-US" sz="1372" kern="0" dirty="0">
                <a:solidFill>
                  <a:srgbClr val="505050"/>
                </a:solidFill>
                <a:latin typeface="Segoe UI"/>
              </a:rPr>
              <a:t>Azure Data Factory</a:t>
            </a:r>
          </a:p>
        </p:txBody>
      </p:sp>
      <p:cxnSp>
        <p:nvCxnSpPr>
          <p:cNvPr id="33" name="Straight Connector 32"/>
          <p:cNvCxnSpPr/>
          <p:nvPr/>
        </p:nvCxnSpPr>
        <p:spPr>
          <a:xfrm>
            <a:off x="2545372" y="3420165"/>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2545372" y="4548605"/>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14"/>
          <p:cNvCxnSpPr/>
          <p:nvPr/>
        </p:nvCxnSpPr>
        <p:spPr>
          <a:xfrm flipV="1">
            <a:off x="2545371" y="2301414"/>
            <a:ext cx="12700" cy="3325705"/>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50399" y="1700641"/>
            <a:ext cx="1907672" cy="4603398"/>
            <a:chOff x="650398" y="1700394"/>
            <a:chExt cx="1907672" cy="4604051"/>
          </a:xfrm>
        </p:grpSpPr>
        <p:sp>
          <p:nvSpPr>
            <p:cNvPr id="53" name="Rectangle 52"/>
            <p:cNvSpPr/>
            <p:nvPr/>
          </p:nvSpPr>
          <p:spPr>
            <a:xfrm>
              <a:off x="993024" y="2542055"/>
              <a:ext cx="1097287" cy="211178"/>
            </a:xfrm>
            <a:prstGeom prst="rect">
              <a:avLst/>
            </a:prstGeom>
          </p:spPr>
          <p:txBody>
            <a:bodyPr wrap="square" lIns="0" tIns="0" rIns="0" bIns="0">
              <a:spAutoFit/>
            </a:bodyPr>
            <a:lstStyle/>
            <a:p>
              <a:pPr algn="ctr" defTabSz="913979">
                <a:defRPr/>
              </a:pPr>
              <a:r>
                <a:rPr lang="en-US" sz="1372" kern="0" dirty="0">
                  <a:solidFill>
                    <a:srgbClr val="505050"/>
                  </a:solidFill>
                  <a:latin typeface="Segoe UI"/>
                  <a:ea typeface="Segoe UI" pitchFamily="34" charset="0"/>
                  <a:cs typeface="Segoe UI" pitchFamily="34" charset="0"/>
                </a:rPr>
                <a:t>Azure SQL DB</a:t>
              </a:r>
            </a:p>
          </p:txBody>
        </p:sp>
        <p:sp>
          <p:nvSpPr>
            <p:cNvPr id="51" name="Rectangle 50"/>
            <p:cNvSpPr/>
            <p:nvPr/>
          </p:nvSpPr>
          <p:spPr>
            <a:xfrm>
              <a:off x="960162" y="3794082"/>
              <a:ext cx="1163011" cy="211178"/>
            </a:xfrm>
            <a:prstGeom prst="rect">
              <a:avLst/>
            </a:prstGeom>
          </p:spPr>
          <p:txBody>
            <a:bodyPr wrap="square" lIns="0" tIns="0" rIns="0" bIns="0">
              <a:spAutoFit/>
            </a:bodyPr>
            <a:lstStyle/>
            <a:p>
              <a:pPr algn="ctr" defTabSz="913979">
                <a:defRPr/>
              </a:pPr>
              <a:r>
                <a:rPr lang="en-US" sz="1372" kern="0" dirty="0">
                  <a:solidFill>
                    <a:srgbClr val="505050"/>
                  </a:solidFill>
                  <a:latin typeface="Segoe UI"/>
                  <a:ea typeface="Segoe UI" pitchFamily="34" charset="0"/>
                  <a:cs typeface="Segoe UI" pitchFamily="34" charset="0"/>
                </a:rPr>
                <a:t>Azure SQL DW</a:t>
              </a:r>
            </a:p>
          </p:txBody>
        </p:sp>
        <p:sp>
          <p:nvSpPr>
            <p:cNvPr id="211"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p:spPr>
          <p:txBody>
            <a:bodyPr vert="horz" wrap="square" lIns="0" tIns="179285" rIns="0" bIns="0" numCol="1" anchor="ctr" anchorCtr="0" compatLnSpc="1">
              <a:prstTxWarp prst="textNoShape">
                <a:avLst/>
              </a:prstTxWarp>
            </a:bodyPr>
            <a:lstStyle/>
            <a:p>
              <a:pPr algn="ctr" defTabSz="914314">
                <a:defRPr/>
              </a:pPr>
              <a:endParaRPr lang="en-US" sz="1470" kern="0" dirty="0">
                <a:solidFill>
                  <a:srgbClr val="FFFFFF"/>
                </a:solidFill>
                <a:latin typeface="Segoe UI"/>
              </a:endParaRPr>
            </a:p>
          </p:txBody>
        </p:sp>
        <p:sp>
          <p:nvSpPr>
            <p:cNvPr id="49" name="Rectangle 48"/>
            <p:cNvSpPr/>
            <p:nvPr/>
          </p:nvSpPr>
          <p:spPr>
            <a:xfrm>
              <a:off x="1046628" y="4873932"/>
              <a:ext cx="990078" cy="211178"/>
            </a:xfrm>
            <a:prstGeom prst="rect">
              <a:avLst/>
            </a:prstGeom>
          </p:spPr>
          <p:txBody>
            <a:bodyPr wrap="square" lIns="0" tIns="0" rIns="0" bIns="0">
              <a:spAutoFit/>
            </a:bodyPr>
            <a:lstStyle/>
            <a:p>
              <a:pPr algn="ctr" defTabSz="913979">
                <a:defRPr/>
              </a:pPr>
              <a:r>
                <a:rPr lang="en-US" sz="1372" kern="0" dirty="0">
                  <a:solidFill>
                    <a:srgbClr val="505050"/>
                  </a:solidFill>
                  <a:latin typeface="Segoe UI"/>
                  <a:ea typeface="Segoe UI" pitchFamily="34" charset="0"/>
                  <a:cs typeface="Segoe UI" pitchFamily="34" charset="0"/>
                </a:rPr>
                <a:t>Azure tables</a:t>
              </a:r>
            </a:p>
          </p:txBody>
        </p:sp>
        <p:grpSp>
          <p:nvGrpSpPr>
            <p:cNvPr id="297" name="Group 296"/>
            <p:cNvGrpSpPr/>
            <p:nvPr/>
          </p:nvGrpSpPr>
          <p:grpSpPr>
            <a:xfrm>
              <a:off x="1183193" y="4240278"/>
              <a:ext cx="716949" cy="616970"/>
              <a:chOff x="1183193" y="4240278"/>
              <a:chExt cx="716949" cy="616970"/>
            </a:xfrm>
          </p:grpSpPr>
          <p:sp>
            <p:nvSpPr>
              <p:cNvPr id="222"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4821" tIns="17928" rIns="44821" bIns="17928" numCol="1" anchor="b" anchorCtr="0" compatLnSpc="1">
                <a:prstTxWarp prst="textNoShape">
                  <a:avLst/>
                </a:prstTxWarp>
              </a:bodyPr>
              <a:lstStyle/>
              <a:p>
                <a:pPr defTabSz="914314">
                  <a:defRPr/>
                </a:pPr>
                <a:r>
                  <a:rPr lang="en-GB" sz="588" kern="0" dirty="0">
                    <a:solidFill>
                      <a:srgbClr val="FFFFFF"/>
                    </a:solidFill>
                    <a:latin typeface="Segoe UI"/>
                  </a:rPr>
                  <a:t>Table Storage</a:t>
                </a:r>
              </a:p>
            </p:txBody>
          </p:sp>
          <p:sp>
            <p:nvSpPr>
              <p:cNvPr id="231"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2"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3"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4"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5"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6"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7"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grpSp>
        <p:sp>
          <p:nvSpPr>
            <p:cNvPr id="36" name="Rectangle 35"/>
            <p:cNvSpPr/>
            <p:nvPr/>
          </p:nvSpPr>
          <p:spPr>
            <a:xfrm>
              <a:off x="650398" y="6093267"/>
              <a:ext cx="1907672" cy="211178"/>
            </a:xfrm>
            <a:prstGeom prst="rect">
              <a:avLst/>
            </a:prstGeom>
          </p:spPr>
          <p:txBody>
            <a:bodyPr wrap="square" lIns="0" tIns="0" rIns="0" bIns="0">
              <a:spAutoFit/>
            </a:bodyPr>
            <a:lstStyle/>
            <a:p>
              <a:pPr algn="ctr" defTabSz="913979">
                <a:defRPr/>
              </a:pPr>
              <a:r>
                <a:rPr lang="en-US" sz="1372" kern="0" dirty="0">
                  <a:solidFill>
                    <a:srgbClr val="505050"/>
                  </a:solidFill>
                  <a:latin typeface="Segoe UI"/>
                  <a:ea typeface="Segoe UI" pitchFamily="34" charset="0"/>
                  <a:cs typeface="Segoe UI" pitchFamily="34" charset="0"/>
                </a:rPr>
                <a:t>On-premises databases</a:t>
              </a:r>
            </a:p>
          </p:txBody>
        </p:sp>
        <p:sp>
          <p:nvSpPr>
            <p:cNvPr id="262"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1372" dirty="0">
                <a:solidFill>
                  <a:srgbClr val="000000"/>
                </a:solidFill>
                <a:latin typeface="Segoe UI"/>
              </a:endParaRPr>
            </a:p>
          </p:txBody>
        </p:sp>
        <p:sp>
          <p:nvSpPr>
            <p:cNvPr id="263"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1372" dirty="0">
                <a:solidFill>
                  <a:srgbClr val="000000"/>
                </a:solidFill>
                <a:latin typeface="Segoe UI"/>
              </a:endParaRPr>
            </a:p>
          </p:txBody>
        </p:sp>
        <p:sp>
          <p:nvSpPr>
            <p:cNvPr id="266"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1372" dirty="0">
                <a:solidFill>
                  <a:srgbClr val="000000"/>
                </a:solidFill>
                <a:latin typeface="Segoe UI"/>
              </a:endParaRPr>
            </a:p>
          </p:txBody>
        </p:sp>
        <p:sp>
          <p:nvSpPr>
            <p:cNvPr id="267"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1372" dirty="0">
                <a:solidFill>
                  <a:srgbClr val="000000"/>
                </a:solidFill>
                <a:latin typeface="Segoe UI"/>
              </a:endParaRPr>
            </a:p>
          </p:txBody>
        </p:sp>
        <p:grpSp>
          <p:nvGrpSpPr>
            <p:cNvPr id="392" name="Group 391"/>
            <p:cNvGrpSpPr/>
            <p:nvPr/>
          </p:nvGrpSpPr>
          <p:grpSpPr>
            <a:xfrm>
              <a:off x="1220277" y="1700394"/>
              <a:ext cx="1039827" cy="759788"/>
              <a:chOff x="1171818" y="1700394"/>
              <a:chExt cx="1039827" cy="759788"/>
            </a:xfrm>
          </p:grpSpPr>
          <p:sp>
            <p:nvSpPr>
              <p:cNvPr id="393"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79285" rIns="0" bIns="0" numCol="1" anchor="ctr" anchorCtr="0" compatLnSpc="1">
                <a:prstTxWarp prst="textNoShape">
                  <a:avLst/>
                </a:prstTxWarp>
              </a:bodyPr>
              <a:lstStyle/>
              <a:p>
                <a:pPr algn="ctr" defTabSz="914314">
                  <a:defRPr/>
                </a:pPr>
                <a:r>
                  <a:rPr lang="en-US" sz="1470" kern="0" dirty="0">
                    <a:solidFill>
                      <a:srgbClr val="FFFFFF"/>
                    </a:solidFill>
                    <a:latin typeface="Segoe UI"/>
                  </a:rPr>
                  <a:t>SQL</a:t>
                </a:r>
              </a:p>
            </p:txBody>
          </p:sp>
          <p:sp>
            <p:nvSpPr>
              <p:cNvPr id="394"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chemeClr val="accent2"/>
              </a:solidFill>
              <a:ln w="12700">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grpSp>
      </p:grpSp>
      <p:grpSp>
        <p:nvGrpSpPr>
          <p:cNvPr id="17" name="Group 16"/>
          <p:cNvGrpSpPr/>
          <p:nvPr/>
        </p:nvGrpSpPr>
        <p:grpSpPr>
          <a:xfrm>
            <a:off x="5410736" y="3048841"/>
            <a:ext cx="1007263" cy="1059607"/>
            <a:chOff x="5410733" y="3048788"/>
            <a:chExt cx="1007263" cy="1059758"/>
          </a:xfrm>
        </p:grpSpPr>
        <p:sp>
          <p:nvSpPr>
            <p:cNvPr id="31" name="TextBox 30"/>
            <p:cNvSpPr txBox="1"/>
            <p:nvPr/>
          </p:nvSpPr>
          <p:spPr>
            <a:xfrm>
              <a:off x="5410733" y="3882298"/>
              <a:ext cx="1007263" cy="226248"/>
            </a:xfrm>
            <a:prstGeom prst="rect">
              <a:avLst/>
            </a:prstGeom>
            <a:noFill/>
          </p:spPr>
          <p:txBody>
            <a:bodyPr wrap="square" lIns="0" tIns="0" rIns="0" bIns="0" rtlCol="0">
              <a:spAutoFit/>
            </a:bodyPr>
            <a:lstStyle/>
            <a:p>
              <a:pPr defTabSz="914314">
                <a:spcAft>
                  <a:spcPts val="600"/>
                </a:spcAft>
                <a:defRPr/>
              </a:pPr>
              <a:r>
                <a:rPr lang="en-US" sz="1470" kern="0" dirty="0">
                  <a:solidFill>
                    <a:srgbClr val="505050"/>
                  </a:solidFill>
                  <a:latin typeface="Segoe UI"/>
                </a:rPr>
                <a:t>ADL Store</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sp>
        <p:nvSpPr>
          <p:cNvPr id="26" name="TextBox 25"/>
          <p:cNvSpPr txBox="1"/>
          <p:nvPr/>
        </p:nvSpPr>
        <p:spPr>
          <a:xfrm>
            <a:off x="7048501" y="2987837"/>
            <a:ext cx="2306025" cy="211148"/>
          </a:xfrm>
          <a:prstGeom prst="rect">
            <a:avLst/>
          </a:prstGeom>
          <a:noFill/>
        </p:spPr>
        <p:txBody>
          <a:bodyPr wrap="square" lIns="0" tIns="0" rIns="0" bIns="0" rtlCol="0">
            <a:spAutoFit/>
          </a:bodyPr>
          <a:lstStyle/>
          <a:p>
            <a:pPr defTabSz="914244">
              <a:spcAft>
                <a:spcPts val="588"/>
              </a:spcAft>
              <a:defRPr/>
            </a:pPr>
            <a:r>
              <a:rPr lang="en-US" sz="1372" kern="0" dirty="0">
                <a:solidFill>
                  <a:srgbClr val="505050"/>
                </a:solidFill>
                <a:latin typeface="Segoe UI"/>
              </a:rPr>
              <a:t>ADL built-in copy service</a:t>
            </a:r>
          </a:p>
        </p:txBody>
      </p:sp>
      <p:cxnSp>
        <p:nvCxnSpPr>
          <p:cNvPr id="382" name="Straight Connector 381"/>
          <p:cNvCxnSpPr/>
          <p:nvPr/>
        </p:nvCxnSpPr>
        <p:spPr>
          <a:xfrm flipH="1">
            <a:off x="6866958" y="3231217"/>
            <a:ext cx="3186481"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316426" y="4698935"/>
            <a:ext cx="1160574" cy="422295"/>
          </a:xfrm>
          <a:prstGeom prst="rect">
            <a:avLst/>
          </a:prstGeom>
          <a:noFill/>
        </p:spPr>
        <p:txBody>
          <a:bodyPr wrap="square" lIns="0" tIns="0" rIns="0" bIns="0" rtlCol="0">
            <a:spAutoFit/>
          </a:bodyPr>
          <a:lstStyle/>
          <a:p>
            <a:pPr algn="ctr" defTabSz="914244">
              <a:spcAft>
                <a:spcPts val="588"/>
              </a:spcAft>
              <a:defRPr/>
            </a:pPr>
            <a:r>
              <a:rPr lang="en-US" sz="1372" kern="0" dirty="0">
                <a:solidFill>
                  <a:srgbClr val="505050"/>
                </a:solidFill>
                <a:latin typeface="Segoe UI"/>
              </a:rPr>
              <a:t>Azure Stream Analytics</a:t>
            </a:r>
          </a:p>
        </p:txBody>
      </p:sp>
      <p:sp>
        <p:nvSpPr>
          <p:cNvPr id="106" name="TextBox 105"/>
          <p:cNvSpPr txBox="1"/>
          <p:nvPr/>
        </p:nvSpPr>
        <p:spPr>
          <a:xfrm>
            <a:off x="7048501" y="3238528"/>
            <a:ext cx="1503617" cy="211148"/>
          </a:xfrm>
          <a:prstGeom prst="rect">
            <a:avLst/>
          </a:prstGeom>
          <a:noFill/>
        </p:spPr>
        <p:txBody>
          <a:bodyPr wrap="square" lIns="0" tIns="0" rIns="0" bIns="0" rtlCol="0">
            <a:spAutoFit/>
          </a:bodyPr>
          <a:lstStyle/>
          <a:p>
            <a:pPr defTabSz="914244">
              <a:spcAft>
                <a:spcPts val="588"/>
              </a:spcAft>
              <a:defRPr/>
            </a:pPr>
            <a:r>
              <a:rPr lang="en-US" sz="1372" kern="0" dirty="0">
                <a:solidFill>
                  <a:srgbClr val="505050"/>
                </a:solidFill>
                <a:latin typeface="Segoe UI"/>
              </a:rPr>
              <a:t>Azure Data Factory</a:t>
            </a:r>
          </a:p>
        </p:txBody>
      </p:sp>
      <p:sp>
        <p:nvSpPr>
          <p:cNvPr id="84" name="TextBox 83"/>
          <p:cNvSpPr txBox="1"/>
          <p:nvPr/>
        </p:nvSpPr>
        <p:spPr>
          <a:xfrm>
            <a:off x="7057817" y="3476809"/>
            <a:ext cx="1503617" cy="211148"/>
          </a:xfrm>
          <a:prstGeom prst="rect">
            <a:avLst/>
          </a:prstGeom>
          <a:noFill/>
        </p:spPr>
        <p:txBody>
          <a:bodyPr wrap="square" lIns="0" tIns="0" rIns="0" bIns="0" rtlCol="0">
            <a:spAutoFit/>
          </a:bodyPr>
          <a:lstStyle/>
          <a:p>
            <a:pPr defTabSz="914244">
              <a:spcAft>
                <a:spcPts val="588"/>
              </a:spcAft>
              <a:defRPr/>
            </a:pPr>
            <a:r>
              <a:rPr lang="en-US" sz="1372" kern="0" dirty="0">
                <a:solidFill>
                  <a:srgbClr val="505050"/>
                </a:solidFill>
                <a:latin typeface="Segoe UI"/>
              </a:rPr>
              <a:t>Hadoop DistCp</a:t>
            </a:r>
          </a:p>
        </p:txBody>
      </p:sp>
    </p:spTree>
    <p:extLst>
      <p:ext uri="{BB962C8B-B14F-4D97-AF65-F5344CB8AC3E}">
        <p14:creationId xmlns:p14="http://schemas.microsoft.com/office/powerpoint/2010/main" val="126301575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0"/>
                                          </p:stCondLst>
                                        </p:cTn>
                                        <p:tgtEl>
                                          <p:spTgt spid="306"/>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309"/>
                                        </p:tgtEl>
                                        <p:attrNameLst>
                                          <p:attrName>style.visibility</p:attrName>
                                        </p:attrNameLst>
                                      </p:cBhvr>
                                      <p:to>
                                        <p:strVal val="visible"/>
                                      </p:to>
                                    </p:se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750"/>
                                        <p:tgtEl>
                                          <p:spTgt spid="13"/>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10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8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09" grpId="0" animBg="1"/>
      <p:bldP spid="23" grpId="0"/>
      <p:bldP spid="26" grpId="0"/>
      <p:bldP spid="105" grpId="0"/>
      <p:bldP spid="106" grpId="0"/>
      <p:bldP spid="8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Ingestion tools – Getting started</a:t>
            </a:r>
          </a:p>
        </p:txBody>
      </p:sp>
      <p:sp>
        <p:nvSpPr>
          <p:cNvPr id="4" name="Rectangle 3"/>
          <p:cNvSpPr/>
          <p:nvPr/>
        </p:nvSpPr>
        <p:spPr bwMode="auto">
          <a:xfrm>
            <a:off x="1561366" y="2302963"/>
            <a:ext cx="2091362" cy="1195063"/>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8"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Data on your desktop</a:t>
            </a:r>
          </a:p>
        </p:txBody>
      </p:sp>
      <p:sp>
        <p:nvSpPr>
          <p:cNvPr id="6" name="Rectangle 5"/>
          <p:cNvSpPr/>
          <p:nvPr/>
        </p:nvSpPr>
        <p:spPr bwMode="auto">
          <a:xfrm>
            <a:off x="1551750" y="5221850"/>
            <a:ext cx="2091362" cy="1195063"/>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8"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Data located in other stores</a:t>
            </a:r>
          </a:p>
        </p:txBody>
      </p:sp>
      <p:sp>
        <p:nvSpPr>
          <p:cNvPr id="7" name="Rectangle 6"/>
          <p:cNvSpPr/>
          <p:nvPr/>
        </p:nvSpPr>
        <p:spPr bwMode="auto">
          <a:xfrm>
            <a:off x="5004833" y="1113236"/>
            <a:ext cx="1640480" cy="693515"/>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8" fontAlgn="base">
              <a:spcBef>
                <a:spcPct val="0"/>
              </a:spcBef>
              <a:spcAft>
                <a:spcPct val="0"/>
              </a:spcAft>
              <a:defRPr/>
            </a:pPr>
            <a:r>
              <a:rPr lang="en-US" sz="1568" kern="0" dirty="0">
                <a:gradFill>
                  <a:gsLst>
                    <a:gs pos="0">
                      <a:srgbClr val="FFFFFF"/>
                    </a:gs>
                    <a:gs pos="100000">
                      <a:srgbClr val="FFFFFF"/>
                    </a:gs>
                  </a:gsLst>
                  <a:lin ang="5400000" scaled="0"/>
                </a:gradFill>
                <a:latin typeface="Segoe UI"/>
              </a:rPr>
              <a:t>Azure Portal</a:t>
            </a:r>
          </a:p>
        </p:txBody>
      </p:sp>
      <p:sp>
        <p:nvSpPr>
          <p:cNvPr id="8" name="Rectangle 7"/>
          <p:cNvSpPr/>
          <p:nvPr/>
        </p:nvSpPr>
        <p:spPr bwMode="auto">
          <a:xfrm>
            <a:off x="4997570" y="2069732"/>
            <a:ext cx="1643927" cy="695213"/>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8" fontAlgn="base">
              <a:spcBef>
                <a:spcPct val="0"/>
              </a:spcBef>
              <a:spcAft>
                <a:spcPct val="0"/>
              </a:spcAft>
              <a:defRPr/>
            </a:pPr>
            <a:r>
              <a:rPr lang="en-US" sz="1568" kern="0" dirty="0">
                <a:gradFill>
                  <a:gsLst>
                    <a:gs pos="0">
                      <a:srgbClr val="FFFFFF"/>
                    </a:gs>
                    <a:gs pos="100000">
                      <a:srgbClr val="FFFFFF"/>
                    </a:gs>
                  </a:gsLst>
                  <a:lin ang="5400000" scaled="0"/>
                </a:gradFill>
                <a:latin typeface="Segoe UI"/>
              </a:rPr>
              <a:t>PowerShell</a:t>
            </a:r>
          </a:p>
        </p:txBody>
      </p:sp>
      <p:sp>
        <p:nvSpPr>
          <p:cNvPr id="9" name="Rectangle 8"/>
          <p:cNvSpPr/>
          <p:nvPr/>
        </p:nvSpPr>
        <p:spPr bwMode="auto">
          <a:xfrm>
            <a:off x="5000822" y="3120099"/>
            <a:ext cx="1640479" cy="694781"/>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8" fontAlgn="base">
              <a:spcBef>
                <a:spcPct val="0"/>
              </a:spcBef>
              <a:spcAft>
                <a:spcPct val="0"/>
              </a:spcAft>
              <a:defRPr/>
            </a:pPr>
            <a:r>
              <a:rPr lang="en-US" sz="1568" kern="0" dirty="0">
                <a:gradFill>
                  <a:gsLst>
                    <a:gs pos="0">
                      <a:srgbClr val="FFFFFF"/>
                    </a:gs>
                    <a:gs pos="100000">
                      <a:srgbClr val="FFFFFF"/>
                    </a:gs>
                  </a:gsLst>
                  <a:lin ang="5400000" scaled="0"/>
                </a:gradFill>
                <a:latin typeface="Segoe UI"/>
              </a:rPr>
              <a:t>ADL Tools for Visual Studio</a:t>
            </a:r>
          </a:p>
        </p:txBody>
      </p:sp>
      <p:sp>
        <p:nvSpPr>
          <p:cNvPr id="10" name="Rectangle 9"/>
          <p:cNvSpPr/>
          <p:nvPr/>
        </p:nvSpPr>
        <p:spPr bwMode="auto">
          <a:xfrm>
            <a:off x="5000822" y="5595360"/>
            <a:ext cx="1617928" cy="494932"/>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8" fontAlgn="base">
              <a:spcBef>
                <a:spcPct val="0"/>
              </a:spcBef>
              <a:spcAft>
                <a:spcPct val="0"/>
              </a:spcAft>
              <a:defRPr/>
            </a:pPr>
            <a:r>
              <a:rPr lang="en-US" sz="1568" kern="0" dirty="0">
                <a:gradFill>
                  <a:gsLst>
                    <a:gs pos="0">
                      <a:srgbClr val="FFFFFF"/>
                    </a:gs>
                    <a:gs pos="100000">
                      <a:srgbClr val="FFFFFF"/>
                    </a:gs>
                  </a:gsLst>
                  <a:lin ang="5400000" scaled="0"/>
                </a:gradFill>
                <a:latin typeface="Segoe UI"/>
              </a:rPr>
              <a:t>AdlCopy</a:t>
            </a:r>
          </a:p>
        </p:txBody>
      </p:sp>
      <p:sp>
        <p:nvSpPr>
          <p:cNvPr id="12" name="Rectangle 11"/>
          <p:cNvSpPr/>
          <p:nvPr/>
        </p:nvSpPr>
        <p:spPr bwMode="auto">
          <a:xfrm>
            <a:off x="7755768" y="1113236"/>
            <a:ext cx="2918714" cy="709660"/>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Easy to use</a:t>
            </a:r>
          </a:p>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Good for small amount of data</a:t>
            </a:r>
          </a:p>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Analyzing data using Portal</a:t>
            </a:r>
          </a:p>
        </p:txBody>
      </p:sp>
      <p:sp>
        <p:nvSpPr>
          <p:cNvPr id="16" name="Rectangle 15"/>
          <p:cNvSpPr/>
          <p:nvPr/>
        </p:nvSpPr>
        <p:spPr bwMode="auto">
          <a:xfrm>
            <a:off x="7758403" y="1966074"/>
            <a:ext cx="2908949" cy="902167"/>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Upload file and folders</a:t>
            </a:r>
          </a:p>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Control parallelism</a:t>
            </a:r>
          </a:p>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Control format of upload</a:t>
            </a:r>
          </a:p>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Need to use other services</a:t>
            </a:r>
          </a:p>
        </p:txBody>
      </p:sp>
      <p:sp>
        <p:nvSpPr>
          <p:cNvPr id="17" name="Rectangle 16"/>
          <p:cNvSpPr/>
          <p:nvPr/>
        </p:nvSpPr>
        <p:spPr bwMode="auto">
          <a:xfrm>
            <a:off x="7755768" y="3023379"/>
            <a:ext cx="2908948" cy="880127"/>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Integrated experience</a:t>
            </a:r>
          </a:p>
          <a:p>
            <a:pPr marL="0" lvl="1"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Drag-and-drop</a:t>
            </a:r>
          </a:p>
          <a:p>
            <a:pPr marL="0" lvl="1"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Programmatic</a:t>
            </a:r>
          </a:p>
          <a:p>
            <a:pPr marL="0" lvl="1"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Analytics</a:t>
            </a:r>
          </a:p>
        </p:txBody>
      </p:sp>
      <p:sp>
        <p:nvSpPr>
          <p:cNvPr id="18" name="Rectangle 17"/>
          <p:cNvSpPr/>
          <p:nvPr/>
        </p:nvSpPr>
        <p:spPr bwMode="auto">
          <a:xfrm>
            <a:off x="7779799" y="5520658"/>
            <a:ext cx="2894684" cy="597532"/>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Copy data easily from Azure Storage at least cost</a:t>
            </a:r>
          </a:p>
        </p:txBody>
      </p:sp>
      <p:sp>
        <p:nvSpPr>
          <p:cNvPr id="19" name="Rectangle 18"/>
          <p:cNvSpPr/>
          <p:nvPr/>
        </p:nvSpPr>
        <p:spPr bwMode="auto">
          <a:xfrm>
            <a:off x="4997571" y="4098247"/>
            <a:ext cx="1640480" cy="572706"/>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8" fontAlgn="base">
              <a:spcBef>
                <a:spcPct val="0"/>
              </a:spcBef>
              <a:spcAft>
                <a:spcPct val="0"/>
              </a:spcAft>
              <a:defRPr/>
            </a:pPr>
            <a:r>
              <a:rPr lang="en-US" sz="1568" kern="0" dirty="0">
                <a:gradFill>
                  <a:gsLst>
                    <a:gs pos="0">
                      <a:srgbClr val="FFFFFF"/>
                    </a:gs>
                    <a:gs pos="100000">
                      <a:srgbClr val="FFFFFF"/>
                    </a:gs>
                  </a:gsLst>
                  <a:lin ang="5400000" scaled="0"/>
                </a:gradFill>
                <a:latin typeface="Segoe UI"/>
              </a:rPr>
              <a:t>CLI</a:t>
            </a:r>
          </a:p>
        </p:txBody>
      </p:sp>
      <p:sp>
        <p:nvSpPr>
          <p:cNvPr id="20" name="Rectangle 19"/>
          <p:cNvSpPr/>
          <p:nvPr/>
        </p:nvSpPr>
        <p:spPr bwMode="auto">
          <a:xfrm>
            <a:off x="7755768" y="4087125"/>
            <a:ext cx="2906873" cy="581361"/>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Linux, Mac</a:t>
            </a:r>
          </a:p>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Most features of PowerShell</a:t>
            </a:r>
          </a:p>
        </p:txBody>
      </p:sp>
      <p:sp>
        <p:nvSpPr>
          <p:cNvPr id="22" name="Rectangle 21"/>
          <p:cNvSpPr/>
          <p:nvPr/>
        </p:nvSpPr>
        <p:spPr bwMode="auto">
          <a:xfrm>
            <a:off x="5027385" y="6262235"/>
            <a:ext cx="1617928" cy="528358"/>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8" fontAlgn="base">
              <a:spcBef>
                <a:spcPct val="0"/>
              </a:spcBef>
              <a:spcAft>
                <a:spcPct val="0"/>
              </a:spcAft>
              <a:defRPr/>
            </a:pPr>
            <a:r>
              <a:rPr lang="en-US" sz="1568" kern="0" dirty="0">
                <a:gradFill>
                  <a:gsLst>
                    <a:gs pos="0">
                      <a:srgbClr val="FFFFFF"/>
                    </a:gs>
                    <a:gs pos="100000">
                      <a:srgbClr val="FFFFFF"/>
                    </a:gs>
                  </a:gsLst>
                  <a:lin ang="5400000" scaled="0"/>
                </a:gradFill>
                <a:latin typeface="Segoe UI"/>
              </a:rPr>
              <a:t>OSS tools on HDI</a:t>
            </a:r>
          </a:p>
        </p:txBody>
      </p:sp>
      <p:sp>
        <p:nvSpPr>
          <p:cNvPr id="23" name="Rectangle 22"/>
          <p:cNvSpPr/>
          <p:nvPr/>
        </p:nvSpPr>
        <p:spPr bwMode="auto">
          <a:xfrm>
            <a:off x="7772667" y="6192977"/>
            <a:ext cx="2908948" cy="597532"/>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Distcp, Sqoop</a:t>
            </a:r>
          </a:p>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If analyzing data using HDInsight</a:t>
            </a:r>
          </a:p>
        </p:txBody>
      </p:sp>
      <p:sp>
        <p:nvSpPr>
          <p:cNvPr id="24" name="Right Brace 23"/>
          <p:cNvSpPr/>
          <p:nvPr/>
        </p:nvSpPr>
        <p:spPr>
          <a:xfrm rot="10800000">
            <a:off x="4128346" y="4997743"/>
            <a:ext cx="448148" cy="1693269"/>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761839">
              <a:defRPr/>
            </a:pPr>
            <a:endParaRPr lang="en-US" sz="1765" kern="0" dirty="0">
              <a:solidFill>
                <a:sysClr val="windowText" lastClr="000000"/>
              </a:solidFill>
              <a:latin typeface="Segoe UI"/>
            </a:endParaRPr>
          </a:p>
        </p:txBody>
      </p:sp>
      <p:sp>
        <p:nvSpPr>
          <p:cNvPr id="25" name="Right Brace 24"/>
          <p:cNvSpPr/>
          <p:nvPr/>
        </p:nvSpPr>
        <p:spPr>
          <a:xfrm rot="10800000">
            <a:off x="4120164" y="1152049"/>
            <a:ext cx="448148" cy="3508942"/>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761839">
              <a:defRPr/>
            </a:pPr>
            <a:endParaRPr lang="en-US" sz="1765" kern="0" dirty="0">
              <a:solidFill>
                <a:sysClr val="windowText" lastClr="000000"/>
              </a:solidFill>
              <a:latin typeface="Segoe UI"/>
            </a:endParaRPr>
          </a:p>
        </p:txBody>
      </p:sp>
      <p:cxnSp>
        <p:nvCxnSpPr>
          <p:cNvPr id="13" name="Straight Connector 12"/>
          <p:cNvCxnSpPr>
            <a:stCxn id="7" idx="3"/>
            <a:endCxn id="12" idx="1"/>
          </p:cNvCxnSpPr>
          <p:nvPr/>
        </p:nvCxnSpPr>
        <p:spPr>
          <a:xfrm>
            <a:off x="6645313" y="1459994"/>
            <a:ext cx="1110456" cy="80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3"/>
            <a:endCxn id="16" idx="1"/>
          </p:cNvCxnSpPr>
          <p:nvPr/>
        </p:nvCxnSpPr>
        <p:spPr>
          <a:xfrm flipV="1">
            <a:off x="6641497" y="2417157"/>
            <a:ext cx="1116906" cy="1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9" idx="3"/>
            <a:endCxn id="17" idx="1"/>
          </p:cNvCxnSpPr>
          <p:nvPr/>
        </p:nvCxnSpPr>
        <p:spPr>
          <a:xfrm flipV="1">
            <a:off x="6641300" y="3463442"/>
            <a:ext cx="1114469" cy="404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9" idx="3"/>
            <a:endCxn id="20" idx="1"/>
          </p:cNvCxnSpPr>
          <p:nvPr/>
        </p:nvCxnSpPr>
        <p:spPr>
          <a:xfrm flipV="1">
            <a:off x="6638050" y="4377806"/>
            <a:ext cx="1117718" cy="67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 idx="3"/>
            <a:endCxn id="18" idx="1"/>
          </p:cNvCxnSpPr>
          <p:nvPr/>
        </p:nvCxnSpPr>
        <p:spPr>
          <a:xfrm flipV="1">
            <a:off x="6618750" y="5819424"/>
            <a:ext cx="1161050" cy="234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3" idx="1"/>
          </p:cNvCxnSpPr>
          <p:nvPr/>
        </p:nvCxnSpPr>
        <p:spPr>
          <a:xfrm flipV="1">
            <a:off x="6645313" y="6491743"/>
            <a:ext cx="1127355" cy="346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4979165" y="4923041"/>
            <a:ext cx="1617928" cy="494932"/>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08" fontAlgn="base">
              <a:spcBef>
                <a:spcPct val="0"/>
              </a:spcBef>
              <a:spcAft>
                <a:spcPct val="0"/>
              </a:spcAft>
              <a:defRPr/>
            </a:pPr>
            <a:r>
              <a:rPr lang="en-US" sz="1568" kern="0" dirty="0">
                <a:gradFill>
                  <a:gsLst>
                    <a:gs pos="0">
                      <a:srgbClr val="FFFFFF"/>
                    </a:gs>
                    <a:gs pos="100000">
                      <a:srgbClr val="FFFFFF"/>
                    </a:gs>
                  </a:gsLst>
                  <a:lin ang="5400000" scaled="0"/>
                </a:gradFill>
                <a:latin typeface="Segoe UI"/>
              </a:rPr>
              <a:t>Azure Data Factory</a:t>
            </a:r>
          </a:p>
        </p:txBody>
      </p:sp>
      <p:sp>
        <p:nvSpPr>
          <p:cNvPr id="28" name="Rectangle 27"/>
          <p:cNvSpPr/>
          <p:nvPr/>
        </p:nvSpPr>
        <p:spPr bwMode="auto">
          <a:xfrm>
            <a:off x="7758142" y="4848339"/>
            <a:ext cx="2894684" cy="597532"/>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08" fontAlgn="base">
              <a:spcBef>
                <a:spcPct val="0"/>
              </a:spcBef>
              <a:spcAft>
                <a:spcPct val="0"/>
              </a:spcAft>
              <a:defRPr/>
            </a:pPr>
            <a:r>
              <a:rPr lang="en-US" sz="1333" kern="0" dirty="0">
                <a:gradFill>
                  <a:gsLst>
                    <a:gs pos="0">
                      <a:srgbClr val="FFFFFF"/>
                    </a:gs>
                    <a:gs pos="100000">
                      <a:srgbClr val="FFFFFF"/>
                    </a:gs>
                  </a:gsLst>
                  <a:lin ang="5400000" scaled="0"/>
                </a:gradFill>
                <a:latin typeface="Segoe UI"/>
              </a:rPr>
              <a:t>Copy Wizard for intuitive one-time copy from multiple sources </a:t>
            </a:r>
          </a:p>
        </p:txBody>
      </p:sp>
      <p:cxnSp>
        <p:nvCxnSpPr>
          <p:cNvPr id="30" name="Straight Connector 29"/>
          <p:cNvCxnSpPr>
            <a:stCxn id="26" idx="3"/>
            <a:endCxn id="28" idx="1"/>
          </p:cNvCxnSpPr>
          <p:nvPr/>
        </p:nvCxnSpPr>
        <p:spPr>
          <a:xfrm flipV="1">
            <a:off x="6597093" y="5147106"/>
            <a:ext cx="1161050" cy="234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9866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Egress</a:t>
            </a:r>
          </a:p>
        </p:txBody>
      </p:sp>
      <p:grpSp>
        <p:nvGrpSpPr>
          <p:cNvPr id="4" name="Group 3"/>
          <p:cNvGrpSpPr/>
          <p:nvPr/>
        </p:nvGrpSpPr>
        <p:grpSpPr>
          <a:xfrm>
            <a:off x="434976" y="1123864"/>
            <a:ext cx="11322050" cy="5240809"/>
            <a:chOff x="434975" y="1123536"/>
            <a:chExt cx="11322050" cy="5241552"/>
          </a:xfrm>
        </p:grpSpPr>
        <p:sp>
          <p:nvSpPr>
            <p:cNvPr id="54" name="Rectangle 53"/>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913979" fontAlgn="base">
                <a:spcBef>
                  <a:spcPct val="0"/>
                </a:spcBef>
                <a:spcAft>
                  <a:spcPct val="0"/>
                </a:spcAft>
                <a:defRPr/>
              </a:pPr>
              <a:endParaRPr lang="en-US" sz="1372" kern="0" dirty="0">
                <a:solidFill>
                  <a:srgbClr val="000000"/>
                </a:solidFill>
                <a:latin typeface="Segoe UI"/>
              </a:endParaRPr>
            </a:p>
          </p:txBody>
        </p:sp>
        <p:sp>
          <p:nvSpPr>
            <p:cNvPr id="3" name="Rectangle 2"/>
            <p:cNvSpPr/>
            <p:nvPr/>
          </p:nvSpPr>
          <p:spPr>
            <a:xfrm>
              <a:off x="434975" y="1123536"/>
              <a:ext cx="11322050" cy="369332"/>
            </a:xfrm>
            <a:prstGeom prst="rect">
              <a:avLst/>
            </a:prstGeom>
            <a:solidFill>
              <a:srgbClr val="002050"/>
            </a:solidFill>
          </p:spPr>
          <p:txBody>
            <a:bodyPr wrap="square" lIns="89642" tIns="44821" rIns="89642" bIns="44821">
              <a:noAutofit/>
            </a:bodyPr>
            <a:lstStyle/>
            <a:p>
              <a:pPr algn="ctr" defTabSz="914314">
                <a:spcBef>
                  <a:spcPts val="600"/>
                </a:spcBef>
                <a:spcAft>
                  <a:spcPts val="600"/>
                </a:spcAft>
                <a:defRPr/>
              </a:pPr>
              <a:r>
                <a:rPr lang="en-US" sz="1470" kern="0" dirty="0">
                  <a:solidFill>
                    <a:srgbClr val="FFFFFF"/>
                  </a:solidFill>
                  <a:latin typeface="Segoe UI"/>
                </a:rPr>
                <a:t>Data can be egressed from Azure Data Lake Store into numerous targets/sinks </a:t>
              </a:r>
            </a:p>
          </p:txBody>
        </p:sp>
      </p:grpSp>
      <p:cxnSp>
        <p:nvCxnSpPr>
          <p:cNvPr id="32" name="Straight Connector 31"/>
          <p:cNvCxnSpPr/>
          <p:nvPr/>
        </p:nvCxnSpPr>
        <p:spPr>
          <a:xfrm>
            <a:off x="2737857" y="-13813"/>
            <a:ext cx="640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50399" y="1700641"/>
            <a:ext cx="1894972" cy="4603398"/>
            <a:chOff x="650398" y="1700394"/>
            <a:chExt cx="1894972" cy="4604051"/>
          </a:xfrm>
        </p:grpSpPr>
        <p:sp>
          <p:nvSpPr>
            <p:cNvPr id="53" name="Rectangle 52"/>
            <p:cNvSpPr/>
            <p:nvPr/>
          </p:nvSpPr>
          <p:spPr>
            <a:xfrm>
              <a:off x="993024" y="2542055"/>
              <a:ext cx="1097287" cy="211178"/>
            </a:xfrm>
            <a:prstGeom prst="rect">
              <a:avLst/>
            </a:prstGeom>
          </p:spPr>
          <p:txBody>
            <a:bodyPr wrap="square" lIns="0" tIns="0" rIns="0" bIns="0">
              <a:spAutoFit/>
            </a:bodyPr>
            <a:lstStyle/>
            <a:p>
              <a:pPr algn="ctr" defTabSz="913979">
                <a:defRPr/>
              </a:pPr>
              <a:r>
                <a:rPr lang="en-US" sz="1372" kern="0" dirty="0">
                  <a:solidFill>
                    <a:srgbClr val="505050"/>
                  </a:solidFill>
                  <a:latin typeface="Segoe UI"/>
                  <a:ea typeface="Segoe UI" pitchFamily="34" charset="0"/>
                  <a:cs typeface="Segoe UI" pitchFamily="34" charset="0"/>
                </a:rPr>
                <a:t>Azure SQL DB</a:t>
              </a:r>
            </a:p>
          </p:txBody>
        </p:sp>
        <p:grpSp>
          <p:nvGrpSpPr>
            <p:cNvPr id="269" name="Group 268"/>
            <p:cNvGrpSpPr/>
            <p:nvPr/>
          </p:nvGrpSpPr>
          <p:grpSpPr>
            <a:xfrm>
              <a:off x="1220277" y="1700394"/>
              <a:ext cx="1039827" cy="759788"/>
              <a:chOff x="1171818" y="1700394"/>
              <a:chExt cx="1039827" cy="759788"/>
            </a:xfrm>
          </p:grpSpPr>
          <p:sp>
            <p:nvSpPr>
              <p:cNvPr id="160"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79285" rIns="0" bIns="0" numCol="1" anchor="ctr" anchorCtr="0" compatLnSpc="1">
                <a:prstTxWarp prst="textNoShape">
                  <a:avLst/>
                </a:prstTxWarp>
              </a:bodyPr>
              <a:lstStyle/>
              <a:p>
                <a:pPr algn="ctr" defTabSz="914314">
                  <a:defRPr/>
                </a:pPr>
                <a:r>
                  <a:rPr lang="en-US" sz="1470" kern="0" dirty="0">
                    <a:solidFill>
                      <a:srgbClr val="FFFFFF"/>
                    </a:solidFill>
                    <a:latin typeface="Segoe UI"/>
                  </a:rPr>
                  <a:t>SQL</a:t>
                </a:r>
              </a:p>
            </p:txBody>
          </p:sp>
          <p:sp>
            <p:nvSpPr>
              <p:cNvPr id="210"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chemeClr val="accent2"/>
              </a:solidFill>
              <a:ln w="12700">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grpSp>
        <p:sp>
          <p:nvSpPr>
            <p:cNvPr id="51" name="Rectangle 50"/>
            <p:cNvSpPr/>
            <p:nvPr/>
          </p:nvSpPr>
          <p:spPr>
            <a:xfrm>
              <a:off x="960162" y="3794082"/>
              <a:ext cx="1163011" cy="211178"/>
            </a:xfrm>
            <a:prstGeom prst="rect">
              <a:avLst/>
            </a:prstGeom>
          </p:spPr>
          <p:txBody>
            <a:bodyPr wrap="square" lIns="0" tIns="0" rIns="0" bIns="0">
              <a:spAutoFit/>
            </a:bodyPr>
            <a:lstStyle/>
            <a:p>
              <a:pPr algn="ctr" defTabSz="913979">
                <a:defRPr/>
              </a:pPr>
              <a:r>
                <a:rPr lang="en-US" sz="1372" kern="0" dirty="0">
                  <a:solidFill>
                    <a:srgbClr val="505050"/>
                  </a:solidFill>
                  <a:latin typeface="Segoe UI"/>
                  <a:ea typeface="Segoe UI" pitchFamily="34" charset="0"/>
                  <a:cs typeface="Segoe UI" pitchFamily="34" charset="0"/>
                </a:rPr>
                <a:t>Azure SQL DW</a:t>
              </a:r>
            </a:p>
          </p:txBody>
        </p:sp>
        <p:sp>
          <p:nvSpPr>
            <p:cNvPr id="211"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p:spPr>
          <p:txBody>
            <a:bodyPr vert="horz" wrap="square" lIns="0" tIns="179285" rIns="0" bIns="0" numCol="1" anchor="ctr" anchorCtr="0" compatLnSpc="1">
              <a:prstTxWarp prst="textNoShape">
                <a:avLst/>
              </a:prstTxWarp>
            </a:bodyPr>
            <a:lstStyle/>
            <a:p>
              <a:pPr algn="ctr" defTabSz="914314">
                <a:defRPr/>
              </a:pPr>
              <a:endParaRPr lang="en-US" sz="1470" kern="0" dirty="0">
                <a:solidFill>
                  <a:srgbClr val="FFFFFF"/>
                </a:solidFill>
                <a:latin typeface="Segoe UI"/>
              </a:endParaRPr>
            </a:p>
          </p:txBody>
        </p:sp>
        <p:sp>
          <p:nvSpPr>
            <p:cNvPr id="49" name="Rectangle 48"/>
            <p:cNvSpPr/>
            <p:nvPr/>
          </p:nvSpPr>
          <p:spPr>
            <a:xfrm>
              <a:off x="1046628" y="4873932"/>
              <a:ext cx="990078" cy="211178"/>
            </a:xfrm>
            <a:prstGeom prst="rect">
              <a:avLst/>
            </a:prstGeom>
          </p:spPr>
          <p:txBody>
            <a:bodyPr wrap="square" lIns="0" tIns="0" rIns="0" bIns="0">
              <a:spAutoFit/>
            </a:bodyPr>
            <a:lstStyle/>
            <a:p>
              <a:pPr algn="ctr" defTabSz="913979">
                <a:defRPr/>
              </a:pPr>
              <a:r>
                <a:rPr lang="en-US" sz="1372" kern="0" dirty="0">
                  <a:solidFill>
                    <a:srgbClr val="505050"/>
                  </a:solidFill>
                  <a:latin typeface="Segoe UI"/>
                  <a:ea typeface="Segoe UI" pitchFamily="34" charset="0"/>
                  <a:cs typeface="Segoe UI" pitchFamily="34" charset="0"/>
                </a:rPr>
                <a:t>Azure Tables</a:t>
              </a:r>
            </a:p>
          </p:txBody>
        </p:sp>
        <p:grpSp>
          <p:nvGrpSpPr>
            <p:cNvPr id="297" name="Group 296"/>
            <p:cNvGrpSpPr/>
            <p:nvPr/>
          </p:nvGrpSpPr>
          <p:grpSpPr>
            <a:xfrm>
              <a:off x="1183193" y="4240278"/>
              <a:ext cx="716949" cy="616970"/>
              <a:chOff x="1183193" y="4240278"/>
              <a:chExt cx="716949" cy="616970"/>
            </a:xfrm>
          </p:grpSpPr>
          <p:sp>
            <p:nvSpPr>
              <p:cNvPr id="222"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4821" tIns="17928" rIns="44821" bIns="17928" numCol="1" anchor="b" anchorCtr="0" compatLnSpc="1">
                <a:prstTxWarp prst="textNoShape">
                  <a:avLst/>
                </a:prstTxWarp>
              </a:bodyPr>
              <a:lstStyle/>
              <a:p>
                <a:pPr defTabSz="914314">
                  <a:defRPr/>
                </a:pPr>
                <a:r>
                  <a:rPr lang="en-GB" sz="588" kern="0" dirty="0">
                    <a:solidFill>
                      <a:srgbClr val="FFFFFF"/>
                    </a:solidFill>
                    <a:latin typeface="Segoe UI"/>
                  </a:rPr>
                  <a:t>Table Storage</a:t>
                </a:r>
              </a:p>
            </p:txBody>
          </p:sp>
          <p:sp>
            <p:nvSpPr>
              <p:cNvPr id="231"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2"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3"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4"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5"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6"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237"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grpSp>
        <p:sp>
          <p:nvSpPr>
            <p:cNvPr id="36" name="Rectangle 35"/>
            <p:cNvSpPr/>
            <p:nvPr/>
          </p:nvSpPr>
          <p:spPr>
            <a:xfrm>
              <a:off x="650398" y="6093267"/>
              <a:ext cx="1894972" cy="211178"/>
            </a:xfrm>
            <a:prstGeom prst="rect">
              <a:avLst/>
            </a:prstGeom>
          </p:spPr>
          <p:txBody>
            <a:bodyPr wrap="square" lIns="0" tIns="0" rIns="0" bIns="0">
              <a:spAutoFit/>
            </a:bodyPr>
            <a:lstStyle/>
            <a:p>
              <a:pPr algn="ctr" defTabSz="913979">
                <a:defRPr/>
              </a:pPr>
              <a:r>
                <a:rPr lang="en-US" sz="1372" kern="0" dirty="0">
                  <a:solidFill>
                    <a:srgbClr val="505050"/>
                  </a:solidFill>
                  <a:latin typeface="Segoe UI"/>
                  <a:ea typeface="Segoe UI" pitchFamily="34" charset="0"/>
                  <a:cs typeface="Segoe UI" pitchFamily="34" charset="0"/>
                </a:rPr>
                <a:t>On-premises databases</a:t>
              </a:r>
            </a:p>
          </p:txBody>
        </p:sp>
        <p:sp>
          <p:nvSpPr>
            <p:cNvPr id="262"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1372" dirty="0">
                <a:solidFill>
                  <a:srgbClr val="000000"/>
                </a:solidFill>
                <a:latin typeface="Segoe UI"/>
              </a:endParaRPr>
            </a:p>
          </p:txBody>
        </p:sp>
        <p:sp>
          <p:nvSpPr>
            <p:cNvPr id="263"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1372" dirty="0">
                <a:solidFill>
                  <a:srgbClr val="000000"/>
                </a:solidFill>
                <a:latin typeface="Segoe UI"/>
              </a:endParaRPr>
            </a:p>
          </p:txBody>
        </p:sp>
        <p:sp>
          <p:nvSpPr>
            <p:cNvPr id="266"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1372" dirty="0">
                <a:solidFill>
                  <a:srgbClr val="000000"/>
                </a:solidFill>
                <a:latin typeface="Segoe UI"/>
              </a:endParaRPr>
            </a:p>
          </p:txBody>
        </p:sp>
        <p:sp>
          <p:nvSpPr>
            <p:cNvPr id="267"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89642" tIns="44821" rIns="89642"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77">
                <a:defRPr/>
              </a:pPr>
              <a:endParaRPr lang="en-US" sz="1372" dirty="0">
                <a:solidFill>
                  <a:srgbClr val="000000"/>
                </a:solidFill>
                <a:latin typeface="Segoe UI"/>
              </a:endParaRPr>
            </a:p>
          </p:txBody>
        </p:sp>
      </p:grpSp>
      <p:grpSp>
        <p:nvGrpSpPr>
          <p:cNvPr id="18" name="Group 17"/>
          <p:cNvGrpSpPr/>
          <p:nvPr/>
        </p:nvGrpSpPr>
        <p:grpSpPr>
          <a:xfrm>
            <a:off x="2545371" y="2301414"/>
            <a:ext cx="2571588" cy="3325705"/>
            <a:chOff x="2545370" y="2301253"/>
            <a:chExt cx="2571588" cy="3326176"/>
          </a:xfrm>
        </p:grpSpPr>
        <p:cxnSp>
          <p:nvCxnSpPr>
            <p:cNvPr id="16" name="Straight Connector 15"/>
            <p:cNvCxnSpPr/>
            <p:nvPr/>
          </p:nvCxnSpPr>
          <p:spPr>
            <a:xfrm flipH="1">
              <a:off x="3272167" y="3598713"/>
              <a:ext cx="1844791"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27423" y="3305448"/>
              <a:ext cx="1503617" cy="211178"/>
            </a:xfrm>
            <a:prstGeom prst="rect">
              <a:avLst/>
            </a:prstGeom>
            <a:noFill/>
          </p:spPr>
          <p:txBody>
            <a:bodyPr wrap="square" lIns="0" tIns="0" rIns="0" bIns="0" rtlCol="0">
              <a:spAutoFit/>
            </a:bodyPr>
            <a:lstStyle/>
            <a:p>
              <a:pPr defTabSz="914244">
                <a:spcAft>
                  <a:spcPts val="588"/>
                </a:spcAft>
                <a:defRPr/>
              </a:pPr>
              <a:r>
                <a:rPr lang="en-US" sz="1372" kern="0" dirty="0">
                  <a:solidFill>
                    <a:srgbClr val="505050"/>
                  </a:solidFill>
                  <a:latin typeface="Segoe UI"/>
                </a:rPr>
                <a:t>Azure Data Factory</a:t>
              </a:r>
            </a:p>
          </p:txBody>
        </p:sp>
        <p:sp>
          <p:nvSpPr>
            <p:cNvPr id="24" name="TextBox 23"/>
            <p:cNvSpPr txBox="1"/>
            <p:nvPr/>
          </p:nvSpPr>
          <p:spPr>
            <a:xfrm>
              <a:off x="3527423" y="3676534"/>
              <a:ext cx="1160574" cy="211178"/>
            </a:xfrm>
            <a:prstGeom prst="rect">
              <a:avLst/>
            </a:prstGeom>
            <a:noFill/>
          </p:spPr>
          <p:txBody>
            <a:bodyPr wrap="square" lIns="0" tIns="0" rIns="0" bIns="0" rtlCol="0">
              <a:spAutoFit/>
            </a:bodyPr>
            <a:lstStyle/>
            <a:p>
              <a:pPr defTabSz="914244">
                <a:spcAft>
                  <a:spcPts val="588"/>
                </a:spcAft>
                <a:defRPr/>
              </a:pPr>
              <a:r>
                <a:rPr lang="en-US" sz="1372" kern="0" dirty="0">
                  <a:solidFill>
                    <a:srgbClr val="505050"/>
                  </a:solidFill>
                  <a:latin typeface="Segoe UI"/>
                </a:rPr>
                <a:t>Apache Sqoop</a:t>
              </a:r>
            </a:p>
          </p:txBody>
        </p:sp>
        <p:cxnSp>
          <p:nvCxnSpPr>
            <p:cNvPr id="33" name="Straight Connector 32"/>
            <p:cNvCxnSpPr/>
            <p:nvPr/>
          </p:nvCxnSpPr>
          <p:spPr>
            <a:xfrm>
              <a:off x="2545370" y="34201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2545370" y="45487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14"/>
            <p:cNvCxnSpPr/>
            <p:nvPr/>
          </p:nvCxnSpPr>
          <p:spPr>
            <a:xfrm flipV="1">
              <a:off x="2545370" y="2301253"/>
              <a:ext cx="12700" cy="3326176"/>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0110141" y="1880253"/>
            <a:ext cx="1596656" cy="812059"/>
            <a:chOff x="10110139" y="3037540"/>
            <a:chExt cx="1596656" cy="812175"/>
          </a:xfrm>
        </p:grpSpPr>
        <p:sp>
          <p:nvSpPr>
            <p:cNvPr id="41" name="Rectangle 40"/>
            <p:cNvSpPr/>
            <p:nvPr/>
          </p:nvSpPr>
          <p:spPr>
            <a:xfrm>
              <a:off x="10110139" y="3638537"/>
              <a:ext cx="1596656" cy="211178"/>
            </a:xfrm>
            <a:prstGeom prst="rect">
              <a:avLst/>
            </a:prstGeom>
          </p:spPr>
          <p:txBody>
            <a:bodyPr wrap="square" lIns="0" tIns="0" rIns="0" bIns="0">
              <a:spAutoFit/>
            </a:bodyPr>
            <a:lstStyle/>
            <a:p>
              <a:pPr defTabSz="913979">
                <a:defRPr/>
              </a:pPr>
              <a:r>
                <a:rPr lang="en-US" sz="1372" kern="0" dirty="0">
                  <a:solidFill>
                    <a:srgbClr val="505050"/>
                  </a:solidFill>
                  <a:latin typeface="Segoe UI"/>
                  <a:ea typeface="Segoe UI" pitchFamily="34" charset="0"/>
                  <a:cs typeface="Segoe UI" pitchFamily="34" charset="0"/>
                </a:rPr>
                <a:t>Azure Storage Blobs</a:t>
              </a:r>
            </a:p>
          </p:txBody>
        </p:sp>
        <p:grpSp>
          <p:nvGrpSpPr>
            <p:cNvPr id="341" name="Group 340"/>
            <p:cNvGrpSpPr/>
            <p:nvPr/>
          </p:nvGrpSpPr>
          <p:grpSpPr>
            <a:xfrm>
              <a:off x="10549993" y="3037540"/>
              <a:ext cx="716949" cy="571500"/>
              <a:chOff x="10549992" y="2941320"/>
              <a:chExt cx="716949" cy="571500"/>
            </a:xfrm>
          </p:grpSpPr>
          <p:sp>
            <p:nvSpPr>
              <p:cNvPr id="330"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4821" tIns="17928" rIns="44821" bIns="17928" numCol="1" anchor="b" anchorCtr="0" compatLnSpc="1">
                <a:prstTxWarp prst="textNoShape">
                  <a:avLst/>
                </a:prstTxWarp>
              </a:bodyPr>
              <a:lstStyle/>
              <a:p>
                <a:pPr defTabSz="914314">
                  <a:defRPr/>
                </a:pPr>
                <a:endParaRPr lang="en-GB" sz="588" kern="0" dirty="0">
                  <a:solidFill>
                    <a:srgbClr val="FFFFFF"/>
                  </a:solidFill>
                  <a:latin typeface="Segoe UI"/>
                </a:endParaRPr>
              </a:p>
            </p:txBody>
          </p:sp>
          <p:sp>
            <p:nvSpPr>
              <p:cNvPr id="331"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32"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33"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34"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35"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36"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sp>
            <p:nvSpPr>
              <p:cNvPr id="340"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pPr defTabSz="914314">
                  <a:defRPr/>
                </a:pPr>
                <a:endParaRPr lang="en-GB" sz="1470" kern="0" dirty="0">
                  <a:solidFill>
                    <a:srgbClr val="000000"/>
                  </a:solidFill>
                  <a:latin typeface="Segoe UI"/>
                </a:endParaRPr>
              </a:p>
            </p:txBody>
          </p:sp>
        </p:grpSp>
      </p:grpSp>
      <p:grpSp>
        <p:nvGrpSpPr>
          <p:cNvPr id="8" name="Group 7"/>
          <p:cNvGrpSpPr/>
          <p:nvPr/>
        </p:nvGrpSpPr>
        <p:grpSpPr>
          <a:xfrm>
            <a:off x="10130472" y="5202608"/>
            <a:ext cx="1414875" cy="1101428"/>
            <a:chOff x="10130470" y="5202860"/>
            <a:chExt cx="1414875" cy="1101585"/>
          </a:xfrm>
        </p:grpSpPr>
        <p:sp>
          <p:nvSpPr>
            <p:cNvPr id="10" name="Rectangle 9"/>
            <p:cNvSpPr/>
            <p:nvPr/>
          </p:nvSpPr>
          <p:spPr>
            <a:xfrm>
              <a:off x="10130470" y="6093267"/>
              <a:ext cx="1414875" cy="211178"/>
            </a:xfrm>
            <a:prstGeom prst="rect">
              <a:avLst/>
            </a:prstGeom>
          </p:spPr>
          <p:txBody>
            <a:bodyPr wrap="square" lIns="0" tIns="0" rIns="0" bIns="0">
              <a:spAutoFit/>
            </a:bodyPr>
            <a:lstStyle/>
            <a:p>
              <a:pPr algn="ctr" defTabSz="913979">
                <a:defRPr/>
              </a:pPr>
              <a:r>
                <a:rPr lang="en-US" sz="1372" kern="0" dirty="0">
                  <a:solidFill>
                    <a:srgbClr val="505050"/>
                  </a:solidFill>
                  <a:latin typeface="Segoe UI"/>
                  <a:ea typeface="Segoe UI" pitchFamily="34" charset="0"/>
                  <a:cs typeface="Segoe UI" pitchFamily="34" charset="0"/>
                </a:rPr>
                <a:t>Custom programs</a:t>
              </a:r>
            </a:p>
          </p:txBody>
        </p:sp>
        <p:grpSp>
          <p:nvGrpSpPr>
            <p:cNvPr id="370" name="Group 369"/>
            <p:cNvGrpSpPr/>
            <p:nvPr/>
          </p:nvGrpSpPr>
          <p:grpSpPr>
            <a:xfrm>
              <a:off x="10195724" y="5202860"/>
              <a:ext cx="1284366" cy="704227"/>
              <a:chOff x="9421813" y="4852988"/>
              <a:chExt cx="1922462" cy="1054100"/>
            </a:xfrm>
          </p:grpSpPr>
          <p:sp>
            <p:nvSpPr>
              <p:cNvPr id="345"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46"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47"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48"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49"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50"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51"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grpSp>
            <p:nvGrpSpPr>
              <p:cNvPr id="369" name="Group 368"/>
              <p:cNvGrpSpPr/>
              <p:nvPr/>
            </p:nvGrpSpPr>
            <p:grpSpPr>
              <a:xfrm>
                <a:off x="10923587" y="4883150"/>
                <a:ext cx="420688" cy="798513"/>
                <a:chOff x="11093450" y="4883150"/>
                <a:chExt cx="420688" cy="798513"/>
              </a:xfrm>
            </p:grpSpPr>
            <p:sp>
              <p:nvSpPr>
                <p:cNvPr id="356"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57"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58"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0"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2"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4"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6"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7"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sp>
              <p:nvSpPr>
                <p:cNvPr id="368"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4314">
                    <a:defRPr/>
                  </a:pPr>
                  <a:endParaRPr lang="en-US" sz="1470" kern="0" dirty="0">
                    <a:solidFill>
                      <a:srgbClr val="000000"/>
                    </a:solidFill>
                    <a:latin typeface="Segoe UI"/>
                  </a:endParaRPr>
                </a:p>
              </p:txBody>
            </p:sp>
          </p:grpSp>
        </p:grpSp>
      </p:grpSp>
      <p:grpSp>
        <p:nvGrpSpPr>
          <p:cNvPr id="7" name="Group 6"/>
          <p:cNvGrpSpPr/>
          <p:nvPr/>
        </p:nvGrpSpPr>
        <p:grpSpPr>
          <a:xfrm>
            <a:off x="5837657" y="4286296"/>
            <a:ext cx="4190014" cy="1240994"/>
            <a:chOff x="5837656" y="4286416"/>
            <a:chExt cx="4190014" cy="1241171"/>
          </a:xfrm>
        </p:grpSpPr>
        <p:sp>
          <p:nvSpPr>
            <p:cNvPr id="27" name="TextBox 26"/>
            <p:cNvSpPr txBox="1"/>
            <p:nvPr/>
          </p:nvSpPr>
          <p:spPr>
            <a:xfrm>
              <a:off x="5990553" y="4483977"/>
              <a:ext cx="1376980" cy="900246"/>
            </a:xfrm>
            <a:prstGeom prst="rect">
              <a:avLst/>
            </a:prstGeom>
            <a:noFill/>
          </p:spPr>
          <p:txBody>
            <a:bodyPr wrap="square" lIns="0" tIns="0" rIns="0" bIns="0" rtlCol="0">
              <a:spAutoFit/>
            </a:bodyPr>
            <a:lstStyle/>
            <a:p>
              <a:pPr defTabSz="914244">
                <a:spcBef>
                  <a:spcPts val="100"/>
                </a:spcBef>
                <a:defRPr/>
              </a:pPr>
              <a:r>
                <a:rPr lang="en-US" sz="1372" kern="0" dirty="0">
                  <a:solidFill>
                    <a:srgbClr val="505050"/>
                  </a:solidFill>
                  <a:latin typeface="Segoe UI"/>
                </a:rPr>
                <a:t>.NET SDK </a:t>
              </a:r>
            </a:p>
            <a:p>
              <a:pPr defTabSz="914244">
                <a:spcBef>
                  <a:spcPts val="100"/>
                </a:spcBef>
                <a:defRPr/>
              </a:pPr>
              <a:r>
                <a:rPr lang="en-US" sz="1372" kern="0" dirty="0">
                  <a:solidFill>
                    <a:srgbClr val="505050"/>
                  </a:solidFill>
                  <a:latin typeface="Segoe UI"/>
                </a:rPr>
                <a:t>CLI</a:t>
              </a:r>
            </a:p>
            <a:p>
              <a:pPr defTabSz="914244">
                <a:spcBef>
                  <a:spcPts val="100"/>
                </a:spcBef>
                <a:defRPr/>
              </a:pPr>
              <a:r>
                <a:rPr lang="en-US" sz="1372" kern="0" dirty="0">
                  <a:solidFill>
                    <a:srgbClr val="505050"/>
                  </a:solidFill>
                  <a:latin typeface="Segoe UI"/>
                </a:rPr>
                <a:t>Azure Portal</a:t>
              </a:r>
            </a:p>
            <a:p>
              <a:pPr defTabSz="914244">
                <a:spcBef>
                  <a:spcPts val="100"/>
                </a:spcBef>
                <a:defRPr/>
              </a:pPr>
              <a:r>
                <a:rPr lang="en-US" sz="1372" kern="0" dirty="0">
                  <a:solidFill>
                    <a:srgbClr val="505050"/>
                  </a:solidFill>
                  <a:latin typeface="Segoe UI"/>
                </a:rPr>
                <a:t>Azure PowerShell</a:t>
              </a:r>
            </a:p>
          </p:txBody>
        </p:sp>
        <p:cxnSp>
          <p:nvCxnSpPr>
            <p:cNvPr id="372" name="Straight Connector 14"/>
            <p:cNvCxnSpPr/>
            <p:nvPr/>
          </p:nvCxnSpPr>
          <p:spPr>
            <a:xfrm rot="10800000">
              <a:off x="5837656" y="4286416"/>
              <a:ext cx="4190014" cy="1241171"/>
            </a:xfrm>
            <a:prstGeom prst="bentConnector2">
              <a:avLst/>
            </a:prstGeom>
            <a:ln w="38100" cap="rnd">
              <a:solidFill>
                <a:schemeClr val="accent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875527" y="1890923"/>
            <a:ext cx="4177910" cy="982318"/>
            <a:chOff x="5875527" y="1890703"/>
            <a:chExt cx="4177910" cy="982458"/>
          </a:xfrm>
        </p:grpSpPr>
        <p:cxnSp>
          <p:nvCxnSpPr>
            <p:cNvPr id="318" name="Straight Connector 14"/>
            <p:cNvCxnSpPr/>
            <p:nvPr/>
          </p:nvCxnSpPr>
          <p:spPr>
            <a:xfrm rot="10800000" flipV="1">
              <a:off x="5875527" y="2140880"/>
              <a:ext cx="4177910" cy="732281"/>
            </a:xfrm>
            <a:prstGeom prst="bentConnector2">
              <a:avLst/>
            </a:prstGeom>
            <a:ln w="38100" cap="rnd">
              <a:solidFill>
                <a:schemeClr val="accent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6504876" y="1890703"/>
              <a:ext cx="2205696" cy="211239"/>
            </a:xfrm>
            <a:prstGeom prst="rect">
              <a:avLst/>
            </a:prstGeom>
            <a:noFill/>
          </p:spPr>
          <p:txBody>
            <a:bodyPr wrap="square" lIns="0" tIns="0" rIns="0" bIns="0" rtlCol="0">
              <a:spAutoFit/>
            </a:bodyPr>
            <a:lstStyle/>
            <a:p>
              <a:pPr algn="ctr" defTabSz="914244">
                <a:spcAft>
                  <a:spcPts val="588"/>
                </a:spcAft>
                <a:defRPr/>
              </a:pPr>
              <a:r>
                <a:rPr lang="en-US" sz="1372" kern="0" dirty="0">
                  <a:solidFill>
                    <a:srgbClr val="505050"/>
                  </a:solidFill>
                  <a:latin typeface="Segoe UI"/>
                </a:rPr>
                <a:t>Azure Data Factory</a:t>
              </a:r>
            </a:p>
          </p:txBody>
        </p:sp>
      </p:grpSp>
      <p:grpSp>
        <p:nvGrpSpPr>
          <p:cNvPr id="79" name="Group 78"/>
          <p:cNvGrpSpPr/>
          <p:nvPr/>
        </p:nvGrpSpPr>
        <p:grpSpPr>
          <a:xfrm>
            <a:off x="5410736" y="3048841"/>
            <a:ext cx="1007263" cy="1059607"/>
            <a:chOff x="5410733" y="3048788"/>
            <a:chExt cx="1007263" cy="1059758"/>
          </a:xfrm>
        </p:grpSpPr>
        <p:sp>
          <p:nvSpPr>
            <p:cNvPr id="80" name="TextBox 79"/>
            <p:cNvSpPr txBox="1"/>
            <p:nvPr/>
          </p:nvSpPr>
          <p:spPr>
            <a:xfrm>
              <a:off x="5410733" y="3882298"/>
              <a:ext cx="1007263" cy="226248"/>
            </a:xfrm>
            <a:prstGeom prst="rect">
              <a:avLst/>
            </a:prstGeom>
            <a:noFill/>
          </p:spPr>
          <p:txBody>
            <a:bodyPr wrap="square" lIns="0" tIns="0" rIns="0" bIns="0" rtlCol="0">
              <a:spAutoFit/>
            </a:bodyPr>
            <a:lstStyle/>
            <a:p>
              <a:pPr defTabSz="914314">
                <a:spcAft>
                  <a:spcPts val="600"/>
                </a:spcAft>
                <a:defRPr/>
              </a:pPr>
              <a:r>
                <a:rPr lang="en-US" sz="1470" kern="0" dirty="0">
                  <a:solidFill>
                    <a:srgbClr val="505050"/>
                  </a:solidFill>
                  <a:latin typeface="Segoe UI"/>
                </a:rPr>
                <a:t>ADL Store</a:t>
              </a:r>
            </a:p>
          </p:txBody>
        </p: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sp>
        <p:nvSpPr>
          <p:cNvPr id="82" name="TextBox 81"/>
          <p:cNvSpPr txBox="1"/>
          <p:nvPr/>
        </p:nvSpPr>
        <p:spPr>
          <a:xfrm>
            <a:off x="6504876" y="2208732"/>
            <a:ext cx="2205696" cy="211209"/>
          </a:xfrm>
          <a:prstGeom prst="rect">
            <a:avLst/>
          </a:prstGeom>
          <a:noFill/>
        </p:spPr>
        <p:txBody>
          <a:bodyPr wrap="square" lIns="0" tIns="0" rIns="0" bIns="0" rtlCol="0">
            <a:spAutoFit/>
          </a:bodyPr>
          <a:lstStyle/>
          <a:p>
            <a:pPr algn="ctr" defTabSz="914244">
              <a:spcAft>
                <a:spcPts val="588"/>
              </a:spcAft>
              <a:defRPr/>
            </a:pPr>
            <a:r>
              <a:rPr lang="en-US" sz="1372" kern="0" dirty="0">
                <a:solidFill>
                  <a:srgbClr val="505050"/>
                </a:solidFill>
                <a:latin typeface="Segoe UI"/>
              </a:rPr>
              <a:t>Hadoop DistCp</a:t>
            </a:r>
          </a:p>
        </p:txBody>
      </p:sp>
    </p:spTree>
    <p:extLst>
      <p:ext uri="{BB962C8B-B14F-4D97-AF65-F5344CB8AC3E}">
        <p14:creationId xmlns:p14="http://schemas.microsoft.com/office/powerpoint/2010/main" val="991672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651929" y="4973019"/>
            <a:ext cx="3506856" cy="12199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4" name="Title 13"/>
          <p:cNvSpPr>
            <a:spLocks noGrp="1"/>
          </p:cNvSpPr>
          <p:nvPr>
            <p:ph type="title"/>
          </p:nvPr>
        </p:nvSpPr>
        <p:spPr/>
        <p:txBody>
          <a:bodyPr/>
          <a:lstStyle/>
          <a:p>
            <a:r>
              <a:rPr lang="en-US" dirty="0"/>
              <a:t>Big data analytics workloads</a:t>
            </a:r>
          </a:p>
        </p:txBody>
      </p:sp>
      <p:grpSp>
        <p:nvGrpSpPr>
          <p:cNvPr id="76" name="Group 75"/>
          <p:cNvGrpSpPr/>
          <p:nvPr/>
        </p:nvGrpSpPr>
        <p:grpSpPr>
          <a:xfrm>
            <a:off x="721041" y="4356143"/>
            <a:ext cx="1863962" cy="2434450"/>
            <a:chOff x="787287" y="2926584"/>
            <a:chExt cx="2204296" cy="2879354"/>
          </a:xfrm>
        </p:grpSpPr>
        <p:grpSp>
          <p:nvGrpSpPr>
            <p:cNvPr id="75" name="Group 74"/>
            <p:cNvGrpSpPr/>
            <p:nvPr/>
          </p:nvGrpSpPr>
          <p:grpSpPr>
            <a:xfrm>
              <a:off x="787287" y="3657769"/>
              <a:ext cx="1070933" cy="685800"/>
              <a:chOff x="787287" y="2926584"/>
              <a:chExt cx="1070933" cy="685800"/>
            </a:xfrm>
          </p:grpSpPr>
          <p:sp>
            <p:nvSpPr>
              <p:cNvPr id="128" name="Rectangle 127"/>
              <p:cNvSpPr/>
              <p:nvPr>
                <p:custDataLst>
                  <p:tags r:id="rId8"/>
                </p:custDataLst>
              </p:nvPr>
            </p:nvSpPr>
            <p:spPr bwMode="auto">
              <a:xfrm>
                <a:off x="787287" y="2926584"/>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882" kern="0" dirty="0">
                    <a:solidFill>
                      <a:srgbClr val="0D163D"/>
                    </a:solidFill>
                    <a:latin typeface="Segoe UI"/>
                  </a:rPr>
                  <a:t>LOB Applications</a:t>
                </a:r>
              </a:p>
            </p:txBody>
          </p:sp>
          <p:sp>
            <p:nvSpPr>
              <p:cNvPr id="133"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913832" fontAlgn="base">
                  <a:spcBef>
                    <a:spcPct val="0"/>
                  </a:spcBef>
                  <a:spcAft>
                    <a:spcPct val="0"/>
                  </a:spcAft>
                  <a:defRPr/>
                </a:pPr>
                <a:endParaRPr lang="en-US" sz="1470" kern="0"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9" name="Group 28"/>
            <p:cNvGrpSpPr/>
            <p:nvPr/>
          </p:nvGrpSpPr>
          <p:grpSpPr>
            <a:xfrm>
              <a:off x="1920650" y="2926584"/>
              <a:ext cx="1070933" cy="685800"/>
              <a:chOff x="1589220" y="3614946"/>
              <a:chExt cx="1070933" cy="685800"/>
            </a:xfrm>
          </p:grpSpPr>
          <p:sp>
            <p:nvSpPr>
              <p:cNvPr id="119" name="Rectangle 118"/>
              <p:cNvSpPr/>
              <p:nvPr>
                <p:custDataLst>
                  <p:tags r:id="rId7"/>
                </p:custDataLst>
              </p:nvPr>
            </p:nvSpPr>
            <p:spPr bwMode="auto">
              <a:xfrm>
                <a:off x="1589220" y="3614946"/>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rgbClr val="0D163D"/>
                    </a:solidFill>
                    <a:latin typeface="Segoe UI"/>
                  </a:rPr>
                  <a:t>Social</a:t>
                </a:r>
              </a:p>
            </p:txBody>
          </p:sp>
          <p:sp>
            <p:nvSpPr>
              <p:cNvPr id="123" name="Freeform 13"/>
              <p:cNvSpPr>
                <a:spLocks noChangeAspect="1" noEditPoints="1"/>
              </p:cNvSpPr>
              <p:nvPr/>
            </p:nvSpPr>
            <p:spPr bwMode="black">
              <a:xfrm>
                <a:off x="1907538" y="3666968"/>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7868" tIns="87868" rIns="87868" bIns="87868" numCol="1" rtlCol="0" anchor="ctr" anchorCtr="0" compatLnSpc="1">
                <a:prstTxWarp prst="textNoShape">
                  <a:avLst/>
                </a:prstTxWarp>
              </a:bodyPr>
              <a:lstStyle/>
              <a:p>
                <a:pPr defTabSz="711497">
                  <a:defRPr/>
                </a:pPr>
                <a:endParaRPr lang="en-US" sz="882" kern="0" spc="-117" dirty="0">
                  <a:solidFill>
                    <a:srgbClr val="FFFFFF"/>
                  </a:solidFill>
                  <a:latin typeface="Segoe UI"/>
                </a:endParaRPr>
              </a:p>
            </p:txBody>
          </p:sp>
        </p:grpSp>
        <p:grpSp>
          <p:nvGrpSpPr>
            <p:cNvPr id="31" name="Group 30"/>
            <p:cNvGrpSpPr/>
            <p:nvPr/>
          </p:nvGrpSpPr>
          <p:grpSpPr>
            <a:xfrm>
              <a:off x="787287" y="2926584"/>
              <a:ext cx="1070933" cy="685800"/>
              <a:chOff x="1608381" y="2152576"/>
              <a:chExt cx="1070933" cy="685800"/>
            </a:xfrm>
          </p:grpSpPr>
          <p:sp>
            <p:nvSpPr>
              <p:cNvPr id="126" name="Rectangle 125"/>
              <p:cNvSpPr/>
              <p:nvPr>
                <p:custDataLst>
                  <p:tags r:id="rId6"/>
                </p:custDataLst>
              </p:nvPr>
            </p:nvSpPr>
            <p:spPr bwMode="auto">
              <a:xfrm>
                <a:off x="1608381" y="2152576"/>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882" kern="0" dirty="0">
                    <a:solidFill>
                      <a:srgbClr val="0D163D"/>
                    </a:solidFill>
                    <a:latin typeface="Segoe UI"/>
                  </a:rPr>
                  <a:t>Devices</a:t>
                </a:r>
              </a:p>
            </p:txBody>
          </p:sp>
          <p:grpSp>
            <p:nvGrpSpPr>
              <p:cNvPr id="130" name="Group 129"/>
              <p:cNvGrpSpPr/>
              <p:nvPr/>
            </p:nvGrpSpPr>
            <p:grpSpPr>
              <a:xfrm>
                <a:off x="1819008" y="2250037"/>
                <a:ext cx="649679" cy="404414"/>
                <a:chOff x="2769908" y="1409697"/>
                <a:chExt cx="1965320" cy="1055586"/>
              </a:xfrm>
              <a:solidFill>
                <a:srgbClr val="0D163D"/>
              </a:solidFill>
            </p:grpSpPr>
            <p:sp>
              <p:nvSpPr>
                <p:cNvPr id="13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07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470">
                    <a:defRPr/>
                  </a:pPr>
                  <a:endParaRPr lang="en-US" sz="490" kern="0" dirty="0">
                    <a:solidFill>
                      <a:srgbClr val="FEF808"/>
                    </a:solidFill>
                    <a:latin typeface="Segoe"/>
                  </a:endParaRPr>
                </a:p>
              </p:txBody>
            </p:sp>
            <p:sp>
              <p:nvSpPr>
                <p:cNvPr id="14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070" tIns="43070" rIns="0" bIns="8614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181">
                    <a:defRPr/>
                  </a:pPr>
                  <a:endParaRPr lang="en-US" sz="490" spc="-4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70" tIns="43068" rIns="0" bIns="4306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618">
                    <a:defRPr/>
                  </a:pPr>
                  <a:endParaRPr lang="en-US" sz="490" spc="-129" dirty="0">
                    <a:gradFill>
                      <a:gsLst>
                        <a:gs pos="0">
                          <a:srgbClr val="FFFFFF"/>
                        </a:gs>
                        <a:gs pos="100000">
                          <a:srgbClr val="FFFFFF"/>
                        </a:gs>
                      </a:gsLst>
                      <a:lin ang="5400000" scaled="0"/>
                    </a:gradFill>
                    <a:latin typeface="Segoe Light" pitchFamily="34" charset="0"/>
                  </a:endParaRPr>
                </a:p>
              </p:txBody>
            </p:sp>
          </p:grpSp>
        </p:grpSp>
        <p:grpSp>
          <p:nvGrpSpPr>
            <p:cNvPr id="70" name="Group 69"/>
            <p:cNvGrpSpPr/>
            <p:nvPr/>
          </p:nvGrpSpPr>
          <p:grpSpPr>
            <a:xfrm>
              <a:off x="1920650" y="5120138"/>
              <a:ext cx="1070933" cy="685800"/>
              <a:chOff x="787287" y="5120138"/>
              <a:chExt cx="1070933" cy="685800"/>
            </a:xfrm>
          </p:grpSpPr>
          <p:sp>
            <p:nvSpPr>
              <p:cNvPr id="116" name="Rectangle 115"/>
              <p:cNvSpPr/>
              <p:nvPr>
                <p:custDataLst>
                  <p:tags r:id="rId5"/>
                </p:custDataLst>
              </p:nvPr>
            </p:nvSpPr>
            <p:spPr bwMode="auto">
              <a:xfrm>
                <a:off x="787287" y="512013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rgbClr val="0D163D"/>
                    </a:solidFill>
                    <a:latin typeface="Segoe UI"/>
                  </a:rPr>
                  <a:t>Clickstream</a:t>
                </a:r>
              </a:p>
            </p:txBody>
          </p:sp>
          <p:sp>
            <p:nvSpPr>
              <p:cNvPr id="120" name="Freeform 119"/>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32200"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71" name="Group 70"/>
            <p:cNvGrpSpPr/>
            <p:nvPr/>
          </p:nvGrpSpPr>
          <p:grpSpPr>
            <a:xfrm>
              <a:off x="1920650" y="4388954"/>
              <a:ext cx="1070933" cy="685800"/>
              <a:chOff x="787287" y="4388954"/>
              <a:chExt cx="1070933" cy="685800"/>
            </a:xfrm>
          </p:grpSpPr>
          <p:sp>
            <p:nvSpPr>
              <p:cNvPr id="117" name="Rectangle 116"/>
              <p:cNvSpPr/>
              <p:nvPr>
                <p:custDataLst>
                  <p:tags r:id="rId4"/>
                </p:custDataLst>
              </p:nvPr>
            </p:nvSpPr>
            <p:spPr bwMode="auto">
              <a:xfrm>
                <a:off x="787287" y="4388954"/>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rgbClr val="0D163D"/>
                    </a:solidFill>
                    <a:latin typeface="Segoe UI"/>
                  </a:rPr>
                  <a:t>Sensors</a:t>
                </a:r>
              </a:p>
            </p:txBody>
          </p:sp>
          <p:sp>
            <p:nvSpPr>
              <p:cNvPr id="121"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070" tIns="50662" rIns="0" bIns="101321"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2859">
                  <a:defRPr/>
                </a:pPr>
                <a:endParaRPr lang="en-US" sz="490" kern="0" spc="-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p:cNvGrpSpPr/>
            <p:nvPr/>
          </p:nvGrpSpPr>
          <p:grpSpPr>
            <a:xfrm>
              <a:off x="1920650" y="3657769"/>
              <a:ext cx="1070933" cy="685800"/>
              <a:chOff x="1589220" y="4346130"/>
              <a:chExt cx="1070933" cy="685800"/>
            </a:xfrm>
          </p:grpSpPr>
          <p:sp>
            <p:nvSpPr>
              <p:cNvPr id="118" name="Rectangle 117"/>
              <p:cNvSpPr/>
              <p:nvPr>
                <p:custDataLst>
                  <p:tags r:id="rId3"/>
                </p:custDataLst>
              </p:nvPr>
            </p:nvSpPr>
            <p:spPr bwMode="auto">
              <a:xfrm>
                <a:off x="1589220" y="4346130"/>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rgbClr val="0D163D"/>
                    </a:solidFill>
                    <a:latin typeface="Segoe UI"/>
                  </a:rPr>
                  <a:t>Video</a:t>
                </a:r>
              </a:p>
            </p:txBody>
          </p:sp>
          <p:sp>
            <p:nvSpPr>
              <p:cNvPr id="122" name="Freeform 12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70" tIns="43068" rIns="0" bIns="4306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618">
                  <a:defRPr/>
                </a:pPr>
                <a:endParaRPr lang="en-US" sz="490" spc="-129" dirty="0">
                  <a:solidFill>
                    <a:srgbClr val="FEF808"/>
                  </a:solidFill>
                  <a:latin typeface="Segoe Light" pitchFamily="34" charset="0"/>
                </a:endParaRPr>
              </a:p>
            </p:txBody>
          </p:sp>
        </p:grpSp>
        <p:grpSp>
          <p:nvGrpSpPr>
            <p:cNvPr id="30" name="Group 29"/>
            <p:cNvGrpSpPr/>
            <p:nvPr/>
          </p:nvGrpSpPr>
          <p:grpSpPr>
            <a:xfrm>
              <a:off x="787287" y="4388954"/>
              <a:ext cx="1070933" cy="685800"/>
              <a:chOff x="1608381" y="2883761"/>
              <a:chExt cx="1070933" cy="685800"/>
            </a:xfrm>
          </p:grpSpPr>
          <p:sp>
            <p:nvSpPr>
              <p:cNvPr id="125" name="Rectangle 124"/>
              <p:cNvSpPr/>
              <p:nvPr>
                <p:custDataLst>
                  <p:tags r:id="rId2"/>
                </p:custDataLst>
              </p:nvPr>
            </p:nvSpPr>
            <p:spPr bwMode="auto">
              <a:xfrm>
                <a:off x="1608381" y="2883761"/>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rgbClr val="0D163D"/>
                    </a:solidFill>
                    <a:latin typeface="Segoe UI"/>
                  </a:rPr>
                  <a:t>Web</a:t>
                </a:r>
              </a:p>
            </p:txBody>
          </p:sp>
          <p:grpSp>
            <p:nvGrpSpPr>
              <p:cNvPr id="129" name="Group 128"/>
              <p:cNvGrpSpPr/>
              <p:nvPr/>
            </p:nvGrpSpPr>
            <p:grpSpPr>
              <a:xfrm>
                <a:off x="1940805" y="2964946"/>
                <a:ext cx="406084" cy="397883"/>
                <a:chOff x="4030436" y="1511171"/>
                <a:chExt cx="4398164" cy="4309344"/>
              </a:xfrm>
              <a:solidFill>
                <a:schemeClr val="accent1"/>
              </a:solidFill>
            </p:grpSpPr>
            <p:sp>
              <p:nvSpPr>
                <p:cNvPr id="142"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276">
                    <a:defRPr/>
                  </a:pPr>
                  <a:endParaRPr lang="en-US" sz="1470" kern="0" dirty="0">
                    <a:solidFill>
                      <a:srgbClr val="FFFFFF"/>
                    </a:solidFill>
                    <a:latin typeface="Segoe UI"/>
                  </a:endParaRPr>
                </a:p>
              </p:txBody>
            </p:sp>
            <p:sp>
              <p:nvSpPr>
                <p:cNvPr id="143" name="Left Arrow 142"/>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276">
                    <a:defRPr/>
                  </a:pPr>
                  <a:endParaRPr lang="en-US" sz="1470" kern="0" dirty="0">
                    <a:solidFill>
                      <a:srgbClr val="FFFFFF"/>
                    </a:solidFill>
                    <a:latin typeface="Segoe UI"/>
                  </a:endParaRPr>
                </a:p>
              </p:txBody>
            </p:sp>
            <p:sp>
              <p:nvSpPr>
                <p:cNvPr id="148" name="Left Arrow 147"/>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276">
                    <a:defRPr/>
                  </a:pPr>
                  <a:endParaRPr lang="en-US" sz="1470" kern="0" dirty="0">
                    <a:solidFill>
                      <a:srgbClr val="FFFFFF"/>
                    </a:solidFill>
                    <a:latin typeface="Segoe UI"/>
                  </a:endParaRPr>
                </a:p>
              </p:txBody>
            </p:sp>
          </p:grpSp>
        </p:grpSp>
        <p:grpSp>
          <p:nvGrpSpPr>
            <p:cNvPr id="72" name="Group 71"/>
            <p:cNvGrpSpPr/>
            <p:nvPr/>
          </p:nvGrpSpPr>
          <p:grpSpPr>
            <a:xfrm>
              <a:off x="787287" y="5120138"/>
              <a:ext cx="1070933" cy="685800"/>
              <a:chOff x="787287" y="3657769"/>
              <a:chExt cx="1070933" cy="685800"/>
            </a:xfrm>
          </p:grpSpPr>
          <p:sp>
            <p:nvSpPr>
              <p:cNvPr id="127" name="Rectangle 126"/>
              <p:cNvSpPr/>
              <p:nvPr>
                <p:custDataLst>
                  <p:tags r:id="rId1"/>
                </p:custDataLst>
              </p:nvPr>
            </p:nvSpPr>
            <p:spPr bwMode="auto">
              <a:xfrm>
                <a:off x="787287" y="3657769"/>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algn="ctr" defTabSz="932200">
                  <a:defRPr/>
                </a:pPr>
                <a:r>
                  <a:rPr lang="en-US" sz="980" kern="0" dirty="0">
                    <a:solidFill>
                      <a:srgbClr val="0D163D"/>
                    </a:solidFill>
                    <a:latin typeface="Segoe UI"/>
                  </a:rPr>
                  <a:t>Relational</a:t>
                </a:r>
              </a:p>
            </p:txBody>
          </p:sp>
          <p:sp>
            <p:nvSpPr>
              <p:cNvPr id="131"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6">
                  <a:defRPr/>
                </a:pPr>
                <a:endParaRPr lang="en-US" sz="1176" kern="0" dirty="0">
                  <a:solidFill>
                    <a:srgbClr val="000000"/>
                  </a:solidFill>
                  <a:latin typeface="Segoe UI"/>
                </a:endParaRPr>
              </a:p>
            </p:txBody>
          </p:sp>
        </p:grpSp>
      </p:grpSp>
      <p:sp>
        <p:nvSpPr>
          <p:cNvPr id="77" name="Title 1"/>
          <p:cNvSpPr>
            <a:spLocks noGrp="1"/>
          </p:cNvSpPr>
          <p:nvPr/>
        </p:nvSpPr>
        <p:spPr>
          <a:xfrm>
            <a:off x="418643" y="1113236"/>
            <a:ext cx="11506438" cy="724143"/>
          </a:xfrm>
          <a:prstGeom prst="rect">
            <a:avLst/>
          </a:prstGeom>
        </p:spPr>
        <p:txBody>
          <a:bodyPr vert="horz" wrap="square" lIns="0" tIns="0" rIns="0" bIns="0"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895509">
              <a:lnSpc>
                <a:spcPct val="100000"/>
              </a:lnSpc>
              <a:defRPr/>
            </a:pPr>
            <a:r>
              <a:rPr lang="en-US" sz="2353" spc="0" dirty="0">
                <a:solidFill>
                  <a:srgbClr val="0078D7"/>
                </a:solidFill>
                <a:latin typeface="Segoe UI Light"/>
              </a:rPr>
              <a:t>A highly scalable, distributed, parallel file system in the cloud specifically designed to work with a variety of big data analytics workloads</a:t>
            </a:r>
          </a:p>
        </p:txBody>
      </p:sp>
      <p:sp>
        <p:nvSpPr>
          <p:cNvPr id="83" name="TextBox 82"/>
          <p:cNvSpPr txBox="1"/>
          <p:nvPr/>
        </p:nvSpPr>
        <p:spPr>
          <a:xfrm>
            <a:off x="6219719" y="5549844"/>
            <a:ext cx="2341450" cy="394301"/>
          </a:xfrm>
          <a:prstGeom prst="rect">
            <a:avLst/>
          </a:prstGeom>
          <a:noFill/>
        </p:spPr>
        <p:txBody>
          <a:bodyPr wrap="none" lIns="179285" tIns="143428" rIns="179285" bIns="143428" rtlCol="0">
            <a:noAutofit/>
          </a:bodyPr>
          <a:lstStyle/>
          <a:p>
            <a:pPr defTabSz="914314">
              <a:defRPr/>
            </a:pPr>
            <a:r>
              <a:rPr lang="en-US" sz="1568" kern="0" dirty="0">
                <a:solidFill>
                  <a:srgbClr val="FFFFFF"/>
                </a:solidFill>
                <a:latin typeface="Segoe UI Semibold" panose="020B0702040204020203" pitchFamily="34" charset="0"/>
                <a:cs typeface="Segoe UI Semibold" panose="020B0702040204020203" pitchFamily="34" charset="0"/>
              </a:rPr>
              <a:t>Azure Data Lake Store</a:t>
            </a:r>
          </a:p>
        </p:txBody>
      </p:sp>
      <p:pic>
        <p:nvPicPr>
          <p:cNvPr id="84" name="Picture 83"/>
          <p:cNvPicPr>
            <a:picLocks noChangeAspect="1"/>
          </p:cNvPicPr>
          <p:nvPr/>
        </p:nvPicPr>
        <p:blipFill>
          <a:blip r:embed="rId11">
            <a:biLevel thresh="50000"/>
            <a:extLst>
              <a:ext uri="{28A0092B-C50C-407E-A947-70E740481C1C}">
                <a14:useLocalDpi xmlns:a14="http://schemas.microsoft.com/office/drawing/2010/main" val="0"/>
              </a:ext>
            </a:extLst>
          </a:blip>
          <a:stretch>
            <a:fillRect/>
          </a:stretch>
        </p:blipFill>
        <p:spPr>
          <a:xfrm>
            <a:off x="7079388" y="5047721"/>
            <a:ext cx="622112" cy="622024"/>
          </a:xfrm>
          <a:prstGeom prst="rect">
            <a:avLst/>
          </a:prstGeom>
        </p:spPr>
      </p:pic>
      <p:pic>
        <p:nvPicPr>
          <p:cNvPr id="56" name="Picture 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84980" y="2383171"/>
            <a:ext cx="594466" cy="594466"/>
          </a:xfrm>
          <a:prstGeom prst="rect">
            <a:avLst/>
          </a:prstGeom>
        </p:spPr>
      </p:pic>
      <p:pic>
        <p:nvPicPr>
          <p:cNvPr id="57" name="Picture 56"/>
          <p:cNvPicPr>
            <a:picLocks noChangeAspect="1"/>
          </p:cNvPicPr>
          <p:nvPr/>
        </p:nvPicPr>
        <p:blipFill rotWithShape="1">
          <a:blip r:embed="rId13"/>
          <a:srcRect t="7492"/>
          <a:stretch/>
        </p:blipFill>
        <p:spPr>
          <a:xfrm>
            <a:off x="10963897" y="2457873"/>
            <a:ext cx="556229" cy="514484"/>
          </a:xfrm>
          <a:prstGeom prst="rect">
            <a:avLst/>
          </a:prstGeom>
        </p:spPr>
      </p:pic>
      <p:pic>
        <p:nvPicPr>
          <p:cNvPr id="58" name="Picture 2" descr="http://www.ebaytechblog.com/wp-content/uploads/2014/05/spark_logo.png"/>
          <p:cNvPicPr>
            <a:picLocks noChangeAspect="1" noChangeArrowheads="1"/>
          </p:cNvPicPr>
          <p:nvPr/>
        </p:nvPicPr>
        <p:blipFill>
          <a:blip r:embed="rId14" cstate="print">
            <a:duotone>
              <a:schemeClr val="accent3">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606998" y="2532575"/>
            <a:ext cx="682244" cy="3622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6"/>
          <a:stretch>
            <a:fillRect/>
          </a:stretch>
        </p:blipFill>
        <p:spPr>
          <a:xfrm>
            <a:off x="7141829" y="2457873"/>
            <a:ext cx="624829" cy="562347"/>
          </a:xfrm>
          <a:prstGeom prst="rect">
            <a:avLst/>
          </a:prstGeom>
        </p:spPr>
      </p:pic>
      <p:pic>
        <p:nvPicPr>
          <p:cNvPr id="60" name="Graphic 17"/>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8187658" y="2426908"/>
            <a:ext cx="1103478" cy="852688"/>
          </a:xfrm>
          <a:prstGeom prst="rect">
            <a:avLst/>
          </a:prstGeom>
        </p:spPr>
      </p:pic>
      <p:pic>
        <p:nvPicPr>
          <p:cNvPr id="62" name="Picture 61"/>
          <p:cNvPicPr>
            <a:picLocks noChangeAspect="1"/>
          </p:cNvPicPr>
          <p:nvPr/>
        </p:nvPicPr>
        <p:blipFill>
          <a:blip r:embed="rId19"/>
          <a:stretch>
            <a:fillRect/>
          </a:stretch>
        </p:blipFill>
        <p:spPr>
          <a:xfrm>
            <a:off x="5905592" y="2433576"/>
            <a:ext cx="522914" cy="621913"/>
          </a:xfrm>
          <a:prstGeom prst="rect">
            <a:avLst/>
          </a:prstGeom>
          <a:solidFill>
            <a:schemeClr val="bg2"/>
          </a:solidFill>
        </p:spPr>
      </p:pic>
      <p:pic>
        <p:nvPicPr>
          <p:cNvPr id="63" name="Picture 62"/>
          <p:cNvPicPr>
            <a:picLocks noChangeAspect="1"/>
          </p:cNvPicPr>
          <p:nvPr/>
        </p:nvPicPr>
        <p:blipFill>
          <a:blip r:embed="rId20"/>
          <a:stretch>
            <a:fillRect/>
          </a:stretch>
        </p:blipFill>
        <p:spPr>
          <a:xfrm>
            <a:off x="4452555" y="2681980"/>
            <a:ext cx="840241" cy="290377"/>
          </a:xfrm>
          <a:prstGeom prst="rect">
            <a:avLst/>
          </a:prstGeom>
        </p:spPr>
      </p:pic>
      <p:sp>
        <p:nvSpPr>
          <p:cNvPr id="65" name="Rectangle 64"/>
          <p:cNvSpPr/>
          <p:nvPr/>
        </p:nvSpPr>
        <p:spPr bwMode="auto">
          <a:xfrm>
            <a:off x="4452555" y="3089271"/>
            <a:ext cx="855421" cy="96600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274" b="1" kern="0" dirty="0">
                <a:solidFill>
                  <a:srgbClr val="505050"/>
                </a:solidFill>
                <a:latin typeface="Segoe UI"/>
              </a:rPr>
              <a:t>Batch</a:t>
            </a:r>
          </a:p>
          <a:p>
            <a:pPr algn="ctr" defTabSz="914102" fontAlgn="base">
              <a:spcBef>
                <a:spcPct val="0"/>
              </a:spcBef>
              <a:spcAft>
                <a:spcPct val="0"/>
              </a:spcAft>
              <a:defRPr/>
            </a:pPr>
            <a:endParaRPr lang="en-US" sz="1274" kern="0" dirty="0">
              <a:gradFill>
                <a:gsLst>
                  <a:gs pos="5439">
                    <a:srgbClr val="F8F8F8"/>
                  </a:gs>
                  <a:gs pos="10000">
                    <a:srgbClr val="F8F8F8"/>
                  </a:gs>
                </a:gsLst>
                <a:lin ang="5400000" scaled="0"/>
              </a:gradFill>
              <a:latin typeface="Segoe UI"/>
            </a:endParaRPr>
          </a:p>
          <a:p>
            <a:pPr algn="ctr" defTabSz="914102" fontAlgn="base">
              <a:spcBef>
                <a:spcPct val="0"/>
              </a:spcBef>
              <a:spcAft>
                <a:spcPct val="0"/>
              </a:spcAft>
              <a:defRPr/>
            </a:pPr>
            <a:r>
              <a:rPr lang="en-US" sz="1274" kern="0" dirty="0">
                <a:solidFill>
                  <a:srgbClr val="0078D7">
                    <a:lumMod val="50000"/>
                  </a:srgbClr>
                </a:solidFill>
                <a:latin typeface="Segoe UI"/>
              </a:rPr>
              <a:t>Map Reduce</a:t>
            </a:r>
          </a:p>
        </p:txBody>
      </p:sp>
      <p:sp>
        <p:nvSpPr>
          <p:cNvPr id="66" name="Rectangle 65"/>
          <p:cNvSpPr/>
          <p:nvPr/>
        </p:nvSpPr>
        <p:spPr bwMode="auto">
          <a:xfrm>
            <a:off x="5722490" y="3089271"/>
            <a:ext cx="855421" cy="96600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274" b="1" kern="0" dirty="0">
                <a:solidFill>
                  <a:srgbClr val="505050"/>
                </a:solidFill>
                <a:latin typeface="Segoe UI"/>
              </a:rPr>
              <a:t>Script</a:t>
            </a:r>
          </a:p>
          <a:p>
            <a:pPr algn="ctr" defTabSz="914102" fontAlgn="base">
              <a:spcBef>
                <a:spcPct val="0"/>
              </a:spcBef>
              <a:spcAft>
                <a:spcPct val="0"/>
              </a:spcAft>
              <a:defRPr/>
            </a:pPr>
            <a:endParaRPr lang="en-US" sz="1274" kern="0" dirty="0">
              <a:gradFill>
                <a:gsLst>
                  <a:gs pos="5439">
                    <a:srgbClr val="F8F8F8"/>
                  </a:gs>
                  <a:gs pos="10000">
                    <a:srgbClr val="F8F8F8"/>
                  </a:gs>
                </a:gsLst>
                <a:lin ang="5400000" scaled="0"/>
              </a:gradFill>
              <a:latin typeface="Segoe UI"/>
            </a:endParaRPr>
          </a:p>
          <a:p>
            <a:pPr algn="ctr" defTabSz="914102" fontAlgn="base">
              <a:spcBef>
                <a:spcPct val="0"/>
              </a:spcBef>
              <a:spcAft>
                <a:spcPct val="0"/>
              </a:spcAft>
              <a:defRPr/>
            </a:pPr>
            <a:r>
              <a:rPr lang="en-US" sz="1274" kern="0" dirty="0">
                <a:solidFill>
                  <a:srgbClr val="0078D7">
                    <a:lumMod val="50000"/>
                  </a:srgbClr>
                </a:solidFill>
                <a:latin typeface="Segoe UI"/>
              </a:rPr>
              <a:t>Pig</a:t>
            </a:r>
          </a:p>
        </p:txBody>
      </p:sp>
      <p:sp>
        <p:nvSpPr>
          <p:cNvPr id="67" name="Rectangle 66"/>
          <p:cNvSpPr/>
          <p:nvPr/>
        </p:nvSpPr>
        <p:spPr bwMode="auto">
          <a:xfrm>
            <a:off x="6985585" y="3086141"/>
            <a:ext cx="903265" cy="96600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274" b="1" kern="0" dirty="0">
                <a:solidFill>
                  <a:srgbClr val="505050"/>
                </a:solidFill>
                <a:latin typeface="Segoe UI"/>
              </a:rPr>
              <a:t>SQL</a:t>
            </a:r>
          </a:p>
          <a:p>
            <a:pPr algn="ctr" defTabSz="914102" fontAlgn="base">
              <a:spcBef>
                <a:spcPct val="0"/>
              </a:spcBef>
              <a:spcAft>
                <a:spcPct val="0"/>
              </a:spcAft>
              <a:defRPr/>
            </a:pPr>
            <a:endParaRPr lang="en-US" sz="1274" kern="0" dirty="0">
              <a:gradFill>
                <a:gsLst>
                  <a:gs pos="5439">
                    <a:srgbClr val="F8F8F8"/>
                  </a:gs>
                  <a:gs pos="10000">
                    <a:srgbClr val="F8F8F8"/>
                  </a:gs>
                </a:gsLst>
                <a:lin ang="5400000" scaled="0"/>
              </a:gradFill>
              <a:latin typeface="Segoe UI"/>
            </a:endParaRPr>
          </a:p>
          <a:p>
            <a:pPr algn="ctr" defTabSz="914102" fontAlgn="base">
              <a:spcBef>
                <a:spcPct val="0"/>
              </a:spcBef>
              <a:spcAft>
                <a:spcPct val="0"/>
              </a:spcAft>
              <a:defRPr/>
            </a:pPr>
            <a:r>
              <a:rPr lang="en-US" sz="1274" kern="0" dirty="0">
                <a:solidFill>
                  <a:srgbClr val="0078D7">
                    <a:lumMod val="50000"/>
                  </a:srgbClr>
                </a:solidFill>
                <a:latin typeface="Segoe UI"/>
              </a:rPr>
              <a:t>Hive</a:t>
            </a:r>
          </a:p>
        </p:txBody>
      </p:sp>
      <p:sp>
        <p:nvSpPr>
          <p:cNvPr id="69" name="Rectangle 68"/>
          <p:cNvSpPr/>
          <p:nvPr/>
        </p:nvSpPr>
        <p:spPr bwMode="auto">
          <a:xfrm>
            <a:off x="8250219" y="3086141"/>
            <a:ext cx="891512" cy="96600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274" b="1" kern="0" dirty="0">
                <a:solidFill>
                  <a:srgbClr val="505050"/>
                </a:solidFill>
                <a:latin typeface="Segoe UI"/>
              </a:rPr>
              <a:t>NoSQL</a:t>
            </a:r>
          </a:p>
          <a:p>
            <a:pPr algn="ctr" defTabSz="914102" fontAlgn="base">
              <a:spcBef>
                <a:spcPct val="0"/>
              </a:spcBef>
              <a:spcAft>
                <a:spcPct val="0"/>
              </a:spcAft>
              <a:defRPr/>
            </a:pPr>
            <a:endParaRPr lang="en-US" sz="1274" kern="0" dirty="0">
              <a:gradFill>
                <a:gsLst>
                  <a:gs pos="5439">
                    <a:srgbClr val="F8F8F8"/>
                  </a:gs>
                  <a:gs pos="10000">
                    <a:srgbClr val="F8F8F8"/>
                  </a:gs>
                </a:gsLst>
                <a:lin ang="5400000" scaled="0"/>
              </a:gradFill>
              <a:latin typeface="Segoe UI"/>
            </a:endParaRPr>
          </a:p>
          <a:p>
            <a:pPr algn="ctr" defTabSz="914102" fontAlgn="base">
              <a:spcBef>
                <a:spcPct val="0"/>
              </a:spcBef>
              <a:spcAft>
                <a:spcPct val="0"/>
              </a:spcAft>
              <a:defRPr/>
            </a:pPr>
            <a:r>
              <a:rPr lang="en-US" sz="1274" kern="0" dirty="0">
                <a:solidFill>
                  <a:srgbClr val="0078D7">
                    <a:lumMod val="50000"/>
                  </a:srgbClr>
                </a:solidFill>
                <a:latin typeface="Segoe UI"/>
              </a:rPr>
              <a:t>HBase</a:t>
            </a:r>
          </a:p>
        </p:txBody>
      </p:sp>
      <p:sp>
        <p:nvSpPr>
          <p:cNvPr id="80" name="Rectangle 79"/>
          <p:cNvSpPr/>
          <p:nvPr/>
        </p:nvSpPr>
        <p:spPr bwMode="auto">
          <a:xfrm>
            <a:off x="9525456" y="3074885"/>
            <a:ext cx="903265" cy="96600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274" b="1" kern="0" dirty="0">
                <a:solidFill>
                  <a:srgbClr val="505050"/>
                </a:solidFill>
                <a:latin typeface="Segoe UI"/>
              </a:rPr>
              <a:t>In-Memory</a:t>
            </a:r>
          </a:p>
          <a:p>
            <a:pPr algn="ctr" defTabSz="914102" fontAlgn="base">
              <a:spcBef>
                <a:spcPct val="0"/>
              </a:spcBef>
              <a:spcAft>
                <a:spcPct val="0"/>
              </a:spcAft>
              <a:defRPr/>
            </a:pPr>
            <a:endParaRPr lang="en-US" sz="1274" kern="0" dirty="0">
              <a:gradFill>
                <a:gsLst>
                  <a:gs pos="5439">
                    <a:srgbClr val="F8F8F8"/>
                  </a:gs>
                  <a:gs pos="10000">
                    <a:srgbClr val="F8F8F8"/>
                  </a:gs>
                </a:gsLst>
                <a:lin ang="5400000" scaled="0"/>
              </a:gradFill>
              <a:latin typeface="Segoe UI"/>
            </a:endParaRPr>
          </a:p>
          <a:p>
            <a:pPr algn="ctr" defTabSz="914102" fontAlgn="base">
              <a:spcBef>
                <a:spcPct val="0"/>
              </a:spcBef>
              <a:spcAft>
                <a:spcPct val="0"/>
              </a:spcAft>
              <a:defRPr/>
            </a:pPr>
            <a:r>
              <a:rPr lang="en-US" sz="1274" kern="0" dirty="0">
                <a:solidFill>
                  <a:srgbClr val="0078D7">
                    <a:lumMod val="50000"/>
                  </a:srgbClr>
                </a:solidFill>
                <a:latin typeface="Segoe UI"/>
              </a:rPr>
              <a:t>Spark</a:t>
            </a:r>
          </a:p>
        </p:txBody>
      </p:sp>
      <p:sp>
        <p:nvSpPr>
          <p:cNvPr id="81" name="Rectangle 80"/>
          <p:cNvSpPr/>
          <p:nvPr/>
        </p:nvSpPr>
        <p:spPr bwMode="auto">
          <a:xfrm>
            <a:off x="10802230" y="3074885"/>
            <a:ext cx="905740" cy="96600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274" b="1" kern="0" dirty="0">
                <a:solidFill>
                  <a:srgbClr val="505050"/>
                </a:solidFill>
                <a:latin typeface="Segoe UI"/>
              </a:rPr>
              <a:t>Predictive</a:t>
            </a:r>
          </a:p>
          <a:p>
            <a:pPr algn="ctr" defTabSz="914102" fontAlgn="base">
              <a:spcBef>
                <a:spcPct val="0"/>
              </a:spcBef>
              <a:spcAft>
                <a:spcPct val="0"/>
              </a:spcAft>
              <a:defRPr/>
            </a:pPr>
            <a:endParaRPr lang="en-US" sz="1274" kern="0" dirty="0">
              <a:gradFill>
                <a:gsLst>
                  <a:gs pos="5439">
                    <a:srgbClr val="F8F8F8"/>
                  </a:gs>
                  <a:gs pos="10000">
                    <a:srgbClr val="F8F8F8"/>
                  </a:gs>
                </a:gsLst>
                <a:lin ang="5400000" scaled="0"/>
              </a:gradFill>
              <a:latin typeface="Segoe UI"/>
            </a:endParaRPr>
          </a:p>
          <a:p>
            <a:pPr algn="ctr" defTabSz="914102" fontAlgn="base">
              <a:spcBef>
                <a:spcPct val="0"/>
              </a:spcBef>
              <a:spcAft>
                <a:spcPct val="0"/>
              </a:spcAft>
              <a:defRPr/>
            </a:pPr>
            <a:r>
              <a:rPr lang="en-US" sz="1274" kern="0" dirty="0">
                <a:solidFill>
                  <a:srgbClr val="0078D7">
                    <a:lumMod val="50000"/>
                  </a:srgbClr>
                </a:solidFill>
                <a:latin typeface="Segoe UI"/>
              </a:rPr>
              <a:t>R Server</a:t>
            </a:r>
          </a:p>
        </p:txBody>
      </p:sp>
      <p:sp>
        <p:nvSpPr>
          <p:cNvPr id="85" name="Rectangle 84"/>
          <p:cNvSpPr/>
          <p:nvPr/>
        </p:nvSpPr>
        <p:spPr bwMode="auto">
          <a:xfrm>
            <a:off x="3119477" y="3074885"/>
            <a:ext cx="855421" cy="96600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274" b="1" kern="0" dirty="0">
                <a:solidFill>
                  <a:srgbClr val="505050"/>
                </a:solidFill>
                <a:latin typeface="Segoe UI"/>
              </a:rPr>
              <a:t>Batch</a:t>
            </a:r>
          </a:p>
          <a:p>
            <a:pPr algn="ctr" defTabSz="914102" fontAlgn="base">
              <a:spcBef>
                <a:spcPct val="0"/>
              </a:spcBef>
              <a:spcAft>
                <a:spcPct val="0"/>
              </a:spcAft>
              <a:defRPr/>
            </a:pPr>
            <a:endParaRPr lang="en-US" sz="1274" kern="0" dirty="0">
              <a:gradFill>
                <a:gsLst>
                  <a:gs pos="5439">
                    <a:srgbClr val="F8F8F8"/>
                  </a:gs>
                  <a:gs pos="10000">
                    <a:srgbClr val="F8F8F8"/>
                  </a:gs>
                </a:gsLst>
                <a:lin ang="5400000" scaled="0"/>
              </a:gradFill>
              <a:latin typeface="Segoe UI"/>
            </a:endParaRPr>
          </a:p>
          <a:p>
            <a:pPr algn="ctr" defTabSz="914102" fontAlgn="base">
              <a:spcBef>
                <a:spcPct val="0"/>
              </a:spcBef>
              <a:spcAft>
                <a:spcPct val="0"/>
              </a:spcAft>
              <a:defRPr/>
            </a:pPr>
            <a:r>
              <a:rPr lang="en-US" sz="1274" kern="0" dirty="0">
                <a:solidFill>
                  <a:srgbClr val="0078D7">
                    <a:lumMod val="50000"/>
                  </a:srgbClr>
                </a:solidFill>
                <a:latin typeface="Segoe UI"/>
              </a:rPr>
              <a:t>U-SQL</a:t>
            </a:r>
          </a:p>
        </p:txBody>
      </p:sp>
      <p:cxnSp>
        <p:nvCxnSpPr>
          <p:cNvPr id="20" name="Connector: Elbow 19"/>
          <p:cNvCxnSpPr>
            <a:stCxn id="66" idx="2"/>
            <a:endCxn id="5" idx="0"/>
          </p:cNvCxnSpPr>
          <p:nvPr/>
        </p:nvCxnSpPr>
        <p:spPr>
          <a:xfrm rot="16200000" flipH="1">
            <a:off x="6318908" y="3886571"/>
            <a:ext cx="917739" cy="1255156"/>
          </a:xfrm>
          <a:prstGeom prst="bentConnector3">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p:cNvCxnSpPr>
            <a:stCxn id="67" idx="2"/>
            <a:endCxn id="5" idx="0"/>
          </p:cNvCxnSpPr>
          <p:nvPr/>
        </p:nvCxnSpPr>
        <p:spPr>
          <a:xfrm rot="5400000">
            <a:off x="6960853" y="4496652"/>
            <a:ext cx="920870" cy="31861"/>
          </a:xfrm>
          <a:prstGeom prst="bentConnector3">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69" idx="2"/>
            <a:endCxn id="5" idx="0"/>
          </p:cNvCxnSpPr>
          <p:nvPr/>
        </p:nvCxnSpPr>
        <p:spPr>
          <a:xfrm rot="5400000">
            <a:off x="7590232" y="3867274"/>
            <a:ext cx="920870" cy="1290618"/>
          </a:xfrm>
          <a:prstGeom prst="bentConnector3">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p:cNvCxnSpPr>
            <a:stCxn id="80" idx="2"/>
            <a:endCxn id="5" idx="0"/>
          </p:cNvCxnSpPr>
          <p:nvPr/>
        </p:nvCxnSpPr>
        <p:spPr>
          <a:xfrm rot="5400000">
            <a:off x="8225160" y="3221089"/>
            <a:ext cx="932126" cy="2571731"/>
          </a:xfrm>
          <a:prstGeom prst="bentConnector3">
            <a:avLst>
              <a:gd name="adj1" fmla="val 50000"/>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5" idx="0"/>
            <a:endCxn id="81" idx="2"/>
          </p:cNvCxnSpPr>
          <p:nvPr/>
        </p:nvCxnSpPr>
        <p:spPr>
          <a:xfrm rot="5400000" flipH="1" flipV="1">
            <a:off x="8864166" y="2582085"/>
            <a:ext cx="932126" cy="3849744"/>
          </a:xfrm>
          <a:prstGeom prst="bentConnector3">
            <a:avLst>
              <a:gd name="adj1" fmla="val 50000"/>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p:cNvCxnSpPr>
            <a:stCxn id="65" idx="2"/>
            <a:endCxn id="5" idx="0"/>
          </p:cNvCxnSpPr>
          <p:nvPr/>
        </p:nvCxnSpPr>
        <p:spPr>
          <a:xfrm rot="16200000" flipH="1">
            <a:off x="5683941" y="3251603"/>
            <a:ext cx="917739" cy="2525092"/>
          </a:xfrm>
          <a:prstGeom prst="bentConnector3">
            <a:avLst>
              <a:gd name="adj1" fmla="val 50000"/>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p:cNvCxnSpPr>
            <a:stCxn id="85" idx="2"/>
            <a:endCxn id="5" idx="0"/>
          </p:cNvCxnSpPr>
          <p:nvPr/>
        </p:nvCxnSpPr>
        <p:spPr>
          <a:xfrm rot="16200000" flipH="1">
            <a:off x="5010210" y="2577870"/>
            <a:ext cx="932126" cy="3858169"/>
          </a:xfrm>
          <a:prstGeom prst="bentConnector3">
            <a:avLst>
              <a:gd name="adj1" fmla="val 50000"/>
            </a:avLst>
          </a:prstGeom>
          <a:ln w="95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4228449" y="1889228"/>
            <a:ext cx="7696632" cy="2433515"/>
          </a:xfrm>
          <a:prstGeom prst="rect">
            <a:avLst/>
          </a:prstGeom>
          <a:noFill/>
          <a:ln>
            <a:solidFill>
              <a:srgbClr val="FF8C00"/>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noFill/>
              <a:latin typeface="Segoe UI"/>
            </a:endParaRPr>
          </a:p>
        </p:txBody>
      </p:sp>
      <p:sp>
        <p:nvSpPr>
          <p:cNvPr id="109" name="Rectangle 108"/>
          <p:cNvSpPr/>
          <p:nvPr/>
        </p:nvSpPr>
        <p:spPr bwMode="auto">
          <a:xfrm>
            <a:off x="2950437" y="1889228"/>
            <a:ext cx="1198947" cy="2430960"/>
          </a:xfrm>
          <a:prstGeom prst="rect">
            <a:avLst/>
          </a:prstGeom>
          <a:noFill/>
          <a:ln>
            <a:solidFill>
              <a:srgbClr val="FF8C00"/>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noFill/>
              <a:latin typeface="Segoe UI"/>
            </a:endParaRPr>
          </a:p>
        </p:txBody>
      </p:sp>
      <p:cxnSp>
        <p:nvCxnSpPr>
          <p:cNvPr id="53" name="Connector: Elbow 52"/>
          <p:cNvCxnSpPr>
            <a:stCxn id="118" idx="3"/>
            <a:endCxn id="5" idx="1"/>
          </p:cNvCxnSpPr>
          <p:nvPr/>
        </p:nvCxnSpPr>
        <p:spPr>
          <a:xfrm>
            <a:off x="2585003" y="5264265"/>
            <a:ext cx="3066926" cy="31873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p:cNvCxnSpPr>
            <a:stCxn id="117" idx="3"/>
            <a:endCxn id="5" idx="1"/>
          </p:cNvCxnSpPr>
          <p:nvPr/>
        </p:nvCxnSpPr>
        <p:spPr>
          <a:xfrm flipV="1">
            <a:off x="2585003" y="5582998"/>
            <a:ext cx="3066926" cy="29947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7016933" y="1926332"/>
            <a:ext cx="1170726" cy="394301"/>
          </a:xfrm>
          <a:prstGeom prst="rect">
            <a:avLst/>
          </a:prstGeom>
          <a:noFill/>
        </p:spPr>
        <p:txBody>
          <a:bodyPr wrap="none" lIns="179285" tIns="143428" rIns="179285" bIns="143428" rtlCol="0">
            <a:noAutofit/>
          </a:bodyPr>
          <a:lstStyle/>
          <a:p>
            <a:pPr defTabSz="914314">
              <a:defRPr/>
            </a:pPr>
            <a:r>
              <a:rPr lang="en-US" sz="1470" kern="0" dirty="0">
                <a:solidFill>
                  <a:sysClr val="windowText" lastClr="000000"/>
                </a:solidFill>
                <a:latin typeface="Segoe UI Semibold" panose="020B0702040204020203" pitchFamily="34" charset="0"/>
                <a:cs typeface="Segoe UI Semibold" panose="020B0702040204020203" pitchFamily="34" charset="0"/>
              </a:rPr>
              <a:t>HDInsight</a:t>
            </a:r>
          </a:p>
        </p:txBody>
      </p:sp>
      <p:sp>
        <p:nvSpPr>
          <p:cNvPr id="132" name="TextBox 131"/>
          <p:cNvSpPr txBox="1"/>
          <p:nvPr/>
        </p:nvSpPr>
        <p:spPr>
          <a:xfrm>
            <a:off x="2908319" y="1785555"/>
            <a:ext cx="1170726" cy="394301"/>
          </a:xfrm>
          <a:prstGeom prst="rect">
            <a:avLst/>
          </a:prstGeom>
          <a:noFill/>
        </p:spPr>
        <p:txBody>
          <a:bodyPr wrap="none" lIns="179285" tIns="143428" rIns="179285" bIns="143428" rtlCol="0">
            <a:noAutofit/>
          </a:bodyPr>
          <a:lstStyle/>
          <a:p>
            <a:pPr algn="ctr" defTabSz="914314">
              <a:defRPr/>
            </a:pPr>
            <a:r>
              <a:rPr lang="en-US" sz="1470" kern="0" dirty="0">
                <a:solidFill>
                  <a:sysClr val="windowText" lastClr="000000"/>
                </a:solidFill>
                <a:latin typeface="Segoe UI Semibold" panose="020B0702040204020203" pitchFamily="34" charset="0"/>
                <a:cs typeface="Segoe UI Semibold" panose="020B0702040204020203" pitchFamily="34" charset="0"/>
              </a:rPr>
              <a:t>ADL</a:t>
            </a:r>
          </a:p>
          <a:p>
            <a:pPr algn="ctr" defTabSz="914314">
              <a:defRPr/>
            </a:pPr>
            <a:r>
              <a:rPr lang="en-US" sz="1470" kern="0" dirty="0">
                <a:solidFill>
                  <a:sysClr val="windowText" lastClr="000000"/>
                </a:solidFill>
                <a:latin typeface="Segoe UI Semibold" panose="020B0702040204020203" pitchFamily="34" charset="0"/>
                <a:cs typeface="Segoe UI Semibold" panose="020B0702040204020203" pitchFamily="34" charset="0"/>
              </a:rPr>
              <a:t>Analytics</a:t>
            </a:r>
          </a:p>
        </p:txBody>
      </p:sp>
    </p:spTree>
    <p:extLst>
      <p:ext uri="{BB962C8B-B14F-4D97-AF65-F5344CB8AC3E}">
        <p14:creationId xmlns:p14="http://schemas.microsoft.com/office/powerpoint/2010/main" val="220842296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9" grpId="0" animBg="1"/>
      <p:bldP spid="80" grpId="0" animBg="1"/>
      <p:bldP spid="81" grpId="0" animBg="1"/>
      <p:bldP spid="85" grpId="0" animBg="1"/>
      <p:bldP spid="48" grpId="0" animBg="1"/>
      <p:bldP spid="109" grpId="0" animBg="1"/>
      <p:bldP spid="124" grpId="0"/>
      <p:bldP spid="1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p:cNvGrpSpPr/>
          <p:nvPr/>
        </p:nvGrpSpPr>
        <p:grpSpPr>
          <a:xfrm>
            <a:off x="2635269" y="1172124"/>
            <a:ext cx="4421316" cy="4503150"/>
            <a:chOff x="2634777" y="1171804"/>
            <a:chExt cx="4421944" cy="4503789"/>
          </a:xfrm>
        </p:grpSpPr>
        <p:sp>
          <p:nvSpPr>
            <p:cNvPr id="11" name="Rectangle 10"/>
            <p:cNvSpPr/>
            <p:nvPr/>
          </p:nvSpPr>
          <p:spPr>
            <a:xfrm>
              <a:off x="2634777" y="1389343"/>
              <a:ext cx="4286250" cy="4286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28568" tIns="182854" rtlCol="0" anchor="t" anchorCtr="0"/>
            <a:lstStyle/>
            <a:p>
              <a:pPr defTabSz="914225">
                <a:defRPr/>
              </a:pPr>
              <a:r>
                <a:rPr lang="en-US" sz="2400" b="1" kern="0">
                  <a:solidFill>
                    <a:srgbClr val="FFFFFF"/>
                  </a:solidFill>
                  <a:latin typeface="Segoe UI Semilight" panose="020B0402040204020203" pitchFamily="34" charset="0"/>
                  <a:cs typeface="Segoe UI Semilight" panose="020B0402040204020203" pitchFamily="34" charset="0"/>
                </a:rPr>
                <a:t>Hadoop</a:t>
              </a:r>
            </a:p>
          </p:txBody>
        </p:sp>
        <p:sp>
          <p:nvSpPr>
            <p:cNvPr id="114" name="Rectangle 113"/>
            <p:cNvSpPr/>
            <p:nvPr/>
          </p:nvSpPr>
          <p:spPr>
            <a:xfrm>
              <a:off x="2854189" y="2172003"/>
              <a:ext cx="1873483" cy="736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843" rtlCol="0" anchor="ctr"/>
            <a:lstStyle/>
            <a:p>
              <a:pPr defTabSz="914225">
                <a:defRPr/>
              </a:pPr>
              <a:r>
                <a:rPr lang="en-US" sz="1400" kern="0">
                  <a:gradFill>
                    <a:gsLst>
                      <a:gs pos="5439">
                        <a:srgbClr val="00188F"/>
                      </a:gs>
                      <a:gs pos="100000">
                        <a:srgbClr val="00188F"/>
                      </a:gs>
                    </a:gsLst>
                    <a:lin ang="5400000" scaled="0"/>
                  </a:gradFill>
                  <a:latin typeface="Segoe UI" panose="020B0502040204020203" pitchFamily="34" charset="0"/>
                  <a:cs typeface="Segoe UI" panose="020B0502040204020203" pitchFamily="34" charset="0"/>
                </a:rPr>
                <a:t>Excel</a:t>
              </a:r>
            </a:p>
          </p:txBody>
        </p:sp>
        <p:sp>
          <p:nvSpPr>
            <p:cNvPr id="115" name="Rectangle 114"/>
            <p:cNvSpPr/>
            <p:nvPr/>
          </p:nvSpPr>
          <p:spPr>
            <a:xfrm>
              <a:off x="2854189" y="3028346"/>
              <a:ext cx="1873483" cy="736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843" rtlCol="0" anchor="ctr"/>
            <a:lstStyle/>
            <a:p>
              <a:pPr defTabSz="914225">
                <a:defRPr/>
              </a:pPr>
              <a:r>
                <a:rPr lang="en-US" sz="1400" kern="0">
                  <a:gradFill>
                    <a:gsLst>
                      <a:gs pos="5439">
                        <a:srgbClr val="00188F"/>
                      </a:gs>
                      <a:gs pos="100000">
                        <a:srgbClr val="00188F"/>
                      </a:gs>
                    </a:gsLst>
                    <a:lin ang="5400000" scaled="0"/>
                  </a:gradFill>
                  <a:latin typeface="Segoe UI" panose="020B0502040204020203" pitchFamily="34" charset="0"/>
                  <a:cs typeface="Segoe UI" panose="020B0502040204020203" pitchFamily="34" charset="0"/>
                </a:rPr>
                <a:t>Power BI</a:t>
              </a:r>
            </a:p>
          </p:txBody>
        </p:sp>
        <p:sp>
          <p:nvSpPr>
            <p:cNvPr id="116" name="Rectangle 115"/>
            <p:cNvSpPr/>
            <p:nvPr/>
          </p:nvSpPr>
          <p:spPr>
            <a:xfrm>
              <a:off x="2854189" y="3884689"/>
              <a:ext cx="1873483" cy="736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843" rtlCol="0" anchor="ctr"/>
            <a:lstStyle/>
            <a:p>
              <a:pPr defTabSz="914225">
                <a:defRPr/>
              </a:pPr>
              <a:r>
                <a:rPr lang="en-US" sz="1400" kern="0">
                  <a:gradFill>
                    <a:gsLst>
                      <a:gs pos="5439">
                        <a:srgbClr val="00188F"/>
                      </a:gs>
                      <a:gs pos="100000">
                        <a:srgbClr val="00188F"/>
                      </a:gs>
                    </a:gsLst>
                    <a:lin ang="5400000" scaled="0"/>
                  </a:gradFill>
                  <a:latin typeface="Segoe UI" panose="020B0502040204020203" pitchFamily="34" charset="0"/>
                  <a:cs typeface="Segoe UI" panose="020B0502040204020203" pitchFamily="34" charset="0"/>
                </a:rPr>
                <a:t>SQL Server Reporting Services</a:t>
              </a:r>
            </a:p>
          </p:txBody>
        </p:sp>
        <p:sp>
          <p:nvSpPr>
            <p:cNvPr id="117" name="Rectangle 116"/>
            <p:cNvSpPr/>
            <p:nvPr/>
          </p:nvSpPr>
          <p:spPr>
            <a:xfrm>
              <a:off x="2854189" y="4741032"/>
              <a:ext cx="1873483" cy="736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2843" rtlCol="0" anchor="ctr"/>
            <a:lstStyle/>
            <a:p>
              <a:pPr defTabSz="914225">
                <a:defRPr/>
              </a:pPr>
              <a:r>
                <a:rPr lang="en-US" sz="1400" kern="0">
                  <a:gradFill>
                    <a:gsLst>
                      <a:gs pos="5439">
                        <a:srgbClr val="00188F"/>
                      </a:gs>
                      <a:gs pos="100000">
                        <a:srgbClr val="00188F"/>
                      </a:gs>
                    </a:gsLst>
                    <a:lin ang="5400000" scaled="0"/>
                  </a:gradFill>
                  <a:latin typeface="Segoe UI" panose="020B0502040204020203" pitchFamily="34" charset="0"/>
                  <a:cs typeface="Segoe UI" panose="020B0502040204020203" pitchFamily="34" charset="0"/>
                </a:rPr>
                <a:t>Supported </a:t>
              </a:r>
              <a:br>
                <a:rPr lang="en-US" sz="1400" kern="0">
                  <a:gradFill>
                    <a:gsLst>
                      <a:gs pos="5439">
                        <a:srgbClr val="00188F"/>
                      </a:gs>
                      <a:gs pos="100000">
                        <a:srgbClr val="00188F"/>
                      </a:gs>
                    </a:gsLst>
                    <a:lin ang="5400000" scaled="0"/>
                  </a:gradFill>
                  <a:latin typeface="Segoe UI" panose="020B0502040204020203" pitchFamily="34" charset="0"/>
                  <a:cs typeface="Segoe UI" panose="020B0502040204020203" pitchFamily="34" charset="0"/>
                </a:rPr>
              </a:br>
              <a:r>
                <a:rPr lang="en-US" sz="1400" kern="0">
                  <a:gradFill>
                    <a:gsLst>
                      <a:gs pos="5439">
                        <a:srgbClr val="00188F"/>
                      </a:gs>
                      <a:gs pos="100000">
                        <a:srgbClr val="00188F"/>
                      </a:gs>
                    </a:gsLst>
                    <a:lin ang="5400000" scaled="0"/>
                  </a:gradFill>
                  <a:latin typeface="Segoe UI" panose="020B0502040204020203" pitchFamily="34" charset="0"/>
                  <a:cs typeface="Segoe UI" panose="020B0502040204020203" pitchFamily="34" charset="0"/>
                </a:rPr>
                <a:t>third-party solutions</a:t>
              </a:r>
            </a:p>
          </p:txBody>
        </p:sp>
        <p:sp>
          <p:nvSpPr>
            <p:cNvPr id="124" name="Rectangle 123"/>
            <p:cNvSpPr/>
            <p:nvPr/>
          </p:nvSpPr>
          <p:spPr>
            <a:xfrm>
              <a:off x="4828132" y="3884689"/>
              <a:ext cx="1873483" cy="15927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27" rtlCol="0" anchor="b" anchorCtr="0"/>
            <a:lstStyle/>
            <a:p>
              <a:pPr algn="ctr" defTabSz="914225">
                <a:defRPr/>
              </a:pPr>
              <a:r>
                <a:rPr lang="en-US" sz="1400" kern="0">
                  <a:gradFill>
                    <a:gsLst>
                      <a:gs pos="5439">
                        <a:srgbClr val="00188F"/>
                      </a:gs>
                      <a:gs pos="100000">
                        <a:srgbClr val="00188F"/>
                      </a:gs>
                    </a:gsLst>
                    <a:lin ang="5400000" scaled="0"/>
                  </a:gradFill>
                  <a:latin typeface="Segoe UI" panose="020B0502040204020203" pitchFamily="34" charset="0"/>
                  <a:cs typeface="Segoe UI" panose="020B0502040204020203" pitchFamily="34" charset="0"/>
                </a:rPr>
                <a:t>Non-relational data</a:t>
              </a:r>
            </a:p>
          </p:txBody>
        </p:sp>
        <p:sp>
          <p:nvSpPr>
            <p:cNvPr id="146" name="Freeform 102"/>
            <p:cNvSpPr>
              <a:spLocks/>
            </p:cNvSpPr>
            <p:nvPr/>
          </p:nvSpPr>
          <p:spPr bwMode="auto">
            <a:xfrm rot="900000">
              <a:off x="3073063" y="4839364"/>
              <a:ext cx="388039" cy="539759"/>
            </a:xfrm>
            <a:custGeom>
              <a:avLst/>
              <a:gdLst>
                <a:gd name="T0" fmla="*/ 1867 w 1933"/>
                <a:gd name="T1" fmla="*/ 248 h 2690"/>
                <a:gd name="T2" fmla="*/ 1727 w 1933"/>
                <a:gd name="T3" fmla="*/ 499 h 2690"/>
                <a:gd name="T4" fmla="*/ 1429 w 1933"/>
                <a:gd name="T5" fmla="*/ 510 h 2690"/>
                <a:gd name="T6" fmla="*/ 1279 w 1933"/>
                <a:gd name="T7" fmla="*/ 251 h 2690"/>
                <a:gd name="T8" fmla="*/ 1419 w 1933"/>
                <a:gd name="T9" fmla="*/ 0 h 2690"/>
                <a:gd name="T10" fmla="*/ 1066 w 1933"/>
                <a:gd name="T11" fmla="*/ 231 h 2690"/>
                <a:gd name="T12" fmla="*/ 1113 w 1933"/>
                <a:gd name="T13" fmla="*/ 739 h 2690"/>
                <a:gd name="T14" fmla="*/ 531 w 1933"/>
                <a:gd name="T15" fmla="*/ 1791 h 2690"/>
                <a:gd name="T16" fmla="*/ 75 w 1933"/>
                <a:gd name="T17" fmla="*/ 2021 h 2690"/>
                <a:gd name="T18" fmla="*/ 67 w 1933"/>
                <a:gd name="T19" fmla="*/ 2442 h 2690"/>
                <a:gd name="T20" fmla="*/ 206 w 1933"/>
                <a:gd name="T21" fmla="*/ 2191 h 2690"/>
                <a:gd name="T22" fmla="*/ 504 w 1933"/>
                <a:gd name="T23" fmla="*/ 2180 h 2690"/>
                <a:gd name="T24" fmla="*/ 654 w 1933"/>
                <a:gd name="T25" fmla="*/ 2439 h 2690"/>
                <a:gd name="T26" fmla="*/ 515 w 1933"/>
                <a:gd name="T27" fmla="*/ 2690 h 2690"/>
                <a:gd name="T28" fmla="*/ 868 w 1933"/>
                <a:gd name="T29" fmla="*/ 2459 h 2690"/>
                <a:gd name="T30" fmla="*/ 821 w 1933"/>
                <a:gd name="T31" fmla="*/ 1951 h 2690"/>
                <a:gd name="T32" fmla="*/ 1403 w 1933"/>
                <a:gd name="T33" fmla="*/ 899 h 2690"/>
                <a:gd name="T34" fmla="*/ 1858 w 1933"/>
                <a:gd name="T35" fmla="*/ 670 h 2690"/>
                <a:gd name="T36" fmla="*/ 1867 w 1933"/>
                <a:gd name="T37" fmla="*/ 248 h 2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3" h="2690">
                  <a:moveTo>
                    <a:pt x="1867" y="248"/>
                  </a:moveTo>
                  <a:cubicBezTo>
                    <a:pt x="1727" y="499"/>
                    <a:pt x="1727" y="499"/>
                    <a:pt x="1727" y="499"/>
                  </a:cubicBezTo>
                  <a:cubicBezTo>
                    <a:pt x="1429" y="510"/>
                    <a:pt x="1429" y="510"/>
                    <a:pt x="1429" y="510"/>
                  </a:cubicBezTo>
                  <a:cubicBezTo>
                    <a:pt x="1279" y="251"/>
                    <a:pt x="1279" y="251"/>
                    <a:pt x="1279" y="251"/>
                  </a:cubicBezTo>
                  <a:cubicBezTo>
                    <a:pt x="1419" y="0"/>
                    <a:pt x="1419" y="0"/>
                    <a:pt x="1419" y="0"/>
                  </a:cubicBezTo>
                  <a:cubicBezTo>
                    <a:pt x="1275" y="14"/>
                    <a:pt x="1141" y="95"/>
                    <a:pt x="1066" y="231"/>
                  </a:cubicBezTo>
                  <a:cubicBezTo>
                    <a:pt x="973" y="399"/>
                    <a:pt x="998" y="600"/>
                    <a:pt x="1113" y="739"/>
                  </a:cubicBezTo>
                  <a:cubicBezTo>
                    <a:pt x="531" y="1791"/>
                    <a:pt x="531" y="1791"/>
                    <a:pt x="531" y="1791"/>
                  </a:cubicBezTo>
                  <a:cubicBezTo>
                    <a:pt x="352" y="1767"/>
                    <a:pt x="168" y="1853"/>
                    <a:pt x="75" y="2021"/>
                  </a:cubicBezTo>
                  <a:cubicBezTo>
                    <a:pt x="0" y="2156"/>
                    <a:pt x="2" y="2313"/>
                    <a:pt x="67" y="2442"/>
                  </a:cubicBezTo>
                  <a:cubicBezTo>
                    <a:pt x="206" y="2191"/>
                    <a:pt x="206" y="2191"/>
                    <a:pt x="206" y="2191"/>
                  </a:cubicBezTo>
                  <a:cubicBezTo>
                    <a:pt x="504" y="2180"/>
                    <a:pt x="504" y="2180"/>
                    <a:pt x="504" y="2180"/>
                  </a:cubicBezTo>
                  <a:cubicBezTo>
                    <a:pt x="654" y="2439"/>
                    <a:pt x="654" y="2439"/>
                    <a:pt x="654" y="2439"/>
                  </a:cubicBezTo>
                  <a:cubicBezTo>
                    <a:pt x="515" y="2690"/>
                    <a:pt x="515" y="2690"/>
                    <a:pt x="515" y="2690"/>
                  </a:cubicBezTo>
                  <a:cubicBezTo>
                    <a:pt x="658" y="2676"/>
                    <a:pt x="793" y="2595"/>
                    <a:pt x="868" y="2459"/>
                  </a:cubicBezTo>
                  <a:cubicBezTo>
                    <a:pt x="960" y="2291"/>
                    <a:pt x="936" y="2091"/>
                    <a:pt x="821" y="1951"/>
                  </a:cubicBezTo>
                  <a:cubicBezTo>
                    <a:pt x="1403" y="899"/>
                    <a:pt x="1403" y="899"/>
                    <a:pt x="1403" y="899"/>
                  </a:cubicBezTo>
                  <a:cubicBezTo>
                    <a:pt x="1582" y="923"/>
                    <a:pt x="1765" y="837"/>
                    <a:pt x="1858" y="670"/>
                  </a:cubicBezTo>
                  <a:cubicBezTo>
                    <a:pt x="1933" y="534"/>
                    <a:pt x="1931" y="377"/>
                    <a:pt x="1867" y="248"/>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nvGrpSpPr>
            <p:cNvPr id="147" name="Group 105"/>
            <p:cNvGrpSpPr>
              <a:grpSpLocks noChangeAspect="1"/>
            </p:cNvGrpSpPr>
            <p:nvPr/>
          </p:nvGrpSpPr>
          <p:grpSpPr bwMode="auto">
            <a:xfrm>
              <a:off x="3031653" y="2305355"/>
              <a:ext cx="466725" cy="468313"/>
              <a:chOff x="2740" y="1605"/>
              <a:chExt cx="294" cy="295"/>
            </a:xfrm>
            <a:solidFill>
              <a:schemeClr val="accent4"/>
            </a:solidFill>
          </p:grpSpPr>
          <p:sp>
            <p:nvSpPr>
              <p:cNvPr id="149" name="Freeform 106"/>
              <p:cNvSpPr>
                <a:spLocks noEditPoints="1"/>
              </p:cNvSpPr>
              <p:nvPr/>
            </p:nvSpPr>
            <p:spPr bwMode="auto">
              <a:xfrm>
                <a:off x="2740" y="1605"/>
                <a:ext cx="294" cy="295"/>
              </a:xfrm>
              <a:custGeom>
                <a:avLst/>
                <a:gdLst>
                  <a:gd name="T0" fmla="*/ 208 w 351"/>
                  <a:gd name="T1" fmla="*/ 36 h 352"/>
                  <a:gd name="T2" fmla="*/ 0 w 351"/>
                  <a:gd name="T3" fmla="*/ 36 h 352"/>
                  <a:gd name="T4" fmla="*/ 208 w 351"/>
                  <a:gd name="T5" fmla="*/ 352 h 352"/>
                  <a:gd name="T6" fmla="*/ 340 w 351"/>
                  <a:gd name="T7" fmla="*/ 312 h 352"/>
                  <a:gd name="T8" fmla="*/ 351 w 351"/>
                  <a:gd name="T9" fmla="*/ 48 h 352"/>
                  <a:gd name="T10" fmla="*/ 118 w 351"/>
                  <a:gd name="T11" fmla="*/ 239 h 352"/>
                  <a:gd name="T12" fmla="*/ 99 w 351"/>
                  <a:gd name="T13" fmla="*/ 195 h 352"/>
                  <a:gd name="T14" fmla="*/ 98 w 351"/>
                  <a:gd name="T15" fmla="*/ 191 h 352"/>
                  <a:gd name="T16" fmla="*/ 98 w 351"/>
                  <a:gd name="T17" fmla="*/ 188 h 352"/>
                  <a:gd name="T18" fmla="*/ 97 w 351"/>
                  <a:gd name="T19" fmla="*/ 192 h 352"/>
                  <a:gd name="T20" fmla="*/ 95 w 351"/>
                  <a:gd name="T21" fmla="*/ 197 h 352"/>
                  <a:gd name="T22" fmla="*/ 52 w 351"/>
                  <a:gd name="T23" fmla="*/ 235 h 352"/>
                  <a:gd name="T24" fmla="*/ 55 w 351"/>
                  <a:gd name="T25" fmla="*/ 113 h 352"/>
                  <a:gd name="T26" fmla="*/ 96 w 351"/>
                  <a:gd name="T27" fmla="*/ 149 h 352"/>
                  <a:gd name="T28" fmla="*/ 97 w 351"/>
                  <a:gd name="T29" fmla="*/ 154 h 352"/>
                  <a:gd name="T30" fmla="*/ 99 w 351"/>
                  <a:gd name="T31" fmla="*/ 160 h 352"/>
                  <a:gd name="T32" fmla="*/ 99 w 351"/>
                  <a:gd name="T33" fmla="*/ 157 h 352"/>
                  <a:gd name="T34" fmla="*/ 101 w 351"/>
                  <a:gd name="T35" fmla="*/ 152 h 352"/>
                  <a:gd name="T36" fmla="*/ 119 w 351"/>
                  <a:gd name="T37" fmla="*/ 110 h 352"/>
                  <a:gd name="T38" fmla="*/ 113 w 351"/>
                  <a:gd name="T39" fmla="*/ 174 h 352"/>
                  <a:gd name="T40" fmla="*/ 118 w 351"/>
                  <a:gd name="T41" fmla="*/ 239 h 352"/>
                  <a:gd name="T42" fmla="*/ 208 w 351"/>
                  <a:gd name="T43" fmla="*/ 300 h 352"/>
                  <a:gd name="T44" fmla="*/ 239 w 351"/>
                  <a:gd name="T45" fmla="*/ 276 h 352"/>
                  <a:gd name="T46" fmla="*/ 208 w 351"/>
                  <a:gd name="T47" fmla="*/ 248 h 352"/>
                  <a:gd name="T48" fmla="*/ 239 w 351"/>
                  <a:gd name="T49" fmla="*/ 232 h 352"/>
                  <a:gd name="T50" fmla="*/ 208 w 351"/>
                  <a:gd name="T51" fmla="*/ 204 h 352"/>
                  <a:gd name="T52" fmla="*/ 239 w 351"/>
                  <a:gd name="T53" fmla="*/ 188 h 352"/>
                  <a:gd name="T54" fmla="*/ 208 w 351"/>
                  <a:gd name="T55" fmla="*/ 160 h 352"/>
                  <a:gd name="T56" fmla="*/ 239 w 351"/>
                  <a:gd name="T57" fmla="*/ 144 h 352"/>
                  <a:gd name="T58" fmla="*/ 208 w 351"/>
                  <a:gd name="T59" fmla="*/ 116 h 352"/>
                  <a:gd name="T60" fmla="*/ 239 w 351"/>
                  <a:gd name="T61" fmla="*/ 100 h 352"/>
                  <a:gd name="T62" fmla="*/ 208 w 351"/>
                  <a:gd name="T63" fmla="*/ 72 h 352"/>
                  <a:gd name="T64" fmla="*/ 339 w 351"/>
                  <a:gd name="T65" fmla="*/ 4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352">
                    <a:moveTo>
                      <a:pt x="339" y="36"/>
                    </a:moveTo>
                    <a:cubicBezTo>
                      <a:pt x="208" y="36"/>
                      <a:pt x="208" y="36"/>
                      <a:pt x="208" y="36"/>
                    </a:cubicBezTo>
                    <a:cubicBezTo>
                      <a:pt x="208" y="0"/>
                      <a:pt x="208" y="0"/>
                      <a:pt x="208" y="0"/>
                    </a:cubicBezTo>
                    <a:cubicBezTo>
                      <a:pt x="0" y="36"/>
                      <a:pt x="0" y="36"/>
                      <a:pt x="0" y="36"/>
                    </a:cubicBezTo>
                    <a:cubicBezTo>
                      <a:pt x="0" y="316"/>
                      <a:pt x="0" y="316"/>
                      <a:pt x="0" y="316"/>
                    </a:cubicBezTo>
                    <a:cubicBezTo>
                      <a:pt x="208" y="352"/>
                      <a:pt x="208" y="352"/>
                      <a:pt x="208" y="352"/>
                    </a:cubicBezTo>
                    <a:cubicBezTo>
                      <a:pt x="208" y="312"/>
                      <a:pt x="208" y="312"/>
                      <a:pt x="208" y="312"/>
                    </a:cubicBezTo>
                    <a:cubicBezTo>
                      <a:pt x="340" y="312"/>
                      <a:pt x="340" y="312"/>
                      <a:pt x="340" y="312"/>
                    </a:cubicBezTo>
                    <a:cubicBezTo>
                      <a:pt x="346" y="312"/>
                      <a:pt x="351" y="307"/>
                      <a:pt x="351" y="300"/>
                    </a:cubicBezTo>
                    <a:cubicBezTo>
                      <a:pt x="351" y="48"/>
                      <a:pt x="351" y="48"/>
                      <a:pt x="351" y="48"/>
                    </a:cubicBezTo>
                    <a:cubicBezTo>
                      <a:pt x="351" y="41"/>
                      <a:pt x="346" y="36"/>
                      <a:pt x="339" y="36"/>
                    </a:cubicBezTo>
                    <a:close/>
                    <a:moveTo>
                      <a:pt x="118" y="239"/>
                    </a:moveTo>
                    <a:cubicBezTo>
                      <a:pt x="100" y="196"/>
                      <a:pt x="100" y="196"/>
                      <a:pt x="100" y="196"/>
                    </a:cubicBezTo>
                    <a:cubicBezTo>
                      <a:pt x="100" y="196"/>
                      <a:pt x="100" y="196"/>
                      <a:pt x="99" y="195"/>
                    </a:cubicBezTo>
                    <a:cubicBezTo>
                      <a:pt x="99" y="195"/>
                      <a:pt x="99" y="194"/>
                      <a:pt x="99" y="193"/>
                    </a:cubicBezTo>
                    <a:cubicBezTo>
                      <a:pt x="99" y="192"/>
                      <a:pt x="99" y="192"/>
                      <a:pt x="98" y="191"/>
                    </a:cubicBezTo>
                    <a:cubicBezTo>
                      <a:pt x="98" y="190"/>
                      <a:pt x="98" y="189"/>
                      <a:pt x="98" y="188"/>
                    </a:cubicBezTo>
                    <a:cubicBezTo>
                      <a:pt x="98" y="188"/>
                      <a:pt x="98" y="188"/>
                      <a:pt x="98" y="188"/>
                    </a:cubicBezTo>
                    <a:cubicBezTo>
                      <a:pt x="97" y="188"/>
                      <a:pt x="97" y="189"/>
                      <a:pt x="97" y="189"/>
                    </a:cubicBezTo>
                    <a:cubicBezTo>
                      <a:pt x="97" y="190"/>
                      <a:pt x="97" y="191"/>
                      <a:pt x="97" y="192"/>
                    </a:cubicBezTo>
                    <a:cubicBezTo>
                      <a:pt x="97" y="192"/>
                      <a:pt x="96" y="193"/>
                      <a:pt x="96" y="194"/>
                    </a:cubicBezTo>
                    <a:cubicBezTo>
                      <a:pt x="96" y="195"/>
                      <a:pt x="96" y="196"/>
                      <a:pt x="95" y="197"/>
                    </a:cubicBezTo>
                    <a:cubicBezTo>
                      <a:pt x="78" y="236"/>
                      <a:pt x="78" y="236"/>
                      <a:pt x="78" y="236"/>
                    </a:cubicBezTo>
                    <a:cubicBezTo>
                      <a:pt x="52" y="235"/>
                      <a:pt x="52" y="235"/>
                      <a:pt x="52" y="235"/>
                    </a:cubicBezTo>
                    <a:cubicBezTo>
                      <a:pt x="83" y="174"/>
                      <a:pt x="83" y="174"/>
                      <a:pt x="83" y="174"/>
                    </a:cubicBezTo>
                    <a:cubicBezTo>
                      <a:pt x="55" y="113"/>
                      <a:pt x="55" y="113"/>
                      <a:pt x="55" y="113"/>
                    </a:cubicBezTo>
                    <a:cubicBezTo>
                      <a:pt x="81" y="112"/>
                      <a:pt x="81" y="112"/>
                      <a:pt x="81" y="112"/>
                    </a:cubicBezTo>
                    <a:cubicBezTo>
                      <a:pt x="96" y="149"/>
                      <a:pt x="96" y="149"/>
                      <a:pt x="96" y="149"/>
                    </a:cubicBezTo>
                    <a:cubicBezTo>
                      <a:pt x="96" y="150"/>
                      <a:pt x="96" y="150"/>
                      <a:pt x="96" y="151"/>
                    </a:cubicBezTo>
                    <a:cubicBezTo>
                      <a:pt x="97" y="152"/>
                      <a:pt x="97" y="153"/>
                      <a:pt x="97" y="154"/>
                    </a:cubicBezTo>
                    <a:cubicBezTo>
                      <a:pt x="97" y="155"/>
                      <a:pt x="98" y="156"/>
                      <a:pt x="98" y="157"/>
                    </a:cubicBezTo>
                    <a:cubicBezTo>
                      <a:pt x="98" y="158"/>
                      <a:pt x="98" y="159"/>
                      <a:pt x="99" y="160"/>
                    </a:cubicBezTo>
                    <a:cubicBezTo>
                      <a:pt x="99" y="160"/>
                      <a:pt x="99" y="160"/>
                      <a:pt x="99" y="160"/>
                    </a:cubicBezTo>
                    <a:cubicBezTo>
                      <a:pt x="99" y="159"/>
                      <a:pt x="99" y="158"/>
                      <a:pt x="99" y="157"/>
                    </a:cubicBezTo>
                    <a:cubicBezTo>
                      <a:pt x="100" y="157"/>
                      <a:pt x="100" y="156"/>
                      <a:pt x="100" y="155"/>
                    </a:cubicBezTo>
                    <a:cubicBezTo>
                      <a:pt x="100" y="154"/>
                      <a:pt x="101" y="153"/>
                      <a:pt x="101" y="152"/>
                    </a:cubicBezTo>
                    <a:cubicBezTo>
                      <a:pt x="101" y="151"/>
                      <a:pt x="102" y="150"/>
                      <a:pt x="102" y="148"/>
                    </a:cubicBezTo>
                    <a:cubicBezTo>
                      <a:pt x="119" y="110"/>
                      <a:pt x="119" y="110"/>
                      <a:pt x="119" y="110"/>
                    </a:cubicBezTo>
                    <a:cubicBezTo>
                      <a:pt x="146" y="108"/>
                      <a:pt x="146" y="108"/>
                      <a:pt x="146" y="108"/>
                    </a:cubicBezTo>
                    <a:cubicBezTo>
                      <a:pt x="113" y="174"/>
                      <a:pt x="113" y="174"/>
                      <a:pt x="113" y="174"/>
                    </a:cubicBezTo>
                    <a:cubicBezTo>
                      <a:pt x="147" y="241"/>
                      <a:pt x="147" y="241"/>
                      <a:pt x="147" y="241"/>
                    </a:cubicBezTo>
                    <a:lnTo>
                      <a:pt x="118" y="239"/>
                    </a:lnTo>
                    <a:close/>
                    <a:moveTo>
                      <a:pt x="339" y="300"/>
                    </a:moveTo>
                    <a:cubicBezTo>
                      <a:pt x="208" y="300"/>
                      <a:pt x="208" y="300"/>
                      <a:pt x="208" y="300"/>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8"/>
                      <a:pt x="208" y="48"/>
                      <a:pt x="208" y="48"/>
                    </a:cubicBezTo>
                    <a:cubicBezTo>
                      <a:pt x="339" y="48"/>
                      <a:pt x="339" y="48"/>
                      <a:pt x="339" y="48"/>
                    </a:cubicBezTo>
                    <a:lnTo>
                      <a:pt x="339" y="30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0" name="Rectangle 107"/>
              <p:cNvSpPr>
                <a:spLocks noChangeArrowheads="1"/>
              </p:cNvSpPr>
              <p:nvPr/>
            </p:nvSpPr>
            <p:spPr bwMode="auto">
              <a:xfrm>
                <a:off x="2954" y="1665"/>
                <a:ext cx="47" cy="2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1" name="Rectangle 108"/>
              <p:cNvSpPr>
                <a:spLocks noChangeArrowheads="1"/>
              </p:cNvSpPr>
              <p:nvPr/>
            </p:nvSpPr>
            <p:spPr bwMode="auto">
              <a:xfrm>
                <a:off x="2954" y="1702"/>
                <a:ext cx="47" cy="2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2" name="Rectangle 109"/>
              <p:cNvSpPr>
                <a:spLocks noChangeArrowheads="1"/>
              </p:cNvSpPr>
              <p:nvPr/>
            </p:nvSpPr>
            <p:spPr bwMode="auto">
              <a:xfrm>
                <a:off x="2954" y="1813"/>
                <a:ext cx="47" cy="2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3" name="Rectangle 110"/>
              <p:cNvSpPr>
                <a:spLocks noChangeArrowheads="1"/>
              </p:cNvSpPr>
              <p:nvPr/>
            </p:nvSpPr>
            <p:spPr bwMode="auto">
              <a:xfrm>
                <a:off x="2954" y="1739"/>
                <a:ext cx="47" cy="2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4" name="Rectangle 111"/>
              <p:cNvSpPr>
                <a:spLocks noChangeArrowheads="1"/>
              </p:cNvSpPr>
              <p:nvPr/>
            </p:nvSpPr>
            <p:spPr bwMode="auto">
              <a:xfrm>
                <a:off x="2954" y="1776"/>
                <a:ext cx="47" cy="2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nvGrpSpPr>
            <p:cNvPr id="155" name="Group 114"/>
            <p:cNvGrpSpPr>
              <a:grpSpLocks noChangeAspect="1"/>
            </p:cNvGrpSpPr>
            <p:nvPr/>
          </p:nvGrpSpPr>
          <p:grpSpPr bwMode="auto">
            <a:xfrm>
              <a:off x="3033245" y="3148318"/>
              <a:ext cx="468313" cy="492126"/>
              <a:chOff x="2741" y="2136"/>
              <a:chExt cx="295" cy="310"/>
            </a:xfrm>
            <a:solidFill>
              <a:schemeClr val="accent4"/>
            </a:solidFill>
          </p:grpSpPr>
          <p:sp>
            <p:nvSpPr>
              <p:cNvPr id="157" name="Freeform 115"/>
              <p:cNvSpPr>
                <a:spLocks/>
              </p:cNvSpPr>
              <p:nvPr/>
            </p:nvSpPr>
            <p:spPr bwMode="auto">
              <a:xfrm>
                <a:off x="2749" y="2136"/>
                <a:ext cx="287" cy="292"/>
              </a:xfrm>
              <a:custGeom>
                <a:avLst/>
                <a:gdLst>
                  <a:gd name="T0" fmla="*/ 7982 w 8031"/>
                  <a:gd name="T1" fmla="*/ 4958 h 8166"/>
                  <a:gd name="T2" fmla="*/ 7991 w 8031"/>
                  <a:gd name="T3" fmla="*/ 6928 h 8166"/>
                  <a:gd name="T4" fmla="*/ 6731 w 8031"/>
                  <a:gd name="T5" fmla="*/ 7855 h 8166"/>
                  <a:gd name="T6" fmla="*/ 6217 w 8031"/>
                  <a:gd name="T7" fmla="*/ 7665 h 8166"/>
                  <a:gd name="T8" fmla="*/ 6155 w 8031"/>
                  <a:gd name="T9" fmla="*/ 7591 h 8166"/>
                  <a:gd name="T10" fmla="*/ 6303 w 8031"/>
                  <a:gd name="T11" fmla="*/ 7284 h 8166"/>
                  <a:gd name="T12" fmla="*/ 6357 w 8031"/>
                  <a:gd name="T13" fmla="*/ 7282 h 8166"/>
                  <a:gd name="T14" fmla="*/ 6883 w 8031"/>
                  <a:gd name="T15" fmla="*/ 7443 h 8166"/>
                  <a:gd name="T16" fmla="*/ 7551 w 8031"/>
                  <a:gd name="T17" fmla="*/ 6954 h 8166"/>
                  <a:gd name="T18" fmla="*/ 7552 w 8031"/>
                  <a:gd name="T19" fmla="*/ 3844 h 8166"/>
                  <a:gd name="T20" fmla="*/ 7552 w 8031"/>
                  <a:gd name="T21" fmla="*/ 3013 h 8166"/>
                  <a:gd name="T22" fmla="*/ 7025 w 8031"/>
                  <a:gd name="T23" fmla="*/ 2318 h 8166"/>
                  <a:gd name="T24" fmla="*/ 3995 w 8031"/>
                  <a:gd name="T25" fmla="*/ 1445 h 8166"/>
                  <a:gd name="T26" fmla="*/ 1084 w 8031"/>
                  <a:gd name="T27" fmla="*/ 599 h 8166"/>
                  <a:gd name="T28" fmla="*/ 438 w 8031"/>
                  <a:gd name="T29" fmla="*/ 1092 h 8166"/>
                  <a:gd name="T30" fmla="*/ 436 w 8031"/>
                  <a:gd name="T31" fmla="*/ 3740 h 8166"/>
                  <a:gd name="T32" fmla="*/ 429 w 8031"/>
                  <a:gd name="T33" fmla="*/ 3952 h 8166"/>
                  <a:gd name="T34" fmla="*/ 390 w 8031"/>
                  <a:gd name="T35" fmla="*/ 4011 h 8166"/>
                  <a:gd name="T36" fmla="*/ 45 w 8031"/>
                  <a:gd name="T37" fmla="*/ 4001 h 8166"/>
                  <a:gd name="T38" fmla="*/ 23 w 8031"/>
                  <a:gd name="T39" fmla="*/ 3938 h 8166"/>
                  <a:gd name="T40" fmla="*/ 27 w 8031"/>
                  <a:gd name="T41" fmla="*/ 859 h 8166"/>
                  <a:gd name="T42" fmla="*/ 1040 w 8031"/>
                  <a:gd name="T43" fmla="*/ 151 h 8166"/>
                  <a:gd name="T44" fmla="*/ 7185 w 8031"/>
                  <a:gd name="T45" fmla="*/ 1923 h 8166"/>
                  <a:gd name="T46" fmla="*/ 7982 w 8031"/>
                  <a:gd name="T47" fmla="*/ 2987 h 8166"/>
                  <a:gd name="T48" fmla="*/ 7982 w 8031"/>
                  <a:gd name="T49" fmla="*/ 4958 h 8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31" h="8166">
                    <a:moveTo>
                      <a:pt x="7982" y="4958"/>
                    </a:moveTo>
                    <a:cubicBezTo>
                      <a:pt x="7982" y="5614"/>
                      <a:pt x="7951" y="6273"/>
                      <a:pt x="7991" y="6928"/>
                    </a:cubicBezTo>
                    <a:cubicBezTo>
                      <a:pt x="8031" y="7593"/>
                      <a:pt x="7425" y="8166"/>
                      <a:pt x="6731" y="7855"/>
                    </a:cubicBezTo>
                    <a:cubicBezTo>
                      <a:pt x="6564" y="7780"/>
                      <a:pt x="6373" y="7755"/>
                      <a:pt x="6217" y="7665"/>
                    </a:cubicBezTo>
                    <a:cubicBezTo>
                      <a:pt x="6191" y="7650"/>
                      <a:pt x="6171" y="7623"/>
                      <a:pt x="6155" y="7591"/>
                    </a:cubicBezTo>
                    <a:cubicBezTo>
                      <a:pt x="6092" y="7465"/>
                      <a:pt x="6164" y="7311"/>
                      <a:pt x="6303" y="7284"/>
                    </a:cubicBezTo>
                    <a:cubicBezTo>
                      <a:pt x="6321" y="7281"/>
                      <a:pt x="6339" y="7280"/>
                      <a:pt x="6357" y="7282"/>
                    </a:cubicBezTo>
                    <a:cubicBezTo>
                      <a:pt x="6536" y="7311"/>
                      <a:pt x="6708" y="7386"/>
                      <a:pt x="6883" y="7443"/>
                    </a:cubicBezTo>
                    <a:cubicBezTo>
                      <a:pt x="7313" y="7583"/>
                      <a:pt x="7550" y="7414"/>
                      <a:pt x="7551" y="6954"/>
                    </a:cubicBezTo>
                    <a:cubicBezTo>
                      <a:pt x="7555" y="5917"/>
                      <a:pt x="7552" y="4881"/>
                      <a:pt x="7552" y="3844"/>
                    </a:cubicBezTo>
                    <a:cubicBezTo>
                      <a:pt x="7552" y="3567"/>
                      <a:pt x="7553" y="3290"/>
                      <a:pt x="7552" y="3013"/>
                    </a:cubicBezTo>
                    <a:cubicBezTo>
                      <a:pt x="7552" y="2572"/>
                      <a:pt x="7456" y="2443"/>
                      <a:pt x="7025" y="2318"/>
                    </a:cubicBezTo>
                    <a:cubicBezTo>
                      <a:pt x="6016" y="2026"/>
                      <a:pt x="5005" y="1737"/>
                      <a:pt x="3995" y="1445"/>
                    </a:cubicBezTo>
                    <a:cubicBezTo>
                      <a:pt x="3025" y="1164"/>
                      <a:pt x="2055" y="881"/>
                      <a:pt x="1084" y="599"/>
                    </a:cubicBezTo>
                    <a:cubicBezTo>
                      <a:pt x="619" y="464"/>
                      <a:pt x="440" y="595"/>
                      <a:pt x="438" y="1092"/>
                    </a:cubicBezTo>
                    <a:cubicBezTo>
                      <a:pt x="433" y="1974"/>
                      <a:pt x="436" y="2857"/>
                      <a:pt x="436" y="3740"/>
                    </a:cubicBezTo>
                    <a:cubicBezTo>
                      <a:pt x="436" y="3812"/>
                      <a:pt x="459" y="3897"/>
                      <a:pt x="429" y="3952"/>
                    </a:cubicBezTo>
                    <a:cubicBezTo>
                      <a:pt x="418" y="3973"/>
                      <a:pt x="405" y="3992"/>
                      <a:pt x="390" y="4011"/>
                    </a:cubicBezTo>
                    <a:cubicBezTo>
                      <a:pt x="302" y="4126"/>
                      <a:pt x="125" y="4122"/>
                      <a:pt x="45" y="4001"/>
                    </a:cubicBezTo>
                    <a:cubicBezTo>
                      <a:pt x="32" y="3980"/>
                      <a:pt x="23" y="3959"/>
                      <a:pt x="23" y="3938"/>
                    </a:cubicBezTo>
                    <a:cubicBezTo>
                      <a:pt x="11" y="2912"/>
                      <a:pt x="0" y="1885"/>
                      <a:pt x="27" y="859"/>
                    </a:cubicBezTo>
                    <a:cubicBezTo>
                      <a:pt x="41" y="310"/>
                      <a:pt x="513" y="0"/>
                      <a:pt x="1040" y="151"/>
                    </a:cubicBezTo>
                    <a:cubicBezTo>
                      <a:pt x="3089" y="738"/>
                      <a:pt x="5138" y="1328"/>
                      <a:pt x="7185" y="1923"/>
                    </a:cubicBezTo>
                    <a:cubicBezTo>
                      <a:pt x="7796" y="2101"/>
                      <a:pt x="7981" y="2359"/>
                      <a:pt x="7982" y="2987"/>
                    </a:cubicBezTo>
                    <a:cubicBezTo>
                      <a:pt x="7983" y="3644"/>
                      <a:pt x="7982" y="4301"/>
                      <a:pt x="7982" y="49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8" name="Freeform 116"/>
              <p:cNvSpPr>
                <a:spLocks/>
              </p:cNvSpPr>
              <p:nvPr/>
            </p:nvSpPr>
            <p:spPr bwMode="auto">
              <a:xfrm>
                <a:off x="2906" y="2245"/>
                <a:ext cx="38" cy="201"/>
              </a:xfrm>
              <a:custGeom>
                <a:avLst/>
                <a:gdLst>
                  <a:gd name="T0" fmla="*/ 1043 w 1051"/>
                  <a:gd name="T1" fmla="*/ 2824 h 5629"/>
                  <a:gd name="T2" fmla="*/ 1038 w 1051"/>
                  <a:gd name="T3" fmla="*/ 5007 h 5629"/>
                  <a:gd name="T4" fmla="*/ 903 w 1051"/>
                  <a:gd name="T5" fmla="*/ 5455 h 5629"/>
                  <a:gd name="T6" fmla="*/ 361 w 1051"/>
                  <a:gd name="T7" fmla="*/ 5610 h 5629"/>
                  <a:gd name="T8" fmla="*/ 6 w 1051"/>
                  <a:gd name="T9" fmla="*/ 5141 h 5629"/>
                  <a:gd name="T10" fmla="*/ 2 w 1051"/>
                  <a:gd name="T11" fmla="*/ 3818 h 5629"/>
                  <a:gd name="T12" fmla="*/ 2 w 1051"/>
                  <a:gd name="T13" fmla="*/ 775 h 5629"/>
                  <a:gd name="T14" fmla="*/ 514 w 1051"/>
                  <a:gd name="T15" fmla="*/ 1 h 5629"/>
                  <a:gd name="T16" fmla="*/ 1043 w 1051"/>
                  <a:gd name="T17" fmla="*/ 764 h 5629"/>
                  <a:gd name="T18" fmla="*/ 1043 w 1051"/>
                  <a:gd name="T19" fmla="*/ 2824 h 5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1" h="5629">
                    <a:moveTo>
                      <a:pt x="1043" y="2824"/>
                    </a:moveTo>
                    <a:cubicBezTo>
                      <a:pt x="1043" y="3552"/>
                      <a:pt x="1051" y="4280"/>
                      <a:pt x="1038" y="5007"/>
                    </a:cubicBezTo>
                    <a:cubicBezTo>
                      <a:pt x="1035" y="5162"/>
                      <a:pt x="1004" y="5375"/>
                      <a:pt x="903" y="5455"/>
                    </a:cubicBezTo>
                    <a:cubicBezTo>
                      <a:pt x="764" y="5564"/>
                      <a:pt x="539" y="5629"/>
                      <a:pt x="361" y="5610"/>
                    </a:cubicBezTo>
                    <a:cubicBezTo>
                      <a:pt x="128" y="5586"/>
                      <a:pt x="10" y="5379"/>
                      <a:pt x="6" y="5141"/>
                    </a:cubicBezTo>
                    <a:cubicBezTo>
                      <a:pt x="0" y="4700"/>
                      <a:pt x="3" y="4259"/>
                      <a:pt x="2" y="3818"/>
                    </a:cubicBezTo>
                    <a:cubicBezTo>
                      <a:pt x="2" y="2804"/>
                      <a:pt x="2" y="1789"/>
                      <a:pt x="2" y="775"/>
                    </a:cubicBezTo>
                    <a:cubicBezTo>
                      <a:pt x="2" y="209"/>
                      <a:pt x="139" y="3"/>
                      <a:pt x="514" y="1"/>
                    </a:cubicBezTo>
                    <a:cubicBezTo>
                      <a:pt x="892" y="0"/>
                      <a:pt x="1043" y="218"/>
                      <a:pt x="1043" y="764"/>
                    </a:cubicBezTo>
                    <a:cubicBezTo>
                      <a:pt x="1044" y="1451"/>
                      <a:pt x="1043" y="2137"/>
                      <a:pt x="1043" y="282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9" name="Freeform 117"/>
              <p:cNvSpPr>
                <a:spLocks/>
              </p:cNvSpPr>
              <p:nvPr/>
            </p:nvSpPr>
            <p:spPr bwMode="auto">
              <a:xfrm>
                <a:off x="2851" y="2265"/>
                <a:ext cx="38" cy="163"/>
              </a:xfrm>
              <a:custGeom>
                <a:avLst/>
                <a:gdLst>
                  <a:gd name="T0" fmla="*/ 3 w 1045"/>
                  <a:gd name="T1" fmla="*/ 2257 h 4557"/>
                  <a:gd name="T2" fmla="*/ 4 w 1045"/>
                  <a:gd name="T3" fmla="*/ 596 h 4557"/>
                  <a:gd name="T4" fmla="*/ 524 w 1045"/>
                  <a:gd name="T5" fmla="*/ 4 h 4557"/>
                  <a:gd name="T6" fmla="*/ 1039 w 1045"/>
                  <a:gd name="T7" fmla="*/ 578 h 4557"/>
                  <a:gd name="T8" fmla="*/ 1039 w 1045"/>
                  <a:gd name="T9" fmla="*/ 3962 h 4557"/>
                  <a:gd name="T10" fmla="*/ 527 w 1045"/>
                  <a:gd name="T11" fmla="*/ 4549 h 4557"/>
                  <a:gd name="T12" fmla="*/ 4 w 1045"/>
                  <a:gd name="T13" fmla="*/ 3950 h 4557"/>
                  <a:gd name="T14" fmla="*/ 3 w 1045"/>
                  <a:gd name="T15" fmla="*/ 2257 h 4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5" h="4557">
                    <a:moveTo>
                      <a:pt x="3" y="2257"/>
                    </a:moveTo>
                    <a:cubicBezTo>
                      <a:pt x="3" y="1703"/>
                      <a:pt x="0" y="1150"/>
                      <a:pt x="4" y="596"/>
                    </a:cubicBezTo>
                    <a:cubicBezTo>
                      <a:pt x="6" y="228"/>
                      <a:pt x="211" y="0"/>
                      <a:pt x="524" y="4"/>
                    </a:cubicBezTo>
                    <a:cubicBezTo>
                      <a:pt x="813" y="8"/>
                      <a:pt x="1037" y="241"/>
                      <a:pt x="1039" y="578"/>
                    </a:cubicBezTo>
                    <a:cubicBezTo>
                      <a:pt x="1045" y="1706"/>
                      <a:pt x="1045" y="2834"/>
                      <a:pt x="1039" y="3962"/>
                    </a:cubicBezTo>
                    <a:cubicBezTo>
                      <a:pt x="1037" y="4295"/>
                      <a:pt x="809" y="4542"/>
                      <a:pt x="527" y="4549"/>
                    </a:cubicBezTo>
                    <a:cubicBezTo>
                      <a:pt x="240" y="4557"/>
                      <a:pt x="6" y="4293"/>
                      <a:pt x="4" y="3950"/>
                    </a:cubicBezTo>
                    <a:cubicBezTo>
                      <a:pt x="1" y="3386"/>
                      <a:pt x="3" y="2821"/>
                      <a:pt x="3" y="225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60" name="Freeform 118"/>
              <p:cNvSpPr>
                <a:spLocks/>
              </p:cNvSpPr>
              <p:nvPr/>
            </p:nvSpPr>
            <p:spPr bwMode="auto">
              <a:xfrm>
                <a:off x="2796" y="2286"/>
                <a:ext cx="37" cy="119"/>
              </a:xfrm>
              <a:custGeom>
                <a:avLst/>
                <a:gdLst>
                  <a:gd name="T0" fmla="*/ 1037 w 1043"/>
                  <a:gd name="T1" fmla="*/ 1652 h 3313"/>
                  <a:gd name="T2" fmla="*/ 1035 w 1043"/>
                  <a:gd name="T3" fmla="*/ 2726 h 3313"/>
                  <a:gd name="T4" fmla="*/ 503 w 1043"/>
                  <a:gd name="T5" fmla="*/ 3306 h 3313"/>
                  <a:gd name="T6" fmla="*/ 4 w 1043"/>
                  <a:gd name="T7" fmla="*/ 2733 h 3313"/>
                  <a:gd name="T8" fmla="*/ 4 w 1043"/>
                  <a:gd name="T9" fmla="*/ 584 h 3313"/>
                  <a:gd name="T10" fmla="*/ 495 w 1043"/>
                  <a:gd name="T11" fmla="*/ 10 h 3313"/>
                  <a:gd name="T12" fmla="*/ 1035 w 1043"/>
                  <a:gd name="T13" fmla="*/ 577 h 3313"/>
                  <a:gd name="T14" fmla="*/ 1037 w 1043"/>
                  <a:gd name="T15" fmla="*/ 1652 h 3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3" h="3313">
                    <a:moveTo>
                      <a:pt x="1037" y="1652"/>
                    </a:moveTo>
                    <a:cubicBezTo>
                      <a:pt x="1037" y="2010"/>
                      <a:pt x="1042" y="2368"/>
                      <a:pt x="1035" y="2726"/>
                    </a:cubicBezTo>
                    <a:cubicBezTo>
                      <a:pt x="1028" y="3091"/>
                      <a:pt x="818" y="3313"/>
                      <a:pt x="503" y="3306"/>
                    </a:cubicBezTo>
                    <a:cubicBezTo>
                      <a:pt x="198" y="3299"/>
                      <a:pt x="5" y="3084"/>
                      <a:pt x="4" y="2733"/>
                    </a:cubicBezTo>
                    <a:cubicBezTo>
                      <a:pt x="0" y="2017"/>
                      <a:pt x="0" y="1301"/>
                      <a:pt x="4" y="584"/>
                    </a:cubicBezTo>
                    <a:cubicBezTo>
                      <a:pt x="6" y="218"/>
                      <a:pt x="181" y="20"/>
                      <a:pt x="495" y="10"/>
                    </a:cubicBezTo>
                    <a:cubicBezTo>
                      <a:pt x="814" y="0"/>
                      <a:pt x="1027" y="217"/>
                      <a:pt x="1035" y="577"/>
                    </a:cubicBezTo>
                    <a:cubicBezTo>
                      <a:pt x="1043" y="935"/>
                      <a:pt x="1037" y="1293"/>
                      <a:pt x="1037" y="165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61" name="Freeform 119"/>
              <p:cNvSpPr>
                <a:spLocks/>
              </p:cNvSpPr>
              <p:nvPr/>
            </p:nvSpPr>
            <p:spPr bwMode="auto">
              <a:xfrm>
                <a:off x="2741" y="2305"/>
                <a:ext cx="37" cy="81"/>
              </a:xfrm>
              <a:custGeom>
                <a:avLst/>
                <a:gdLst>
                  <a:gd name="T0" fmla="*/ 11 w 1040"/>
                  <a:gd name="T1" fmla="*/ 1121 h 2281"/>
                  <a:gd name="T2" fmla="*/ 13 w 1040"/>
                  <a:gd name="T3" fmla="*/ 505 h 2281"/>
                  <a:gd name="T4" fmla="*/ 502 w 1040"/>
                  <a:gd name="T5" fmla="*/ 11 h 2281"/>
                  <a:gd name="T6" fmla="*/ 1014 w 1040"/>
                  <a:gd name="T7" fmla="*/ 442 h 2281"/>
                  <a:gd name="T8" fmla="*/ 1014 w 1040"/>
                  <a:gd name="T9" fmla="*/ 1856 h 2281"/>
                  <a:gd name="T10" fmla="*/ 487 w 1040"/>
                  <a:gd name="T11" fmla="*/ 2269 h 2281"/>
                  <a:gd name="T12" fmla="*/ 13 w 1040"/>
                  <a:gd name="T13" fmla="*/ 1799 h 2281"/>
                  <a:gd name="T14" fmla="*/ 11 w 1040"/>
                  <a:gd name="T15" fmla="*/ 1121 h 2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0" h="2281">
                    <a:moveTo>
                      <a:pt x="11" y="1121"/>
                    </a:moveTo>
                    <a:cubicBezTo>
                      <a:pt x="11" y="916"/>
                      <a:pt x="2" y="710"/>
                      <a:pt x="13" y="505"/>
                    </a:cubicBezTo>
                    <a:cubicBezTo>
                      <a:pt x="27" y="223"/>
                      <a:pt x="233" y="21"/>
                      <a:pt x="502" y="11"/>
                    </a:cubicBezTo>
                    <a:cubicBezTo>
                      <a:pt x="764" y="0"/>
                      <a:pt x="998" y="166"/>
                      <a:pt x="1014" y="442"/>
                    </a:cubicBezTo>
                    <a:cubicBezTo>
                      <a:pt x="1040" y="912"/>
                      <a:pt x="1040" y="1386"/>
                      <a:pt x="1014" y="1856"/>
                    </a:cubicBezTo>
                    <a:cubicBezTo>
                      <a:pt x="999" y="2114"/>
                      <a:pt x="745" y="2281"/>
                      <a:pt x="487" y="2269"/>
                    </a:cubicBezTo>
                    <a:cubicBezTo>
                      <a:pt x="224" y="2256"/>
                      <a:pt x="30" y="2074"/>
                      <a:pt x="13" y="1799"/>
                    </a:cubicBezTo>
                    <a:cubicBezTo>
                      <a:pt x="0" y="1574"/>
                      <a:pt x="11" y="1347"/>
                      <a:pt x="11" y="11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nvGrpSpPr>
            <p:cNvPr id="162" name="Group 122"/>
            <p:cNvGrpSpPr>
              <a:grpSpLocks noChangeAspect="1"/>
            </p:cNvGrpSpPr>
            <p:nvPr/>
          </p:nvGrpSpPr>
          <p:grpSpPr bwMode="auto">
            <a:xfrm>
              <a:off x="3030065" y="4067478"/>
              <a:ext cx="473075" cy="363537"/>
              <a:chOff x="2739" y="2715"/>
              <a:chExt cx="298" cy="229"/>
            </a:xfrm>
            <a:solidFill>
              <a:schemeClr val="accent4"/>
            </a:solidFill>
          </p:grpSpPr>
          <p:sp>
            <p:nvSpPr>
              <p:cNvPr id="164" name="Freeform 123"/>
              <p:cNvSpPr>
                <a:spLocks/>
              </p:cNvSpPr>
              <p:nvPr/>
            </p:nvSpPr>
            <p:spPr bwMode="auto">
              <a:xfrm>
                <a:off x="2739" y="2854"/>
                <a:ext cx="28" cy="56"/>
              </a:xfrm>
              <a:custGeom>
                <a:avLst/>
                <a:gdLst>
                  <a:gd name="T0" fmla="*/ 42 w 147"/>
                  <a:gd name="T1" fmla="*/ 0 h 296"/>
                  <a:gd name="T2" fmla="*/ 14 w 147"/>
                  <a:gd name="T3" fmla="*/ 35 h 296"/>
                  <a:gd name="T4" fmla="*/ 70 w 147"/>
                  <a:gd name="T5" fmla="*/ 268 h 296"/>
                  <a:gd name="T6" fmla="*/ 112 w 147"/>
                  <a:gd name="T7" fmla="*/ 282 h 296"/>
                  <a:gd name="T8" fmla="*/ 147 w 147"/>
                  <a:gd name="T9" fmla="*/ 253 h 296"/>
                  <a:gd name="T10" fmla="*/ 84 w 147"/>
                  <a:gd name="T11" fmla="*/ 7 h 296"/>
                  <a:gd name="T12" fmla="*/ 42 w 147"/>
                  <a:gd name="T13" fmla="*/ 0 h 296"/>
                </a:gdLst>
                <a:ahLst/>
                <a:cxnLst>
                  <a:cxn ang="0">
                    <a:pos x="T0" y="T1"/>
                  </a:cxn>
                  <a:cxn ang="0">
                    <a:pos x="T2" y="T3"/>
                  </a:cxn>
                  <a:cxn ang="0">
                    <a:pos x="T4" y="T5"/>
                  </a:cxn>
                  <a:cxn ang="0">
                    <a:pos x="T6" y="T7"/>
                  </a:cxn>
                  <a:cxn ang="0">
                    <a:pos x="T8" y="T9"/>
                  </a:cxn>
                  <a:cxn ang="0">
                    <a:pos x="T10" y="T11"/>
                  </a:cxn>
                  <a:cxn ang="0">
                    <a:pos x="T12" y="T13"/>
                  </a:cxn>
                </a:cxnLst>
                <a:rect l="0" t="0" r="r" b="b"/>
                <a:pathLst>
                  <a:path w="147" h="296">
                    <a:moveTo>
                      <a:pt x="42" y="0"/>
                    </a:moveTo>
                    <a:cubicBezTo>
                      <a:pt x="21" y="0"/>
                      <a:pt x="0" y="7"/>
                      <a:pt x="14" y="35"/>
                    </a:cubicBezTo>
                    <a:cubicBezTo>
                      <a:pt x="70" y="268"/>
                      <a:pt x="70" y="268"/>
                      <a:pt x="70" y="268"/>
                    </a:cubicBezTo>
                    <a:cubicBezTo>
                      <a:pt x="84" y="296"/>
                      <a:pt x="98" y="289"/>
                      <a:pt x="112" y="282"/>
                    </a:cubicBezTo>
                    <a:cubicBezTo>
                      <a:pt x="147" y="253"/>
                      <a:pt x="147" y="253"/>
                      <a:pt x="147" y="253"/>
                    </a:cubicBezTo>
                    <a:cubicBezTo>
                      <a:pt x="84" y="7"/>
                      <a:pt x="84" y="7"/>
                      <a:pt x="84" y="7"/>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65" name="Freeform 124"/>
              <p:cNvSpPr>
                <a:spLocks/>
              </p:cNvSpPr>
              <p:nvPr/>
            </p:nvSpPr>
            <p:spPr bwMode="auto">
              <a:xfrm>
                <a:off x="2763" y="2736"/>
                <a:ext cx="208" cy="126"/>
              </a:xfrm>
              <a:custGeom>
                <a:avLst/>
                <a:gdLst>
                  <a:gd name="T0" fmla="*/ 208 w 208"/>
                  <a:gd name="T1" fmla="*/ 19 h 126"/>
                  <a:gd name="T2" fmla="*/ 203 w 208"/>
                  <a:gd name="T3" fmla="*/ 0 h 126"/>
                  <a:gd name="T4" fmla="*/ 0 w 208"/>
                  <a:gd name="T5" fmla="*/ 116 h 126"/>
                  <a:gd name="T6" fmla="*/ 3 w 208"/>
                  <a:gd name="T7" fmla="*/ 126 h 126"/>
                  <a:gd name="T8" fmla="*/ 208 w 208"/>
                  <a:gd name="T9" fmla="*/ 19 h 126"/>
                </a:gdLst>
                <a:ahLst/>
                <a:cxnLst>
                  <a:cxn ang="0">
                    <a:pos x="T0" y="T1"/>
                  </a:cxn>
                  <a:cxn ang="0">
                    <a:pos x="T2" y="T3"/>
                  </a:cxn>
                  <a:cxn ang="0">
                    <a:pos x="T4" y="T5"/>
                  </a:cxn>
                  <a:cxn ang="0">
                    <a:pos x="T6" y="T7"/>
                  </a:cxn>
                  <a:cxn ang="0">
                    <a:pos x="T8" y="T9"/>
                  </a:cxn>
                </a:cxnLst>
                <a:rect l="0" t="0" r="r" b="b"/>
                <a:pathLst>
                  <a:path w="208" h="126">
                    <a:moveTo>
                      <a:pt x="208" y="19"/>
                    </a:moveTo>
                    <a:lnTo>
                      <a:pt x="203" y="0"/>
                    </a:lnTo>
                    <a:lnTo>
                      <a:pt x="0" y="116"/>
                    </a:lnTo>
                    <a:lnTo>
                      <a:pt x="3" y="126"/>
                    </a:lnTo>
                    <a:lnTo>
                      <a:pt x="208" y="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66" name="Freeform 125"/>
              <p:cNvSpPr>
                <a:spLocks/>
              </p:cNvSpPr>
              <p:nvPr/>
            </p:nvSpPr>
            <p:spPr bwMode="auto">
              <a:xfrm>
                <a:off x="2772" y="2821"/>
                <a:ext cx="238" cy="80"/>
              </a:xfrm>
              <a:custGeom>
                <a:avLst/>
                <a:gdLst>
                  <a:gd name="T0" fmla="*/ 0 w 238"/>
                  <a:gd name="T1" fmla="*/ 58 h 80"/>
                  <a:gd name="T2" fmla="*/ 5 w 238"/>
                  <a:gd name="T3" fmla="*/ 80 h 80"/>
                  <a:gd name="T4" fmla="*/ 238 w 238"/>
                  <a:gd name="T5" fmla="*/ 78 h 80"/>
                  <a:gd name="T6" fmla="*/ 217 w 238"/>
                  <a:gd name="T7" fmla="*/ 0 h 80"/>
                  <a:gd name="T8" fmla="*/ 0 w 238"/>
                  <a:gd name="T9" fmla="*/ 58 h 80"/>
                </a:gdLst>
                <a:ahLst/>
                <a:cxnLst>
                  <a:cxn ang="0">
                    <a:pos x="T0" y="T1"/>
                  </a:cxn>
                  <a:cxn ang="0">
                    <a:pos x="T2" y="T3"/>
                  </a:cxn>
                  <a:cxn ang="0">
                    <a:pos x="T4" y="T5"/>
                  </a:cxn>
                  <a:cxn ang="0">
                    <a:pos x="T6" y="T7"/>
                  </a:cxn>
                  <a:cxn ang="0">
                    <a:pos x="T8" y="T9"/>
                  </a:cxn>
                </a:cxnLst>
                <a:rect l="0" t="0" r="r" b="b"/>
                <a:pathLst>
                  <a:path w="238" h="80">
                    <a:moveTo>
                      <a:pt x="0" y="58"/>
                    </a:moveTo>
                    <a:lnTo>
                      <a:pt x="5" y="80"/>
                    </a:lnTo>
                    <a:lnTo>
                      <a:pt x="238" y="78"/>
                    </a:lnTo>
                    <a:lnTo>
                      <a:pt x="217" y="0"/>
                    </a:lnTo>
                    <a:lnTo>
                      <a:pt x="0"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67" name="Freeform 126"/>
              <p:cNvSpPr>
                <a:spLocks/>
              </p:cNvSpPr>
              <p:nvPr/>
            </p:nvSpPr>
            <p:spPr bwMode="auto">
              <a:xfrm>
                <a:off x="2823" y="2908"/>
                <a:ext cx="89" cy="36"/>
              </a:xfrm>
              <a:custGeom>
                <a:avLst/>
                <a:gdLst>
                  <a:gd name="T0" fmla="*/ 296 w 464"/>
                  <a:gd name="T1" fmla="*/ 98 h 190"/>
                  <a:gd name="T2" fmla="*/ 162 w 464"/>
                  <a:gd name="T3" fmla="*/ 98 h 190"/>
                  <a:gd name="T4" fmla="*/ 78 w 464"/>
                  <a:gd name="T5" fmla="*/ 0 h 190"/>
                  <a:gd name="T6" fmla="*/ 7 w 464"/>
                  <a:gd name="T7" fmla="*/ 0 h 190"/>
                  <a:gd name="T8" fmla="*/ 162 w 464"/>
                  <a:gd name="T9" fmla="*/ 190 h 190"/>
                  <a:gd name="T10" fmla="*/ 296 w 464"/>
                  <a:gd name="T11" fmla="*/ 190 h 190"/>
                  <a:gd name="T12" fmla="*/ 464 w 464"/>
                  <a:gd name="T13" fmla="*/ 0 h 190"/>
                  <a:gd name="T14" fmla="*/ 380 w 464"/>
                  <a:gd name="T15" fmla="*/ 0 h 190"/>
                  <a:gd name="T16" fmla="*/ 296 w 464"/>
                  <a:gd name="T17" fmla="*/ 9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190">
                    <a:moveTo>
                      <a:pt x="296" y="98"/>
                    </a:moveTo>
                    <a:cubicBezTo>
                      <a:pt x="162" y="98"/>
                      <a:pt x="162" y="98"/>
                      <a:pt x="162" y="98"/>
                    </a:cubicBezTo>
                    <a:cubicBezTo>
                      <a:pt x="106" y="98"/>
                      <a:pt x="78" y="49"/>
                      <a:pt x="78" y="0"/>
                    </a:cubicBezTo>
                    <a:cubicBezTo>
                      <a:pt x="7" y="0"/>
                      <a:pt x="7" y="0"/>
                      <a:pt x="7" y="0"/>
                    </a:cubicBezTo>
                    <a:cubicBezTo>
                      <a:pt x="0" y="91"/>
                      <a:pt x="50" y="190"/>
                      <a:pt x="162" y="190"/>
                    </a:cubicBezTo>
                    <a:cubicBezTo>
                      <a:pt x="296" y="190"/>
                      <a:pt x="296" y="190"/>
                      <a:pt x="296" y="190"/>
                    </a:cubicBezTo>
                    <a:cubicBezTo>
                      <a:pt x="408" y="190"/>
                      <a:pt x="464" y="91"/>
                      <a:pt x="464" y="0"/>
                    </a:cubicBezTo>
                    <a:cubicBezTo>
                      <a:pt x="380" y="0"/>
                      <a:pt x="380" y="0"/>
                      <a:pt x="380" y="0"/>
                    </a:cubicBezTo>
                    <a:cubicBezTo>
                      <a:pt x="380" y="49"/>
                      <a:pt x="352" y="98"/>
                      <a:pt x="296" y="9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68" name="Freeform 127"/>
              <p:cNvSpPr>
                <a:spLocks/>
              </p:cNvSpPr>
              <p:nvPr/>
            </p:nvSpPr>
            <p:spPr bwMode="auto">
              <a:xfrm>
                <a:off x="2973" y="2715"/>
                <a:ext cx="64" cy="197"/>
              </a:xfrm>
              <a:custGeom>
                <a:avLst/>
                <a:gdLst>
                  <a:gd name="T0" fmla="*/ 323 w 337"/>
                  <a:gd name="T1" fmla="*/ 956 h 1027"/>
                  <a:gd name="T2" fmla="*/ 84 w 337"/>
                  <a:gd name="T3" fmla="*/ 56 h 1027"/>
                  <a:gd name="T4" fmla="*/ 14 w 337"/>
                  <a:gd name="T5" fmla="*/ 70 h 1027"/>
                  <a:gd name="T6" fmla="*/ 253 w 337"/>
                  <a:gd name="T7" fmla="*/ 977 h 1027"/>
                  <a:gd name="T8" fmla="*/ 323 w 337"/>
                  <a:gd name="T9" fmla="*/ 956 h 1027"/>
                </a:gdLst>
                <a:ahLst/>
                <a:cxnLst>
                  <a:cxn ang="0">
                    <a:pos x="T0" y="T1"/>
                  </a:cxn>
                  <a:cxn ang="0">
                    <a:pos x="T2" y="T3"/>
                  </a:cxn>
                  <a:cxn ang="0">
                    <a:pos x="T4" y="T5"/>
                  </a:cxn>
                  <a:cxn ang="0">
                    <a:pos x="T6" y="T7"/>
                  </a:cxn>
                  <a:cxn ang="0">
                    <a:pos x="T8" y="T9"/>
                  </a:cxn>
                </a:cxnLst>
                <a:rect l="0" t="0" r="r" b="b"/>
                <a:pathLst>
                  <a:path w="337" h="1027">
                    <a:moveTo>
                      <a:pt x="323" y="956"/>
                    </a:moveTo>
                    <a:cubicBezTo>
                      <a:pt x="84" y="56"/>
                      <a:pt x="84" y="56"/>
                      <a:pt x="84" y="56"/>
                    </a:cubicBezTo>
                    <a:cubicBezTo>
                      <a:pt x="70" y="0"/>
                      <a:pt x="0" y="21"/>
                      <a:pt x="14" y="70"/>
                    </a:cubicBezTo>
                    <a:cubicBezTo>
                      <a:pt x="253" y="977"/>
                      <a:pt x="253" y="977"/>
                      <a:pt x="253" y="977"/>
                    </a:cubicBezTo>
                    <a:cubicBezTo>
                      <a:pt x="267" y="1027"/>
                      <a:pt x="337" y="1006"/>
                      <a:pt x="323" y="9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nvGrpSpPr>
            <p:cNvPr id="173" name="Group 172"/>
            <p:cNvGrpSpPr/>
            <p:nvPr/>
          </p:nvGrpSpPr>
          <p:grpSpPr>
            <a:xfrm>
              <a:off x="5438040" y="4252900"/>
              <a:ext cx="653666" cy="652424"/>
              <a:chOff x="9566084" y="711591"/>
              <a:chExt cx="324170" cy="323554"/>
            </a:xfrm>
          </p:grpSpPr>
          <p:sp>
            <p:nvSpPr>
              <p:cNvPr id="170" name="Line 68"/>
              <p:cNvSpPr>
                <a:spLocks noChangeShapeType="1"/>
              </p:cNvSpPr>
              <p:nvPr/>
            </p:nvSpPr>
            <p:spPr bwMode="auto">
              <a:xfrm flipH="1" flipV="1">
                <a:off x="9566084" y="711591"/>
                <a:ext cx="324170" cy="323554"/>
              </a:xfrm>
              <a:prstGeom prst="line">
                <a:avLst/>
              </a:prstGeom>
              <a:noFill/>
              <a:ln w="984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71" name="Line 69"/>
              <p:cNvSpPr>
                <a:spLocks noChangeShapeType="1"/>
              </p:cNvSpPr>
              <p:nvPr/>
            </p:nvSpPr>
            <p:spPr bwMode="auto">
              <a:xfrm flipV="1">
                <a:off x="9566084" y="711591"/>
                <a:ext cx="324170" cy="323554"/>
              </a:xfrm>
              <a:prstGeom prst="line">
                <a:avLst/>
              </a:prstGeom>
              <a:noFill/>
              <a:ln w="984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pic>
          <p:nvPicPr>
            <p:cNvPr id="186" name="Picture 185"/>
            <p:cNvPicPr>
              <a:picLocks noChangeAspect="1"/>
            </p:cNvPicPr>
            <p:nvPr/>
          </p:nvPicPr>
          <p:blipFill>
            <a:blip r:embed="rId3"/>
            <a:stretch>
              <a:fillRect/>
            </a:stretch>
          </p:blipFill>
          <p:spPr>
            <a:xfrm>
              <a:off x="5860251" y="1171804"/>
              <a:ext cx="1196470" cy="901954"/>
            </a:xfrm>
            <a:prstGeom prst="rect">
              <a:avLst/>
            </a:prstGeom>
          </p:spPr>
        </p:pic>
        <p:sp>
          <p:nvSpPr>
            <p:cNvPr id="123" name="Rectangle 122"/>
            <p:cNvSpPr/>
            <p:nvPr/>
          </p:nvSpPr>
          <p:spPr>
            <a:xfrm>
              <a:off x="4828132" y="2172002"/>
              <a:ext cx="1873483" cy="15927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91427" rtlCol="0" anchor="b" anchorCtr="0"/>
            <a:lstStyle/>
            <a:p>
              <a:pPr algn="ctr" defTabSz="914225">
                <a:defRPr/>
              </a:pPr>
              <a:r>
                <a:rPr lang="en-US" sz="1400" kern="0">
                  <a:gradFill>
                    <a:gsLst>
                      <a:gs pos="5439">
                        <a:srgbClr val="00188F"/>
                      </a:gs>
                      <a:gs pos="100000">
                        <a:srgbClr val="00188F"/>
                      </a:gs>
                    </a:gsLst>
                    <a:lin ang="5400000" scaled="0"/>
                  </a:gradFill>
                  <a:latin typeface="Segoe UI" panose="020B0502040204020203" pitchFamily="34" charset="0"/>
                  <a:cs typeface="Segoe UI" panose="020B0502040204020203" pitchFamily="34" charset="0"/>
                </a:rPr>
                <a:t>Relational data</a:t>
              </a:r>
            </a:p>
          </p:txBody>
        </p:sp>
        <p:sp>
          <p:nvSpPr>
            <p:cNvPr id="169" name="Freeform 64"/>
            <p:cNvSpPr>
              <a:spLocks/>
            </p:cNvSpPr>
            <p:nvPr/>
          </p:nvSpPr>
          <p:spPr bwMode="auto">
            <a:xfrm>
              <a:off x="5284995" y="2540738"/>
              <a:ext cx="959758" cy="650936"/>
            </a:xfrm>
            <a:custGeom>
              <a:avLst/>
              <a:gdLst>
                <a:gd name="T0" fmla="*/ 0 w 317"/>
                <a:gd name="T1" fmla="*/ 113 h 215"/>
                <a:gd name="T2" fmla="*/ 102 w 317"/>
                <a:gd name="T3" fmla="*/ 215 h 215"/>
                <a:gd name="T4" fmla="*/ 317 w 317"/>
                <a:gd name="T5" fmla="*/ 0 h 215"/>
              </a:gdLst>
              <a:ahLst/>
              <a:cxnLst>
                <a:cxn ang="0">
                  <a:pos x="T0" y="T1"/>
                </a:cxn>
                <a:cxn ang="0">
                  <a:pos x="T2" y="T3"/>
                </a:cxn>
                <a:cxn ang="0">
                  <a:pos x="T4" y="T5"/>
                </a:cxn>
              </a:cxnLst>
              <a:rect l="0" t="0" r="r" b="b"/>
              <a:pathLst>
                <a:path w="317" h="215">
                  <a:moveTo>
                    <a:pt x="0" y="113"/>
                  </a:moveTo>
                  <a:lnTo>
                    <a:pt x="102" y="215"/>
                  </a:lnTo>
                  <a:lnTo>
                    <a:pt x="317" y="0"/>
                  </a:lnTo>
                </a:path>
              </a:pathLst>
            </a:custGeom>
            <a:noFill/>
            <a:ln w="952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174" name="Up Arrow 173"/>
          <p:cNvSpPr/>
          <p:nvPr/>
        </p:nvSpPr>
        <p:spPr>
          <a:xfrm rot="5400000">
            <a:off x="2346743" y="2140723"/>
            <a:ext cx="441929" cy="799235"/>
          </a:xfrm>
          <a:prstGeom prst="upArrow">
            <a:avLst>
              <a:gd name="adj1" fmla="val 50000"/>
              <a:gd name="adj2" fmla="val 50886"/>
            </a:avLst>
          </a:prstGeom>
          <a:solidFill>
            <a:schemeClr val="accent1"/>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78" name="Up Arrow 177"/>
          <p:cNvSpPr/>
          <p:nvPr/>
        </p:nvSpPr>
        <p:spPr>
          <a:xfrm rot="5400000">
            <a:off x="2346743" y="2996945"/>
            <a:ext cx="441929" cy="799235"/>
          </a:xfrm>
          <a:prstGeom prst="upArrow">
            <a:avLst>
              <a:gd name="adj1" fmla="val 50000"/>
              <a:gd name="adj2" fmla="val 50886"/>
            </a:avLst>
          </a:prstGeom>
          <a:solidFill>
            <a:schemeClr val="accent1"/>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79" name="Up Arrow 178"/>
          <p:cNvSpPr/>
          <p:nvPr/>
        </p:nvSpPr>
        <p:spPr>
          <a:xfrm rot="5400000">
            <a:off x="2346743" y="3853166"/>
            <a:ext cx="441929" cy="799235"/>
          </a:xfrm>
          <a:prstGeom prst="upArrow">
            <a:avLst>
              <a:gd name="adj1" fmla="val 50000"/>
              <a:gd name="adj2" fmla="val 50886"/>
            </a:avLst>
          </a:prstGeom>
          <a:solidFill>
            <a:schemeClr val="accent1"/>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80" name="Up Arrow 179"/>
          <p:cNvSpPr/>
          <p:nvPr/>
        </p:nvSpPr>
        <p:spPr>
          <a:xfrm rot="5400000">
            <a:off x="2346743" y="4709388"/>
            <a:ext cx="441929" cy="799235"/>
          </a:xfrm>
          <a:prstGeom prst="upArrow">
            <a:avLst>
              <a:gd name="adj1" fmla="val 50000"/>
              <a:gd name="adj2" fmla="val 50886"/>
            </a:avLst>
          </a:prstGeom>
          <a:solidFill>
            <a:schemeClr val="accent1"/>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grpSp>
        <p:nvGrpSpPr>
          <p:cNvPr id="175" name="Group 174"/>
          <p:cNvGrpSpPr/>
          <p:nvPr/>
        </p:nvGrpSpPr>
        <p:grpSpPr>
          <a:xfrm>
            <a:off x="464383" y="1389633"/>
            <a:ext cx="1899536" cy="4285642"/>
            <a:chOff x="1781682" y="1631928"/>
            <a:chExt cx="1899806" cy="4286250"/>
          </a:xfrm>
        </p:grpSpPr>
        <p:sp>
          <p:nvSpPr>
            <p:cNvPr id="12" name="Rectangle 11"/>
            <p:cNvSpPr/>
            <p:nvPr/>
          </p:nvSpPr>
          <p:spPr>
            <a:xfrm>
              <a:off x="1781682" y="1631928"/>
              <a:ext cx="1899806" cy="4286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1462832" rIns="0" bIns="0" rtlCol="0" anchor="ctr" anchorCtr="0"/>
            <a:lstStyle/>
            <a:p>
              <a:pPr algn="ctr" defTabSz="914225">
                <a:defRPr/>
              </a:pPr>
              <a:r>
                <a:rPr lang="en-US" sz="2400" kern="0">
                  <a:gradFill>
                    <a:gsLst>
                      <a:gs pos="5439">
                        <a:srgbClr val="F8F8F8"/>
                      </a:gs>
                      <a:gs pos="10000">
                        <a:srgbClr val="F8F8F8"/>
                      </a:gs>
                    </a:gsLst>
                    <a:lin ang="5400000" scaled="0"/>
                  </a:gradFill>
                  <a:latin typeface="Segoe UI Semilight" panose="020B0402040204020203" pitchFamily="34" charset="0"/>
                  <a:cs typeface="Segoe UI Semilight" panose="020B0402040204020203" pitchFamily="34" charset="0"/>
                </a:rPr>
                <a:t>HDInsight</a:t>
              </a:r>
            </a:p>
          </p:txBody>
        </p:sp>
        <p:grpSp>
          <p:nvGrpSpPr>
            <p:cNvPr id="141" name="Group 140"/>
            <p:cNvGrpSpPr/>
            <p:nvPr/>
          </p:nvGrpSpPr>
          <p:grpSpPr>
            <a:xfrm>
              <a:off x="2050587" y="3256399"/>
              <a:ext cx="1361997" cy="943102"/>
              <a:chOff x="2870051" y="3434259"/>
              <a:chExt cx="518056" cy="358723"/>
            </a:xfrm>
          </p:grpSpPr>
          <p:sp>
            <p:nvSpPr>
              <p:cNvPr id="134" name="Freeform 79"/>
              <p:cNvSpPr>
                <a:spLocks/>
              </p:cNvSpPr>
              <p:nvPr/>
            </p:nvSpPr>
            <p:spPr bwMode="auto">
              <a:xfrm>
                <a:off x="2870051" y="3479603"/>
                <a:ext cx="371220" cy="313379"/>
              </a:xfrm>
              <a:custGeom>
                <a:avLst/>
                <a:gdLst>
                  <a:gd name="T0" fmla="*/ 413 w 741"/>
                  <a:gd name="T1" fmla="*/ 0 h 625"/>
                  <a:gd name="T2" fmla="*/ 379 w 741"/>
                  <a:gd name="T3" fmla="*/ 103 h 625"/>
                  <a:gd name="T4" fmla="*/ 391 w 741"/>
                  <a:gd name="T5" fmla="*/ 144 h 625"/>
                  <a:gd name="T6" fmla="*/ 580 w 741"/>
                  <a:gd name="T7" fmla="*/ 289 h 625"/>
                  <a:gd name="T8" fmla="*/ 641 w 741"/>
                  <a:gd name="T9" fmla="*/ 303 h 625"/>
                  <a:gd name="T10" fmla="*/ 661 w 741"/>
                  <a:gd name="T11" fmla="*/ 319 h 625"/>
                  <a:gd name="T12" fmla="*/ 737 w 741"/>
                  <a:gd name="T13" fmla="*/ 592 h 625"/>
                  <a:gd name="T14" fmla="*/ 720 w 741"/>
                  <a:gd name="T15" fmla="*/ 613 h 625"/>
                  <a:gd name="T16" fmla="*/ 628 w 741"/>
                  <a:gd name="T17" fmla="*/ 560 h 625"/>
                  <a:gd name="T18" fmla="*/ 535 w 741"/>
                  <a:gd name="T19" fmla="*/ 393 h 625"/>
                  <a:gd name="T20" fmla="*/ 497 w 741"/>
                  <a:gd name="T21" fmla="*/ 376 h 625"/>
                  <a:gd name="T22" fmla="*/ 338 w 741"/>
                  <a:gd name="T23" fmla="*/ 421 h 625"/>
                  <a:gd name="T24" fmla="*/ 315 w 741"/>
                  <a:gd name="T25" fmla="*/ 456 h 625"/>
                  <a:gd name="T26" fmla="*/ 326 w 741"/>
                  <a:gd name="T27" fmla="*/ 589 h 625"/>
                  <a:gd name="T28" fmla="*/ 302 w 741"/>
                  <a:gd name="T29" fmla="*/ 613 h 625"/>
                  <a:gd name="T30" fmla="*/ 217 w 741"/>
                  <a:gd name="T31" fmla="*/ 554 h 625"/>
                  <a:gd name="T32" fmla="*/ 134 w 741"/>
                  <a:gd name="T33" fmla="*/ 312 h 625"/>
                  <a:gd name="T34" fmla="*/ 108 w 741"/>
                  <a:gd name="T35" fmla="*/ 268 h 625"/>
                  <a:gd name="T36" fmla="*/ 82 w 741"/>
                  <a:gd name="T37" fmla="*/ 273 h 625"/>
                  <a:gd name="T38" fmla="*/ 31 w 741"/>
                  <a:gd name="T39" fmla="*/ 420 h 625"/>
                  <a:gd name="T40" fmla="*/ 22 w 741"/>
                  <a:gd name="T41" fmla="*/ 434 h 625"/>
                  <a:gd name="T42" fmla="*/ 4 w 741"/>
                  <a:gd name="T43" fmla="*/ 417 h 625"/>
                  <a:gd name="T44" fmla="*/ 54 w 741"/>
                  <a:gd name="T45" fmla="*/ 226 h 625"/>
                  <a:gd name="T46" fmla="*/ 71 w 741"/>
                  <a:gd name="T47" fmla="*/ 192 h 625"/>
                  <a:gd name="T48" fmla="*/ 159 w 741"/>
                  <a:gd name="T49" fmla="*/ 68 h 625"/>
                  <a:gd name="T50" fmla="*/ 187 w 741"/>
                  <a:gd name="T51" fmla="*/ 51 h 625"/>
                  <a:gd name="T52" fmla="*/ 413 w 741"/>
                  <a:gd name="T53"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1" h="625">
                    <a:moveTo>
                      <a:pt x="413" y="0"/>
                    </a:moveTo>
                    <a:cubicBezTo>
                      <a:pt x="401" y="37"/>
                      <a:pt x="391" y="70"/>
                      <a:pt x="379" y="103"/>
                    </a:cubicBezTo>
                    <a:cubicBezTo>
                      <a:pt x="373" y="121"/>
                      <a:pt x="376" y="133"/>
                      <a:pt x="391" y="144"/>
                    </a:cubicBezTo>
                    <a:cubicBezTo>
                      <a:pt x="455" y="192"/>
                      <a:pt x="518" y="240"/>
                      <a:pt x="580" y="289"/>
                    </a:cubicBezTo>
                    <a:cubicBezTo>
                      <a:pt x="599" y="303"/>
                      <a:pt x="620" y="303"/>
                      <a:pt x="641" y="303"/>
                    </a:cubicBezTo>
                    <a:cubicBezTo>
                      <a:pt x="653" y="303"/>
                      <a:pt x="658" y="307"/>
                      <a:pt x="661" y="319"/>
                    </a:cubicBezTo>
                    <a:cubicBezTo>
                      <a:pt x="686" y="410"/>
                      <a:pt x="711" y="501"/>
                      <a:pt x="737" y="592"/>
                    </a:cubicBezTo>
                    <a:cubicBezTo>
                      <a:pt x="741" y="608"/>
                      <a:pt x="737" y="614"/>
                      <a:pt x="720" y="613"/>
                    </a:cubicBezTo>
                    <a:cubicBezTo>
                      <a:pt x="646" y="612"/>
                      <a:pt x="664" y="623"/>
                      <a:pt x="628" y="560"/>
                    </a:cubicBezTo>
                    <a:cubicBezTo>
                      <a:pt x="597" y="505"/>
                      <a:pt x="566" y="449"/>
                      <a:pt x="535" y="393"/>
                    </a:cubicBezTo>
                    <a:cubicBezTo>
                      <a:pt x="526" y="376"/>
                      <a:pt x="516" y="370"/>
                      <a:pt x="497" y="376"/>
                    </a:cubicBezTo>
                    <a:cubicBezTo>
                      <a:pt x="444" y="392"/>
                      <a:pt x="391" y="407"/>
                      <a:pt x="338" y="421"/>
                    </a:cubicBezTo>
                    <a:cubicBezTo>
                      <a:pt x="318" y="426"/>
                      <a:pt x="313" y="436"/>
                      <a:pt x="315" y="456"/>
                    </a:cubicBezTo>
                    <a:cubicBezTo>
                      <a:pt x="319" y="500"/>
                      <a:pt x="322" y="545"/>
                      <a:pt x="326" y="589"/>
                    </a:cubicBezTo>
                    <a:cubicBezTo>
                      <a:pt x="328" y="608"/>
                      <a:pt x="321" y="614"/>
                      <a:pt x="302" y="613"/>
                    </a:cubicBezTo>
                    <a:cubicBezTo>
                      <a:pt x="226" y="611"/>
                      <a:pt x="242" y="625"/>
                      <a:pt x="217" y="554"/>
                    </a:cubicBezTo>
                    <a:cubicBezTo>
                      <a:pt x="189" y="473"/>
                      <a:pt x="162" y="393"/>
                      <a:pt x="134" y="312"/>
                    </a:cubicBezTo>
                    <a:cubicBezTo>
                      <a:pt x="129" y="295"/>
                      <a:pt x="120" y="281"/>
                      <a:pt x="108" y="268"/>
                    </a:cubicBezTo>
                    <a:cubicBezTo>
                      <a:pt x="92" y="252"/>
                      <a:pt x="90" y="252"/>
                      <a:pt x="82" y="273"/>
                    </a:cubicBezTo>
                    <a:cubicBezTo>
                      <a:pt x="65" y="322"/>
                      <a:pt x="48" y="371"/>
                      <a:pt x="31" y="420"/>
                    </a:cubicBezTo>
                    <a:cubicBezTo>
                      <a:pt x="29" y="425"/>
                      <a:pt x="29" y="432"/>
                      <a:pt x="22" y="434"/>
                    </a:cubicBezTo>
                    <a:cubicBezTo>
                      <a:pt x="9" y="438"/>
                      <a:pt x="0" y="430"/>
                      <a:pt x="4" y="417"/>
                    </a:cubicBezTo>
                    <a:cubicBezTo>
                      <a:pt x="21" y="353"/>
                      <a:pt x="38" y="289"/>
                      <a:pt x="54" y="226"/>
                    </a:cubicBezTo>
                    <a:cubicBezTo>
                      <a:pt x="58" y="213"/>
                      <a:pt x="64" y="202"/>
                      <a:pt x="71" y="192"/>
                    </a:cubicBezTo>
                    <a:cubicBezTo>
                      <a:pt x="101" y="151"/>
                      <a:pt x="130" y="110"/>
                      <a:pt x="159" y="68"/>
                    </a:cubicBezTo>
                    <a:cubicBezTo>
                      <a:pt x="166" y="58"/>
                      <a:pt x="176" y="53"/>
                      <a:pt x="187" y="51"/>
                    </a:cubicBezTo>
                    <a:cubicBezTo>
                      <a:pt x="261" y="34"/>
                      <a:pt x="335" y="18"/>
                      <a:pt x="41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gradFill>
                    <a:gsLst>
                      <a:gs pos="5439">
                        <a:srgbClr val="F8F8F8"/>
                      </a:gs>
                      <a:gs pos="10000">
                        <a:srgbClr val="F8F8F8"/>
                      </a:gs>
                    </a:gsLst>
                    <a:lin ang="5400000" scaled="0"/>
                  </a:gradFill>
                  <a:latin typeface="Segoe UI"/>
                </a:endParaRPr>
              </a:p>
            </p:txBody>
          </p:sp>
          <p:sp>
            <p:nvSpPr>
              <p:cNvPr id="135" name="Freeform 80"/>
              <p:cNvSpPr>
                <a:spLocks/>
              </p:cNvSpPr>
              <p:nvPr/>
            </p:nvSpPr>
            <p:spPr bwMode="auto">
              <a:xfrm>
                <a:off x="3067103" y="3434259"/>
                <a:ext cx="190272" cy="192816"/>
              </a:xfrm>
              <a:custGeom>
                <a:avLst/>
                <a:gdLst>
                  <a:gd name="T0" fmla="*/ 295 w 380"/>
                  <a:gd name="T1" fmla="*/ 377 h 384"/>
                  <a:gd name="T2" fmla="*/ 289 w 380"/>
                  <a:gd name="T3" fmla="*/ 376 h 384"/>
                  <a:gd name="T4" fmla="*/ 145 w 380"/>
                  <a:gd name="T5" fmla="*/ 325 h 384"/>
                  <a:gd name="T6" fmla="*/ 18 w 380"/>
                  <a:gd name="T7" fmla="*/ 227 h 384"/>
                  <a:gd name="T8" fmla="*/ 6 w 380"/>
                  <a:gd name="T9" fmla="*/ 190 h 384"/>
                  <a:gd name="T10" fmla="*/ 61 w 380"/>
                  <a:gd name="T11" fmla="*/ 21 h 384"/>
                  <a:gd name="T12" fmla="*/ 90 w 380"/>
                  <a:gd name="T13" fmla="*/ 3 h 384"/>
                  <a:gd name="T14" fmla="*/ 225 w 380"/>
                  <a:gd name="T15" fmla="*/ 32 h 384"/>
                  <a:gd name="T16" fmla="*/ 247 w 380"/>
                  <a:gd name="T17" fmla="*/ 53 h 384"/>
                  <a:gd name="T18" fmla="*/ 374 w 380"/>
                  <a:gd name="T19" fmla="*/ 359 h 384"/>
                  <a:gd name="T20" fmla="*/ 361 w 380"/>
                  <a:gd name="T21" fmla="*/ 379 h 384"/>
                  <a:gd name="T22" fmla="*/ 295 w 380"/>
                  <a:gd name="T23" fmla="*/ 379 h 384"/>
                  <a:gd name="T24" fmla="*/ 295 w 380"/>
                  <a:gd name="T25" fmla="*/ 37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384">
                    <a:moveTo>
                      <a:pt x="295" y="377"/>
                    </a:moveTo>
                    <a:cubicBezTo>
                      <a:pt x="293" y="376"/>
                      <a:pt x="291" y="376"/>
                      <a:pt x="289" y="376"/>
                    </a:cubicBezTo>
                    <a:cubicBezTo>
                      <a:pt x="232" y="384"/>
                      <a:pt x="187" y="362"/>
                      <a:pt x="145" y="325"/>
                    </a:cubicBezTo>
                    <a:cubicBezTo>
                      <a:pt x="105" y="289"/>
                      <a:pt x="61" y="259"/>
                      <a:pt x="18" y="227"/>
                    </a:cubicBezTo>
                    <a:cubicBezTo>
                      <a:pt x="4" y="217"/>
                      <a:pt x="0" y="206"/>
                      <a:pt x="6" y="190"/>
                    </a:cubicBezTo>
                    <a:cubicBezTo>
                      <a:pt x="25" y="134"/>
                      <a:pt x="43" y="77"/>
                      <a:pt x="61" y="21"/>
                    </a:cubicBezTo>
                    <a:cubicBezTo>
                      <a:pt x="66" y="4"/>
                      <a:pt x="75" y="0"/>
                      <a:pt x="90" y="3"/>
                    </a:cubicBezTo>
                    <a:cubicBezTo>
                      <a:pt x="135" y="13"/>
                      <a:pt x="180" y="22"/>
                      <a:pt x="225" y="32"/>
                    </a:cubicBezTo>
                    <a:cubicBezTo>
                      <a:pt x="236" y="35"/>
                      <a:pt x="243" y="43"/>
                      <a:pt x="247" y="53"/>
                    </a:cubicBezTo>
                    <a:cubicBezTo>
                      <a:pt x="289" y="156"/>
                      <a:pt x="331" y="258"/>
                      <a:pt x="374" y="359"/>
                    </a:cubicBezTo>
                    <a:cubicBezTo>
                      <a:pt x="380" y="374"/>
                      <a:pt x="376" y="379"/>
                      <a:pt x="361" y="379"/>
                    </a:cubicBezTo>
                    <a:cubicBezTo>
                      <a:pt x="339" y="378"/>
                      <a:pt x="317" y="379"/>
                      <a:pt x="295" y="379"/>
                    </a:cubicBezTo>
                    <a:cubicBezTo>
                      <a:pt x="295" y="378"/>
                      <a:pt x="295" y="377"/>
                      <a:pt x="295" y="3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gradFill>
                    <a:gsLst>
                      <a:gs pos="5439">
                        <a:srgbClr val="F8F8F8"/>
                      </a:gs>
                      <a:gs pos="10000">
                        <a:srgbClr val="F8F8F8"/>
                      </a:gs>
                    </a:gsLst>
                    <a:lin ang="5400000" scaled="0"/>
                  </a:gradFill>
                  <a:latin typeface="Segoe UI"/>
                </a:endParaRPr>
              </a:p>
            </p:txBody>
          </p:sp>
          <p:sp>
            <p:nvSpPr>
              <p:cNvPr id="136" name="Freeform 81"/>
              <p:cNvSpPr>
                <a:spLocks noEditPoints="1"/>
              </p:cNvSpPr>
              <p:nvPr/>
            </p:nvSpPr>
            <p:spPr bwMode="auto">
              <a:xfrm>
                <a:off x="3201226" y="3464347"/>
                <a:ext cx="127342" cy="252568"/>
              </a:xfrm>
              <a:custGeom>
                <a:avLst/>
                <a:gdLst>
                  <a:gd name="T0" fmla="*/ 248 w 254"/>
                  <a:gd name="T1" fmla="*/ 185 h 503"/>
                  <a:gd name="T2" fmla="*/ 169 w 254"/>
                  <a:gd name="T3" fmla="*/ 44 h 503"/>
                  <a:gd name="T4" fmla="*/ 143 w 254"/>
                  <a:gd name="T5" fmla="*/ 24 h 503"/>
                  <a:gd name="T6" fmla="*/ 0 w 254"/>
                  <a:gd name="T7" fmla="*/ 0 h 503"/>
                  <a:gd name="T8" fmla="*/ 80 w 254"/>
                  <a:gd name="T9" fmla="*/ 193 h 503"/>
                  <a:gd name="T10" fmla="*/ 130 w 254"/>
                  <a:gd name="T11" fmla="*/ 244 h 503"/>
                  <a:gd name="T12" fmla="*/ 153 w 254"/>
                  <a:gd name="T13" fmla="*/ 272 h 503"/>
                  <a:gd name="T14" fmla="*/ 161 w 254"/>
                  <a:gd name="T15" fmla="*/ 385 h 503"/>
                  <a:gd name="T16" fmla="*/ 224 w 254"/>
                  <a:gd name="T17" fmla="*/ 491 h 503"/>
                  <a:gd name="T18" fmla="*/ 247 w 254"/>
                  <a:gd name="T19" fmla="*/ 479 h 503"/>
                  <a:gd name="T20" fmla="*/ 254 w 254"/>
                  <a:gd name="T21" fmla="*/ 207 h 503"/>
                  <a:gd name="T22" fmla="*/ 248 w 254"/>
                  <a:gd name="T23" fmla="*/ 185 h 503"/>
                  <a:gd name="T24" fmla="*/ 130 w 254"/>
                  <a:gd name="T25" fmla="*/ 86 h 503"/>
                  <a:gd name="T26" fmla="*/ 110 w 254"/>
                  <a:gd name="T27" fmla="*/ 66 h 503"/>
                  <a:gd name="T28" fmla="*/ 128 w 254"/>
                  <a:gd name="T29" fmla="*/ 46 h 503"/>
                  <a:gd name="T30" fmla="*/ 150 w 254"/>
                  <a:gd name="T31" fmla="*/ 64 h 503"/>
                  <a:gd name="T32" fmla="*/ 130 w 254"/>
                  <a:gd name="T33" fmla="*/ 8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4" h="503">
                    <a:moveTo>
                      <a:pt x="248" y="185"/>
                    </a:moveTo>
                    <a:cubicBezTo>
                      <a:pt x="221" y="138"/>
                      <a:pt x="195" y="91"/>
                      <a:pt x="169" y="44"/>
                    </a:cubicBezTo>
                    <a:cubicBezTo>
                      <a:pt x="163" y="34"/>
                      <a:pt x="155" y="26"/>
                      <a:pt x="143" y="24"/>
                    </a:cubicBezTo>
                    <a:cubicBezTo>
                      <a:pt x="96" y="16"/>
                      <a:pt x="50" y="8"/>
                      <a:pt x="0" y="0"/>
                    </a:cubicBezTo>
                    <a:cubicBezTo>
                      <a:pt x="28" y="66"/>
                      <a:pt x="56" y="129"/>
                      <a:pt x="80" y="193"/>
                    </a:cubicBezTo>
                    <a:cubicBezTo>
                      <a:pt x="90" y="218"/>
                      <a:pt x="103" y="236"/>
                      <a:pt x="130" y="244"/>
                    </a:cubicBezTo>
                    <a:cubicBezTo>
                      <a:pt x="143" y="247"/>
                      <a:pt x="152" y="256"/>
                      <a:pt x="153" y="272"/>
                    </a:cubicBezTo>
                    <a:cubicBezTo>
                      <a:pt x="155" y="310"/>
                      <a:pt x="158" y="348"/>
                      <a:pt x="161" y="385"/>
                    </a:cubicBezTo>
                    <a:cubicBezTo>
                      <a:pt x="169" y="469"/>
                      <a:pt x="153" y="446"/>
                      <a:pt x="224" y="491"/>
                    </a:cubicBezTo>
                    <a:cubicBezTo>
                      <a:pt x="244" y="503"/>
                      <a:pt x="246" y="502"/>
                      <a:pt x="247" y="479"/>
                    </a:cubicBezTo>
                    <a:cubicBezTo>
                      <a:pt x="249" y="388"/>
                      <a:pt x="251" y="298"/>
                      <a:pt x="254" y="207"/>
                    </a:cubicBezTo>
                    <a:cubicBezTo>
                      <a:pt x="254" y="199"/>
                      <a:pt x="252" y="192"/>
                      <a:pt x="248" y="185"/>
                    </a:cubicBezTo>
                    <a:close/>
                    <a:moveTo>
                      <a:pt x="130" y="86"/>
                    </a:moveTo>
                    <a:cubicBezTo>
                      <a:pt x="118" y="86"/>
                      <a:pt x="110" y="78"/>
                      <a:pt x="110" y="66"/>
                    </a:cubicBezTo>
                    <a:cubicBezTo>
                      <a:pt x="110" y="54"/>
                      <a:pt x="116" y="47"/>
                      <a:pt x="128" y="46"/>
                    </a:cubicBezTo>
                    <a:cubicBezTo>
                      <a:pt x="141" y="46"/>
                      <a:pt x="148" y="52"/>
                      <a:pt x="150" y="64"/>
                    </a:cubicBezTo>
                    <a:cubicBezTo>
                      <a:pt x="149" y="78"/>
                      <a:pt x="142" y="85"/>
                      <a:pt x="130" y="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gradFill>
                    <a:gsLst>
                      <a:gs pos="5439">
                        <a:srgbClr val="F8F8F8"/>
                      </a:gs>
                      <a:gs pos="10000">
                        <a:srgbClr val="F8F8F8"/>
                      </a:gs>
                    </a:gsLst>
                    <a:lin ang="5400000" scaled="0"/>
                  </a:gradFill>
                  <a:latin typeface="Segoe UI"/>
                </a:endParaRPr>
              </a:p>
            </p:txBody>
          </p:sp>
          <p:sp>
            <p:nvSpPr>
              <p:cNvPr id="137" name="Freeform 82"/>
              <p:cNvSpPr>
                <a:spLocks/>
              </p:cNvSpPr>
              <p:nvPr/>
            </p:nvSpPr>
            <p:spPr bwMode="auto">
              <a:xfrm>
                <a:off x="2889757" y="3623897"/>
                <a:ext cx="59963" cy="163576"/>
              </a:xfrm>
              <a:custGeom>
                <a:avLst/>
                <a:gdLst>
                  <a:gd name="T0" fmla="*/ 7 w 120"/>
                  <a:gd name="T1" fmla="*/ 210 h 326"/>
                  <a:gd name="T2" fmla="*/ 54 w 120"/>
                  <a:gd name="T3" fmla="*/ 10 h 326"/>
                  <a:gd name="T4" fmla="*/ 59 w 120"/>
                  <a:gd name="T5" fmla="*/ 1 h 326"/>
                  <a:gd name="T6" fmla="*/ 69 w 120"/>
                  <a:gd name="T7" fmla="*/ 9 h 326"/>
                  <a:gd name="T8" fmla="*/ 95 w 120"/>
                  <a:gd name="T9" fmla="*/ 78 h 326"/>
                  <a:gd name="T10" fmla="*/ 105 w 120"/>
                  <a:gd name="T11" fmla="*/ 226 h 326"/>
                  <a:gd name="T12" fmla="*/ 88 w 120"/>
                  <a:gd name="T13" fmla="*/ 306 h 326"/>
                  <a:gd name="T14" fmla="*/ 65 w 120"/>
                  <a:gd name="T15" fmla="*/ 325 h 326"/>
                  <a:gd name="T16" fmla="*/ 19 w 120"/>
                  <a:gd name="T17" fmla="*/ 325 h 326"/>
                  <a:gd name="T18" fmla="*/ 1 w 120"/>
                  <a:gd name="T19" fmla="*/ 304 h 326"/>
                  <a:gd name="T20" fmla="*/ 7 w 120"/>
                  <a:gd name="T21" fmla="*/ 21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326">
                    <a:moveTo>
                      <a:pt x="7" y="210"/>
                    </a:moveTo>
                    <a:cubicBezTo>
                      <a:pt x="0" y="147"/>
                      <a:pt x="29" y="79"/>
                      <a:pt x="54" y="10"/>
                    </a:cubicBezTo>
                    <a:cubicBezTo>
                      <a:pt x="55" y="7"/>
                      <a:pt x="55" y="2"/>
                      <a:pt x="59" y="1"/>
                    </a:cubicBezTo>
                    <a:cubicBezTo>
                      <a:pt x="65" y="0"/>
                      <a:pt x="67" y="5"/>
                      <a:pt x="69" y="9"/>
                    </a:cubicBezTo>
                    <a:cubicBezTo>
                      <a:pt x="81" y="31"/>
                      <a:pt x="84" y="56"/>
                      <a:pt x="95" y="78"/>
                    </a:cubicBezTo>
                    <a:cubicBezTo>
                      <a:pt x="118" y="126"/>
                      <a:pt x="120" y="175"/>
                      <a:pt x="105" y="226"/>
                    </a:cubicBezTo>
                    <a:cubicBezTo>
                      <a:pt x="97" y="252"/>
                      <a:pt x="93" y="279"/>
                      <a:pt x="88" y="306"/>
                    </a:cubicBezTo>
                    <a:cubicBezTo>
                      <a:pt x="86" y="319"/>
                      <a:pt x="79" y="326"/>
                      <a:pt x="65" y="325"/>
                    </a:cubicBezTo>
                    <a:cubicBezTo>
                      <a:pt x="50" y="325"/>
                      <a:pt x="35" y="325"/>
                      <a:pt x="19" y="325"/>
                    </a:cubicBezTo>
                    <a:cubicBezTo>
                      <a:pt x="4" y="326"/>
                      <a:pt x="0" y="318"/>
                      <a:pt x="1" y="304"/>
                    </a:cubicBezTo>
                    <a:cubicBezTo>
                      <a:pt x="3" y="277"/>
                      <a:pt x="5" y="250"/>
                      <a:pt x="7" y="2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gradFill>
                    <a:gsLst>
                      <a:gs pos="5439">
                        <a:srgbClr val="F8F8F8"/>
                      </a:gs>
                      <a:gs pos="10000">
                        <a:srgbClr val="F8F8F8"/>
                      </a:gs>
                    </a:gsLst>
                    <a:lin ang="5400000" scaled="0"/>
                  </a:gradFill>
                  <a:latin typeface="Segoe UI"/>
                </a:endParaRPr>
              </a:p>
            </p:txBody>
          </p:sp>
          <p:sp>
            <p:nvSpPr>
              <p:cNvPr id="138" name="Freeform 83"/>
              <p:cNvSpPr>
                <a:spLocks/>
              </p:cNvSpPr>
              <p:nvPr/>
            </p:nvSpPr>
            <p:spPr bwMode="auto">
              <a:xfrm>
                <a:off x="3095496" y="3675173"/>
                <a:ext cx="53183" cy="112300"/>
              </a:xfrm>
              <a:custGeom>
                <a:avLst/>
                <a:gdLst>
                  <a:gd name="T0" fmla="*/ 36 w 106"/>
                  <a:gd name="T1" fmla="*/ 223 h 224"/>
                  <a:gd name="T2" fmla="*/ 18 w 106"/>
                  <a:gd name="T3" fmla="*/ 223 h 224"/>
                  <a:gd name="T4" fmla="*/ 0 w 106"/>
                  <a:gd name="T5" fmla="*/ 205 h 224"/>
                  <a:gd name="T6" fmla="*/ 12 w 106"/>
                  <a:gd name="T7" fmla="*/ 24 h 224"/>
                  <a:gd name="T8" fmla="*/ 22 w 106"/>
                  <a:gd name="T9" fmla="*/ 12 h 224"/>
                  <a:gd name="T10" fmla="*/ 45 w 106"/>
                  <a:gd name="T11" fmla="*/ 5 h 224"/>
                  <a:gd name="T12" fmla="*/ 71 w 106"/>
                  <a:gd name="T13" fmla="*/ 15 h 224"/>
                  <a:gd name="T14" fmla="*/ 72 w 106"/>
                  <a:gd name="T15" fmla="*/ 17 h 224"/>
                  <a:gd name="T16" fmla="*/ 92 w 106"/>
                  <a:gd name="T17" fmla="*/ 135 h 224"/>
                  <a:gd name="T18" fmla="*/ 81 w 106"/>
                  <a:gd name="T19" fmla="*/ 185 h 224"/>
                  <a:gd name="T20" fmla="*/ 36 w 106"/>
                  <a:gd name="T21" fmla="*/ 22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224">
                    <a:moveTo>
                      <a:pt x="36" y="223"/>
                    </a:moveTo>
                    <a:cubicBezTo>
                      <a:pt x="30" y="223"/>
                      <a:pt x="24" y="223"/>
                      <a:pt x="18" y="223"/>
                    </a:cubicBezTo>
                    <a:cubicBezTo>
                      <a:pt x="5" y="224"/>
                      <a:pt x="0" y="217"/>
                      <a:pt x="0" y="205"/>
                    </a:cubicBezTo>
                    <a:cubicBezTo>
                      <a:pt x="4" y="144"/>
                      <a:pt x="8" y="84"/>
                      <a:pt x="12" y="24"/>
                    </a:cubicBezTo>
                    <a:cubicBezTo>
                      <a:pt x="12" y="16"/>
                      <a:pt x="16" y="13"/>
                      <a:pt x="22" y="12"/>
                    </a:cubicBezTo>
                    <a:cubicBezTo>
                      <a:pt x="30" y="9"/>
                      <a:pt x="38" y="8"/>
                      <a:pt x="45" y="5"/>
                    </a:cubicBezTo>
                    <a:cubicBezTo>
                      <a:pt x="57" y="0"/>
                      <a:pt x="66" y="3"/>
                      <a:pt x="71" y="15"/>
                    </a:cubicBezTo>
                    <a:cubicBezTo>
                      <a:pt x="71" y="16"/>
                      <a:pt x="72" y="17"/>
                      <a:pt x="72" y="17"/>
                    </a:cubicBezTo>
                    <a:cubicBezTo>
                      <a:pt x="99" y="53"/>
                      <a:pt x="106" y="92"/>
                      <a:pt x="92" y="135"/>
                    </a:cubicBezTo>
                    <a:cubicBezTo>
                      <a:pt x="86" y="151"/>
                      <a:pt x="84" y="168"/>
                      <a:pt x="81" y="185"/>
                    </a:cubicBezTo>
                    <a:cubicBezTo>
                      <a:pt x="73" y="223"/>
                      <a:pt x="74" y="223"/>
                      <a:pt x="36" y="2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gradFill>
                    <a:gsLst>
                      <a:gs pos="5439">
                        <a:srgbClr val="F8F8F8"/>
                      </a:gs>
                      <a:gs pos="10000">
                        <a:srgbClr val="F8F8F8"/>
                      </a:gs>
                    </a:gsLst>
                    <a:lin ang="5400000" scaled="0"/>
                  </a:gradFill>
                  <a:latin typeface="Segoe UI"/>
                </a:endParaRPr>
              </a:p>
            </p:txBody>
          </p:sp>
          <p:sp>
            <p:nvSpPr>
              <p:cNvPr id="139" name="Freeform 84"/>
              <p:cNvSpPr>
                <a:spLocks/>
              </p:cNvSpPr>
              <p:nvPr/>
            </p:nvSpPr>
            <p:spPr bwMode="auto">
              <a:xfrm>
                <a:off x="3333017" y="3684708"/>
                <a:ext cx="54030" cy="38563"/>
              </a:xfrm>
              <a:custGeom>
                <a:avLst/>
                <a:gdLst>
                  <a:gd name="T0" fmla="*/ 2 w 108"/>
                  <a:gd name="T1" fmla="*/ 33 h 77"/>
                  <a:gd name="T2" fmla="*/ 35 w 108"/>
                  <a:gd name="T3" fmla="*/ 9 h 77"/>
                  <a:gd name="T4" fmla="*/ 94 w 108"/>
                  <a:gd name="T5" fmla="*/ 24 h 77"/>
                  <a:gd name="T6" fmla="*/ 99 w 108"/>
                  <a:gd name="T7" fmla="*/ 43 h 77"/>
                  <a:gd name="T8" fmla="*/ 4 w 108"/>
                  <a:gd name="T9" fmla="*/ 64 h 77"/>
                  <a:gd name="T10" fmla="*/ 1 w 108"/>
                  <a:gd name="T11" fmla="*/ 57 h 77"/>
                  <a:gd name="T12" fmla="*/ 2 w 108"/>
                  <a:gd name="T13" fmla="*/ 33 h 77"/>
                </a:gdLst>
                <a:ahLst/>
                <a:cxnLst>
                  <a:cxn ang="0">
                    <a:pos x="T0" y="T1"/>
                  </a:cxn>
                  <a:cxn ang="0">
                    <a:pos x="T2" y="T3"/>
                  </a:cxn>
                  <a:cxn ang="0">
                    <a:pos x="T4" y="T5"/>
                  </a:cxn>
                  <a:cxn ang="0">
                    <a:pos x="T6" y="T7"/>
                  </a:cxn>
                  <a:cxn ang="0">
                    <a:pos x="T8" y="T9"/>
                  </a:cxn>
                  <a:cxn ang="0">
                    <a:pos x="T10" y="T11"/>
                  </a:cxn>
                  <a:cxn ang="0">
                    <a:pos x="T12" y="T13"/>
                  </a:cxn>
                </a:cxnLst>
                <a:rect l="0" t="0" r="r" b="b"/>
                <a:pathLst>
                  <a:path w="108" h="77">
                    <a:moveTo>
                      <a:pt x="2" y="33"/>
                    </a:moveTo>
                    <a:cubicBezTo>
                      <a:pt x="2" y="0"/>
                      <a:pt x="2" y="0"/>
                      <a:pt x="35" y="9"/>
                    </a:cubicBezTo>
                    <a:cubicBezTo>
                      <a:pt x="54" y="14"/>
                      <a:pt x="74" y="19"/>
                      <a:pt x="94" y="24"/>
                    </a:cubicBezTo>
                    <a:cubicBezTo>
                      <a:pt x="108" y="27"/>
                      <a:pt x="108" y="33"/>
                      <a:pt x="99" y="43"/>
                    </a:cubicBezTo>
                    <a:cubicBezTo>
                      <a:pt x="75" y="67"/>
                      <a:pt x="33" y="77"/>
                      <a:pt x="4" y="64"/>
                    </a:cubicBezTo>
                    <a:cubicBezTo>
                      <a:pt x="0" y="62"/>
                      <a:pt x="1" y="60"/>
                      <a:pt x="1" y="57"/>
                    </a:cubicBezTo>
                    <a:cubicBezTo>
                      <a:pt x="2" y="49"/>
                      <a:pt x="2" y="41"/>
                      <a:pt x="2"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gradFill>
                    <a:gsLst>
                      <a:gs pos="5439">
                        <a:srgbClr val="F8F8F8"/>
                      </a:gs>
                      <a:gs pos="10000">
                        <a:srgbClr val="F8F8F8"/>
                      </a:gs>
                    </a:gsLst>
                    <a:lin ang="5400000" scaled="0"/>
                  </a:gradFill>
                  <a:latin typeface="Segoe UI"/>
                </a:endParaRPr>
              </a:p>
            </p:txBody>
          </p:sp>
          <p:sp>
            <p:nvSpPr>
              <p:cNvPr id="140" name="Freeform 85"/>
              <p:cNvSpPr>
                <a:spLocks/>
              </p:cNvSpPr>
              <p:nvPr/>
            </p:nvSpPr>
            <p:spPr bwMode="auto">
              <a:xfrm>
                <a:off x="3359503" y="3642543"/>
                <a:ext cx="28604" cy="46615"/>
              </a:xfrm>
              <a:custGeom>
                <a:avLst/>
                <a:gdLst>
                  <a:gd name="T0" fmla="*/ 57 w 57"/>
                  <a:gd name="T1" fmla="*/ 93 h 93"/>
                  <a:gd name="T2" fmla="*/ 16 w 57"/>
                  <a:gd name="T3" fmla="*/ 83 h 93"/>
                  <a:gd name="T4" fmla="*/ 5 w 57"/>
                  <a:gd name="T5" fmla="*/ 69 h 93"/>
                  <a:gd name="T6" fmla="*/ 1 w 57"/>
                  <a:gd name="T7" fmla="*/ 26 h 93"/>
                  <a:gd name="T8" fmla="*/ 15 w 57"/>
                  <a:gd name="T9" fmla="*/ 5 h 93"/>
                  <a:gd name="T10" fmla="*/ 47 w 57"/>
                  <a:gd name="T11" fmla="*/ 19 h 93"/>
                  <a:gd name="T12" fmla="*/ 57 w 57"/>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7" h="93">
                    <a:moveTo>
                      <a:pt x="57" y="93"/>
                    </a:moveTo>
                    <a:cubicBezTo>
                      <a:pt x="42" y="89"/>
                      <a:pt x="29" y="86"/>
                      <a:pt x="16" y="83"/>
                    </a:cubicBezTo>
                    <a:cubicBezTo>
                      <a:pt x="9" y="82"/>
                      <a:pt x="6" y="77"/>
                      <a:pt x="5" y="69"/>
                    </a:cubicBezTo>
                    <a:cubicBezTo>
                      <a:pt x="5" y="55"/>
                      <a:pt x="3" y="40"/>
                      <a:pt x="1" y="26"/>
                    </a:cubicBezTo>
                    <a:cubicBezTo>
                      <a:pt x="0" y="15"/>
                      <a:pt x="0" y="5"/>
                      <a:pt x="15" y="5"/>
                    </a:cubicBezTo>
                    <a:cubicBezTo>
                      <a:pt x="27" y="5"/>
                      <a:pt x="43" y="0"/>
                      <a:pt x="47" y="19"/>
                    </a:cubicBezTo>
                    <a:cubicBezTo>
                      <a:pt x="50" y="43"/>
                      <a:pt x="54" y="66"/>
                      <a:pt x="57" y="9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gradFill>
                    <a:gsLst>
                      <a:gs pos="5439">
                        <a:srgbClr val="F8F8F8"/>
                      </a:gs>
                      <a:gs pos="10000">
                        <a:srgbClr val="F8F8F8"/>
                      </a:gs>
                    </a:gsLst>
                    <a:lin ang="5400000" scaled="0"/>
                  </a:gradFill>
                  <a:latin typeface="Segoe UI"/>
                </a:endParaRPr>
              </a:p>
            </p:txBody>
          </p:sp>
        </p:grpSp>
      </p:grpSp>
      <p:sp>
        <p:nvSpPr>
          <p:cNvPr id="183" name="Up Arrow 182"/>
          <p:cNvSpPr/>
          <p:nvPr/>
        </p:nvSpPr>
        <p:spPr>
          <a:xfrm rot="16200000">
            <a:off x="6787132" y="4281277"/>
            <a:ext cx="441929" cy="799235"/>
          </a:xfrm>
          <a:prstGeom prst="upArrow">
            <a:avLst>
              <a:gd name="adj1" fmla="val 50000"/>
              <a:gd name="adj2" fmla="val 50886"/>
            </a:avLst>
          </a:prstGeom>
          <a:solidFill>
            <a:schemeClr val="accent1"/>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82" name="Up Arrow 181"/>
          <p:cNvSpPr/>
          <p:nvPr/>
        </p:nvSpPr>
        <p:spPr>
          <a:xfrm rot="16200000">
            <a:off x="6787132" y="2595109"/>
            <a:ext cx="441929" cy="799235"/>
          </a:xfrm>
          <a:prstGeom prst="upArrow">
            <a:avLst>
              <a:gd name="adj1" fmla="val 50000"/>
              <a:gd name="adj2" fmla="val 50886"/>
            </a:avLst>
          </a:prstGeom>
          <a:solidFill>
            <a:schemeClr val="accent1"/>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grpSp>
        <p:nvGrpSpPr>
          <p:cNvPr id="176" name="Group 175"/>
          <p:cNvGrpSpPr/>
          <p:nvPr/>
        </p:nvGrpSpPr>
        <p:grpSpPr>
          <a:xfrm>
            <a:off x="7192259" y="1389633"/>
            <a:ext cx="1899536" cy="4285642"/>
            <a:chOff x="8510512" y="1631928"/>
            <a:chExt cx="1899806" cy="4286250"/>
          </a:xfrm>
        </p:grpSpPr>
        <p:sp>
          <p:nvSpPr>
            <p:cNvPr id="13" name="Rectangle 12"/>
            <p:cNvSpPr/>
            <p:nvPr/>
          </p:nvSpPr>
          <p:spPr>
            <a:xfrm>
              <a:off x="8510512" y="1631928"/>
              <a:ext cx="1899806" cy="4286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1462832" rtlCol="0" anchor="ctr"/>
            <a:lstStyle/>
            <a:p>
              <a:pPr algn="ctr" defTabSz="914225">
                <a:defRPr/>
              </a:pPr>
              <a:r>
                <a:rPr lang="en-US" sz="2400" kern="0">
                  <a:gradFill>
                    <a:gsLst>
                      <a:gs pos="5439">
                        <a:srgbClr val="F8F8F8"/>
                      </a:gs>
                      <a:gs pos="10000">
                        <a:srgbClr val="F8F8F8"/>
                      </a:gs>
                    </a:gsLst>
                    <a:lin ang="5400000" scaled="0"/>
                  </a:gradFill>
                  <a:latin typeface="Segoe UI Semilight" panose="020B0402040204020203" pitchFamily="34" charset="0"/>
                  <a:cs typeface="Segoe UI Semilight" panose="020B0402040204020203" pitchFamily="34" charset="0"/>
                </a:rPr>
                <a:t>PolyBase</a:t>
              </a:r>
            </a:p>
          </p:txBody>
        </p:sp>
        <p:pic>
          <p:nvPicPr>
            <p:cNvPr id="113" name="Picture 112"/>
            <p:cNvPicPr>
              <a:picLocks noChangeAspect="1"/>
            </p:cNvPicPr>
            <p:nvPr/>
          </p:nvPicPr>
          <p:blipFill>
            <a:blip r:embed="rId4"/>
            <a:stretch>
              <a:fillRect/>
            </a:stretch>
          </p:blipFill>
          <p:spPr>
            <a:xfrm>
              <a:off x="9192662" y="2817149"/>
              <a:ext cx="535507" cy="1382352"/>
            </a:xfrm>
            <a:prstGeom prst="rect">
              <a:avLst/>
            </a:prstGeom>
          </p:spPr>
        </p:pic>
      </p:grpSp>
      <p:sp>
        <p:nvSpPr>
          <p:cNvPr id="4" name="Title 3"/>
          <p:cNvSpPr>
            <a:spLocks noGrp="1"/>
          </p:cNvSpPr>
          <p:nvPr>
            <p:ph type="title"/>
          </p:nvPr>
        </p:nvSpPr>
        <p:spPr/>
        <p:txBody>
          <a:bodyPr/>
          <a:lstStyle/>
          <a:p>
            <a:pPr lvl="0">
              <a:defRPr/>
            </a:pPr>
            <a:r>
              <a:rPr lang="en-US" dirty="0">
                <a:solidFill>
                  <a:srgbClr val="D83B01"/>
                </a:solidFill>
              </a:rPr>
              <a:t>Business Intelligence Integration</a:t>
            </a:r>
          </a:p>
        </p:txBody>
      </p:sp>
    </p:spTree>
    <p:extLst>
      <p:ext uri="{BB962C8B-B14F-4D97-AF65-F5344CB8AC3E}">
        <p14:creationId xmlns:p14="http://schemas.microsoft.com/office/powerpoint/2010/main" val="1267085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Effect transition="in" filter="fade">
                                      <p:cBhvr>
                                        <p:cTn id="11" dur="500"/>
                                        <p:tgtEl>
                                          <p:spTgt spid="18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wipe(left)">
                                      <p:cBhvr>
                                        <p:cTn id="20" dur="500"/>
                                        <p:tgtEl>
                                          <p:spTgt spid="174"/>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78"/>
                                        </p:tgtEl>
                                        <p:attrNameLst>
                                          <p:attrName>style.visibility</p:attrName>
                                        </p:attrNameLst>
                                      </p:cBhvr>
                                      <p:to>
                                        <p:strVal val="visible"/>
                                      </p:to>
                                    </p:set>
                                    <p:animEffect transition="in" filter="wipe(left)">
                                      <p:cBhvr>
                                        <p:cTn id="24" dur="500"/>
                                        <p:tgtEl>
                                          <p:spTgt spid="17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79"/>
                                        </p:tgtEl>
                                        <p:attrNameLst>
                                          <p:attrName>style.visibility</p:attrName>
                                        </p:attrNameLst>
                                      </p:cBhvr>
                                      <p:to>
                                        <p:strVal val="visible"/>
                                      </p:to>
                                    </p:set>
                                    <p:animEffect transition="in" filter="wipe(left)">
                                      <p:cBhvr>
                                        <p:cTn id="28" dur="500"/>
                                        <p:tgtEl>
                                          <p:spTgt spid="179"/>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80"/>
                                        </p:tgtEl>
                                        <p:attrNameLst>
                                          <p:attrName>style.visibility</p:attrName>
                                        </p:attrNameLst>
                                      </p:cBhvr>
                                      <p:to>
                                        <p:strVal val="visible"/>
                                      </p:to>
                                    </p:set>
                                    <p:animEffect transition="in" filter="wipe(left)">
                                      <p:cBhvr>
                                        <p:cTn id="32" dur="500"/>
                                        <p:tgtEl>
                                          <p:spTgt spid="1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82"/>
                                        </p:tgtEl>
                                        <p:attrNameLst>
                                          <p:attrName>style.visibility</p:attrName>
                                        </p:attrNameLst>
                                      </p:cBhvr>
                                      <p:to>
                                        <p:strVal val="visible"/>
                                      </p:to>
                                    </p:set>
                                    <p:animEffect transition="in" filter="wipe(right)">
                                      <p:cBhvr>
                                        <p:cTn id="37" dur="500"/>
                                        <p:tgtEl>
                                          <p:spTgt spid="182"/>
                                        </p:tgtEl>
                                      </p:cBhvr>
                                    </p:animEffect>
                                  </p:childTnLst>
                                </p:cTn>
                              </p:par>
                            </p:childTnLst>
                          </p:cTn>
                        </p:par>
                        <p:par>
                          <p:cTn id="38" fill="hold">
                            <p:stCondLst>
                              <p:cond delay="500"/>
                            </p:stCondLst>
                            <p:childTnLst>
                              <p:par>
                                <p:cTn id="39" presetID="22" presetClass="entr" presetSubtype="2" fill="hold" grpId="0" nodeType="afterEffect">
                                  <p:stCondLst>
                                    <p:cond delay="0"/>
                                  </p:stCondLst>
                                  <p:childTnLst>
                                    <p:set>
                                      <p:cBhvr>
                                        <p:cTn id="40" dur="1" fill="hold">
                                          <p:stCondLst>
                                            <p:cond delay="0"/>
                                          </p:stCondLst>
                                        </p:cTn>
                                        <p:tgtEl>
                                          <p:spTgt spid="183"/>
                                        </p:tgtEl>
                                        <p:attrNameLst>
                                          <p:attrName>style.visibility</p:attrName>
                                        </p:attrNameLst>
                                      </p:cBhvr>
                                      <p:to>
                                        <p:strVal val="visible"/>
                                      </p:to>
                                    </p:set>
                                    <p:animEffect transition="in" filter="wipe(right)">
                                      <p:cBhvr>
                                        <p:cTn id="41"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8" grpId="0" animBg="1"/>
      <p:bldP spid="179" grpId="0" animBg="1"/>
      <p:bldP spid="180" grpId="0" animBg="1"/>
      <p:bldP spid="183" grpId="0" animBg="1"/>
      <p:bldP spid="18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Visualizing data</a:t>
            </a:r>
          </a:p>
        </p:txBody>
      </p:sp>
      <p:sp>
        <p:nvSpPr>
          <p:cNvPr id="5" name="Rectangle 4"/>
          <p:cNvSpPr/>
          <p:nvPr/>
        </p:nvSpPr>
        <p:spPr bwMode="auto">
          <a:xfrm>
            <a:off x="717451" y="2681979"/>
            <a:ext cx="3212189" cy="896425"/>
          </a:xfrm>
          <a:prstGeom prst="rect">
            <a:avLst/>
          </a:prstGeom>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Azure Data Lake Store</a:t>
            </a:r>
          </a:p>
        </p:txBody>
      </p:sp>
      <p:sp>
        <p:nvSpPr>
          <p:cNvPr id="6" name="Rectangle 5"/>
          <p:cNvSpPr/>
          <p:nvPr/>
        </p:nvSpPr>
        <p:spPr bwMode="auto">
          <a:xfrm>
            <a:off x="9756401" y="777855"/>
            <a:ext cx="1419339" cy="896425"/>
          </a:xfrm>
          <a:prstGeom prst="rect">
            <a:avLst/>
          </a:prstGeom>
          <a:solidFill>
            <a:srgbClr val="00205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gradFill>
                  <a:gsLst>
                    <a:gs pos="5439">
                      <a:srgbClr val="F8F8F8"/>
                    </a:gs>
                    <a:gs pos="10000">
                      <a:srgbClr val="F8F8F8"/>
                    </a:gs>
                  </a:gsLst>
                  <a:lin ang="5400000" scaled="0"/>
                </a:gradFill>
                <a:latin typeface="Segoe UI"/>
              </a:rPr>
              <a:t>Power BI dashboard</a:t>
            </a:r>
          </a:p>
        </p:txBody>
      </p:sp>
      <p:sp>
        <p:nvSpPr>
          <p:cNvPr id="7" name="Rectangle 6"/>
          <p:cNvSpPr/>
          <p:nvPr/>
        </p:nvSpPr>
        <p:spPr bwMode="auto">
          <a:xfrm>
            <a:off x="9756401" y="1934959"/>
            <a:ext cx="1419339" cy="896425"/>
          </a:xfrm>
          <a:prstGeom prst="rect">
            <a:avLst/>
          </a:prstGeom>
          <a:solidFill>
            <a:srgbClr val="00205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gradFill>
                  <a:gsLst>
                    <a:gs pos="5439">
                      <a:srgbClr val="F8F8F8"/>
                    </a:gs>
                    <a:gs pos="10000">
                      <a:srgbClr val="F8F8F8"/>
                    </a:gs>
                  </a:gsLst>
                  <a:lin ang="5400000" scaled="0"/>
                </a:gradFill>
                <a:latin typeface="Segoe UI"/>
              </a:rPr>
              <a:t>Power BI desktop</a:t>
            </a:r>
          </a:p>
        </p:txBody>
      </p:sp>
      <p:sp>
        <p:nvSpPr>
          <p:cNvPr id="8" name="Rectangle 7"/>
          <p:cNvSpPr/>
          <p:nvPr/>
        </p:nvSpPr>
        <p:spPr bwMode="auto">
          <a:xfrm>
            <a:off x="9745507" y="3055490"/>
            <a:ext cx="1419339" cy="896425"/>
          </a:xfrm>
          <a:prstGeom prst="rect">
            <a:avLst/>
          </a:prstGeom>
          <a:solidFill>
            <a:srgbClr val="002050"/>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gradFill>
                  <a:gsLst>
                    <a:gs pos="5439">
                      <a:srgbClr val="F8F8F8"/>
                    </a:gs>
                    <a:gs pos="10000">
                      <a:srgbClr val="F8F8F8"/>
                    </a:gs>
                  </a:gsLst>
                  <a:lin ang="5400000" scaled="0"/>
                </a:gradFill>
                <a:latin typeface="Segoe UI"/>
              </a:rPr>
              <a:t>Excel*</a:t>
            </a:r>
          </a:p>
        </p:txBody>
      </p:sp>
      <p:sp>
        <p:nvSpPr>
          <p:cNvPr id="9" name="Rectangle 8"/>
          <p:cNvSpPr/>
          <p:nvPr/>
        </p:nvSpPr>
        <p:spPr bwMode="auto">
          <a:xfrm>
            <a:off x="6320106" y="2756681"/>
            <a:ext cx="1419339" cy="896425"/>
          </a:xfrm>
          <a:prstGeom prst="rect">
            <a:avLst/>
          </a:prstGeom>
          <a:solidFill>
            <a:srgbClr val="0078D7"/>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gradFill>
                  <a:gsLst>
                    <a:gs pos="5439">
                      <a:srgbClr val="F8F8F8"/>
                    </a:gs>
                    <a:gs pos="10000">
                      <a:srgbClr val="F8F8F8"/>
                    </a:gs>
                  </a:gsLst>
                  <a:lin ang="5400000" scaled="0"/>
                </a:gradFill>
                <a:latin typeface="Segoe UI"/>
              </a:rPr>
              <a:t>SQL Data Warehouse</a:t>
            </a:r>
          </a:p>
        </p:txBody>
      </p:sp>
      <p:pic>
        <p:nvPicPr>
          <p:cNvPr id="11" name="Graphic 10"/>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050171" y="3335622"/>
            <a:ext cx="466888" cy="466888"/>
          </a:xfrm>
          <a:prstGeom prst="rect">
            <a:avLst/>
          </a:prstGeom>
        </p:spPr>
      </p:pic>
      <p:pic>
        <p:nvPicPr>
          <p:cNvPr id="16" name="Picture 2" descr="http://www.ebaytechblog.com/wp-content/uploads/2014/05/spark_logo.png"/>
          <p:cNvPicPr>
            <a:picLocks noChangeAspect="1" noChangeArrowheads="1"/>
          </p:cNvPicPr>
          <p:nvPr/>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756750" y="5679428"/>
            <a:ext cx="685859" cy="3641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Graphic 17"/>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772729" y="4556709"/>
            <a:ext cx="700332" cy="700332"/>
          </a:xfrm>
          <a:prstGeom prst="rect">
            <a:avLst/>
          </a:prstGeom>
        </p:spPr>
      </p:pic>
      <p:sp>
        <p:nvSpPr>
          <p:cNvPr id="19" name="TextBox 18"/>
          <p:cNvSpPr txBox="1"/>
          <p:nvPr/>
        </p:nvSpPr>
        <p:spPr>
          <a:xfrm>
            <a:off x="6684021" y="5303729"/>
            <a:ext cx="831319" cy="226294"/>
          </a:xfrm>
          <a:prstGeom prst="rect">
            <a:avLst/>
          </a:prstGeom>
          <a:noFill/>
        </p:spPr>
        <p:txBody>
          <a:bodyPr wrap="none" lIns="0" tIns="0" rIns="0" bIns="0" rtlCol="0">
            <a:spAutoFit/>
          </a:bodyPr>
          <a:lstStyle/>
          <a:p>
            <a:pPr defTabSz="932147">
              <a:defRPr/>
            </a:pPr>
            <a:r>
              <a:rPr lang="en-US" sz="1470" kern="0" dirty="0">
                <a:solidFill>
                  <a:srgbClr val="505050"/>
                </a:solidFill>
                <a:latin typeface="Segoe UI"/>
              </a:rPr>
              <a:t>HDInsight</a:t>
            </a:r>
          </a:p>
        </p:txBody>
      </p:sp>
      <p:sp>
        <p:nvSpPr>
          <p:cNvPr id="20" name="Rectangle 19"/>
          <p:cNvSpPr/>
          <p:nvPr/>
        </p:nvSpPr>
        <p:spPr bwMode="auto">
          <a:xfrm>
            <a:off x="6320106" y="4556709"/>
            <a:ext cx="1568743" cy="1710970"/>
          </a:xfrm>
          <a:prstGeom prst="rect">
            <a:avLst/>
          </a:prstGeom>
          <a:noFill/>
          <a:ln>
            <a:solidFill>
              <a:schemeClr val="tx1"/>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21" name="Freeform 5"/>
          <p:cNvSpPr>
            <a:spLocks noEditPoints="1"/>
          </p:cNvSpPr>
          <p:nvPr/>
        </p:nvSpPr>
        <p:spPr bwMode="auto">
          <a:xfrm>
            <a:off x="9897785" y="4777683"/>
            <a:ext cx="658719" cy="580943"/>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a:effectLst>
            <a:outerShdw blurRad="50800" dist="38100" dir="2700000" algn="tl" rotWithShape="0">
              <a:prstClr val="black">
                <a:alpha val="40000"/>
              </a:prstClr>
            </a:outerShdw>
          </a:effec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22" name="Rectangle 21"/>
          <p:cNvSpPr/>
          <p:nvPr/>
        </p:nvSpPr>
        <p:spPr>
          <a:xfrm>
            <a:off x="9528702" y="5529112"/>
            <a:ext cx="1479070" cy="36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srgbClr val="505050"/>
                </a:solidFill>
                <a:latin typeface="Segoe UI"/>
              </a:rPr>
              <a:t>Jupyter </a:t>
            </a:r>
          </a:p>
          <a:p>
            <a:pPr algn="ctr" defTabSz="914225">
              <a:defRPr/>
            </a:pPr>
            <a:r>
              <a:rPr lang="en-US" sz="1400" kern="0" dirty="0">
                <a:solidFill>
                  <a:srgbClr val="505050"/>
                </a:solidFill>
                <a:latin typeface="Segoe UI"/>
              </a:rPr>
              <a:t>Data Science</a:t>
            </a:r>
          </a:p>
          <a:p>
            <a:pPr algn="ctr" defTabSz="914225">
              <a:defRPr/>
            </a:pPr>
            <a:r>
              <a:rPr lang="en-US" sz="1400" kern="0" dirty="0">
                <a:solidFill>
                  <a:srgbClr val="505050"/>
                </a:solidFill>
                <a:latin typeface="Segoe UI"/>
              </a:rPr>
              <a:t>Notebooks</a:t>
            </a:r>
          </a:p>
        </p:txBody>
      </p:sp>
      <p:grpSp>
        <p:nvGrpSpPr>
          <p:cNvPr id="24" name="Group 23"/>
          <p:cNvGrpSpPr/>
          <p:nvPr/>
        </p:nvGrpSpPr>
        <p:grpSpPr>
          <a:xfrm>
            <a:off x="9148198" y="1216310"/>
            <a:ext cx="380505" cy="243199"/>
            <a:chOff x="7884058" y="5368509"/>
            <a:chExt cx="324905" cy="207663"/>
          </a:xfrm>
          <a:solidFill>
            <a:schemeClr val="tx1"/>
          </a:solidFill>
        </p:grpSpPr>
        <p:sp>
          <p:nvSpPr>
            <p:cNvPr id="2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914367">
                <a:defRPr/>
              </a:pPr>
              <a:endParaRPr lang="en-US" sz="1765" kern="0" dirty="0">
                <a:solidFill>
                  <a:srgbClr val="FFFFFF"/>
                </a:solidFill>
                <a:latin typeface="Segoe UI"/>
              </a:endParaRPr>
            </a:p>
          </p:txBody>
        </p:sp>
        <p:sp>
          <p:nvSpPr>
            <p:cNvPr id="2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914367">
                <a:defRPr/>
              </a:pPr>
              <a:endParaRPr lang="en-US" sz="1765" kern="0" dirty="0">
                <a:solidFill>
                  <a:srgbClr val="FFFFFF"/>
                </a:solidFill>
                <a:latin typeface="Segoe UI"/>
              </a:endParaRPr>
            </a:p>
          </p:txBody>
        </p:sp>
        <p:sp>
          <p:nvSpPr>
            <p:cNvPr id="2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914367">
                <a:defRPr/>
              </a:pPr>
              <a:endParaRPr lang="en-US" sz="1765" kern="0" dirty="0">
                <a:solidFill>
                  <a:srgbClr val="FFFFFF"/>
                </a:solidFill>
                <a:latin typeface="Segoe UI"/>
              </a:endParaRPr>
            </a:p>
          </p:txBody>
        </p:sp>
        <p:sp>
          <p:nvSpPr>
            <p:cNvPr id="2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914367">
                <a:defRPr/>
              </a:pPr>
              <a:endParaRPr lang="en-US" sz="1765" kern="0" dirty="0">
                <a:solidFill>
                  <a:srgbClr val="FFFFFF"/>
                </a:solidFill>
                <a:latin typeface="Segoe UI"/>
              </a:endParaRPr>
            </a:p>
          </p:txBody>
        </p:sp>
        <p:sp>
          <p:nvSpPr>
            <p:cNvPr id="2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914367">
                <a:defRPr/>
              </a:pPr>
              <a:endParaRPr lang="en-US" sz="1765" kern="0" dirty="0">
                <a:solidFill>
                  <a:srgbClr val="FFFFFF"/>
                </a:solidFill>
                <a:latin typeface="Segoe UI"/>
              </a:endParaRPr>
            </a:p>
          </p:txBody>
        </p:sp>
      </p:grpSp>
      <p:grpSp>
        <p:nvGrpSpPr>
          <p:cNvPr id="32" name="Group 31"/>
          <p:cNvGrpSpPr/>
          <p:nvPr/>
        </p:nvGrpSpPr>
        <p:grpSpPr>
          <a:xfrm>
            <a:off x="9158785" y="2338224"/>
            <a:ext cx="380505" cy="243199"/>
            <a:chOff x="7884058" y="5368509"/>
            <a:chExt cx="324905" cy="207663"/>
          </a:xfrm>
          <a:solidFill>
            <a:schemeClr val="tx1"/>
          </a:solidFill>
        </p:grpSpPr>
        <p:sp>
          <p:nvSpPr>
            <p:cNvPr id="33"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914367">
                <a:defRPr/>
              </a:pPr>
              <a:endParaRPr lang="en-US" sz="1765" kern="0" dirty="0">
                <a:solidFill>
                  <a:srgbClr val="FFFFFF"/>
                </a:solidFill>
                <a:latin typeface="Segoe UI"/>
              </a:endParaRPr>
            </a:p>
          </p:txBody>
        </p:sp>
        <p:sp>
          <p:nvSpPr>
            <p:cNvPr id="34"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914367">
                <a:defRPr/>
              </a:pPr>
              <a:endParaRPr lang="en-US" sz="1765" kern="0" dirty="0">
                <a:solidFill>
                  <a:srgbClr val="FFFFFF"/>
                </a:solidFill>
                <a:latin typeface="Segoe UI"/>
              </a:endParaRPr>
            </a:p>
          </p:txBody>
        </p:sp>
        <p:sp>
          <p:nvSpPr>
            <p:cNvPr id="35"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914367">
                <a:defRPr/>
              </a:pPr>
              <a:endParaRPr lang="en-US" sz="1765" kern="0" dirty="0">
                <a:solidFill>
                  <a:srgbClr val="FFFFFF"/>
                </a:solidFill>
                <a:latin typeface="Segoe UI"/>
              </a:endParaRPr>
            </a:p>
          </p:txBody>
        </p:sp>
        <p:sp>
          <p:nvSpPr>
            <p:cNvPr id="36"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914367">
                <a:defRPr/>
              </a:pPr>
              <a:endParaRPr lang="en-US" sz="1765" kern="0" dirty="0">
                <a:solidFill>
                  <a:srgbClr val="FFFFFF"/>
                </a:solidFill>
                <a:latin typeface="Segoe UI"/>
              </a:endParaRPr>
            </a:p>
          </p:txBody>
        </p:sp>
        <p:sp>
          <p:nvSpPr>
            <p:cNvPr id="37"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914367">
                <a:defRPr/>
              </a:pPr>
              <a:endParaRPr lang="en-US" sz="1765" kern="0" dirty="0">
                <a:solidFill>
                  <a:srgbClr val="FFFFFF"/>
                </a:solidFill>
                <a:latin typeface="Segoe UI"/>
              </a:endParaRPr>
            </a:p>
          </p:txBody>
        </p:sp>
      </p:grpSp>
      <p:pic>
        <p:nvPicPr>
          <p:cNvPr id="38" name="Graphic 37"/>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9148197" y="3235567"/>
            <a:ext cx="504239" cy="466888"/>
          </a:xfrm>
          <a:prstGeom prst="rect">
            <a:avLst/>
          </a:prstGeom>
        </p:spPr>
      </p:pic>
      <p:sp>
        <p:nvSpPr>
          <p:cNvPr id="39" name="Right Arrow 17"/>
          <p:cNvSpPr/>
          <p:nvPr/>
        </p:nvSpPr>
        <p:spPr>
          <a:xfrm>
            <a:off x="4004342" y="3055489"/>
            <a:ext cx="2241062" cy="262583"/>
          </a:xfrm>
          <a:prstGeom prst="rightArrow">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cxnSp>
        <p:nvCxnSpPr>
          <p:cNvPr id="49" name="Connector: Elbow 48"/>
          <p:cNvCxnSpPr>
            <a:stCxn id="5" idx="2"/>
            <a:endCxn id="20" idx="1"/>
          </p:cNvCxnSpPr>
          <p:nvPr/>
        </p:nvCxnSpPr>
        <p:spPr>
          <a:xfrm rot="16200000" flipH="1">
            <a:off x="3404932" y="2497018"/>
            <a:ext cx="1833790" cy="3996561"/>
          </a:xfrm>
          <a:prstGeom prst="bentConnector2">
            <a:avLst/>
          </a:prstGeom>
          <a:ln w="117475" cmpd="sng">
            <a:solidFill>
              <a:schemeClr val="accent4">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3" name="Right Arrow 67"/>
          <p:cNvSpPr/>
          <p:nvPr/>
        </p:nvSpPr>
        <p:spPr>
          <a:xfrm>
            <a:off x="8038254" y="5221850"/>
            <a:ext cx="970311" cy="25891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54" name="Right Arrow 67"/>
          <p:cNvSpPr/>
          <p:nvPr/>
        </p:nvSpPr>
        <p:spPr>
          <a:xfrm rot="19802332">
            <a:off x="8007346" y="4544318"/>
            <a:ext cx="1017076" cy="240891"/>
          </a:xfrm>
          <a:prstGeom prst="rightArrow">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55" name="Right Arrow 67"/>
          <p:cNvSpPr/>
          <p:nvPr/>
        </p:nvSpPr>
        <p:spPr>
          <a:xfrm>
            <a:off x="7814149" y="3064221"/>
            <a:ext cx="1144512" cy="253851"/>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57" name="TextBox 56"/>
          <p:cNvSpPr txBox="1"/>
          <p:nvPr/>
        </p:nvSpPr>
        <p:spPr>
          <a:xfrm>
            <a:off x="20034" y="6249774"/>
            <a:ext cx="2619110" cy="506901"/>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568" kern="0" dirty="0">
                <a:gradFill>
                  <a:gsLst>
                    <a:gs pos="2917">
                      <a:srgbClr val="505050"/>
                    </a:gs>
                    <a:gs pos="30000">
                      <a:srgbClr val="505050"/>
                    </a:gs>
                  </a:gsLst>
                  <a:lin ang="5400000" scaled="0"/>
                </a:gradFill>
                <a:latin typeface="Segoe UI"/>
              </a:rPr>
              <a:t>* Post General Availability</a:t>
            </a:r>
          </a:p>
        </p:txBody>
      </p:sp>
      <p:pic>
        <p:nvPicPr>
          <p:cNvPr id="58" name="Graphic 57"/>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6768319" y="3727808"/>
            <a:ext cx="506823" cy="496373"/>
          </a:xfrm>
          <a:prstGeom prst="rect">
            <a:avLst/>
          </a:prstGeom>
        </p:spPr>
      </p:pic>
      <p:cxnSp>
        <p:nvCxnSpPr>
          <p:cNvPr id="40" name="Connector: Elbow 39"/>
          <p:cNvCxnSpPr>
            <a:stCxn id="5" idx="0"/>
          </p:cNvCxnSpPr>
          <p:nvPr/>
        </p:nvCxnSpPr>
        <p:spPr>
          <a:xfrm rot="5400000" flipH="1" flipV="1">
            <a:off x="5113107" y="-1163574"/>
            <a:ext cx="1055994" cy="6635114"/>
          </a:xfrm>
          <a:prstGeom prst="bentConnector2">
            <a:avLst/>
          </a:prstGeom>
          <a:ln w="117475" cmpd="sng">
            <a:solidFill>
              <a:schemeClr val="accent4">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377852" y="3951914"/>
            <a:ext cx="1792850" cy="36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srgbClr val="505050"/>
                </a:solidFill>
                <a:latin typeface="Segoe UI"/>
              </a:rPr>
              <a:t>Azure Data Factory</a:t>
            </a:r>
          </a:p>
        </p:txBody>
      </p:sp>
    </p:spTree>
    <p:extLst>
      <p:ext uri="{BB962C8B-B14F-4D97-AF65-F5344CB8AC3E}">
        <p14:creationId xmlns:p14="http://schemas.microsoft.com/office/powerpoint/2010/main" val="14901507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303911" y="3814678"/>
            <a:ext cx="2565483" cy="720645"/>
          </a:xfrm>
          <a:prstGeom prst="rect">
            <a:avLst/>
          </a:prstGeom>
          <a:solidFill>
            <a:srgbClr val="00BC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r>
              <a:rPr lang="en-US" sz="1961" kern="0" dirty="0">
                <a:solidFill>
                  <a:srgbClr val="505050"/>
                </a:solidFill>
                <a:latin typeface="Segoe UI Light"/>
              </a:rPr>
              <a:t>ADL .NET SDK</a:t>
            </a:r>
          </a:p>
        </p:txBody>
      </p:sp>
      <p:sp>
        <p:nvSpPr>
          <p:cNvPr id="44" name="Down Arrow 43"/>
          <p:cNvSpPr/>
          <p:nvPr/>
        </p:nvSpPr>
        <p:spPr>
          <a:xfrm>
            <a:off x="671733" y="2034070"/>
            <a:ext cx="393367" cy="1745483"/>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45" name="Rectangle 44"/>
          <p:cNvSpPr/>
          <p:nvPr/>
        </p:nvSpPr>
        <p:spPr>
          <a:xfrm>
            <a:off x="1186984" y="2498963"/>
            <a:ext cx="1684781" cy="899644"/>
          </a:xfrm>
          <a:prstGeom prst="rect">
            <a:avLst/>
          </a:prstGeom>
          <a:solidFill>
            <a:srgbClr val="00BC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r>
              <a:rPr lang="en-US" sz="1961" kern="0" dirty="0">
                <a:solidFill>
                  <a:srgbClr val="505050"/>
                </a:solidFill>
                <a:latin typeface="Segoe UI Light"/>
              </a:rPr>
              <a:t>ADL PowerShell</a:t>
            </a:r>
          </a:p>
        </p:txBody>
      </p:sp>
      <p:sp>
        <p:nvSpPr>
          <p:cNvPr id="46" name="Down Arrow 45"/>
          <p:cNvSpPr/>
          <p:nvPr/>
        </p:nvSpPr>
        <p:spPr>
          <a:xfrm>
            <a:off x="1580493" y="4535323"/>
            <a:ext cx="354879" cy="1016390"/>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47" name="Rectangle 46"/>
          <p:cNvSpPr/>
          <p:nvPr/>
        </p:nvSpPr>
        <p:spPr>
          <a:xfrm>
            <a:off x="3961468" y="2511309"/>
            <a:ext cx="1636251" cy="903083"/>
          </a:xfrm>
          <a:prstGeom prst="rect">
            <a:avLst/>
          </a:prstGeom>
          <a:solidFill>
            <a:srgbClr val="00BC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r>
              <a:rPr lang="en-US" sz="1961" kern="0" dirty="0">
                <a:solidFill>
                  <a:srgbClr val="505050"/>
                </a:solidFill>
                <a:latin typeface="Segoe UI Light"/>
              </a:rPr>
              <a:t>ADL</a:t>
            </a:r>
          </a:p>
          <a:p>
            <a:pPr algn="ctr" defTabSz="571266">
              <a:defRPr/>
            </a:pPr>
            <a:r>
              <a:rPr lang="en-US" sz="1961" kern="0" dirty="0">
                <a:solidFill>
                  <a:srgbClr val="505050"/>
                </a:solidFill>
                <a:latin typeface="Segoe UI Light"/>
              </a:rPr>
              <a:t>XPlat CLI</a:t>
            </a:r>
          </a:p>
        </p:txBody>
      </p:sp>
      <p:sp>
        <p:nvSpPr>
          <p:cNvPr id="48" name="Down Arrow 47"/>
          <p:cNvSpPr/>
          <p:nvPr/>
        </p:nvSpPr>
        <p:spPr>
          <a:xfrm>
            <a:off x="4445644" y="4534411"/>
            <a:ext cx="378014" cy="1017302"/>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49" name="Rectangle 48"/>
          <p:cNvSpPr/>
          <p:nvPr/>
        </p:nvSpPr>
        <p:spPr>
          <a:xfrm>
            <a:off x="3161006" y="3820801"/>
            <a:ext cx="2448794" cy="720645"/>
          </a:xfrm>
          <a:prstGeom prst="rect">
            <a:avLst/>
          </a:prstGeom>
          <a:solidFill>
            <a:srgbClr val="00BC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r>
              <a:rPr lang="en-US" sz="1961" kern="0" dirty="0">
                <a:solidFill>
                  <a:srgbClr val="505050"/>
                </a:solidFill>
                <a:latin typeface="Segoe UI Light"/>
              </a:rPr>
              <a:t>ADL Node.js SDK</a:t>
            </a:r>
          </a:p>
        </p:txBody>
      </p:sp>
      <p:sp>
        <p:nvSpPr>
          <p:cNvPr id="50" name="Down Arrow 49"/>
          <p:cNvSpPr/>
          <p:nvPr/>
        </p:nvSpPr>
        <p:spPr>
          <a:xfrm>
            <a:off x="11330827" y="2076355"/>
            <a:ext cx="427122" cy="3474170"/>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51" name="Down Arrow 50"/>
          <p:cNvSpPr/>
          <p:nvPr/>
        </p:nvSpPr>
        <p:spPr>
          <a:xfrm>
            <a:off x="6926150" y="2039126"/>
            <a:ext cx="449935" cy="1787033"/>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52" name="Down Arrow 51"/>
          <p:cNvSpPr/>
          <p:nvPr/>
        </p:nvSpPr>
        <p:spPr>
          <a:xfrm>
            <a:off x="6926150" y="4498785"/>
            <a:ext cx="449935" cy="1052927"/>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53" name="Rectangle 52"/>
          <p:cNvSpPr/>
          <p:nvPr/>
        </p:nvSpPr>
        <p:spPr>
          <a:xfrm>
            <a:off x="5997451" y="3814678"/>
            <a:ext cx="2448794" cy="720645"/>
          </a:xfrm>
          <a:prstGeom prst="rect">
            <a:avLst/>
          </a:prstGeom>
          <a:solidFill>
            <a:srgbClr val="00BC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r>
              <a:rPr lang="en-US" sz="1961" kern="0" dirty="0">
                <a:solidFill>
                  <a:srgbClr val="505050"/>
                </a:solidFill>
                <a:latin typeface="Segoe UI Light"/>
              </a:rPr>
              <a:t>ADL Java SDK</a:t>
            </a:r>
          </a:p>
        </p:txBody>
      </p:sp>
      <p:sp>
        <p:nvSpPr>
          <p:cNvPr id="58" name="Down Arrow 57"/>
          <p:cNvSpPr/>
          <p:nvPr/>
        </p:nvSpPr>
        <p:spPr>
          <a:xfrm>
            <a:off x="1637222" y="2059173"/>
            <a:ext cx="634933" cy="433667"/>
          </a:xfrm>
          <a:prstGeom prst="downArrow">
            <a:avLst>
              <a:gd name="adj1" fmla="val 34357"/>
              <a:gd name="adj2" fmla="val 2979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59" name="Down Arrow 58"/>
          <p:cNvSpPr/>
          <p:nvPr/>
        </p:nvSpPr>
        <p:spPr>
          <a:xfrm>
            <a:off x="1637222" y="3392492"/>
            <a:ext cx="541957" cy="433667"/>
          </a:xfrm>
          <a:prstGeom prst="downArrow">
            <a:avLst>
              <a:gd name="adj1" fmla="val 34357"/>
              <a:gd name="adj2" fmla="val 2979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60" name="Down Arrow 59"/>
          <p:cNvSpPr/>
          <p:nvPr/>
        </p:nvSpPr>
        <p:spPr>
          <a:xfrm>
            <a:off x="4349566" y="2076396"/>
            <a:ext cx="577725" cy="433667"/>
          </a:xfrm>
          <a:prstGeom prst="downArrow">
            <a:avLst>
              <a:gd name="adj1" fmla="val 34357"/>
              <a:gd name="adj2" fmla="val 2979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61" name="Down Arrow 60"/>
          <p:cNvSpPr/>
          <p:nvPr/>
        </p:nvSpPr>
        <p:spPr>
          <a:xfrm>
            <a:off x="4338552" y="3403591"/>
            <a:ext cx="588739" cy="433667"/>
          </a:xfrm>
          <a:prstGeom prst="downArrow">
            <a:avLst>
              <a:gd name="adj1" fmla="val 34357"/>
              <a:gd name="adj2" fmla="val 2979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62" name="Down Arrow 61"/>
          <p:cNvSpPr/>
          <p:nvPr/>
        </p:nvSpPr>
        <p:spPr>
          <a:xfrm>
            <a:off x="3507609" y="2033004"/>
            <a:ext cx="360980" cy="1740428"/>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23" name="Down Arrow 22"/>
          <p:cNvSpPr/>
          <p:nvPr/>
        </p:nvSpPr>
        <p:spPr>
          <a:xfrm>
            <a:off x="9681699" y="2026458"/>
            <a:ext cx="413673" cy="1787033"/>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24" name="Down Arrow 23"/>
          <p:cNvSpPr/>
          <p:nvPr/>
        </p:nvSpPr>
        <p:spPr>
          <a:xfrm>
            <a:off x="9681699" y="4485366"/>
            <a:ext cx="413673" cy="1065159"/>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endParaRPr lang="en-US" sz="2400" kern="0" dirty="0">
              <a:solidFill>
                <a:srgbClr val="505050"/>
              </a:solidFill>
              <a:latin typeface="Segoe UI Light"/>
            </a:endParaRPr>
          </a:p>
        </p:txBody>
      </p:sp>
      <p:sp>
        <p:nvSpPr>
          <p:cNvPr id="25" name="Rectangle 24"/>
          <p:cNvSpPr/>
          <p:nvPr/>
        </p:nvSpPr>
        <p:spPr>
          <a:xfrm>
            <a:off x="8716739" y="3813490"/>
            <a:ext cx="2448794" cy="720645"/>
          </a:xfrm>
          <a:prstGeom prst="rect">
            <a:avLst/>
          </a:prstGeom>
          <a:solidFill>
            <a:srgbClr val="00BC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r>
              <a:rPr lang="en-US" sz="1961" kern="0" dirty="0">
                <a:solidFill>
                  <a:srgbClr val="505050"/>
                </a:solidFill>
                <a:latin typeface="Segoe UI Light"/>
              </a:rPr>
              <a:t>ADL Python*</a:t>
            </a:r>
          </a:p>
        </p:txBody>
      </p:sp>
      <p:sp>
        <p:nvSpPr>
          <p:cNvPr id="54" name="Rectangle 53"/>
          <p:cNvSpPr/>
          <p:nvPr/>
        </p:nvSpPr>
        <p:spPr>
          <a:xfrm>
            <a:off x="382639" y="1337342"/>
            <a:ext cx="11540123" cy="73289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r>
              <a:rPr lang="en-US" sz="1961" kern="0" dirty="0">
                <a:solidFill>
                  <a:srgbClr val="F8F8F8"/>
                </a:solidFill>
                <a:latin typeface="Segoe UI Semibold" panose="020B0702040204020203" pitchFamily="34" charset="0"/>
                <a:cs typeface="Segoe UI Semibold" panose="020B0702040204020203" pitchFamily="34" charset="0"/>
              </a:rPr>
              <a:t>Your application</a:t>
            </a:r>
          </a:p>
        </p:txBody>
      </p:sp>
      <p:sp>
        <p:nvSpPr>
          <p:cNvPr id="43" name="Rectangle 42"/>
          <p:cNvSpPr/>
          <p:nvPr/>
        </p:nvSpPr>
        <p:spPr>
          <a:xfrm>
            <a:off x="382639" y="5557836"/>
            <a:ext cx="11540123" cy="720645"/>
          </a:xfrm>
          <a:prstGeom prst="rect">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266">
              <a:defRPr/>
            </a:pPr>
            <a:r>
              <a:rPr lang="en-US" sz="1961" kern="0" dirty="0">
                <a:solidFill>
                  <a:srgbClr val="F8F8F8"/>
                </a:solidFill>
                <a:latin typeface="Segoe UI Semibold" panose="020B0702040204020203" pitchFamily="34" charset="0"/>
                <a:cs typeface="Segoe UI Semibold" panose="020B0702040204020203" pitchFamily="34" charset="0"/>
              </a:rPr>
              <a:t>Azure and ADL Store REST APIs</a:t>
            </a:r>
          </a:p>
        </p:txBody>
      </p:sp>
      <p:sp>
        <p:nvSpPr>
          <p:cNvPr id="4" name="Title 3"/>
          <p:cNvSpPr>
            <a:spLocks noGrp="1"/>
          </p:cNvSpPr>
          <p:nvPr>
            <p:ph type="title"/>
          </p:nvPr>
        </p:nvSpPr>
        <p:spPr/>
        <p:txBody>
          <a:bodyPr/>
          <a:lstStyle/>
          <a:p>
            <a:r>
              <a:rPr lang="en-GB" dirty="0"/>
              <a:t>Customizing using SDKs/APIs</a:t>
            </a:r>
            <a:endParaRPr lang="en-US" dirty="0"/>
          </a:p>
        </p:txBody>
      </p:sp>
      <p:sp>
        <p:nvSpPr>
          <p:cNvPr id="26" name="Rectangle 25"/>
          <p:cNvSpPr/>
          <p:nvPr/>
        </p:nvSpPr>
        <p:spPr bwMode="auto">
          <a:xfrm>
            <a:off x="168063" y="2305423"/>
            <a:ext cx="2865152" cy="2539870"/>
          </a:xfrm>
          <a:prstGeom prst="rect">
            <a:avLst/>
          </a:prstGeom>
          <a:noFill/>
          <a:ln>
            <a:solidFill>
              <a:srgbClr val="505050"/>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27" name="TextBox 26"/>
          <p:cNvSpPr txBox="1"/>
          <p:nvPr/>
        </p:nvSpPr>
        <p:spPr>
          <a:xfrm>
            <a:off x="1850986" y="4496347"/>
            <a:ext cx="2310370" cy="1173716"/>
          </a:xfrm>
          <a:prstGeom prst="rect">
            <a:avLst/>
          </a:prstGeom>
          <a:noFill/>
        </p:spPr>
        <p:txBody>
          <a:bodyPr wrap="square" lIns="179285" tIns="143428" rIns="179285" bIns="143428" rtlCol="0">
            <a:spAutoFit/>
          </a:bodyPr>
          <a:lstStyle/>
          <a:p>
            <a:pPr defTabSz="896386">
              <a:lnSpc>
                <a:spcPct val="90000"/>
              </a:lnSpc>
              <a:spcAft>
                <a:spcPts val="588"/>
              </a:spcAft>
              <a:defRPr/>
            </a:pPr>
            <a:endParaRPr lang="en-US" sz="1765" kern="0" dirty="0">
              <a:gradFill>
                <a:gsLst>
                  <a:gs pos="2917">
                    <a:srgbClr val="505050"/>
                  </a:gs>
                  <a:gs pos="30000">
                    <a:srgbClr val="505050"/>
                  </a:gs>
                </a:gsLst>
                <a:lin ang="5400000" scaled="0"/>
              </a:gradFill>
              <a:latin typeface="Segoe UI"/>
            </a:endParaRPr>
          </a:p>
          <a:p>
            <a:pP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Only on </a:t>
            </a:r>
          </a:p>
          <a:p>
            <a:pP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Windows OS</a:t>
            </a:r>
          </a:p>
        </p:txBody>
      </p:sp>
      <p:sp>
        <p:nvSpPr>
          <p:cNvPr id="28" name="TextBox 27"/>
          <p:cNvSpPr txBox="1"/>
          <p:nvPr/>
        </p:nvSpPr>
        <p:spPr>
          <a:xfrm>
            <a:off x="20034" y="6249774"/>
            <a:ext cx="2493517" cy="506901"/>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568" kern="0" dirty="0">
                <a:gradFill>
                  <a:gsLst>
                    <a:gs pos="2917">
                      <a:srgbClr val="505050"/>
                    </a:gs>
                    <a:gs pos="30000">
                      <a:srgbClr val="505050"/>
                    </a:gs>
                  </a:gsLst>
                  <a:lin ang="5400000" scaled="0"/>
                </a:gradFill>
                <a:latin typeface="Segoe UI"/>
              </a:rPr>
              <a:t>* At General Availability</a:t>
            </a:r>
          </a:p>
        </p:txBody>
      </p:sp>
    </p:spTree>
    <p:extLst>
      <p:ext uri="{BB962C8B-B14F-4D97-AF65-F5344CB8AC3E}">
        <p14:creationId xmlns:p14="http://schemas.microsoft.com/office/powerpoint/2010/main" val="36927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8" grpId="0" animBg="1"/>
      <p:bldP spid="59" grpId="0" animBg="1"/>
      <p:bldP spid="60" grpId="0" animBg="1"/>
      <p:bldP spid="61" grpId="0" animBg="1"/>
      <p:bldP spid="62" grpId="0" animBg="1"/>
      <p:bldP spid="23" grpId="0" animBg="1"/>
      <p:bldP spid="24" grpId="0" animBg="1"/>
      <p:bldP spid="25" grpId="0" animBg="1"/>
      <p:bldP spid="26" grpId="0" animBg="1"/>
      <p:bldP spid="27"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495" y="1012223"/>
            <a:ext cx="2389859" cy="623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kern="0" dirty="0">
                <a:solidFill>
                  <a:srgbClr val="505050"/>
                </a:solidFill>
                <a:latin typeface="Segoe UI"/>
              </a:rPr>
              <a:t>ON PREMISES</a:t>
            </a:r>
          </a:p>
        </p:txBody>
      </p:sp>
      <p:sp>
        <p:nvSpPr>
          <p:cNvPr id="26" name="Rectangle 25"/>
          <p:cNvSpPr/>
          <p:nvPr/>
        </p:nvSpPr>
        <p:spPr>
          <a:xfrm>
            <a:off x="3736194" y="1012223"/>
            <a:ext cx="5649802" cy="623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kern="0" dirty="0">
                <a:solidFill>
                  <a:srgbClr val="505050"/>
                </a:solidFill>
                <a:latin typeface="Segoe UI"/>
              </a:rPr>
              <a:t>CLOUD</a:t>
            </a:r>
          </a:p>
        </p:txBody>
      </p:sp>
      <p:sp>
        <p:nvSpPr>
          <p:cNvPr id="27" name="Rectangle 26"/>
          <p:cNvSpPr/>
          <p:nvPr/>
        </p:nvSpPr>
        <p:spPr>
          <a:xfrm>
            <a:off x="505227" y="2629057"/>
            <a:ext cx="1389939" cy="376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srgbClr val="505050"/>
                </a:solidFill>
                <a:latin typeface="Segoe UI"/>
              </a:rPr>
              <a:t>Relational DB</a:t>
            </a:r>
          </a:p>
        </p:txBody>
      </p:sp>
      <p:sp>
        <p:nvSpPr>
          <p:cNvPr id="28" name="Rectangle 27"/>
          <p:cNvSpPr/>
          <p:nvPr/>
        </p:nvSpPr>
        <p:spPr>
          <a:xfrm>
            <a:off x="574970" y="3972840"/>
            <a:ext cx="1263012" cy="11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25">
              <a:defRPr/>
            </a:pPr>
            <a:r>
              <a:rPr lang="en-US" sz="1400" kern="0" dirty="0">
                <a:solidFill>
                  <a:srgbClr val="505050"/>
                </a:solidFill>
                <a:latin typeface="Segoe UI"/>
              </a:rPr>
              <a:t>On Prem HDFS</a:t>
            </a:r>
          </a:p>
        </p:txBody>
      </p:sp>
      <p:sp>
        <p:nvSpPr>
          <p:cNvPr id="8" name="Down Arrow 7"/>
          <p:cNvSpPr/>
          <p:nvPr/>
        </p:nvSpPr>
        <p:spPr>
          <a:xfrm>
            <a:off x="1024138" y="3150773"/>
            <a:ext cx="339763" cy="48184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30" name="Rectangle 29"/>
          <p:cNvSpPr/>
          <p:nvPr/>
        </p:nvSpPr>
        <p:spPr>
          <a:xfrm>
            <a:off x="505227" y="6183471"/>
            <a:ext cx="1389939" cy="457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srgbClr val="505050"/>
                </a:solidFill>
                <a:latin typeface="Segoe UI"/>
              </a:rPr>
              <a:t>Active Incoming Data</a:t>
            </a:r>
          </a:p>
        </p:txBody>
      </p:sp>
      <p:sp>
        <p:nvSpPr>
          <p:cNvPr id="31" name="Down Arrow 30"/>
          <p:cNvSpPr/>
          <p:nvPr/>
        </p:nvSpPr>
        <p:spPr>
          <a:xfrm rot="10800000">
            <a:off x="978836" y="5194946"/>
            <a:ext cx="339763" cy="48184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18" name="Right Arrow 17"/>
          <p:cNvSpPr/>
          <p:nvPr/>
        </p:nvSpPr>
        <p:spPr>
          <a:xfrm>
            <a:off x="3078549" y="4113533"/>
            <a:ext cx="895461" cy="43242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35" name="Freeform 34"/>
          <p:cNvSpPr>
            <a:spLocks noChangeAspect="1"/>
          </p:cNvSpPr>
          <p:nvPr/>
        </p:nvSpPr>
        <p:spPr bwMode="black">
          <a:xfrm>
            <a:off x="982953" y="2203569"/>
            <a:ext cx="360956" cy="36416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916507" y="4132406"/>
            <a:ext cx="649191" cy="481231"/>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grpSp>
      <p:sp>
        <p:nvSpPr>
          <p:cNvPr id="42" name="Freeform 41"/>
          <p:cNvSpPr>
            <a:spLocks noChangeAspect="1"/>
          </p:cNvSpPr>
          <p:nvPr/>
        </p:nvSpPr>
        <p:spPr bwMode="black">
          <a:xfrm>
            <a:off x="978847" y="5819311"/>
            <a:ext cx="360956" cy="36416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p:cNvGrpSpPr/>
          <p:nvPr/>
        </p:nvGrpSpPr>
        <p:grpSpPr>
          <a:xfrm>
            <a:off x="4633738" y="4061972"/>
            <a:ext cx="744642" cy="583404"/>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grpSp>
      <p:sp>
        <p:nvSpPr>
          <p:cNvPr id="68" name="Right Arrow 67"/>
          <p:cNvSpPr/>
          <p:nvPr/>
        </p:nvSpPr>
        <p:spPr>
          <a:xfrm rot="13817012">
            <a:off x="3942848" y="3465822"/>
            <a:ext cx="770082" cy="31024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grpSp>
        <p:nvGrpSpPr>
          <p:cNvPr id="71" name="Group 70"/>
          <p:cNvGrpSpPr/>
          <p:nvPr/>
        </p:nvGrpSpPr>
        <p:grpSpPr>
          <a:xfrm>
            <a:off x="3734935" y="2441812"/>
            <a:ext cx="688503" cy="685546"/>
            <a:chOff x="2148168" y="645460"/>
            <a:chExt cx="2587625" cy="2576512"/>
          </a:xfrm>
        </p:grpSpPr>
        <p:sp>
          <p:nvSpPr>
            <p:cNvPr id="72"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73"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74"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75"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76"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7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7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grpSp>
      <p:sp>
        <p:nvSpPr>
          <p:cNvPr id="80" name="Rectangle 79"/>
          <p:cNvSpPr/>
          <p:nvPr/>
        </p:nvSpPr>
        <p:spPr>
          <a:xfrm>
            <a:off x="7320633" y="4547727"/>
            <a:ext cx="1389939" cy="40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Azure DW</a:t>
            </a:r>
          </a:p>
        </p:txBody>
      </p:sp>
      <p:grpSp>
        <p:nvGrpSpPr>
          <p:cNvPr id="81" name="Group 80"/>
          <p:cNvGrpSpPr/>
          <p:nvPr/>
        </p:nvGrpSpPr>
        <p:grpSpPr>
          <a:xfrm>
            <a:off x="7705148" y="3875408"/>
            <a:ext cx="547494" cy="670552"/>
            <a:chOff x="-3084513" y="3390510"/>
            <a:chExt cx="2716213" cy="3363913"/>
          </a:xfrm>
          <a:solidFill>
            <a:schemeClr val="tx1">
              <a:lumMod val="75000"/>
              <a:lumOff val="25000"/>
            </a:schemeClr>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2400" kern="0" dirty="0">
                <a:solidFill>
                  <a:srgbClr val="FFFFFF"/>
                </a:solidFill>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2400" kern="0" dirty="0">
                <a:solidFill>
                  <a:srgbClr val="FFFFFF"/>
                </a:solidFill>
                <a:latin typeface="Segoe UI"/>
              </a:endParaRPr>
            </a:p>
          </p:txBody>
        </p:sp>
      </p:grpSp>
      <p:sp>
        <p:nvSpPr>
          <p:cNvPr id="84" name="Down Arrow 83"/>
          <p:cNvSpPr/>
          <p:nvPr/>
        </p:nvSpPr>
        <p:spPr>
          <a:xfrm rot="16200000">
            <a:off x="6377994" y="3902006"/>
            <a:ext cx="339763" cy="807279"/>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87" name="Rectangle 86"/>
          <p:cNvSpPr/>
          <p:nvPr/>
        </p:nvSpPr>
        <p:spPr>
          <a:xfrm>
            <a:off x="9759170" y="1012223"/>
            <a:ext cx="2345792" cy="623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kern="0" dirty="0">
                <a:solidFill>
                  <a:srgbClr val="505050"/>
                </a:solidFill>
                <a:latin typeface="Segoe UI"/>
              </a:rPr>
              <a:t>CONSUMPTION</a:t>
            </a:r>
          </a:p>
        </p:txBody>
      </p:sp>
      <p:sp>
        <p:nvSpPr>
          <p:cNvPr id="98" name="Freeform 5"/>
          <p:cNvSpPr>
            <a:spLocks noEditPoints="1"/>
          </p:cNvSpPr>
          <p:nvPr/>
        </p:nvSpPr>
        <p:spPr bwMode="auto">
          <a:xfrm>
            <a:off x="10644806" y="3216432"/>
            <a:ext cx="658719" cy="580943"/>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99" name="Rectangle 98"/>
          <p:cNvSpPr/>
          <p:nvPr/>
        </p:nvSpPr>
        <p:spPr>
          <a:xfrm>
            <a:off x="10376616" y="3819546"/>
            <a:ext cx="1166074" cy="36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srgbClr val="505050"/>
                </a:solidFill>
                <a:latin typeface="Segoe UI"/>
              </a:rPr>
              <a:t>Web Portals</a:t>
            </a:r>
          </a:p>
        </p:txBody>
      </p:sp>
      <p:sp>
        <p:nvSpPr>
          <p:cNvPr id="102" name="Rectangle 101"/>
          <p:cNvSpPr/>
          <p:nvPr/>
        </p:nvSpPr>
        <p:spPr>
          <a:xfrm>
            <a:off x="10403332" y="5145473"/>
            <a:ext cx="1214522" cy="264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1400" kern="0" dirty="0">
                <a:solidFill>
                  <a:srgbClr val="505050"/>
                </a:solidFill>
                <a:latin typeface="Segoe UI"/>
              </a:rPr>
              <a:t>Power BI</a:t>
            </a:r>
          </a:p>
        </p:txBody>
      </p:sp>
      <p:grpSp>
        <p:nvGrpSpPr>
          <p:cNvPr id="103" name="Group 102"/>
          <p:cNvGrpSpPr/>
          <p:nvPr/>
        </p:nvGrpSpPr>
        <p:grpSpPr>
          <a:xfrm>
            <a:off x="10660992" y="4647342"/>
            <a:ext cx="626348" cy="400331"/>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14" tIns="45706" rIns="91414" bIns="45706" numCol="1" anchor="t" anchorCtr="0" compatLnSpc="1">
              <a:prstTxWarp prst="textNoShape">
                <a:avLst/>
              </a:prstTxWarp>
            </a:bodyPr>
            <a:lstStyle/>
            <a:p>
              <a:pPr defTabSz="932563">
                <a:defRPr/>
              </a:pPr>
              <a:endParaRPr lang="en-US" sz="2400" kern="0" dirty="0">
                <a:solidFill>
                  <a:srgbClr val="FFFFFF"/>
                </a:solidFill>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14" tIns="45706" rIns="91414" bIns="45706" numCol="1" anchor="t" anchorCtr="0" compatLnSpc="1">
              <a:prstTxWarp prst="textNoShape">
                <a:avLst/>
              </a:prstTxWarp>
            </a:bodyPr>
            <a:lstStyle/>
            <a:p>
              <a:pPr defTabSz="932563">
                <a:defRPr/>
              </a:pPr>
              <a:endParaRPr lang="en-US" sz="2400" kern="0" dirty="0">
                <a:solidFill>
                  <a:srgbClr val="FFFFFF"/>
                </a:solidFill>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14" tIns="45706" rIns="91414" bIns="45706" numCol="1" anchor="t" anchorCtr="0" compatLnSpc="1">
              <a:prstTxWarp prst="textNoShape">
                <a:avLst/>
              </a:prstTxWarp>
            </a:bodyPr>
            <a:lstStyle/>
            <a:p>
              <a:pPr defTabSz="932563">
                <a:defRPr/>
              </a:pPr>
              <a:endParaRPr lang="en-US" sz="2400" kern="0" dirty="0">
                <a:solidFill>
                  <a:srgbClr val="FFFFFF"/>
                </a:solidFill>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14" tIns="45706" rIns="91414" bIns="45706" numCol="1" anchor="t" anchorCtr="0" compatLnSpc="1">
              <a:prstTxWarp prst="textNoShape">
                <a:avLst/>
              </a:prstTxWarp>
            </a:bodyPr>
            <a:lstStyle/>
            <a:p>
              <a:pPr defTabSz="932563">
                <a:defRPr/>
              </a:pPr>
              <a:endParaRPr lang="en-US" sz="2400" kern="0" dirty="0">
                <a:solidFill>
                  <a:srgbClr val="FFFFFF"/>
                </a:solidFill>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14" tIns="45706" rIns="91414" bIns="45706" numCol="1" anchor="t" anchorCtr="0" compatLnSpc="1">
              <a:prstTxWarp prst="textNoShape">
                <a:avLst/>
              </a:prstTxWarp>
            </a:bodyPr>
            <a:lstStyle/>
            <a:p>
              <a:pPr defTabSz="932563">
                <a:defRPr/>
              </a:pPr>
              <a:endParaRPr lang="en-US" sz="2400" kern="0" dirty="0">
                <a:solidFill>
                  <a:srgbClr val="FFFFFF"/>
                </a:solidFill>
                <a:latin typeface="Segoe UI"/>
              </a:endParaRPr>
            </a:p>
          </p:txBody>
        </p:sp>
      </p:grpSp>
      <p:sp>
        <p:nvSpPr>
          <p:cNvPr id="109" name="Right Brace 108"/>
          <p:cNvSpPr/>
          <p:nvPr/>
        </p:nvSpPr>
        <p:spPr>
          <a:xfrm rot="16200000">
            <a:off x="6441187" y="-1475271"/>
            <a:ext cx="364010" cy="6520341"/>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2400" kern="0" dirty="0">
              <a:solidFill>
                <a:sysClr val="windowText" lastClr="000000"/>
              </a:solidFill>
              <a:latin typeface="Segoe UI"/>
            </a:endParaRPr>
          </a:p>
        </p:txBody>
      </p:sp>
      <p:sp>
        <p:nvSpPr>
          <p:cNvPr id="110" name="Right Brace 109"/>
          <p:cNvSpPr/>
          <p:nvPr/>
        </p:nvSpPr>
        <p:spPr>
          <a:xfrm rot="16200000">
            <a:off x="1378032" y="631288"/>
            <a:ext cx="364010" cy="2392735"/>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2400" kern="0" dirty="0">
              <a:solidFill>
                <a:sysClr val="windowText" lastClr="000000"/>
              </a:solidFill>
              <a:latin typeface="Segoe UI"/>
            </a:endParaRPr>
          </a:p>
        </p:txBody>
      </p:sp>
      <p:sp>
        <p:nvSpPr>
          <p:cNvPr id="111" name="Right Brace 110"/>
          <p:cNvSpPr/>
          <p:nvPr/>
        </p:nvSpPr>
        <p:spPr>
          <a:xfrm rot="16200000">
            <a:off x="10841576" y="1010761"/>
            <a:ext cx="364010" cy="1495551"/>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2400" kern="0" dirty="0">
              <a:solidFill>
                <a:sysClr val="windowText" lastClr="000000"/>
              </a:solidFill>
              <a:latin typeface="Segoe UI"/>
            </a:endParaRPr>
          </a:p>
        </p:txBody>
      </p:sp>
      <p:sp>
        <p:nvSpPr>
          <p:cNvPr id="88" name="Right Arrow 17"/>
          <p:cNvSpPr/>
          <p:nvPr/>
        </p:nvSpPr>
        <p:spPr>
          <a:xfrm>
            <a:off x="9852857" y="3359604"/>
            <a:ext cx="455449" cy="43242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97" name="Right Arrow 17"/>
          <p:cNvSpPr/>
          <p:nvPr/>
        </p:nvSpPr>
        <p:spPr>
          <a:xfrm>
            <a:off x="9852857" y="4782218"/>
            <a:ext cx="455449" cy="43242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pic>
        <p:nvPicPr>
          <p:cNvPr id="3" name="Graphic 2"/>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993091" y="3972637"/>
            <a:ext cx="466888" cy="466888"/>
          </a:xfrm>
          <a:prstGeom prst="rect">
            <a:avLst/>
          </a:prstGeom>
        </p:spPr>
      </p:pic>
      <p:pic>
        <p:nvPicPr>
          <p:cNvPr id="123" name="Graphic 122"/>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297379" y="4614138"/>
            <a:ext cx="466888" cy="466888"/>
          </a:xfrm>
          <a:prstGeom prst="rect">
            <a:avLst/>
          </a:prstGeom>
        </p:spPr>
      </p:pic>
      <p:sp>
        <p:nvSpPr>
          <p:cNvPr id="124" name="Rectangle 123"/>
          <p:cNvSpPr/>
          <p:nvPr/>
        </p:nvSpPr>
        <p:spPr>
          <a:xfrm>
            <a:off x="2510361" y="2484040"/>
            <a:ext cx="1389939" cy="388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endParaRPr lang="en-US" sz="1400" kern="0" dirty="0">
              <a:solidFill>
                <a:srgbClr val="505050"/>
              </a:solidFill>
              <a:latin typeface="Segoe UI"/>
            </a:endParaRPr>
          </a:p>
          <a:p>
            <a:pPr algn="ctr" defTabSz="914225">
              <a:defRPr/>
            </a:pPr>
            <a:r>
              <a:rPr lang="en-US" sz="1400" kern="0" dirty="0">
                <a:solidFill>
                  <a:srgbClr val="505050"/>
                </a:solidFill>
                <a:latin typeface="Segoe UI"/>
              </a:rPr>
              <a:t>Cleansing</a:t>
            </a:r>
          </a:p>
        </p:txBody>
      </p:sp>
      <p:sp>
        <p:nvSpPr>
          <p:cNvPr id="125" name="Right Arrow 67"/>
          <p:cNvSpPr/>
          <p:nvPr/>
        </p:nvSpPr>
        <p:spPr>
          <a:xfrm rot="2783448">
            <a:off x="4241934" y="3334500"/>
            <a:ext cx="770082" cy="31024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126" name="Right Arrow 67"/>
          <p:cNvSpPr/>
          <p:nvPr/>
        </p:nvSpPr>
        <p:spPr>
          <a:xfrm rot="7906235">
            <a:off x="5290825" y="3587878"/>
            <a:ext cx="770082" cy="31024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grpSp>
        <p:nvGrpSpPr>
          <p:cNvPr id="127" name="Group 126"/>
          <p:cNvGrpSpPr/>
          <p:nvPr/>
        </p:nvGrpSpPr>
        <p:grpSpPr>
          <a:xfrm>
            <a:off x="5586302" y="2442841"/>
            <a:ext cx="688503" cy="685546"/>
            <a:chOff x="2148168" y="645460"/>
            <a:chExt cx="2587625" cy="2576512"/>
          </a:xfrm>
        </p:grpSpPr>
        <p:sp>
          <p:nvSpPr>
            <p:cNvPr id="128"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29"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0"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1"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2"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3"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4"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grpSp>
      <p:sp>
        <p:nvSpPr>
          <p:cNvPr id="135" name="Rectangle 134"/>
          <p:cNvSpPr/>
          <p:nvPr/>
        </p:nvSpPr>
        <p:spPr>
          <a:xfrm>
            <a:off x="6109860" y="2518134"/>
            <a:ext cx="1389939" cy="388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endParaRPr lang="en-US" sz="1400" kern="0" dirty="0">
              <a:solidFill>
                <a:srgbClr val="505050"/>
              </a:solidFill>
              <a:latin typeface="Segoe UI"/>
            </a:endParaRPr>
          </a:p>
          <a:p>
            <a:pPr algn="ctr" defTabSz="914225">
              <a:defRPr/>
            </a:pPr>
            <a:r>
              <a:rPr lang="en-US" sz="1400" kern="0" dirty="0">
                <a:solidFill>
                  <a:srgbClr val="505050"/>
                </a:solidFill>
                <a:latin typeface="Segoe UI"/>
              </a:rPr>
              <a:t>Analysis</a:t>
            </a:r>
          </a:p>
        </p:txBody>
      </p:sp>
      <p:sp>
        <p:nvSpPr>
          <p:cNvPr id="136" name="Right Arrow 67"/>
          <p:cNvSpPr/>
          <p:nvPr/>
        </p:nvSpPr>
        <p:spPr>
          <a:xfrm rot="18652811">
            <a:off x="5063817" y="3440615"/>
            <a:ext cx="770082" cy="31024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4" name="Title 3"/>
          <p:cNvSpPr>
            <a:spLocks noGrp="1"/>
          </p:cNvSpPr>
          <p:nvPr>
            <p:ph type="title"/>
          </p:nvPr>
        </p:nvSpPr>
        <p:spPr/>
        <p:txBody>
          <a:bodyPr/>
          <a:lstStyle/>
          <a:p>
            <a:r>
              <a:rPr lang="en-US" dirty="0"/>
              <a:t>Hybrid</a:t>
            </a:r>
          </a:p>
        </p:txBody>
      </p:sp>
      <p:sp>
        <p:nvSpPr>
          <p:cNvPr id="69" name="Rectangle 68"/>
          <p:cNvSpPr/>
          <p:nvPr/>
        </p:nvSpPr>
        <p:spPr>
          <a:xfrm>
            <a:off x="5835853" y="5165818"/>
            <a:ext cx="1389939" cy="40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Azure Data Factory</a:t>
            </a:r>
          </a:p>
        </p:txBody>
      </p:sp>
      <p:sp>
        <p:nvSpPr>
          <p:cNvPr id="70" name="Rectangle 69"/>
          <p:cNvSpPr/>
          <p:nvPr/>
        </p:nvSpPr>
        <p:spPr>
          <a:xfrm>
            <a:off x="1641334" y="4923042"/>
            <a:ext cx="1389939" cy="40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Azure Data Factory</a:t>
            </a:r>
          </a:p>
          <a:p>
            <a:pPr algn="ctr" defTabSz="914225">
              <a:defRPr/>
            </a:pPr>
            <a:r>
              <a:rPr lang="en-US" sz="1400" kern="0" dirty="0">
                <a:solidFill>
                  <a:srgbClr val="505050"/>
                </a:solidFill>
                <a:latin typeface="Segoe UI"/>
              </a:rPr>
              <a:t>DMG</a:t>
            </a:r>
          </a:p>
        </p:txBody>
      </p:sp>
      <p:sp>
        <p:nvSpPr>
          <p:cNvPr id="79" name="Rectangle 78"/>
          <p:cNvSpPr/>
          <p:nvPr/>
        </p:nvSpPr>
        <p:spPr>
          <a:xfrm>
            <a:off x="4323752" y="4648253"/>
            <a:ext cx="1389939" cy="40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ADL Store</a:t>
            </a:r>
          </a:p>
        </p:txBody>
      </p:sp>
      <p:sp>
        <p:nvSpPr>
          <p:cNvPr id="85" name="Rectangle 84"/>
          <p:cNvSpPr/>
          <p:nvPr/>
        </p:nvSpPr>
        <p:spPr>
          <a:xfrm>
            <a:off x="3383794" y="1954108"/>
            <a:ext cx="1389939" cy="40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ADL Analytics</a:t>
            </a:r>
          </a:p>
        </p:txBody>
      </p:sp>
      <p:sp>
        <p:nvSpPr>
          <p:cNvPr id="86" name="Rectangle 85"/>
          <p:cNvSpPr/>
          <p:nvPr/>
        </p:nvSpPr>
        <p:spPr>
          <a:xfrm>
            <a:off x="5199597" y="1974353"/>
            <a:ext cx="1389939" cy="40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ADL Analytics</a:t>
            </a:r>
          </a:p>
        </p:txBody>
      </p:sp>
    </p:spTree>
    <p:extLst>
      <p:ext uri="{BB962C8B-B14F-4D97-AF65-F5344CB8AC3E}">
        <p14:creationId xmlns:p14="http://schemas.microsoft.com/office/powerpoint/2010/main" val="18447765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736194" y="1194205"/>
            <a:ext cx="5649802" cy="623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kern="0" dirty="0">
                <a:solidFill>
                  <a:srgbClr val="505050"/>
                </a:solidFill>
                <a:latin typeface="Segoe UI"/>
              </a:rPr>
              <a:t>CLOUD</a:t>
            </a:r>
          </a:p>
        </p:txBody>
      </p:sp>
      <p:sp>
        <p:nvSpPr>
          <p:cNvPr id="28" name="Rectangle 27"/>
          <p:cNvSpPr/>
          <p:nvPr/>
        </p:nvSpPr>
        <p:spPr>
          <a:xfrm>
            <a:off x="499049" y="3433325"/>
            <a:ext cx="1389939" cy="11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25">
              <a:defRPr/>
            </a:pPr>
            <a:r>
              <a:rPr lang="en-US" sz="1400" kern="0" dirty="0">
                <a:solidFill>
                  <a:srgbClr val="505050"/>
                </a:solidFill>
                <a:latin typeface="Segoe UI"/>
              </a:rPr>
              <a:t>Event data</a:t>
            </a:r>
          </a:p>
        </p:txBody>
      </p:sp>
      <p:sp>
        <p:nvSpPr>
          <p:cNvPr id="18" name="Right Arrow 17"/>
          <p:cNvSpPr/>
          <p:nvPr/>
        </p:nvSpPr>
        <p:spPr>
          <a:xfrm>
            <a:off x="1784376" y="3737852"/>
            <a:ext cx="597347" cy="30560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55" name="Rectangle 54"/>
          <p:cNvSpPr/>
          <p:nvPr/>
        </p:nvSpPr>
        <p:spPr>
          <a:xfrm>
            <a:off x="5434218" y="4240040"/>
            <a:ext cx="1389939" cy="487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ADL</a:t>
            </a:r>
          </a:p>
          <a:p>
            <a:pPr algn="ctr" defTabSz="914225">
              <a:defRPr/>
            </a:pPr>
            <a:r>
              <a:rPr lang="en-US" sz="1400" kern="0" dirty="0">
                <a:solidFill>
                  <a:srgbClr val="505050"/>
                </a:solidFill>
                <a:latin typeface="Segoe UI"/>
              </a:rPr>
              <a:t>Store</a:t>
            </a:r>
          </a:p>
        </p:txBody>
      </p:sp>
      <p:sp>
        <p:nvSpPr>
          <p:cNvPr id="68" name="Right Arrow 67"/>
          <p:cNvSpPr/>
          <p:nvPr/>
        </p:nvSpPr>
        <p:spPr>
          <a:xfrm>
            <a:off x="4973266" y="3737853"/>
            <a:ext cx="678969" cy="2887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84" name="Down Arrow 83"/>
          <p:cNvSpPr/>
          <p:nvPr/>
        </p:nvSpPr>
        <p:spPr>
          <a:xfrm rot="16200000">
            <a:off x="7884631" y="3391036"/>
            <a:ext cx="339763" cy="101331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87" name="Rectangle 86"/>
          <p:cNvSpPr/>
          <p:nvPr/>
        </p:nvSpPr>
        <p:spPr>
          <a:xfrm>
            <a:off x="9759170" y="1194205"/>
            <a:ext cx="2345792" cy="623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kern="0" dirty="0">
                <a:solidFill>
                  <a:srgbClr val="505050"/>
                </a:solidFill>
                <a:latin typeface="Segoe UI"/>
              </a:rPr>
              <a:t>CONSUMPTION</a:t>
            </a:r>
          </a:p>
        </p:txBody>
      </p:sp>
      <p:sp>
        <p:nvSpPr>
          <p:cNvPr id="109" name="Right Brace 108"/>
          <p:cNvSpPr/>
          <p:nvPr/>
        </p:nvSpPr>
        <p:spPr>
          <a:xfrm rot="16200000">
            <a:off x="6441187" y="-1400569"/>
            <a:ext cx="364010" cy="6520341"/>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2400" kern="0" dirty="0">
              <a:solidFill>
                <a:sysClr val="windowText" lastClr="000000"/>
              </a:solidFill>
              <a:latin typeface="Segoe UI"/>
            </a:endParaRPr>
          </a:p>
        </p:txBody>
      </p:sp>
      <p:sp>
        <p:nvSpPr>
          <p:cNvPr id="111" name="Right Brace 110"/>
          <p:cNvSpPr/>
          <p:nvPr/>
        </p:nvSpPr>
        <p:spPr>
          <a:xfrm rot="16200000">
            <a:off x="10841576" y="1085463"/>
            <a:ext cx="364010" cy="1495551"/>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2400" kern="0" dirty="0">
              <a:solidFill>
                <a:sysClr val="windowText" lastClr="000000"/>
              </a:solidFill>
              <a:latin typeface="Segoe UI"/>
            </a:endParaRPr>
          </a:p>
        </p:txBody>
      </p:sp>
      <p:sp>
        <p:nvSpPr>
          <p:cNvPr id="114" name="Down Arrow 113"/>
          <p:cNvSpPr/>
          <p:nvPr/>
        </p:nvSpPr>
        <p:spPr>
          <a:xfrm>
            <a:off x="6485389" y="4588520"/>
            <a:ext cx="339763" cy="57211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96" name="Right Arrow 17"/>
          <p:cNvSpPr/>
          <p:nvPr/>
        </p:nvSpPr>
        <p:spPr>
          <a:xfrm>
            <a:off x="9852857" y="3709834"/>
            <a:ext cx="455449" cy="43242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85" name="Freeform 41"/>
          <p:cNvSpPr>
            <a:spLocks noChangeAspect="1"/>
          </p:cNvSpPr>
          <p:nvPr/>
        </p:nvSpPr>
        <p:spPr bwMode="black">
          <a:xfrm>
            <a:off x="1013541" y="3827243"/>
            <a:ext cx="360956" cy="36416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p:cNvSpPr/>
          <p:nvPr/>
        </p:nvSpPr>
        <p:spPr>
          <a:xfrm>
            <a:off x="4079045" y="4322507"/>
            <a:ext cx="996640" cy="301727"/>
          </a:xfrm>
          <a:prstGeom prst="rect">
            <a:avLst/>
          </a:prstGeom>
        </p:spPr>
        <p:txBody>
          <a:bodyPr wrap="none">
            <a:spAutoFit/>
          </a:bodyPr>
          <a:lstStyle/>
          <a:p>
            <a:pPr algn="ctr" defTabSz="914225">
              <a:defRPr/>
            </a:pPr>
            <a:r>
              <a:rPr lang="en-US" sz="1372" kern="0" dirty="0">
                <a:solidFill>
                  <a:sysClr val="windowText" lastClr="000000"/>
                </a:solidFill>
                <a:latin typeface="Segoe UI"/>
              </a:rPr>
              <a:t>HDI Storm</a:t>
            </a:r>
          </a:p>
        </p:txBody>
      </p:sp>
      <p:sp>
        <p:nvSpPr>
          <p:cNvPr id="90" name="Down Arrow 113"/>
          <p:cNvSpPr/>
          <p:nvPr/>
        </p:nvSpPr>
        <p:spPr>
          <a:xfrm rot="10800000">
            <a:off x="6884552" y="4575957"/>
            <a:ext cx="339763" cy="57211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118" name="Right Arrow 67"/>
          <p:cNvSpPr/>
          <p:nvPr/>
        </p:nvSpPr>
        <p:spPr>
          <a:xfrm>
            <a:off x="3332024" y="3782337"/>
            <a:ext cx="648321" cy="24428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pic>
        <p:nvPicPr>
          <p:cNvPr id="10" name="Graphic 9"/>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357457" y="3391649"/>
            <a:ext cx="747021" cy="747021"/>
          </a:xfrm>
          <a:prstGeom prst="rect">
            <a:avLst/>
          </a:prstGeom>
        </p:spPr>
      </p:pic>
      <p:sp>
        <p:nvSpPr>
          <p:cNvPr id="32" name="Title 31"/>
          <p:cNvSpPr>
            <a:spLocks noGrp="1"/>
          </p:cNvSpPr>
          <p:nvPr>
            <p:ph type="title"/>
          </p:nvPr>
        </p:nvSpPr>
        <p:spPr/>
        <p:txBody>
          <a:bodyPr/>
          <a:lstStyle/>
          <a:p>
            <a:r>
              <a:rPr lang="en-US" dirty="0"/>
              <a:t>Real-time data analysis</a:t>
            </a:r>
          </a:p>
        </p:txBody>
      </p:sp>
      <p:pic>
        <p:nvPicPr>
          <p:cNvPr id="3" name="Picture 2"/>
          <p:cNvPicPr>
            <a:picLocks noChangeAspect="1"/>
          </p:cNvPicPr>
          <p:nvPr/>
        </p:nvPicPr>
        <p:blipFill>
          <a:blip r:embed="rId5"/>
          <a:stretch>
            <a:fillRect/>
          </a:stretch>
        </p:blipFill>
        <p:spPr>
          <a:xfrm>
            <a:off x="2626802" y="3643189"/>
            <a:ext cx="448175" cy="699154"/>
          </a:xfrm>
          <a:prstGeom prst="rect">
            <a:avLst/>
          </a:prstGeom>
        </p:spPr>
      </p:pic>
      <p:pic>
        <p:nvPicPr>
          <p:cNvPr id="8" name="Graphic 7"/>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266102" y="3671033"/>
            <a:ext cx="583610" cy="583610"/>
          </a:xfrm>
          <a:prstGeom prst="rect">
            <a:avLst/>
          </a:prstGeom>
        </p:spPr>
      </p:pic>
      <p:sp>
        <p:nvSpPr>
          <p:cNvPr id="45" name="Rectangle 44"/>
          <p:cNvSpPr/>
          <p:nvPr/>
        </p:nvSpPr>
        <p:spPr>
          <a:xfrm>
            <a:off x="8949084" y="4250594"/>
            <a:ext cx="632054" cy="301727"/>
          </a:xfrm>
          <a:prstGeom prst="rect">
            <a:avLst/>
          </a:prstGeom>
        </p:spPr>
        <p:txBody>
          <a:bodyPr wrap="none">
            <a:spAutoFit/>
          </a:bodyPr>
          <a:lstStyle/>
          <a:p>
            <a:pPr algn="ctr" defTabSz="914225">
              <a:defRPr/>
            </a:pPr>
            <a:r>
              <a:rPr lang="en-US" sz="1372" kern="0" dirty="0">
                <a:solidFill>
                  <a:sysClr val="windowText" lastClr="000000"/>
                </a:solidFill>
                <a:latin typeface="Segoe UI"/>
              </a:rPr>
              <a:t>HDI R</a:t>
            </a:r>
          </a:p>
        </p:txBody>
      </p:sp>
      <p:pic>
        <p:nvPicPr>
          <p:cNvPr id="46" name="Graphic 45"/>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8953848" y="3599120"/>
            <a:ext cx="583610" cy="583610"/>
          </a:xfrm>
          <a:prstGeom prst="rect">
            <a:avLst/>
          </a:prstGeom>
        </p:spPr>
      </p:pic>
      <p:pic>
        <p:nvPicPr>
          <p:cNvPr id="47" name="Picture 46"/>
          <p:cNvPicPr>
            <a:picLocks noChangeAspect="1"/>
          </p:cNvPicPr>
          <p:nvPr/>
        </p:nvPicPr>
        <p:blipFill rotWithShape="1">
          <a:blip r:embed="rId8"/>
          <a:srcRect t="7492"/>
          <a:stretch/>
        </p:blipFill>
        <p:spPr>
          <a:xfrm>
            <a:off x="8934679" y="4624234"/>
            <a:ext cx="559177" cy="517210"/>
          </a:xfrm>
          <a:prstGeom prst="rect">
            <a:avLst/>
          </a:prstGeom>
        </p:spPr>
      </p:pic>
      <p:sp>
        <p:nvSpPr>
          <p:cNvPr id="51" name="Freeform 5"/>
          <p:cNvSpPr>
            <a:spLocks noEditPoints="1"/>
          </p:cNvSpPr>
          <p:nvPr/>
        </p:nvSpPr>
        <p:spPr bwMode="auto">
          <a:xfrm>
            <a:off x="10644806" y="3727808"/>
            <a:ext cx="658719" cy="580943"/>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52" name="Rectangle 51"/>
          <p:cNvSpPr/>
          <p:nvPr/>
        </p:nvSpPr>
        <p:spPr>
          <a:xfrm>
            <a:off x="10275723" y="4479237"/>
            <a:ext cx="1479070" cy="36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srgbClr val="505050"/>
                </a:solidFill>
                <a:latin typeface="Segoe UI"/>
              </a:rPr>
              <a:t>Jupyter </a:t>
            </a:r>
          </a:p>
          <a:p>
            <a:pPr algn="ctr" defTabSz="914225">
              <a:defRPr/>
            </a:pPr>
            <a:r>
              <a:rPr lang="en-US" sz="1400" kern="0" dirty="0">
                <a:solidFill>
                  <a:srgbClr val="505050"/>
                </a:solidFill>
                <a:latin typeface="Segoe UI"/>
              </a:rPr>
              <a:t>Data Science</a:t>
            </a:r>
          </a:p>
          <a:p>
            <a:pPr algn="ctr" defTabSz="914225">
              <a:defRPr/>
            </a:pPr>
            <a:r>
              <a:rPr lang="en-US" sz="1400" kern="0" dirty="0">
                <a:solidFill>
                  <a:srgbClr val="505050"/>
                </a:solidFill>
                <a:latin typeface="Segoe UI"/>
              </a:rPr>
              <a:t>Notebooks</a:t>
            </a:r>
          </a:p>
        </p:txBody>
      </p:sp>
      <p:sp>
        <p:nvSpPr>
          <p:cNvPr id="54" name="Rectangle 53"/>
          <p:cNvSpPr/>
          <p:nvPr/>
        </p:nvSpPr>
        <p:spPr>
          <a:xfrm>
            <a:off x="4800080" y="3237935"/>
            <a:ext cx="899208" cy="301727"/>
          </a:xfrm>
          <a:prstGeom prst="rect">
            <a:avLst/>
          </a:prstGeom>
        </p:spPr>
        <p:txBody>
          <a:bodyPr wrap="none">
            <a:spAutoFit/>
          </a:bodyPr>
          <a:lstStyle/>
          <a:p>
            <a:pPr algn="ctr" defTabSz="914225">
              <a:defRPr/>
            </a:pPr>
            <a:r>
              <a:rPr lang="en-US" sz="1372" kern="0" dirty="0">
                <a:solidFill>
                  <a:sysClr val="windowText" lastClr="000000"/>
                </a:solidFill>
                <a:latin typeface="Segoe UI"/>
              </a:rPr>
              <a:t>Enriching</a:t>
            </a:r>
          </a:p>
        </p:txBody>
      </p:sp>
      <p:pic>
        <p:nvPicPr>
          <p:cNvPr id="56" name="Graphic 55"/>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604607" y="5408982"/>
            <a:ext cx="583610" cy="583610"/>
          </a:xfrm>
          <a:prstGeom prst="rect">
            <a:avLst/>
          </a:prstGeom>
        </p:spPr>
      </p:pic>
      <p:pic>
        <p:nvPicPr>
          <p:cNvPr id="11" name="Picture 10"/>
          <p:cNvPicPr>
            <a:picLocks noChangeAspect="1"/>
          </p:cNvPicPr>
          <p:nvPr/>
        </p:nvPicPr>
        <p:blipFill>
          <a:blip r:embed="rId9"/>
          <a:stretch>
            <a:fillRect/>
          </a:stretch>
        </p:blipFill>
        <p:spPr>
          <a:xfrm>
            <a:off x="6544213" y="6108087"/>
            <a:ext cx="628140" cy="565327"/>
          </a:xfrm>
          <a:prstGeom prst="rect">
            <a:avLst/>
          </a:prstGeom>
        </p:spPr>
      </p:pic>
      <p:pic>
        <p:nvPicPr>
          <p:cNvPr id="12" name="Picture 11"/>
          <p:cNvPicPr>
            <a:picLocks noChangeAspect="1"/>
          </p:cNvPicPr>
          <p:nvPr/>
        </p:nvPicPr>
        <p:blipFill>
          <a:blip r:embed="rId10"/>
          <a:stretch>
            <a:fillRect/>
          </a:stretch>
        </p:blipFill>
        <p:spPr>
          <a:xfrm>
            <a:off x="4012849" y="4747436"/>
            <a:ext cx="960418" cy="352153"/>
          </a:xfrm>
          <a:prstGeom prst="rect">
            <a:avLst/>
          </a:prstGeom>
        </p:spPr>
      </p:pic>
      <p:sp>
        <p:nvSpPr>
          <p:cNvPr id="30" name="Rectangle 29"/>
          <p:cNvSpPr/>
          <p:nvPr/>
        </p:nvSpPr>
        <p:spPr>
          <a:xfrm>
            <a:off x="467976" y="4821827"/>
            <a:ext cx="1389939" cy="11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25">
              <a:defRPr/>
            </a:pPr>
            <a:r>
              <a:rPr lang="en-US" sz="1400" kern="0" dirty="0">
                <a:solidFill>
                  <a:srgbClr val="505050"/>
                </a:solidFill>
                <a:latin typeface="Segoe UI"/>
              </a:rPr>
              <a:t>Event data</a:t>
            </a:r>
          </a:p>
        </p:txBody>
      </p:sp>
      <p:sp>
        <p:nvSpPr>
          <p:cNvPr id="31" name="Freeform 41"/>
          <p:cNvSpPr>
            <a:spLocks noChangeAspect="1"/>
          </p:cNvSpPr>
          <p:nvPr/>
        </p:nvSpPr>
        <p:spPr bwMode="black">
          <a:xfrm>
            <a:off x="1011385" y="5227521"/>
            <a:ext cx="360956" cy="36416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a:xfrm>
            <a:off x="467976" y="2181455"/>
            <a:ext cx="1389939" cy="11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25">
              <a:defRPr/>
            </a:pPr>
            <a:r>
              <a:rPr lang="en-US" sz="1400" kern="0" dirty="0">
                <a:solidFill>
                  <a:srgbClr val="505050"/>
                </a:solidFill>
                <a:latin typeface="Segoe UI"/>
              </a:rPr>
              <a:t>Event data</a:t>
            </a:r>
          </a:p>
        </p:txBody>
      </p:sp>
      <p:sp>
        <p:nvSpPr>
          <p:cNvPr id="34" name="Freeform 41"/>
          <p:cNvSpPr>
            <a:spLocks noChangeAspect="1"/>
          </p:cNvSpPr>
          <p:nvPr/>
        </p:nvSpPr>
        <p:spPr bwMode="black">
          <a:xfrm>
            <a:off x="982467" y="2575373"/>
            <a:ext cx="360956" cy="36416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a:xfrm>
            <a:off x="2577372" y="4401457"/>
            <a:ext cx="605340" cy="301727"/>
          </a:xfrm>
          <a:prstGeom prst="rect">
            <a:avLst/>
          </a:prstGeom>
        </p:spPr>
        <p:txBody>
          <a:bodyPr wrap="none">
            <a:spAutoFit/>
          </a:bodyPr>
          <a:lstStyle/>
          <a:p>
            <a:pPr algn="ctr" defTabSz="914225">
              <a:defRPr/>
            </a:pPr>
            <a:r>
              <a:rPr lang="en-US" sz="1372" kern="0" dirty="0">
                <a:solidFill>
                  <a:sysClr val="windowText" lastClr="000000"/>
                </a:solidFill>
                <a:latin typeface="Segoe UI"/>
              </a:rPr>
              <a:t>Kafka</a:t>
            </a:r>
          </a:p>
        </p:txBody>
      </p:sp>
    </p:spTree>
    <p:extLst>
      <p:ext uri="{BB962C8B-B14F-4D97-AF65-F5344CB8AC3E}">
        <p14:creationId xmlns:p14="http://schemas.microsoft.com/office/powerpoint/2010/main" val="38199951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495" y="1194205"/>
            <a:ext cx="2389859" cy="623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kern="0" dirty="0">
                <a:solidFill>
                  <a:srgbClr val="505050"/>
                </a:solidFill>
                <a:latin typeface="Segoe UI"/>
              </a:rPr>
              <a:t>ON PREMISES</a:t>
            </a:r>
          </a:p>
        </p:txBody>
      </p:sp>
      <p:sp>
        <p:nvSpPr>
          <p:cNvPr id="26" name="Rectangle 25"/>
          <p:cNvSpPr/>
          <p:nvPr/>
        </p:nvSpPr>
        <p:spPr>
          <a:xfrm>
            <a:off x="3736194" y="1194205"/>
            <a:ext cx="5649802" cy="623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kern="0" dirty="0">
                <a:solidFill>
                  <a:srgbClr val="505050"/>
                </a:solidFill>
                <a:latin typeface="Segoe UI"/>
              </a:rPr>
              <a:t>CLOUD</a:t>
            </a:r>
          </a:p>
        </p:txBody>
      </p:sp>
      <p:sp>
        <p:nvSpPr>
          <p:cNvPr id="18" name="Right Arrow 17"/>
          <p:cNvSpPr/>
          <p:nvPr/>
        </p:nvSpPr>
        <p:spPr>
          <a:xfrm>
            <a:off x="1784376" y="3737852"/>
            <a:ext cx="597347" cy="30560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55" name="Rectangle 54"/>
          <p:cNvSpPr/>
          <p:nvPr/>
        </p:nvSpPr>
        <p:spPr>
          <a:xfrm>
            <a:off x="5434218" y="4240040"/>
            <a:ext cx="1389939" cy="487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Data Lake</a:t>
            </a:r>
          </a:p>
          <a:p>
            <a:pPr algn="ctr" defTabSz="914225">
              <a:defRPr/>
            </a:pPr>
            <a:r>
              <a:rPr lang="en-US" sz="1400" kern="0" dirty="0">
                <a:solidFill>
                  <a:srgbClr val="505050"/>
                </a:solidFill>
                <a:latin typeface="Segoe UI"/>
              </a:rPr>
              <a:t>Store</a:t>
            </a:r>
          </a:p>
        </p:txBody>
      </p:sp>
      <p:sp>
        <p:nvSpPr>
          <p:cNvPr id="68" name="Right Arrow 67"/>
          <p:cNvSpPr/>
          <p:nvPr/>
        </p:nvSpPr>
        <p:spPr>
          <a:xfrm>
            <a:off x="4973266" y="3737853"/>
            <a:ext cx="678969" cy="2887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69" name="Rectangle 68"/>
          <p:cNvSpPr/>
          <p:nvPr/>
        </p:nvSpPr>
        <p:spPr>
          <a:xfrm>
            <a:off x="6096000" y="5422735"/>
            <a:ext cx="1389939" cy="1293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Data Lake</a:t>
            </a:r>
          </a:p>
          <a:p>
            <a:pPr algn="ctr" defTabSz="914225">
              <a:defRPr/>
            </a:pPr>
            <a:r>
              <a:rPr lang="en-US" sz="1400" kern="0" dirty="0">
                <a:solidFill>
                  <a:srgbClr val="505050"/>
                </a:solidFill>
                <a:latin typeface="Segoe UI"/>
              </a:rPr>
              <a:t>Analytics</a:t>
            </a:r>
          </a:p>
        </p:txBody>
      </p:sp>
      <p:sp>
        <p:nvSpPr>
          <p:cNvPr id="84" name="Down Arrow 83"/>
          <p:cNvSpPr/>
          <p:nvPr/>
        </p:nvSpPr>
        <p:spPr>
          <a:xfrm rot="16200000">
            <a:off x="7884631" y="3391036"/>
            <a:ext cx="339763" cy="101331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87" name="Rectangle 86"/>
          <p:cNvSpPr/>
          <p:nvPr/>
        </p:nvSpPr>
        <p:spPr>
          <a:xfrm>
            <a:off x="9759170" y="1194205"/>
            <a:ext cx="2345792" cy="623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kern="0" dirty="0">
                <a:solidFill>
                  <a:srgbClr val="505050"/>
                </a:solidFill>
                <a:latin typeface="Segoe UI"/>
              </a:rPr>
              <a:t>CONSUMPTION</a:t>
            </a:r>
          </a:p>
        </p:txBody>
      </p:sp>
      <p:sp>
        <p:nvSpPr>
          <p:cNvPr id="102" name="Rectangle 101"/>
          <p:cNvSpPr/>
          <p:nvPr/>
        </p:nvSpPr>
        <p:spPr>
          <a:xfrm>
            <a:off x="10403332" y="4225938"/>
            <a:ext cx="1214522" cy="264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1400" kern="0" dirty="0">
                <a:solidFill>
                  <a:srgbClr val="505050"/>
                </a:solidFill>
                <a:latin typeface="Segoe UI"/>
              </a:rPr>
              <a:t>Power BI</a:t>
            </a:r>
          </a:p>
        </p:txBody>
      </p:sp>
      <p:grpSp>
        <p:nvGrpSpPr>
          <p:cNvPr id="103" name="Group 102"/>
          <p:cNvGrpSpPr/>
          <p:nvPr/>
        </p:nvGrpSpPr>
        <p:grpSpPr>
          <a:xfrm>
            <a:off x="10660992" y="3727808"/>
            <a:ext cx="626348" cy="400331"/>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14" tIns="45706" rIns="91414" bIns="45706" numCol="1" anchor="t" anchorCtr="0" compatLnSpc="1">
              <a:prstTxWarp prst="textNoShape">
                <a:avLst/>
              </a:prstTxWarp>
            </a:bodyPr>
            <a:lstStyle/>
            <a:p>
              <a:pPr defTabSz="932563">
                <a:defRPr/>
              </a:pPr>
              <a:endParaRPr lang="en-US" sz="2400" kern="0" dirty="0">
                <a:solidFill>
                  <a:srgbClr val="FFFFFF"/>
                </a:solidFill>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14" tIns="45706" rIns="91414" bIns="45706" numCol="1" anchor="t" anchorCtr="0" compatLnSpc="1">
              <a:prstTxWarp prst="textNoShape">
                <a:avLst/>
              </a:prstTxWarp>
            </a:bodyPr>
            <a:lstStyle/>
            <a:p>
              <a:pPr defTabSz="932563">
                <a:defRPr/>
              </a:pPr>
              <a:endParaRPr lang="en-US" sz="2400" kern="0" dirty="0">
                <a:solidFill>
                  <a:srgbClr val="FFFFFF"/>
                </a:solidFill>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14" tIns="45706" rIns="91414" bIns="45706" numCol="1" anchor="t" anchorCtr="0" compatLnSpc="1">
              <a:prstTxWarp prst="textNoShape">
                <a:avLst/>
              </a:prstTxWarp>
            </a:bodyPr>
            <a:lstStyle/>
            <a:p>
              <a:pPr defTabSz="932563">
                <a:defRPr/>
              </a:pPr>
              <a:endParaRPr lang="en-US" sz="2400" kern="0" dirty="0">
                <a:solidFill>
                  <a:srgbClr val="FFFFFF"/>
                </a:solidFill>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14" tIns="45706" rIns="91414" bIns="45706" numCol="1" anchor="t" anchorCtr="0" compatLnSpc="1">
              <a:prstTxWarp prst="textNoShape">
                <a:avLst/>
              </a:prstTxWarp>
            </a:bodyPr>
            <a:lstStyle/>
            <a:p>
              <a:pPr defTabSz="932563">
                <a:defRPr/>
              </a:pPr>
              <a:endParaRPr lang="en-US" sz="2400" kern="0" dirty="0">
                <a:solidFill>
                  <a:srgbClr val="FFFFFF"/>
                </a:solidFill>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14" tIns="45706" rIns="91414" bIns="45706" numCol="1" anchor="t" anchorCtr="0" compatLnSpc="1">
              <a:prstTxWarp prst="textNoShape">
                <a:avLst/>
              </a:prstTxWarp>
            </a:bodyPr>
            <a:lstStyle/>
            <a:p>
              <a:pPr defTabSz="932563">
                <a:defRPr/>
              </a:pPr>
              <a:endParaRPr lang="en-US" sz="2400" kern="0" dirty="0">
                <a:solidFill>
                  <a:srgbClr val="FFFFFF"/>
                </a:solidFill>
                <a:latin typeface="Segoe UI"/>
              </a:endParaRPr>
            </a:p>
          </p:txBody>
        </p:sp>
      </p:grpSp>
      <p:sp>
        <p:nvSpPr>
          <p:cNvPr id="109" name="Right Brace 108"/>
          <p:cNvSpPr/>
          <p:nvPr/>
        </p:nvSpPr>
        <p:spPr>
          <a:xfrm rot="16200000">
            <a:off x="6441187" y="-1400569"/>
            <a:ext cx="364010" cy="6520341"/>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2400" kern="0" dirty="0">
              <a:solidFill>
                <a:sysClr val="windowText" lastClr="000000"/>
              </a:solidFill>
              <a:latin typeface="Segoe UI"/>
            </a:endParaRPr>
          </a:p>
        </p:txBody>
      </p:sp>
      <p:sp>
        <p:nvSpPr>
          <p:cNvPr id="110" name="Right Brace 109"/>
          <p:cNvSpPr/>
          <p:nvPr/>
        </p:nvSpPr>
        <p:spPr>
          <a:xfrm rot="16200000">
            <a:off x="1378032" y="705990"/>
            <a:ext cx="364010" cy="2392735"/>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2400" kern="0" dirty="0">
              <a:solidFill>
                <a:sysClr val="windowText" lastClr="000000"/>
              </a:solidFill>
              <a:latin typeface="Segoe UI"/>
            </a:endParaRPr>
          </a:p>
        </p:txBody>
      </p:sp>
      <p:sp>
        <p:nvSpPr>
          <p:cNvPr id="111" name="Right Brace 110"/>
          <p:cNvSpPr/>
          <p:nvPr/>
        </p:nvSpPr>
        <p:spPr>
          <a:xfrm rot="16200000">
            <a:off x="10841576" y="1085463"/>
            <a:ext cx="364010" cy="1495551"/>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2400" kern="0" dirty="0">
              <a:solidFill>
                <a:sysClr val="windowText" lastClr="000000"/>
              </a:solidFill>
              <a:latin typeface="Segoe UI"/>
            </a:endParaRPr>
          </a:p>
        </p:txBody>
      </p:sp>
      <p:sp>
        <p:nvSpPr>
          <p:cNvPr id="114" name="Down Arrow 113"/>
          <p:cNvSpPr/>
          <p:nvPr/>
        </p:nvSpPr>
        <p:spPr>
          <a:xfrm>
            <a:off x="6485389" y="4588520"/>
            <a:ext cx="286856" cy="57211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96" name="Right Arrow 17"/>
          <p:cNvSpPr/>
          <p:nvPr/>
        </p:nvSpPr>
        <p:spPr>
          <a:xfrm>
            <a:off x="9852857" y="3709833"/>
            <a:ext cx="455449" cy="35773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pic>
        <p:nvPicPr>
          <p:cNvPr id="2" name="Graphic 1"/>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870466" y="3603009"/>
            <a:ext cx="583610" cy="583610"/>
          </a:xfrm>
          <a:prstGeom prst="rect">
            <a:avLst/>
          </a:prstGeom>
        </p:spPr>
      </p:pic>
      <p:pic>
        <p:nvPicPr>
          <p:cNvPr id="79" name="Graphic 78"/>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734407" y="3727808"/>
            <a:ext cx="448212" cy="448212"/>
          </a:xfrm>
          <a:prstGeom prst="rect">
            <a:avLst/>
          </a:prstGeom>
        </p:spPr>
      </p:pic>
      <p:sp>
        <p:nvSpPr>
          <p:cNvPr id="4" name="Rectangle 3"/>
          <p:cNvSpPr/>
          <p:nvPr/>
        </p:nvSpPr>
        <p:spPr>
          <a:xfrm>
            <a:off x="2324262" y="4247805"/>
            <a:ext cx="1010783" cy="301727"/>
          </a:xfrm>
          <a:prstGeom prst="rect">
            <a:avLst/>
          </a:prstGeom>
        </p:spPr>
        <p:txBody>
          <a:bodyPr wrap="none">
            <a:spAutoFit/>
          </a:bodyPr>
          <a:lstStyle/>
          <a:p>
            <a:pPr algn="ctr" defTabSz="914225">
              <a:defRPr/>
            </a:pPr>
            <a:r>
              <a:rPr lang="en-US" sz="1372" kern="0" dirty="0">
                <a:solidFill>
                  <a:sysClr val="windowText" lastClr="000000"/>
                </a:solidFill>
                <a:latin typeface="Segoe UI"/>
              </a:rPr>
              <a:t>EventHubs</a:t>
            </a:r>
          </a:p>
        </p:txBody>
      </p:sp>
      <p:pic>
        <p:nvPicPr>
          <p:cNvPr id="5" name="Graphic 4"/>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164687" y="3667113"/>
            <a:ext cx="583610" cy="583610"/>
          </a:xfrm>
          <a:prstGeom prst="rect">
            <a:avLst/>
          </a:prstGeom>
        </p:spPr>
      </p:pic>
      <p:sp>
        <p:nvSpPr>
          <p:cNvPr id="86" name="Rectangle 85"/>
          <p:cNvSpPr/>
          <p:nvPr/>
        </p:nvSpPr>
        <p:spPr>
          <a:xfrm>
            <a:off x="3705534" y="4247805"/>
            <a:ext cx="1466515" cy="301727"/>
          </a:xfrm>
          <a:prstGeom prst="rect">
            <a:avLst/>
          </a:prstGeom>
        </p:spPr>
        <p:txBody>
          <a:bodyPr wrap="none">
            <a:spAutoFit/>
          </a:bodyPr>
          <a:lstStyle/>
          <a:p>
            <a:pPr algn="ctr" defTabSz="914225">
              <a:defRPr/>
            </a:pPr>
            <a:r>
              <a:rPr lang="en-US" sz="1372" kern="0" dirty="0">
                <a:solidFill>
                  <a:sysClr val="windowText" lastClr="000000"/>
                </a:solidFill>
                <a:latin typeface="Segoe UI"/>
              </a:rPr>
              <a:t>Stream Analytics</a:t>
            </a:r>
          </a:p>
        </p:txBody>
      </p:sp>
      <p:sp>
        <p:nvSpPr>
          <p:cNvPr id="90" name="Down Arrow 113"/>
          <p:cNvSpPr/>
          <p:nvPr/>
        </p:nvSpPr>
        <p:spPr>
          <a:xfrm rot="10800000">
            <a:off x="6937459" y="4575957"/>
            <a:ext cx="286856" cy="57211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pic>
        <p:nvPicPr>
          <p:cNvPr id="6" name="Graphic 5"/>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867122" y="4176021"/>
            <a:ext cx="466888" cy="466888"/>
          </a:xfrm>
          <a:prstGeom prst="rect">
            <a:avLst/>
          </a:prstGeom>
        </p:spPr>
      </p:pic>
      <p:sp>
        <p:nvSpPr>
          <p:cNvPr id="112" name="Rectangle 111"/>
          <p:cNvSpPr/>
          <p:nvPr/>
        </p:nvSpPr>
        <p:spPr>
          <a:xfrm>
            <a:off x="7493305" y="4834311"/>
            <a:ext cx="1214522" cy="264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1400" kern="0" dirty="0">
                <a:solidFill>
                  <a:srgbClr val="505050"/>
                </a:solidFill>
                <a:latin typeface="Segoe UI"/>
              </a:rPr>
              <a:t>Data Factory</a:t>
            </a:r>
          </a:p>
        </p:txBody>
      </p:sp>
      <p:sp>
        <p:nvSpPr>
          <p:cNvPr id="116" name="Rectangle 115"/>
          <p:cNvSpPr/>
          <p:nvPr/>
        </p:nvSpPr>
        <p:spPr>
          <a:xfrm>
            <a:off x="6009793" y="2367931"/>
            <a:ext cx="1214522" cy="264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1400" kern="0" dirty="0">
                <a:solidFill>
                  <a:srgbClr val="505050"/>
                </a:solidFill>
                <a:latin typeface="Segoe UI"/>
              </a:rPr>
              <a:t>Alerts</a:t>
            </a:r>
          </a:p>
        </p:txBody>
      </p:sp>
      <p:sp>
        <p:nvSpPr>
          <p:cNvPr id="117" name="Rectangle 116"/>
          <p:cNvSpPr/>
          <p:nvPr/>
        </p:nvSpPr>
        <p:spPr>
          <a:xfrm>
            <a:off x="8545867" y="4209858"/>
            <a:ext cx="1214522" cy="2649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1400" kern="0" dirty="0">
                <a:solidFill>
                  <a:srgbClr val="505050"/>
                </a:solidFill>
                <a:latin typeface="Segoe UI"/>
              </a:rPr>
              <a:t>SQL DB</a:t>
            </a:r>
          </a:p>
        </p:txBody>
      </p:sp>
      <p:sp>
        <p:nvSpPr>
          <p:cNvPr id="118" name="Right Arrow 67"/>
          <p:cNvSpPr/>
          <p:nvPr/>
        </p:nvSpPr>
        <p:spPr>
          <a:xfrm>
            <a:off x="3332024" y="3782337"/>
            <a:ext cx="648321" cy="24428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pic>
        <p:nvPicPr>
          <p:cNvPr id="9" name="Graphic 8"/>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320106" y="5259201"/>
            <a:ext cx="747021" cy="747021"/>
          </a:xfrm>
          <a:prstGeom prst="rect">
            <a:avLst/>
          </a:prstGeom>
        </p:spPr>
      </p:pic>
      <p:pic>
        <p:nvPicPr>
          <p:cNvPr id="10" name="Graphic 9"/>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6357457" y="3391649"/>
            <a:ext cx="747021" cy="747021"/>
          </a:xfrm>
          <a:prstGeom prst="rect">
            <a:avLst/>
          </a:prstGeom>
        </p:spPr>
      </p:pic>
      <p:sp>
        <p:nvSpPr>
          <p:cNvPr id="32" name="Title 31"/>
          <p:cNvSpPr>
            <a:spLocks noGrp="1"/>
          </p:cNvSpPr>
          <p:nvPr>
            <p:ph type="title"/>
          </p:nvPr>
        </p:nvSpPr>
        <p:spPr/>
        <p:txBody>
          <a:bodyPr/>
          <a:lstStyle/>
          <a:p>
            <a:r>
              <a:rPr lang="en-US" dirty="0"/>
              <a:t>Lambda architecture</a:t>
            </a:r>
          </a:p>
        </p:txBody>
      </p:sp>
      <p:sp>
        <p:nvSpPr>
          <p:cNvPr id="119" name="Freeform 5"/>
          <p:cNvSpPr>
            <a:spLocks noEditPoints="1"/>
          </p:cNvSpPr>
          <p:nvPr/>
        </p:nvSpPr>
        <p:spPr bwMode="auto">
          <a:xfrm>
            <a:off x="10644806" y="2012618"/>
            <a:ext cx="658719" cy="580943"/>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20" name="Rectangle 119"/>
          <p:cNvSpPr/>
          <p:nvPr/>
        </p:nvSpPr>
        <p:spPr>
          <a:xfrm>
            <a:off x="10376616" y="2615732"/>
            <a:ext cx="1166074" cy="365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400" kern="0" dirty="0">
                <a:solidFill>
                  <a:srgbClr val="505050"/>
                </a:solidFill>
                <a:latin typeface="Segoe UI"/>
              </a:rPr>
              <a:t>Web Portals</a:t>
            </a:r>
          </a:p>
        </p:txBody>
      </p:sp>
      <p:sp>
        <p:nvSpPr>
          <p:cNvPr id="48" name="Rectangle 47"/>
          <p:cNvSpPr/>
          <p:nvPr/>
        </p:nvSpPr>
        <p:spPr>
          <a:xfrm>
            <a:off x="499049" y="3433325"/>
            <a:ext cx="1389939" cy="11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25">
              <a:defRPr/>
            </a:pPr>
            <a:r>
              <a:rPr lang="en-US" sz="1400" kern="0" dirty="0">
                <a:solidFill>
                  <a:srgbClr val="505050"/>
                </a:solidFill>
                <a:latin typeface="Segoe UI"/>
              </a:rPr>
              <a:t>Event data</a:t>
            </a:r>
          </a:p>
        </p:txBody>
      </p:sp>
      <p:sp>
        <p:nvSpPr>
          <p:cNvPr id="49" name="Freeform 41"/>
          <p:cNvSpPr>
            <a:spLocks noChangeAspect="1"/>
          </p:cNvSpPr>
          <p:nvPr/>
        </p:nvSpPr>
        <p:spPr bwMode="black">
          <a:xfrm>
            <a:off x="1013541" y="3827243"/>
            <a:ext cx="360956" cy="36416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a:xfrm>
            <a:off x="467976" y="4821827"/>
            <a:ext cx="1389939" cy="11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25">
              <a:defRPr/>
            </a:pPr>
            <a:r>
              <a:rPr lang="en-US" sz="1400" kern="0" dirty="0">
                <a:solidFill>
                  <a:srgbClr val="505050"/>
                </a:solidFill>
                <a:latin typeface="Segoe UI"/>
              </a:rPr>
              <a:t>Event data</a:t>
            </a:r>
          </a:p>
        </p:txBody>
      </p:sp>
      <p:sp>
        <p:nvSpPr>
          <p:cNvPr id="51" name="Freeform 41"/>
          <p:cNvSpPr>
            <a:spLocks noChangeAspect="1"/>
          </p:cNvSpPr>
          <p:nvPr/>
        </p:nvSpPr>
        <p:spPr bwMode="black">
          <a:xfrm>
            <a:off x="1011385" y="5227521"/>
            <a:ext cx="360956" cy="36416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a:xfrm>
            <a:off x="467976" y="2181455"/>
            <a:ext cx="1389939" cy="1174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25">
              <a:defRPr/>
            </a:pPr>
            <a:r>
              <a:rPr lang="en-US" sz="1400" kern="0" dirty="0">
                <a:solidFill>
                  <a:srgbClr val="505050"/>
                </a:solidFill>
                <a:latin typeface="Segoe UI"/>
              </a:rPr>
              <a:t>Event data</a:t>
            </a:r>
          </a:p>
        </p:txBody>
      </p:sp>
      <p:sp>
        <p:nvSpPr>
          <p:cNvPr id="53" name="Freeform 41"/>
          <p:cNvSpPr>
            <a:spLocks noChangeAspect="1"/>
          </p:cNvSpPr>
          <p:nvPr/>
        </p:nvSpPr>
        <p:spPr bwMode="black">
          <a:xfrm>
            <a:off x="982467" y="2575373"/>
            <a:ext cx="360956" cy="36416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ight Arrow 44"/>
          <p:cNvSpPr/>
          <p:nvPr/>
        </p:nvSpPr>
        <p:spPr>
          <a:xfrm>
            <a:off x="4601959" y="2169111"/>
            <a:ext cx="5677357" cy="2887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3" name="Rectangle 2"/>
          <p:cNvSpPr/>
          <p:nvPr/>
        </p:nvSpPr>
        <p:spPr bwMode="auto">
          <a:xfrm>
            <a:off x="4458887" y="2240285"/>
            <a:ext cx="143073" cy="1426827"/>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1108665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9835" y="2808063"/>
            <a:ext cx="3182619" cy="2552185"/>
          </a:xfrm>
          <a:prstGeom prst="rect">
            <a:avLst/>
          </a:prstGeom>
          <a:noFill/>
          <a:ln>
            <a:solidFill>
              <a:schemeClr val="tx1"/>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defRPr/>
            </a:pPr>
            <a:r>
              <a:rPr lang="en-US" sz="1961" kern="0" dirty="0">
                <a:solidFill>
                  <a:srgbClr val="505050"/>
                </a:solidFill>
                <a:latin typeface="Segoe UI Light"/>
              </a:rPr>
              <a:t>On-Premises</a:t>
            </a:r>
          </a:p>
        </p:txBody>
      </p:sp>
      <p:sp>
        <p:nvSpPr>
          <p:cNvPr id="28" name="Rectangle 27"/>
          <p:cNvSpPr/>
          <p:nvPr/>
        </p:nvSpPr>
        <p:spPr>
          <a:xfrm>
            <a:off x="194537" y="4026617"/>
            <a:ext cx="1389939" cy="550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25">
              <a:defRPr/>
            </a:pPr>
            <a:r>
              <a:rPr lang="en-US" sz="1400" kern="0" dirty="0">
                <a:solidFill>
                  <a:srgbClr val="505050"/>
                </a:solidFill>
                <a:latin typeface="Segoe UI"/>
              </a:rPr>
              <a:t>On-Premises</a:t>
            </a:r>
          </a:p>
          <a:p>
            <a:pPr algn="ctr" defTabSz="914225">
              <a:defRPr/>
            </a:pPr>
            <a:r>
              <a:rPr lang="en-US" sz="1400" kern="0" dirty="0">
                <a:solidFill>
                  <a:srgbClr val="505050"/>
                </a:solidFill>
                <a:latin typeface="Segoe UI"/>
              </a:rPr>
              <a:t>HDFS</a:t>
            </a:r>
          </a:p>
        </p:txBody>
      </p:sp>
      <p:sp>
        <p:nvSpPr>
          <p:cNvPr id="18" name="Right Arrow 17"/>
          <p:cNvSpPr/>
          <p:nvPr/>
        </p:nvSpPr>
        <p:spPr>
          <a:xfrm>
            <a:off x="3332024" y="3555767"/>
            <a:ext cx="2469642" cy="43242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grpSp>
        <p:nvGrpSpPr>
          <p:cNvPr id="36" name="Group 35"/>
          <p:cNvGrpSpPr/>
          <p:nvPr/>
        </p:nvGrpSpPr>
        <p:grpSpPr>
          <a:xfrm>
            <a:off x="611994" y="3574640"/>
            <a:ext cx="649191" cy="481231"/>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grpSp>
      <p:grpSp>
        <p:nvGrpSpPr>
          <p:cNvPr id="49" name="Group 48"/>
          <p:cNvGrpSpPr/>
          <p:nvPr/>
        </p:nvGrpSpPr>
        <p:grpSpPr>
          <a:xfrm>
            <a:off x="6108325" y="3429000"/>
            <a:ext cx="744642" cy="583404"/>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grpSp>
      <p:sp>
        <p:nvSpPr>
          <p:cNvPr id="80" name="Rectangle 79"/>
          <p:cNvSpPr/>
          <p:nvPr/>
        </p:nvSpPr>
        <p:spPr>
          <a:xfrm>
            <a:off x="10458120" y="4289817"/>
            <a:ext cx="1389939" cy="40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Azure DW</a:t>
            </a:r>
          </a:p>
          <a:p>
            <a:pPr algn="ctr" defTabSz="914225">
              <a:defRPr/>
            </a:pPr>
            <a:r>
              <a:rPr lang="en-US" sz="1400" kern="0" dirty="0">
                <a:solidFill>
                  <a:srgbClr val="505050"/>
                </a:solidFill>
                <a:latin typeface="Segoe UI"/>
              </a:rPr>
              <a:t>(East US 2)</a:t>
            </a:r>
          </a:p>
        </p:txBody>
      </p:sp>
      <p:grpSp>
        <p:nvGrpSpPr>
          <p:cNvPr id="81" name="Group 80"/>
          <p:cNvGrpSpPr/>
          <p:nvPr/>
        </p:nvGrpSpPr>
        <p:grpSpPr>
          <a:xfrm>
            <a:off x="10842635" y="3317642"/>
            <a:ext cx="547494" cy="670552"/>
            <a:chOff x="-3084513" y="3390510"/>
            <a:chExt cx="2716213" cy="3363913"/>
          </a:xfrm>
          <a:solidFill>
            <a:schemeClr val="tx1">
              <a:lumMod val="75000"/>
              <a:lumOff val="25000"/>
            </a:schemeClr>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2400" kern="0" dirty="0">
                <a:solidFill>
                  <a:srgbClr val="FFFFFF"/>
                </a:solidFill>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2400" kern="0" dirty="0">
                <a:solidFill>
                  <a:srgbClr val="FFFFFF"/>
                </a:solidFill>
                <a:latin typeface="Segoe UI"/>
              </a:endParaRPr>
            </a:p>
          </p:txBody>
        </p:sp>
      </p:grpSp>
      <p:pic>
        <p:nvPicPr>
          <p:cNvPr id="3" name="Graphic 2"/>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030201" y="3477073"/>
            <a:ext cx="466888" cy="466888"/>
          </a:xfrm>
          <a:prstGeom prst="rect">
            <a:avLst/>
          </a:prstGeom>
        </p:spPr>
      </p:pic>
      <p:sp>
        <p:nvSpPr>
          <p:cNvPr id="126" name="Right Arrow 67"/>
          <p:cNvSpPr/>
          <p:nvPr/>
        </p:nvSpPr>
        <p:spPr>
          <a:xfrm rot="5400000">
            <a:off x="6146198" y="2690322"/>
            <a:ext cx="770082" cy="31024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grpSp>
        <p:nvGrpSpPr>
          <p:cNvPr id="127" name="Group 126"/>
          <p:cNvGrpSpPr/>
          <p:nvPr/>
        </p:nvGrpSpPr>
        <p:grpSpPr>
          <a:xfrm>
            <a:off x="5981189" y="1489925"/>
            <a:ext cx="688503" cy="685546"/>
            <a:chOff x="2148168" y="645460"/>
            <a:chExt cx="2587625" cy="2576512"/>
          </a:xfrm>
        </p:grpSpPr>
        <p:sp>
          <p:nvSpPr>
            <p:cNvPr id="128"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29"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0"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1"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2"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3"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sp>
          <p:nvSpPr>
            <p:cNvPr id="134"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2400" kern="0" dirty="0">
                <a:solidFill>
                  <a:sysClr val="windowText" lastClr="000000"/>
                </a:solidFill>
                <a:latin typeface="Segoe UI"/>
              </a:endParaRPr>
            </a:p>
          </p:txBody>
        </p:sp>
      </p:grpSp>
      <p:sp>
        <p:nvSpPr>
          <p:cNvPr id="135" name="Rectangle 134"/>
          <p:cNvSpPr/>
          <p:nvPr/>
        </p:nvSpPr>
        <p:spPr>
          <a:xfrm>
            <a:off x="4183147" y="1660995"/>
            <a:ext cx="1389939" cy="388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Data Lake Analytics</a:t>
            </a:r>
          </a:p>
          <a:p>
            <a:pPr algn="ctr" defTabSz="914225">
              <a:defRPr/>
            </a:pPr>
            <a:r>
              <a:rPr lang="en-US" sz="1400" kern="0" dirty="0">
                <a:solidFill>
                  <a:srgbClr val="505050"/>
                </a:solidFill>
                <a:latin typeface="Segoe UI"/>
              </a:rPr>
              <a:t>(East US 2)</a:t>
            </a:r>
          </a:p>
        </p:txBody>
      </p:sp>
      <p:sp>
        <p:nvSpPr>
          <p:cNvPr id="136" name="Right Arrow 67"/>
          <p:cNvSpPr/>
          <p:nvPr/>
        </p:nvSpPr>
        <p:spPr>
          <a:xfrm rot="16200000">
            <a:off x="5825971" y="2652943"/>
            <a:ext cx="770082" cy="31024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4" name="Title 3"/>
          <p:cNvSpPr>
            <a:spLocks noGrp="1"/>
          </p:cNvSpPr>
          <p:nvPr>
            <p:ph type="title"/>
          </p:nvPr>
        </p:nvSpPr>
        <p:spPr>
          <a:xfrm>
            <a:off x="158344" y="103609"/>
            <a:ext cx="11655840" cy="899537"/>
          </a:xfrm>
        </p:spPr>
        <p:txBody>
          <a:bodyPr/>
          <a:lstStyle/>
          <a:p>
            <a:r>
              <a:rPr lang="en-US" dirty="0"/>
              <a:t>ADL Store costs for sample customer pattern*</a:t>
            </a:r>
          </a:p>
        </p:txBody>
      </p:sp>
      <p:sp>
        <p:nvSpPr>
          <p:cNvPr id="69" name="Rectangle 68"/>
          <p:cNvSpPr/>
          <p:nvPr/>
        </p:nvSpPr>
        <p:spPr>
          <a:xfrm>
            <a:off x="3406649" y="4214316"/>
            <a:ext cx="1389939" cy="388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endParaRPr lang="en-US" sz="1176" kern="0" dirty="0">
              <a:solidFill>
                <a:srgbClr val="00B0F0"/>
              </a:solidFill>
              <a:latin typeface="Segoe UI"/>
            </a:endParaRPr>
          </a:p>
          <a:p>
            <a:pPr algn="ctr" defTabSz="914225">
              <a:defRPr/>
            </a:pPr>
            <a:r>
              <a:rPr lang="en-US" sz="1176" kern="0" dirty="0">
                <a:solidFill>
                  <a:srgbClr val="00B0F0"/>
                </a:solidFill>
                <a:latin typeface="Segoe UI"/>
              </a:rPr>
              <a:t>100GB file/week</a:t>
            </a:r>
          </a:p>
        </p:txBody>
      </p:sp>
      <p:sp>
        <p:nvSpPr>
          <p:cNvPr id="70" name="Rectangle 69"/>
          <p:cNvSpPr/>
          <p:nvPr/>
        </p:nvSpPr>
        <p:spPr>
          <a:xfrm>
            <a:off x="7546122" y="3069552"/>
            <a:ext cx="1389939" cy="388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endParaRPr lang="en-US" sz="1176" kern="0" dirty="0">
              <a:solidFill>
                <a:srgbClr val="00B0F0"/>
              </a:solidFill>
              <a:latin typeface="Segoe UI"/>
            </a:endParaRPr>
          </a:p>
          <a:p>
            <a:pPr algn="ctr" defTabSz="914225">
              <a:defRPr/>
            </a:pPr>
            <a:r>
              <a:rPr lang="en-US" sz="1176" kern="0" dirty="0">
                <a:solidFill>
                  <a:srgbClr val="00B0F0"/>
                </a:solidFill>
                <a:latin typeface="Segoe UI"/>
              </a:rPr>
              <a:t>200GB /week</a:t>
            </a:r>
          </a:p>
        </p:txBody>
      </p:sp>
      <p:sp>
        <p:nvSpPr>
          <p:cNvPr id="79" name="Rectangle 78"/>
          <p:cNvSpPr/>
          <p:nvPr/>
        </p:nvSpPr>
        <p:spPr>
          <a:xfrm>
            <a:off x="5573086" y="4646831"/>
            <a:ext cx="1815122" cy="621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endParaRPr lang="en-US" sz="1176" kern="0" dirty="0">
              <a:solidFill>
                <a:srgbClr val="00B0F0"/>
              </a:solidFill>
              <a:latin typeface="Segoe UI"/>
            </a:endParaRPr>
          </a:p>
          <a:p>
            <a:pPr algn="ctr" defTabSz="914225">
              <a:defRPr/>
            </a:pPr>
            <a:r>
              <a:rPr lang="en-US" sz="1176" kern="0" dirty="0">
                <a:solidFill>
                  <a:srgbClr val="00B0F0"/>
                </a:solidFill>
                <a:latin typeface="Segoe UI"/>
              </a:rPr>
              <a:t>Growth: 200 GB/week</a:t>
            </a:r>
          </a:p>
          <a:p>
            <a:pPr algn="ctr" defTabSz="914225">
              <a:defRPr/>
            </a:pPr>
            <a:r>
              <a:rPr lang="en-US" sz="1176" kern="0" dirty="0">
                <a:solidFill>
                  <a:srgbClr val="00B0F0"/>
                </a:solidFill>
                <a:latin typeface="Segoe UI"/>
              </a:rPr>
              <a:t>Retention: 1 year</a:t>
            </a:r>
          </a:p>
          <a:p>
            <a:pPr algn="ctr" defTabSz="914225">
              <a:defRPr/>
            </a:pPr>
            <a:endParaRPr lang="en-US" sz="1176" kern="0" dirty="0">
              <a:solidFill>
                <a:srgbClr val="00B0F0"/>
              </a:solidFill>
              <a:latin typeface="Segoe UI"/>
            </a:endParaRPr>
          </a:p>
        </p:txBody>
      </p:sp>
      <p:sp>
        <p:nvSpPr>
          <p:cNvPr id="85" name="Rectangle 84"/>
          <p:cNvSpPr/>
          <p:nvPr/>
        </p:nvSpPr>
        <p:spPr>
          <a:xfrm>
            <a:off x="5124873" y="2511920"/>
            <a:ext cx="1389939" cy="388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endParaRPr lang="en-US" sz="1176" kern="0" dirty="0">
              <a:solidFill>
                <a:srgbClr val="00B0F0"/>
              </a:solidFill>
              <a:latin typeface="Segoe UI"/>
            </a:endParaRPr>
          </a:p>
          <a:p>
            <a:pPr algn="ctr" defTabSz="914225">
              <a:defRPr/>
            </a:pPr>
            <a:r>
              <a:rPr lang="en-US" sz="1176" kern="0" dirty="0">
                <a:solidFill>
                  <a:srgbClr val="00B0F0"/>
                </a:solidFill>
                <a:latin typeface="Segoe UI"/>
              </a:rPr>
              <a:t>100GB</a:t>
            </a:r>
          </a:p>
        </p:txBody>
      </p:sp>
      <p:sp>
        <p:nvSpPr>
          <p:cNvPr id="86" name="Rectangle 85"/>
          <p:cNvSpPr/>
          <p:nvPr/>
        </p:nvSpPr>
        <p:spPr>
          <a:xfrm>
            <a:off x="6237140" y="2492105"/>
            <a:ext cx="1389939" cy="388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endParaRPr lang="en-US" sz="1176" kern="0" dirty="0">
              <a:solidFill>
                <a:srgbClr val="00B0F0"/>
              </a:solidFill>
              <a:latin typeface="Segoe UI"/>
            </a:endParaRPr>
          </a:p>
          <a:p>
            <a:pPr algn="ctr" defTabSz="914225">
              <a:defRPr/>
            </a:pPr>
            <a:r>
              <a:rPr lang="en-US" sz="1176" kern="0" dirty="0">
                <a:solidFill>
                  <a:srgbClr val="00B0F0"/>
                </a:solidFill>
                <a:latin typeface="Segoe UI"/>
              </a:rPr>
              <a:t>200GB</a:t>
            </a:r>
          </a:p>
        </p:txBody>
      </p:sp>
      <p:sp>
        <p:nvSpPr>
          <p:cNvPr id="45" name="Rectangle 44"/>
          <p:cNvSpPr/>
          <p:nvPr/>
        </p:nvSpPr>
        <p:spPr>
          <a:xfrm>
            <a:off x="5639733" y="4139109"/>
            <a:ext cx="1681826" cy="409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14225">
              <a:defRPr/>
            </a:pPr>
            <a:r>
              <a:rPr lang="en-US" sz="1400" kern="0" dirty="0">
                <a:solidFill>
                  <a:srgbClr val="505050"/>
                </a:solidFill>
                <a:latin typeface="Segoe UI"/>
              </a:rPr>
              <a:t>Data Lake Store</a:t>
            </a:r>
          </a:p>
          <a:p>
            <a:pPr algn="ctr" defTabSz="914225">
              <a:defRPr/>
            </a:pPr>
            <a:r>
              <a:rPr lang="en-US" sz="1400" kern="0" dirty="0">
                <a:solidFill>
                  <a:srgbClr val="505050"/>
                </a:solidFill>
                <a:latin typeface="Segoe UI"/>
              </a:rPr>
              <a:t>(East US 2)</a:t>
            </a:r>
          </a:p>
        </p:txBody>
      </p:sp>
      <p:sp>
        <p:nvSpPr>
          <p:cNvPr id="46" name="Rectangle 45"/>
          <p:cNvSpPr/>
          <p:nvPr/>
        </p:nvSpPr>
        <p:spPr>
          <a:xfrm>
            <a:off x="1452594" y="3986326"/>
            <a:ext cx="1691384" cy="550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25">
              <a:defRPr/>
            </a:pPr>
            <a:r>
              <a:rPr lang="en-US" sz="1400" kern="0" dirty="0">
                <a:solidFill>
                  <a:srgbClr val="505050"/>
                </a:solidFill>
                <a:latin typeface="Segoe UI"/>
              </a:rPr>
              <a:t>Data Management Gateway</a:t>
            </a:r>
          </a:p>
          <a:p>
            <a:pPr algn="ctr" defTabSz="914225">
              <a:defRPr/>
            </a:pPr>
            <a:r>
              <a:rPr lang="en-US" sz="1400" kern="0" dirty="0">
                <a:solidFill>
                  <a:srgbClr val="505050"/>
                </a:solidFill>
                <a:latin typeface="Segoe UI"/>
              </a:rPr>
              <a:t>(Data Factory)</a:t>
            </a:r>
          </a:p>
        </p:txBody>
      </p:sp>
      <p:sp>
        <p:nvSpPr>
          <p:cNvPr id="54" name="Right Arrow 17"/>
          <p:cNvSpPr/>
          <p:nvPr/>
        </p:nvSpPr>
        <p:spPr>
          <a:xfrm>
            <a:off x="7288083" y="3483262"/>
            <a:ext cx="3357481" cy="43242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2400" kern="0" dirty="0">
              <a:solidFill>
                <a:sysClr val="windowText" lastClr="000000"/>
              </a:solidFill>
              <a:latin typeface="Segoe UI"/>
            </a:endParaRPr>
          </a:p>
        </p:txBody>
      </p:sp>
      <p:sp>
        <p:nvSpPr>
          <p:cNvPr id="55" name="Rectangle 54"/>
          <p:cNvSpPr/>
          <p:nvPr/>
        </p:nvSpPr>
        <p:spPr bwMode="auto">
          <a:xfrm>
            <a:off x="618915" y="5553943"/>
            <a:ext cx="3257244" cy="7160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defTabSz="896386">
              <a:defRPr/>
            </a:pPr>
            <a:r>
              <a:rPr lang="en-US" sz="1078" b="1" kern="0" dirty="0">
                <a:solidFill>
                  <a:srgbClr val="00B0F0"/>
                </a:solidFill>
                <a:latin typeface="Segoe UI"/>
              </a:rPr>
              <a:t>1. INGESTION (On-premises to ADL Store)</a:t>
            </a:r>
          </a:p>
          <a:p>
            <a:pPr defTabSz="896386">
              <a:defRPr/>
            </a:pPr>
            <a:r>
              <a:rPr lang="en-US" sz="1078" kern="0" dirty="0">
                <a:solidFill>
                  <a:srgbClr val="00B0F0"/>
                </a:solidFill>
                <a:latin typeface="Segoe UI"/>
              </a:rPr>
              <a:t>Number of transactions/month = 3.12M</a:t>
            </a:r>
          </a:p>
          <a:p>
            <a:pPr defTabSz="896386">
              <a:defRPr/>
            </a:pPr>
            <a:r>
              <a:rPr lang="en-US" sz="1078" kern="0" dirty="0">
                <a:solidFill>
                  <a:srgbClr val="00B0F0"/>
                </a:solidFill>
                <a:latin typeface="Segoe UI"/>
              </a:rPr>
              <a:t>Cost of transactions/month = $0.22</a:t>
            </a:r>
          </a:p>
        </p:txBody>
      </p:sp>
      <p:sp>
        <p:nvSpPr>
          <p:cNvPr id="57" name="Oval 56"/>
          <p:cNvSpPr/>
          <p:nvPr/>
        </p:nvSpPr>
        <p:spPr bwMode="auto">
          <a:xfrm>
            <a:off x="4133922" y="3069552"/>
            <a:ext cx="322383" cy="322383"/>
          </a:xfrm>
          <a:prstGeom prst="ellipse">
            <a:avLst/>
          </a:prstGeom>
          <a:solidFill>
            <a:schemeClr val="bg2"/>
          </a:solidFill>
          <a:ln>
            <a:solidFill>
              <a:srgbClr val="3E3E3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rgbClr val="002050"/>
                </a:solidFill>
                <a:latin typeface="Segoe UI"/>
              </a:rPr>
              <a:t>1</a:t>
            </a:r>
          </a:p>
        </p:txBody>
      </p:sp>
      <p:sp>
        <p:nvSpPr>
          <p:cNvPr id="58" name="Oval 57"/>
          <p:cNvSpPr/>
          <p:nvPr/>
        </p:nvSpPr>
        <p:spPr bwMode="auto">
          <a:xfrm>
            <a:off x="5498217" y="4314072"/>
            <a:ext cx="322383" cy="322383"/>
          </a:xfrm>
          <a:prstGeom prst="ellipse">
            <a:avLst/>
          </a:prstGeom>
          <a:solidFill>
            <a:schemeClr val="bg2"/>
          </a:solidFill>
          <a:ln>
            <a:solidFill>
              <a:srgbClr val="3E3E3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rgbClr val="002050"/>
                </a:solidFill>
                <a:latin typeface="Segoe UI"/>
              </a:rPr>
              <a:t>3</a:t>
            </a:r>
          </a:p>
        </p:txBody>
      </p:sp>
      <p:sp>
        <p:nvSpPr>
          <p:cNvPr id="59" name="Rectangle 58"/>
          <p:cNvSpPr/>
          <p:nvPr/>
        </p:nvSpPr>
        <p:spPr bwMode="auto">
          <a:xfrm>
            <a:off x="5274277" y="5207663"/>
            <a:ext cx="3377079" cy="7160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defTabSz="896386">
              <a:defRPr/>
            </a:pPr>
            <a:r>
              <a:rPr lang="en-US" sz="1078" b="1" kern="0" dirty="0">
                <a:solidFill>
                  <a:srgbClr val="00B0F0"/>
                </a:solidFill>
                <a:latin typeface="Segoe UI"/>
              </a:rPr>
              <a:t>3. STORAGE</a:t>
            </a:r>
          </a:p>
          <a:p>
            <a:pPr defTabSz="896386">
              <a:defRPr/>
            </a:pPr>
            <a:r>
              <a:rPr lang="en-US" sz="1078" kern="0" dirty="0">
                <a:solidFill>
                  <a:srgbClr val="00B0F0"/>
                </a:solidFill>
                <a:latin typeface="Segoe UI"/>
              </a:rPr>
              <a:t>Average GB/month = 10,400GB (1-year window)</a:t>
            </a:r>
          </a:p>
          <a:p>
            <a:pPr defTabSz="896386">
              <a:defRPr/>
            </a:pPr>
            <a:r>
              <a:rPr lang="en-US" sz="1078" kern="0" dirty="0">
                <a:solidFill>
                  <a:srgbClr val="00B0F0"/>
                </a:solidFill>
                <a:latin typeface="Segoe UI"/>
              </a:rPr>
              <a:t>Cost of storage = $416</a:t>
            </a:r>
          </a:p>
        </p:txBody>
      </p:sp>
      <p:sp>
        <p:nvSpPr>
          <p:cNvPr id="60" name="Oval 59"/>
          <p:cNvSpPr/>
          <p:nvPr/>
        </p:nvSpPr>
        <p:spPr bwMode="auto">
          <a:xfrm>
            <a:off x="6147128" y="1014960"/>
            <a:ext cx="322383" cy="322383"/>
          </a:xfrm>
          <a:prstGeom prst="ellipse">
            <a:avLst/>
          </a:prstGeom>
          <a:solidFill>
            <a:schemeClr val="bg2"/>
          </a:solidFill>
          <a:ln>
            <a:solidFill>
              <a:srgbClr val="3E3E3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rgbClr val="002050"/>
                </a:solidFill>
                <a:latin typeface="Segoe UI"/>
              </a:rPr>
              <a:t>2</a:t>
            </a:r>
          </a:p>
        </p:txBody>
      </p:sp>
      <p:sp>
        <p:nvSpPr>
          <p:cNvPr id="61" name="Rectangle 60"/>
          <p:cNvSpPr/>
          <p:nvPr/>
        </p:nvSpPr>
        <p:spPr bwMode="auto">
          <a:xfrm>
            <a:off x="6751644" y="876001"/>
            <a:ext cx="3377079" cy="7160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defTabSz="896386">
              <a:defRPr/>
            </a:pPr>
            <a:r>
              <a:rPr lang="en-US" sz="1078" b="1" kern="0" dirty="0">
                <a:solidFill>
                  <a:srgbClr val="00B0F0"/>
                </a:solidFill>
                <a:latin typeface="Segoe UI"/>
              </a:rPr>
              <a:t>2. PROCESSING</a:t>
            </a:r>
          </a:p>
          <a:p>
            <a:pPr defTabSz="896386">
              <a:defRPr/>
            </a:pPr>
            <a:r>
              <a:rPr lang="en-US" sz="1078" kern="0" dirty="0">
                <a:solidFill>
                  <a:srgbClr val="00B0F0"/>
                </a:solidFill>
                <a:latin typeface="Segoe UI"/>
              </a:rPr>
              <a:t>Number of transactions/month = read+write = 9.38M</a:t>
            </a:r>
          </a:p>
          <a:p>
            <a:pPr defTabSz="896386">
              <a:defRPr/>
            </a:pPr>
            <a:r>
              <a:rPr lang="en-US" sz="1078" kern="0" dirty="0">
                <a:solidFill>
                  <a:srgbClr val="00B0F0"/>
                </a:solidFill>
                <a:latin typeface="Segoe UI"/>
              </a:rPr>
              <a:t>Cost of transactions/month = $0.66</a:t>
            </a:r>
          </a:p>
          <a:p>
            <a:pPr defTabSz="896386">
              <a:defRPr/>
            </a:pPr>
            <a:endParaRPr lang="en-US" sz="1078" kern="0" dirty="0">
              <a:solidFill>
                <a:srgbClr val="00B0F0"/>
              </a:solidFill>
              <a:latin typeface="Segoe UI"/>
            </a:endParaRPr>
          </a:p>
        </p:txBody>
      </p:sp>
      <p:sp>
        <p:nvSpPr>
          <p:cNvPr id="62" name="Rectangle 61"/>
          <p:cNvSpPr/>
          <p:nvPr/>
        </p:nvSpPr>
        <p:spPr bwMode="auto">
          <a:xfrm>
            <a:off x="8612497" y="4650781"/>
            <a:ext cx="3377079" cy="7160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defTabSz="896386">
              <a:defRPr/>
            </a:pPr>
            <a:r>
              <a:rPr lang="en-US" sz="1078" b="1" kern="0" dirty="0">
                <a:solidFill>
                  <a:srgbClr val="00B0F0"/>
                </a:solidFill>
                <a:latin typeface="Segoe UI"/>
              </a:rPr>
              <a:t>4. EGRESS</a:t>
            </a:r>
          </a:p>
          <a:p>
            <a:pPr defTabSz="896386">
              <a:defRPr/>
            </a:pPr>
            <a:r>
              <a:rPr lang="en-US" sz="1078" kern="0" dirty="0">
                <a:solidFill>
                  <a:srgbClr val="00B0F0"/>
                </a:solidFill>
                <a:latin typeface="Segoe UI"/>
              </a:rPr>
              <a:t>Number of transactions/month = read = 6.25M</a:t>
            </a:r>
          </a:p>
          <a:p>
            <a:pPr defTabSz="896386">
              <a:defRPr/>
            </a:pPr>
            <a:r>
              <a:rPr lang="en-US" sz="1078" kern="0" dirty="0">
                <a:solidFill>
                  <a:srgbClr val="00B0F0"/>
                </a:solidFill>
                <a:latin typeface="Segoe UI"/>
              </a:rPr>
              <a:t>Cost of transactions = $0.44</a:t>
            </a:r>
          </a:p>
          <a:p>
            <a:pPr defTabSz="896386">
              <a:defRPr/>
            </a:pPr>
            <a:endParaRPr lang="en-US" sz="1078" kern="0" dirty="0">
              <a:solidFill>
                <a:srgbClr val="00B0F0"/>
              </a:solidFill>
              <a:latin typeface="Segoe UI"/>
            </a:endParaRPr>
          </a:p>
          <a:p>
            <a:pPr defTabSz="896386">
              <a:defRPr/>
            </a:pPr>
            <a:endParaRPr lang="en-US" sz="1078" kern="0" dirty="0">
              <a:solidFill>
                <a:srgbClr val="00B0F0"/>
              </a:solidFill>
              <a:latin typeface="Segoe UI"/>
            </a:endParaRPr>
          </a:p>
        </p:txBody>
      </p:sp>
      <p:sp>
        <p:nvSpPr>
          <p:cNvPr id="63" name="Oval 62"/>
          <p:cNvSpPr/>
          <p:nvPr/>
        </p:nvSpPr>
        <p:spPr bwMode="auto">
          <a:xfrm>
            <a:off x="8988256" y="3117353"/>
            <a:ext cx="322383" cy="322383"/>
          </a:xfrm>
          <a:prstGeom prst="ellipse">
            <a:avLst/>
          </a:prstGeom>
          <a:solidFill>
            <a:schemeClr val="bg2"/>
          </a:solidFill>
          <a:ln>
            <a:solidFill>
              <a:srgbClr val="3E3E3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rgbClr val="002050"/>
                </a:solidFill>
                <a:latin typeface="Segoe UI"/>
              </a:rPr>
              <a:t>4</a:t>
            </a:r>
          </a:p>
        </p:txBody>
      </p:sp>
      <p:pic>
        <p:nvPicPr>
          <p:cNvPr id="123" name="Graphic 122"/>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916003" y="3933239"/>
            <a:ext cx="466888" cy="466888"/>
          </a:xfrm>
          <a:prstGeom prst="rect">
            <a:avLst/>
          </a:prstGeom>
        </p:spPr>
      </p:pic>
      <p:sp>
        <p:nvSpPr>
          <p:cNvPr id="64" name="Rectangle 63"/>
          <p:cNvSpPr/>
          <p:nvPr/>
        </p:nvSpPr>
        <p:spPr bwMode="auto">
          <a:xfrm>
            <a:off x="8029750" y="1609347"/>
            <a:ext cx="3236178" cy="19872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defTabSz="896386">
              <a:defRPr/>
            </a:pPr>
            <a:r>
              <a:rPr lang="en-US" sz="1372" b="1" kern="0" dirty="0">
                <a:solidFill>
                  <a:srgbClr val="505050"/>
                </a:solidFill>
                <a:latin typeface="Segoe UI"/>
              </a:rPr>
              <a:t>Total ADL Store costs = $417.31/month</a:t>
            </a:r>
          </a:p>
          <a:p>
            <a:pPr marL="0" lvl="1" defTabSz="896386">
              <a:defRPr/>
            </a:pPr>
            <a:r>
              <a:rPr lang="en-US" sz="1372" kern="0" dirty="0">
                <a:solidFill>
                  <a:srgbClr val="505050"/>
                </a:solidFill>
                <a:latin typeface="Segoe UI"/>
              </a:rPr>
              <a:t>Ingestion = $0.22</a:t>
            </a:r>
          </a:p>
          <a:p>
            <a:pPr marL="0" lvl="1" defTabSz="896386">
              <a:defRPr/>
            </a:pPr>
            <a:r>
              <a:rPr lang="en-US" sz="1372" kern="0" dirty="0">
                <a:solidFill>
                  <a:srgbClr val="505050"/>
                </a:solidFill>
                <a:latin typeface="Segoe UI"/>
              </a:rPr>
              <a:t>Storage = $416</a:t>
            </a:r>
          </a:p>
          <a:p>
            <a:pPr marL="0" lvl="1" defTabSz="896386">
              <a:defRPr/>
            </a:pPr>
            <a:r>
              <a:rPr lang="en-US" sz="1372" kern="0" dirty="0">
                <a:solidFill>
                  <a:srgbClr val="505050"/>
                </a:solidFill>
                <a:latin typeface="Segoe UI"/>
              </a:rPr>
              <a:t>Processing = $0.66</a:t>
            </a:r>
          </a:p>
          <a:p>
            <a:pPr marL="0" lvl="1" defTabSz="896386">
              <a:defRPr/>
            </a:pPr>
            <a:r>
              <a:rPr lang="en-US" sz="1372" kern="0" dirty="0">
                <a:solidFill>
                  <a:srgbClr val="505050"/>
                </a:solidFill>
                <a:latin typeface="Segoe UI"/>
              </a:rPr>
              <a:t>Egress = $0.44</a:t>
            </a:r>
          </a:p>
          <a:p>
            <a:pPr defTabSz="896386">
              <a:defRPr/>
            </a:pPr>
            <a:r>
              <a:rPr lang="en-US" sz="1078" kern="0" dirty="0">
                <a:solidFill>
                  <a:srgbClr val="505050"/>
                </a:solidFill>
                <a:latin typeface="Segoe UI"/>
              </a:rPr>
              <a:t> </a:t>
            </a:r>
          </a:p>
          <a:p>
            <a:pPr defTabSz="896386">
              <a:defRPr/>
            </a:pPr>
            <a:endParaRPr lang="en-US" sz="1078" kern="0" dirty="0">
              <a:solidFill>
                <a:srgbClr val="505050"/>
              </a:solidFill>
              <a:latin typeface="Segoe UI"/>
            </a:endParaRPr>
          </a:p>
        </p:txBody>
      </p:sp>
      <p:sp>
        <p:nvSpPr>
          <p:cNvPr id="2" name="Rectangle 1"/>
          <p:cNvSpPr/>
          <p:nvPr/>
        </p:nvSpPr>
        <p:spPr>
          <a:xfrm>
            <a:off x="7979514" y="5690402"/>
            <a:ext cx="4139921" cy="965524"/>
          </a:xfrm>
          <a:prstGeom prst="rect">
            <a:avLst/>
          </a:prstGeom>
        </p:spPr>
        <p:txBody>
          <a:bodyPr wrap="square">
            <a:spAutoFit/>
          </a:bodyPr>
          <a:lstStyle/>
          <a:p>
            <a:pPr defTabSz="896386">
              <a:defRPr/>
            </a:pPr>
            <a:r>
              <a:rPr lang="en-US" sz="2157" b="1" kern="0" dirty="0">
                <a:solidFill>
                  <a:sysClr val="windowText" lastClr="000000"/>
                </a:solidFill>
                <a:latin typeface="Segoe UI"/>
              </a:rPr>
              <a:t>Key takeaway:</a:t>
            </a:r>
          </a:p>
          <a:p>
            <a:pPr defTabSz="896386">
              <a:defRPr/>
            </a:pPr>
            <a:r>
              <a:rPr lang="en-US" sz="1765" kern="0" dirty="0">
                <a:solidFill>
                  <a:sysClr val="windowText" lastClr="000000"/>
                </a:solidFill>
                <a:latin typeface="Segoe UI"/>
              </a:rPr>
              <a:t>Get all the advantages of ADL Store with cost concepts you are familiar with</a:t>
            </a:r>
          </a:p>
        </p:txBody>
      </p:sp>
      <p:sp>
        <p:nvSpPr>
          <p:cNvPr id="56" name="TextBox 55"/>
          <p:cNvSpPr txBox="1"/>
          <p:nvPr/>
        </p:nvSpPr>
        <p:spPr>
          <a:xfrm>
            <a:off x="20034" y="6249774"/>
            <a:ext cx="1870263" cy="452590"/>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1176" kern="0" dirty="0">
                <a:gradFill>
                  <a:gsLst>
                    <a:gs pos="2917">
                      <a:srgbClr val="505050"/>
                    </a:gs>
                    <a:gs pos="30000">
                      <a:srgbClr val="505050"/>
                    </a:gs>
                  </a:gsLst>
                  <a:lin ang="5400000" scaled="0"/>
                </a:gradFill>
                <a:latin typeface="Segoe UI"/>
              </a:rPr>
              <a:t>*Public Preview pricing</a:t>
            </a:r>
          </a:p>
        </p:txBody>
      </p:sp>
    </p:spTree>
    <p:extLst>
      <p:ext uri="{BB962C8B-B14F-4D97-AF65-F5344CB8AC3E}">
        <p14:creationId xmlns:p14="http://schemas.microsoft.com/office/powerpoint/2010/main" val="2342762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5241" y="1055987"/>
          <a:ext cx="12176760" cy="2066111"/>
        </p:xfrm>
        <a:graphic>
          <a:graphicData uri="http://schemas.openxmlformats.org/drawingml/2006/table">
            <a:tbl>
              <a:tblPr firstRow="1" bandRow="1">
                <a:tableStyleId>{5C22544A-7EE6-4342-B048-85BDC9FD1C3A}</a:tableStyleId>
              </a:tblPr>
              <a:tblGrid>
                <a:gridCol w="5765800">
                  <a:extLst>
                    <a:ext uri="{9D8B030D-6E8A-4147-A177-3AD203B41FA5}">
                      <a16:colId xmlns:a16="http://schemas.microsoft.com/office/drawing/2014/main" val="20000"/>
                    </a:ext>
                  </a:extLst>
                </a:gridCol>
                <a:gridCol w="6410960">
                  <a:extLst>
                    <a:ext uri="{9D8B030D-6E8A-4147-A177-3AD203B41FA5}">
                      <a16:colId xmlns:a16="http://schemas.microsoft.com/office/drawing/2014/main" val="20001"/>
                    </a:ext>
                  </a:extLst>
                </a:gridCol>
              </a:tblGrid>
              <a:tr h="274281">
                <a:tc>
                  <a:txBody>
                    <a:bodyPr/>
                    <a:lstStyle/>
                    <a:p>
                      <a:pPr marL="0" marR="0" indent="0" algn="ctr" defTabSz="914293"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EYInterstate Light" panose="02000506000000020004" pitchFamily="2" charset="0"/>
                          <a:ea typeface="+mn-ea"/>
                          <a:cs typeface="+mn-cs"/>
                        </a:rPr>
                        <a:t>Traditional Data Warehouse</a:t>
                      </a:r>
                      <a:r>
                        <a:rPr lang="en-US" sz="1200" b="1" kern="1200" baseline="0" dirty="0">
                          <a:solidFill>
                            <a:schemeClr val="bg1"/>
                          </a:solidFill>
                          <a:latin typeface="EYInterstate Light" panose="02000506000000020004" pitchFamily="2" charset="0"/>
                          <a:ea typeface="+mn-ea"/>
                          <a:cs typeface="+mn-cs"/>
                        </a:rPr>
                        <a:t> </a:t>
                      </a:r>
                      <a:r>
                        <a:rPr lang="en-US" sz="1200" b="1" kern="1200" dirty="0">
                          <a:solidFill>
                            <a:schemeClr val="bg1"/>
                          </a:solidFill>
                          <a:latin typeface="EYInterstate Light" panose="02000506000000020004" pitchFamily="2" charset="0"/>
                          <a:ea typeface="+mn-ea"/>
                          <a:cs typeface="+mn-cs"/>
                        </a:rPr>
                        <a:t>Approach</a:t>
                      </a:r>
                    </a:p>
                  </a:txBody>
                  <a:tcPr marL="121920" marR="121920" marT="45713" marB="45713" anchor="ctr">
                    <a:lnL w="12700" cap="flat" cmpd="sng" algn="ctr">
                      <a:no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293"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EYInterstate Light" panose="02000506000000020004" pitchFamily="2" charset="0"/>
                          <a:ea typeface="+mn-ea"/>
                          <a:cs typeface="+mn-cs"/>
                        </a:rPr>
                        <a:t>Data</a:t>
                      </a:r>
                      <a:r>
                        <a:rPr lang="en-US" sz="1200" b="1" kern="1200" baseline="0" dirty="0">
                          <a:solidFill>
                            <a:schemeClr val="bg1"/>
                          </a:solidFill>
                          <a:latin typeface="EYInterstate Light" panose="02000506000000020004" pitchFamily="2" charset="0"/>
                          <a:ea typeface="+mn-ea"/>
                          <a:cs typeface="+mn-cs"/>
                        </a:rPr>
                        <a:t> Lake Hybrid Approach</a:t>
                      </a:r>
                      <a:endParaRPr lang="en-US" sz="1200" b="1" kern="1200" dirty="0">
                        <a:solidFill>
                          <a:schemeClr val="bg1"/>
                        </a:solidFill>
                        <a:latin typeface="EYInterstate Light" panose="02000506000000020004" pitchFamily="2" charset="0"/>
                        <a:ea typeface="+mn-ea"/>
                        <a:cs typeface="+mn-cs"/>
                      </a:endParaRPr>
                    </a:p>
                  </a:txBody>
                  <a:tcPr marL="121920" marR="121920" marT="45713" marB="45713"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1791805">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endParaRPr lang="en-US" sz="1000" b="0" kern="1200" dirty="0">
                        <a:solidFill>
                          <a:schemeClr val="tx1"/>
                        </a:solidFill>
                        <a:latin typeface="EYInterstate Light" panose="02000506000000020004" pitchFamily="2" charset="0"/>
                        <a:ea typeface="+mn-ea"/>
                        <a:cs typeface="+mn-cs"/>
                        <a:sym typeface="EYInterstate" pitchFamily="2" charset="0"/>
                      </a:endParaRPr>
                    </a:p>
                  </a:txBody>
                  <a:tcPr marL="121920" marR="121920" marT="45713" marB="45713" anchor="ctr">
                    <a:lnL w="28575" cap="flat" cmpd="sng" algn="ctr">
                      <a:solidFill>
                        <a:schemeClr val="tx2">
                          <a:lumMod val="95000"/>
                        </a:schemeClr>
                      </a:solidFill>
                      <a:prstDash val="solid"/>
                      <a:round/>
                      <a:headEnd type="none" w="med" len="med"/>
                      <a:tailEnd type="none" w="med" len="med"/>
                    </a:lnL>
                    <a:lnR w="28575" cap="flat" cmpd="sng" algn="ctr">
                      <a:solidFill>
                        <a:schemeClr val="tx2">
                          <a:lumMod val="95000"/>
                        </a:schemeClr>
                      </a:solidFill>
                      <a:prstDash val="solid"/>
                      <a:round/>
                      <a:headEnd type="none" w="med" len="med"/>
                      <a:tailEnd type="none" w="med" len="med"/>
                    </a:lnR>
                    <a:lnT w="28575" cap="flat" cmpd="sng" algn="ctr">
                      <a:solidFill>
                        <a:schemeClr val="tx2">
                          <a:lumMod val="95000"/>
                        </a:schemeClr>
                      </a:solidFill>
                      <a:prstDash val="solid"/>
                      <a:round/>
                      <a:headEnd type="none" w="med" len="med"/>
                      <a:tailEnd type="none" w="med" len="med"/>
                    </a:lnT>
                    <a:lnB w="28575"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293" rtl="0" eaLnBrk="1" fontAlgn="auto" latinLnBrk="0" hangingPunct="1">
                        <a:lnSpc>
                          <a:spcPct val="100000"/>
                        </a:lnSpc>
                        <a:spcBef>
                          <a:spcPts val="0"/>
                        </a:spcBef>
                        <a:spcAft>
                          <a:spcPts val="0"/>
                        </a:spcAft>
                        <a:buClr>
                          <a:schemeClr val="accent2"/>
                        </a:buClr>
                        <a:buSzTx/>
                        <a:buFont typeface="EYInterstate" panose="02000503020000020004" pitchFamily="2" charset="0"/>
                        <a:buNone/>
                        <a:tabLst/>
                        <a:defRPr/>
                      </a:pPr>
                      <a:endParaRPr lang="en-US" sz="1100" b="1" kern="1200" dirty="0">
                        <a:solidFill>
                          <a:schemeClr val="bg1"/>
                        </a:solidFill>
                        <a:latin typeface="EYInterstate" panose="02000503020000020004" pitchFamily="2" charset="0"/>
                        <a:ea typeface="+mn-ea"/>
                        <a:cs typeface="+mn-cs"/>
                      </a:endParaRPr>
                    </a:p>
                  </a:txBody>
                  <a:tcPr marL="121920" marR="121920" marT="45713" marB="45713" anchor="ctr">
                    <a:lnL w="28575" cap="flat" cmpd="sng" algn="ctr">
                      <a:solidFill>
                        <a:schemeClr val="tx2">
                          <a:lumMod val="95000"/>
                        </a:schemeClr>
                      </a:solidFill>
                      <a:prstDash val="solid"/>
                      <a:round/>
                      <a:headEnd type="none" w="med" len="med"/>
                      <a:tailEnd type="none" w="med" len="med"/>
                    </a:lnL>
                    <a:lnR w="28575" cap="flat" cmpd="sng" algn="ctr">
                      <a:solidFill>
                        <a:schemeClr val="tx2">
                          <a:lumMod val="95000"/>
                        </a:schemeClr>
                      </a:solidFill>
                      <a:prstDash val="solid"/>
                      <a:round/>
                      <a:headEnd type="none" w="med" len="med"/>
                      <a:tailEnd type="none" w="med" len="med"/>
                    </a:lnR>
                    <a:lnT w="28575" cap="flat" cmpd="sng" algn="ctr">
                      <a:solidFill>
                        <a:schemeClr val="tx2">
                          <a:lumMod val="95000"/>
                        </a:schemeClr>
                      </a:solidFill>
                      <a:prstDash val="solid"/>
                      <a:round/>
                      <a:headEnd type="none" w="med" len="med"/>
                      <a:tailEnd type="none" w="med" len="med"/>
                    </a:lnT>
                    <a:lnB w="28575"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bl>
          </a:graphicData>
        </a:graphic>
      </p:graphicFrame>
      <p:sp>
        <p:nvSpPr>
          <p:cNvPr id="1028" name="Rectangle 1027"/>
          <p:cNvSpPr/>
          <p:nvPr/>
        </p:nvSpPr>
        <p:spPr bwMode="auto">
          <a:xfrm>
            <a:off x="6020818" y="1372804"/>
            <a:ext cx="5482737" cy="17287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IN" sz="1961" dirty="0">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a:xfrm>
            <a:off x="493345" y="142109"/>
            <a:ext cx="11582400" cy="860278"/>
          </a:xfrm>
        </p:spPr>
        <p:txBody>
          <a:bodyPr vert="horz" wrap="square" lIns="0" tIns="0" rIns="0" bIns="0" rtlCol="0" anchor="t" anchorCtr="0">
            <a:noAutofit/>
          </a:bodyPr>
          <a:lstStyle/>
          <a:p>
            <a:r>
              <a:rPr lang="en-US" sz="3137" dirty="0"/>
              <a:t>Illustrative Use Case: Large multimedia company</a:t>
            </a:r>
            <a:br>
              <a:rPr lang="en-US" sz="3137" dirty="0"/>
            </a:br>
            <a:r>
              <a:rPr lang="en-US" sz="1961" dirty="0">
                <a:solidFill>
                  <a:schemeClr val="tx1"/>
                </a:solidFill>
              </a:rPr>
              <a:t>The data lake as part of the integrated data platform architecture</a:t>
            </a:r>
            <a:endParaRPr lang="en-US" sz="1961" dirty="0"/>
          </a:p>
        </p:txBody>
      </p:sp>
      <p:graphicFrame>
        <p:nvGraphicFramePr>
          <p:cNvPr id="8" name="Table 7"/>
          <p:cNvGraphicFramePr>
            <a:graphicFrameLocks noGrp="1"/>
          </p:cNvGraphicFramePr>
          <p:nvPr>
            <p:extLst/>
          </p:nvPr>
        </p:nvGraphicFramePr>
        <p:xfrm>
          <a:off x="164219" y="3259581"/>
          <a:ext cx="5770433" cy="2866038"/>
        </p:xfrm>
        <a:graphic>
          <a:graphicData uri="http://schemas.openxmlformats.org/drawingml/2006/table">
            <a:tbl>
              <a:tblPr firstRow="1" bandRow="1">
                <a:tableStyleId>{5C22544A-7EE6-4342-B048-85BDC9FD1C3A}</a:tableStyleId>
              </a:tblPr>
              <a:tblGrid>
                <a:gridCol w="3287065">
                  <a:extLst>
                    <a:ext uri="{9D8B030D-6E8A-4147-A177-3AD203B41FA5}">
                      <a16:colId xmlns:a16="http://schemas.microsoft.com/office/drawing/2014/main" val="20000"/>
                    </a:ext>
                  </a:extLst>
                </a:gridCol>
                <a:gridCol w="1278572">
                  <a:extLst>
                    <a:ext uri="{9D8B030D-6E8A-4147-A177-3AD203B41FA5}">
                      <a16:colId xmlns:a16="http://schemas.microsoft.com/office/drawing/2014/main" val="20001"/>
                    </a:ext>
                  </a:extLst>
                </a:gridCol>
                <a:gridCol w="1204796">
                  <a:extLst>
                    <a:ext uri="{9D8B030D-6E8A-4147-A177-3AD203B41FA5}">
                      <a16:colId xmlns:a16="http://schemas.microsoft.com/office/drawing/2014/main" val="20002"/>
                    </a:ext>
                  </a:extLst>
                </a:gridCol>
              </a:tblGrid>
              <a:tr h="335233">
                <a:tc>
                  <a:txBody>
                    <a:bodyPr/>
                    <a:lstStyle/>
                    <a:p>
                      <a:pPr marL="0" marR="0" indent="0" algn="ctr" defTabSz="914293"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EYInterstate Light" panose="02000506000000020004" pitchFamily="2" charset="0"/>
                          <a:ea typeface="+mn-ea"/>
                          <a:cs typeface="+mn-cs"/>
                        </a:rPr>
                        <a:t>Features</a:t>
                      </a:r>
                    </a:p>
                  </a:txBody>
                  <a:tcPr marL="121920" marR="121920" marT="45713" marB="45713" anchor="ctr">
                    <a:lnL w="28575" cap="flat" cmpd="sng" algn="ctr">
                      <a:solidFill>
                        <a:schemeClr val="tx2">
                          <a:lumMod val="95000"/>
                        </a:schemeClr>
                      </a:solidFill>
                      <a:prstDash val="solid"/>
                      <a:round/>
                      <a:headEnd type="none" w="med" len="med"/>
                      <a:tailEnd type="none" w="med" len="med"/>
                    </a:lnL>
                    <a:lnR w="38100" cap="flat" cmpd="sng" algn="ctr">
                      <a:solidFill>
                        <a:schemeClr val="tx2"/>
                      </a:solidFill>
                      <a:prstDash val="solid"/>
                      <a:round/>
                      <a:headEnd type="none" w="med" len="med"/>
                      <a:tailEnd type="none" w="med" len="med"/>
                    </a:lnR>
                    <a:lnT w="28575" cap="flat" cmpd="sng" algn="ctr">
                      <a:solidFill>
                        <a:schemeClr val="tx2">
                          <a:lumMod val="95000"/>
                        </a:schemeClr>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293"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EYInterstate Light" panose="02000506000000020004" pitchFamily="2" charset="0"/>
                          <a:ea typeface="+mn-ea"/>
                          <a:cs typeface="+mn-cs"/>
                        </a:rPr>
                        <a:t>Traditional Data Warehouse</a:t>
                      </a:r>
                    </a:p>
                  </a:txBody>
                  <a:tcPr marL="121920" marR="121920" marT="45713" marB="45713"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28575"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293" rtl="0" eaLnBrk="1" fontAlgn="auto" latinLnBrk="0" hangingPunct="1">
                        <a:lnSpc>
                          <a:spcPct val="100000"/>
                        </a:lnSpc>
                        <a:spcBef>
                          <a:spcPts val="0"/>
                        </a:spcBef>
                        <a:spcAft>
                          <a:spcPts val="0"/>
                        </a:spcAft>
                        <a:buClrTx/>
                        <a:buSzTx/>
                        <a:buFontTx/>
                        <a:buNone/>
                        <a:tabLst/>
                        <a:defRPr/>
                      </a:pPr>
                      <a:r>
                        <a:rPr lang="en-US" sz="800" b="1" kern="1200" baseline="0" dirty="0">
                          <a:solidFill>
                            <a:schemeClr val="bg1"/>
                          </a:solidFill>
                          <a:latin typeface="EYInterstate Light" panose="02000506000000020004" pitchFamily="2" charset="0"/>
                          <a:ea typeface="+mn-ea"/>
                          <a:cs typeface="+mn-cs"/>
                        </a:rPr>
                        <a:t>Data Lake Hybrid</a:t>
                      </a:r>
                      <a:endParaRPr lang="en-US" sz="800" b="1" kern="1200" dirty="0">
                        <a:solidFill>
                          <a:schemeClr val="bg1"/>
                        </a:solidFill>
                        <a:latin typeface="EYInterstate Light" panose="02000506000000020004" pitchFamily="2" charset="0"/>
                        <a:ea typeface="+mn-ea"/>
                        <a:cs typeface="+mn-cs"/>
                      </a:endParaRPr>
                    </a:p>
                  </a:txBody>
                  <a:tcPr marL="121920" marR="121920" marT="45713" marB="45713" anchor="ctr">
                    <a:lnL w="38100" cap="flat" cmpd="sng" algn="ctr">
                      <a:solidFill>
                        <a:schemeClr val="tx2"/>
                      </a:solidFill>
                      <a:prstDash val="solid"/>
                      <a:round/>
                      <a:headEnd type="none" w="med" len="med"/>
                      <a:tailEnd type="none" w="med" len="med"/>
                    </a:lnL>
                    <a:lnR w="28575" cap="flat" cmpd="sng" algn="ctr">
                      <a:solidFill>
                        <a:schemeClr val="tx2">
                          <a:lumMod val="95000"/>
                        </a:schemeClr>
                      </a:solidFill>
                      <a:prstDash val="solid"/>
                      <a:round/>
                      <a:headEnd type="none" w="med" len="med"/>
                      <a:tailEnd type="none" w="med" len="med"/>
                    </a:lnR>
                    <a:lnT w="28575"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365708">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r>
                        <a:rPr lang="en-US" sz="900" b="0" kern="1200" dirty="0">
                          <a:solidFill>
                            <a:schemeClr val="bg1"/>
                          </a:solidFill>
                          <a:latin typeface="EYInterstate Light" panose="02000506000000020004" pitchFamily="2" charset="0"/>
                          <a:ea typeface="+mn-ea"/>
                          <a:cs typeface="+mn-cs"/>
                          <a:sym typeface="EYInterstate" pitchFamily="2" charset="0"/>
                        </a:rPr>
                        <a:t>Development and hardware/system cost effectiveness</a:t>
                      </a:r>
                    </a:p>
                  </a:txBody>
                  <a:tcPr marL="121920" marR="121920" marT="45713" marB="45713" anchor="ctr">
                    <a:lnL w="28575"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95000"/>
                      </a:schemeClr>
                    </a:solidFill>
                  </a:tcPr>
                </a:tc>
                <a:tc>
                  <a:txBody>
                    <a:bodyPr/>
                    <a:lstStyle/>
                    <a:p>
                      <a:pPr marL="0" marR="0" lvl="0" indent="0" algn="ctr" defTabSz="914293" rtl="0" eaLnBrk="1" fontAlgn="auto" latinLnBrk="0" hangingPunct="1">
                        <a:lnSpc>
                          <a:spcPct val="100000"/>
                        </a:lnSpc>
                        <a:spcBef>
                          <a:spcPts val="0"/>
                        </a:spcBef>
                        <a:spcAft>
                          <a:spcPts val="0"/>
                        </a:spcAft>
                        <a:buClr>
                          <a:schemeClr val="accent2"/>
                        </a:buClr>
                        <a:buSzTx/>
                        <a:buFont typeface="EYInterstate" panose="02000503020000020004" pitchFamily="2" charset="0"/>
                        <a:buNone/>
                        <a:tabLst/>
                        <a:defRPr/>
                      </a:pPr>
                      <a:endParaRPr lang="en-US" sz="1100" b="1" kern="1200" dirty="0">
                        <a:solidFill>
                          <a:schemeClr val="bg1"/>
                        </a:solidFill>
                        <a:latin typeface="EYInterstate" panose="02000503020000020004" pitchFamily="2" charset="0"/>
                        <a:ea typeface="+mn-ea"/>
                        <a:cs typeface="+mn-cs"/>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endParaRPr lang="en-US" sz="11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28575"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266985">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r>
                        <a:rPr lang="en-US" sz="900" b="0" kern="1200" dirty="0">
                          <a:solidFill>
                            <a:schemeClr val="bg1"/>
                          </a:solidFill>
                          <a:latin typeface="EYInterstate Light" panose="02000506000000020004" pitchFamily="2" charset="0"/>
                          <a:ea typeface="+mn-ea"/>
                          <a:cs typeface="+mn-cs"/>
                          <a:sym typeface="EYInterstate" pitchFamily="2" charset="0"/>
                        </a:rPr>
                        <a:t>System scalability (global enterprise reach)</a:t>
                      </a:r>
                    </a:p>
                  </a:txBody>
                  <a:tcPr marL="121920" marR="121920" marT="45713" marB="45713" anchor="ctr">
                    <a:lnL w="28575"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95000"/>
                      </a:schemeClr>
                    </a:solidFill>
                  </a:tcPr>
                </a:tc>
                <a:tc>
                  <a:txBody>
                    <a:bodyPr/>
                    <a:lstStyle/>
                    <a:p>
                      <a:pPr marL="0" marR="0" lvl="0" indent="0" algn="ctr" defTabSz="914293" rtl="0" eaLnBrk="1" fontAlgn="auto" latinLnBrk="0" hangingPunct="1">
                        <a:lnSpc>
                          <a:spcPct val="100000"/>
                        </a:lnSpc>
                        <a:spcBef>
                          <a:spcPts val="0"/>
                        </a:spcBef>
                        <a:spcAft>
                          <a:spcPts val="0"/>
                        </a:spcAft>
                        <a:buClr>
                          <a:schemeClr val="accent2"/>
                        </a:buClr>
                        <a:buSzTx/>
                        <a:buFont typeface="EYInterstate" panose="02000503020000020004" pitchFamily="2" charset="0"/>
                        <a:buNone/>
                        <a:tabLst/>
                        <a:defRPr/>
                      </a:pPr>
                      <a:endParaRPr lang="en-US" sz="1100" b="1" kern="1200" dirty="0">
                        <a:solidFill>
                          <a:schemeClr val="bg1"/>
                        </a:solidFill>
                        <a:latin typeface="EYInterstate" panose="02000503020000020004" pitchFamily="2" charset="0"/>
                        <a:ea typeface="+mn-ea"/>
                        <a:cs typeface="+mn-cs"/>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endParaRPr lang="en-US" sz="11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28575"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266985">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r>
                        <a:rPr lang="en-US" sz="900" b="0" kern="1200" dirty="0">
                          <a:solidFill>
                            <a:schemeClr val="bg1"/>
                          </a:solidFill>
                          <a:latin typeface="EYInterstate Light" panose="02000506000000020004" pitchFamily="2" charset="0"/>
                          <a:ea typeface="+mn-ea"/>
                          <a:cs typeface="+mn-cs"/>
                          <a:sym typeface="EYInterstate" pitchFamily="2" charset="0"/>
                        </a:rPr>
                        <a:t>Reporting speed (report</a:t>
                      </a:r>
                      <a:r>
                        <a:rPr lang="en-US" sz="900" b="0" kern="1200" baseline="0" dirty="0">
                          <a:solidFill>
                            <a:schemeClr val="bg1"/>
                          </a:solidFill>
                          <a:latin typeface="EYInterstate Light" panose="02000506000000020004" pitchFamily="2" charset="0"/>
                          <a:ea typeface="+mn-ea"/>
                          <a:cs typeface="+mn-cs"/>
                          <a:sym typeface="EYInterstate" pitchFamily="2" charset="0"/>
                        </a:rPr>
                        <a:t> execution time)</a:t>
                      </a:r>
                      <a:endParaRPr lang="en-US" sz="9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28575"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95000"/>
                      </a:schemeClr>
                    </a:solidFill>
                  </a:tcPr>
                </a:tc>
                <a:tc>
                  <a:txBody>
                    <a:bodyPr/>
                    <a:lstStyle/>
                    <a:p>
                      <a:pPr marL="0" marR="0" lvl="0" indent="0" algn="ctr" defTabSz="914293" rtl="0" eaLnBrk="1" fontAlgn="auto" latinLnBrk="0" hangingPunct="1">
                        <a:lnSpc>
                          <a:spcPct val="100000"/>
                        </a:lnSpc>
                        <a:spcBef>
                          <a:spcPts val="0"/>
                        </a:spcBef>
                        <a:spcAft>
                          <a:spcPts val="0"/>
                        </a:spcAft>
                        <a:buClr>
                          <a:schemeClr val="accent2"/>
                        </a:buClr>
                        <a:buSzTx/>
                        <a:buFont typeface="EYInterstate" panose="02000503020000020004" pitchFamily="2" charset="0"/>
                        <a:buNone/>
                        <a:tabLst/>
                        <a:defRPr/>
                      </a:pPr>
                      <a:endParaRPr lang="en-US" sz="1100" b="1" kern="1200" dirty="0">
                        <a:solidFill>
                          <a:schemeClr val="bg1"/>
                        </a:solidFill>
                        <a:latin typeface="EYInterstate" panose="02000503020000020004" pitchFamily="2" charset="0"/>
                        <a:ea typeface="+mn-ea"/>
                        <a:cs typeface="+mn-cs"/>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endParaRPr lang="en-US" sz="11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28575"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365708">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r>
                        <a:rPr lang="en-US" sz="900" b="0" kern="1200" dirty="0">
                          <a:solidFill>
                            <a:schemeClr val="bg1"/>
                          </a:solidFill>
                          <a:latin typeface="EYInterstate Light" panose="02000506000000020004" pitchFamily="2" charset="0"/>
                          <a:ea typeface="+mn-ea"/>
                          <a:cs typeface="+mn-cs"/>
                          <a:sym typeface="EYInterstate" pitchFamily="2" charset="0"/>
                        </a:rPr>
                        <a:t>Reporting flexibility due to </a:t>
                      </a:r>
                      <a:r>
                        <a:rPr lang="en-US" sz="900" b="0" kern="1200" baseline="0" dirty="0">
                          <a:solidFill>
                            <a:schemeClr val="bg1"/>
                          </a:solidFill>
                          <a:latin typeface="EYInterstate Light" panose="02000506000000020004" pitchFamily="2" charset="0"/>
                          <a:ea typeface="+mn-ea"/>
                          <a:cs typeface="+mn-cs"/>
                          <a:sym typeface="EYInterstate" pitchFamily="2" charset="0"/>
                        </a:rPr>
                        <a:t>data from multiple sources</a:t>
                      </a:r>
                      <a:endParaRPr lang="en-US" sz="9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28575"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95000"/>
                      </a:schemeClr>
                    </a:solidFill>
                  </a:tcPr>
                </a:tc>
                <a:tc>
                  <a:txBody>
                    <a:bodyPr/>
                    <a:lstStyle/>
                    <a:p>
                      <a:pPr marL="0" marR="0" lvl="0" indent="0" algn="ctr" defTabSz="914293" rtl="0" eaLnBrk="1" fontAlgn="auto" latinLnBrk="0" hangingPunct="1">
                        <a:lnSpc>
                          <a:spcPct val="100000"/>
                        </a:lnSpc>
                        <a:spcBef>
                          <a:spcPts val="0"/>
                        </a:spcBef>
                        <a:spcAft>
                          <a:spcPts val="0"/>
                        </a:spcAft>
                        <a:buClr>
                          <a:schemeClr val="accent2"/>
                        </a:buClr>
                        <a:buSzTx/>
                        <a:buFont typeface="EYInterstate" panose="02000503020000020004" pitchFamily="2" charset="0"/>
                        <a:buNone/>
                        <a:tabLst/>
                        <a:defRPr/>
                      </a:pPr>
                      <a:endParaRPr lang="en-US" sz="1100" b="1" kern="1200" dirty="0">
                        <a:solidFill>
                          <a:schemeClr val="bg1"/>
                        </a:solidFill>
                        <a:latin typeface="EYInterstate" panose="02000503020000020004" pitchFamily="2" charset="0"/>
                        <a:ea typeface="+mn-ea"/>
                        <a:cs typeface="+mn-cs"/>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endParaRPr lang="en-US" sz="11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28575"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r h="365708">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r>
                        <a:rPr lang="en-US" sz="900" b="0" kern="1200" dirty="0">
                          <a:solidFill>
                            <a:schemeClr val="bg1"/>
                          </a:solidFill>
                          <a:latin typeface="EYInterstate Light" panose="02000506000000020004" pitchFamily="2" charset="0"/>
                          <a:ea typeface="+mn-ea"/>
                          <a:cs typeface="+mn-cs"/>
                          <a:sym typeface="EYInterstate" pitchFamily="2" charset="0"/>
                        </a:rPr>
                        <a:t>Development</a:t>
                      </a:r>
                      <a:r>
                        <a:rPr lang="en-US" sz="900" b="0" kern="1200" baseline="0" dirty="0">
                          <a:solidFill>
                            <a:schemeClr val="bg1"/>
                          </a:solidFill>
                          <a:latin typeface="EYInterstate Light" panose="02000506000000020004" pitchFamily="2" charset="0"/>
                          <a:ea typeface="+mn-ea"/>
                          <a:cs typeface="+mn-cs"/>
                          <a:sym typeface="EYInterstate" pitchFamily="2" charset="0"/>
                        </a:rPr>
                        <a:t> time (data model development efforts)</a:t>
                      </a:r>
                      <a:endParaRPr lang="en-US" sz="9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28575"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95000"/>
                      </a:schemeClr>
                    </a:solidFill>
                  </a:tcPr>
                </a:tc>
                <a:tc>
                  <a:txBody>
                    <a:bodyPr/>
                    <a:lstStyle/>
                    <a:p>
                      <a:pPr marL="0" marR="0" lvl="0" indent="0" algn="ctr" defTabSz="914293" rtl="0" eaLnBrk="1" fontAlgn="auto" latinLnBrk="0" hangingPunct="1">
                        <a:lnSpc>
                          <a:spcPct val="100000"/>
                        </a:lnSpc>
                        <a:spcBef>
                          <a:spcPts val="0"/>
                        </a:spcBef>
                        <a:spcAft>
                          <a:spcPts val="0"/>
                        </a:spcAft>
                        <a:buClr>
                          <a:schemeClr val="accent2"/>
                        </a:buClr>
                        <a:buSzTx/>
                        <a:buFont typeface="EYInterstate" panose="02000503020000020004" pitchFamily="2" charset="0"/>
                        <a:buNone/>
                        <a:tabLst/>
                        <a:defRPr/>
                      </a:pPr>
                      <a:endParaRPr lang="en-US" sz="1100" b="1" kern="1200" dirty="0">
                        <a:solidFill>
                          <a:schemeClr val="bg1"/>
                        </a:solidFill>
                        <a:latin typeface="EYInterstate" panose="02000503020000020004" pitchFamily="2" charset="0"/>
                        <a:ea typeface="+mn-ea"/>
                        <a:cs typeface="+mn-cs"/>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endParaRPr lang="en-US" sz="11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28575"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5"/>
                  </a:ext>
                </a:extLst>
              </a:tr>
              <a:tr h="266985">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r>
                        <a:rPr lang="en-US" sz="900" b="0" kern="1200" dirty="0">
                          <a:solidFill>
                            <a:schemeClr val="bg1"/>
                          </a:solidFill>
                          <a:latin typeface="EYInterstate Light" panose="02000506000000020004" pitchFamily="2" charset="0"/>
                          <a:ea typeface="+mn-ea"/>
                          <a:cs typeface="+mn-cs"/>
                          <a:sym typeface="EYInterstate" pitchFamily="2" charset="0"/>
                        </a:rPr>
                        <a:t>Data read access </a:t>
                      </a:r>
                      <a:r>
                        <a:rPr lang="en-US" sz="900" b="0" kern="1200" baseline="0" dirty="0">
                          <a:solidFill>
                            <a:schemeClr val="bg1"/>
                          </a:solidFill>
                          <a:latin typeface="EYInterstate Light" panose="02000506000000020004" pitchFamily="2" charset="0"/>
                          <a:ea typeface="+mn-ea"/>
                          <a:cs typeface="+mn-cs"/>
                          <a:sym typeface="EYInterstate" pitchFamily="2" charset="0"/>
                        </a:rPr>
                        <a:t>(extraction of data)</a:t>
                      </a:r>
                      <a:endParaRPr lang="en-US" sz="9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28575"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95000"/>
                      </a:schemeClr>
                    </a:solidFill>
                  </a:tcPr>
                </a:tc>
                <a:tc>
                  <a:txBody>
                    <a:bodyPr/>
                    <a:lstStyle/>
                    <a:p>
                      <a:pPr marL="0" marR="0" lvl="0" indent="0" algn="ctr" defTabSz="914293" rtl="0" eaLnBrk="1" fontAlgn="auto" latinLnBrk="0" hangingPunct="1">
                        <a:lnSpc>
                          <a:spcPct val="100000"/>
                        </a:lnSpc>
                        <a:spcBef>
                          <a:spcPts val="0"/>
                        </a:spcBef>
                        <a:spcAft>
                          <a:spcPts val="0"/>
                        </a:spcAft>
                        <a:buClr>
                          <a:schemeClr val="accent2"/>
                        </a:buClr>
                        <a:buSzTx/>
                        <a:buFont typeface="EYInterstate" panose="02000503020000020004" pitchFamily="2" charset="0"/>
                        <a:buNone/>
                        <a:tabLst/>
                        <a:defRPr/>
                      </a:pPr>
                      <a:endParaRPr lang="en-US" sz="1100" b="1" kern="1200" dirty="0">
                        <a:solidFill>
                          <a:schemeClr val="bg1"/>
                        </a:solidFill>
                        <a:latin typeface="EYInterstate" panose="02000503020000020004" pitchFamily="2" charset="0"/>
                        <a:ea typeface="+mn-ea"/>
                        <a:cs typeface="+mn-cs"/>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endParaRPr lang="en-US" sz="11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28575"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6"/>
                  </a:ext>
                </a:extLst>
              </a:tr>
              <a:tr h="266985">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r>
                        <a:rPr lang="en-US" sz="900" b="0" kern="1200" dirty="0">
                          <a:solidFill>
                            <a:schemeClr val="bg1"/>
                          </a:solidFill>
                          <a:latin typeface="EYInterstate Light" panose="02000506000000020004" pitchFamily="2" charset="0"/>
                          <a:ea typeface="+mn-ea"/>
                          <a:cs typeface="+mn-cs"/>
                          <a:sym typeface="EYInterstate" pitchFamily="2" charset="0"/>
                        </a:rPr>
                        <a:t>Data loading (time to load</a:t>
                      </a:r>
                      <a:r>
                        <a:rPr lang="en-US" sz="900" b="0" kern="1200" baseline="0" dirty="0">
                          <a:solidFill>
                            <a:schemeClr val="bg1"/>
                          </a:solidFill>
                          <a:latin typeface="EYInterstate Light" panose="02000506000000020004" pitchFamily="2" charset="0"/>
                          <a:ea typeface="+mn-ea"/>
                          <a:cs typeface="+mn-cs"/>
                          <a:sym typeface="EYInterstate" pitchFamily="2" charset="0"/>
                        </a:rPr>
                        <a:t> data)</a:t>
                      </a:r>
                      <a:endParaRPr lang="en-US" sz="9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28575"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95000"/>
                      </a:schemeClr>
                    </a:solidFill>
                  </a:tcPr>
                </a:tc>
                <a:tc>
                  <a:txBody>
                    <a:bodyPr/>
                    <a:lstStyle/>
                    <a:p>
                      <a:pPr marL="0" marR="0" lvl="0" indent="0" algn="ctr" defTabSz="914293" rtl="0" eaLnBrk="1" fontAlgn="auto" latinLnBrk="0" hangingPunct="1">
                        <a:lnSpc>
                          <a:spcPct val="100000"/>
                        </a:lnSpc>
                        <a:spcBef>
                          <a:spcPts val="0"/>
                        </a:spcBef>
                        <a:spcAft>
                          <a:spcPts val="0"/>
                        </a:spcAft>
                        <a:buClr>
                          <a:schemeClr val="accent2"/>
                        </a:buClr>
                        <a:buSzTx/>
                        <a:buFont typeface="EYInterstate" panose="02000503020000020004" pitchFamily="2" charset="0"/>
                        <a:buNone/>
                        <a:tabLst/>
                        <a:defRPr/>
                      </a:pPr>
                      <a:endParaRPr lang="en-US" sz="1100" b="1" kern="1200" dirty="0">
                        <a:solidFill>
                          <a:schemeClr val="bg1"/>
                        </a:solidFill>
                        <a:latin typeface="EYInterstate" panose="02000503020000020004" pitchFamily="2" charset="0"/>
                        <a:ea typeface="+mn-ea"/>
                        <a:cs typeface="+mn-cs"/>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endParaRPr lang="en-US" sz="11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28575"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7"/>
                  </a:ext>
                </a:extLst>
              </a:tr>
              <a:tr h="365708">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r>
                        <a:rPr lang="en-US" sz="900" b="0" kern="1200" dirty="0">
                          <a:solidFill>
                            <a:schemeClr val="bg1"/>
                          </a:solidFill>
                          <a:latin typeface="EYInterstate Light" panose="02000506000000020004" pitchFamily="2" charset="0"/>
                          <a:ea typeface="+mn-ea"/>
                          <a:cs typeface="+mn-cs"/>
                          <a:sym typeface="EYInterstate" pitchFamily="2" charset="0"/>
                        </a:rPr>
                        <a:t>Data</a:t>
                      </a:r>
                      <a:r>
                        <a:rPr lang="en-US" sz="900" b="0" kern="1200" baseline="0" dirty="0">
                          <a:solidFill>
                            <a:schemeClr val="bg1"/>
                          </a:solidFill>
                          <a:latin typeface="EYInterstate Light" panose="02000506000000020004" pitchFamily="2" charset="0"/>
                          <a:ea typeface="+mn-ea"/>
                          <a:cs typeface="+mn-cs"/>
                          <a:sym typeface="EYInterstate" pitchFamily="2" charset="0"/>
                        </a:rPr>
                        <a:t> s</a:t>
                      </a:r>
                      <a:r>
                        <a:rPr lang="en-US" sz="900" b="0" kern="1200" dirty="0">
                          <a:solidFill>
                            <a:schemeClr val="bg1"/>
                          </a:solidFill>
                          <a:latin typeface="EYInterstate Light" panose="02000506000000020004" pitchFamily="2" charset="0"/>
                          <a:ea typeface="+mn-ea"/>
                          <a:cs typeface="+mn-cs"/>
                          <a:sym typeface="EYInterstate" pitchFamily="2" charset="0"/>
                        </a:rPr>
                        <a:t>torage capacity (memory to host</a:t>
                      </a:r>
                      <a:r>
                        <a:rPr lang="en-US" sz="900" b="0" kern="1200" baseline="0" dirty="0">
                          <a:solidFill>
                            <a:schemeClr val="bg1"/>
                          </a:solidFill>
                          <a:latin typeface="EYInterstate Light" panose="02000506000000020004" pitchFamily="2" charset="0"/>
                          <a:ea typeface="+mn-ea"/>
                          <a:cs typeface="+mn-cs"/>
                          <a:sym typeface="EYInterstate" pitchFamily="2" charset="0"/>
                        </a:rPr>
                        <a:t> data)</a:t>
                      </a:r>
                      <a:endParaRPr lang="en-US" sz="9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28575"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95000"/>
                      </a:schemeClr>
                    </a:solidFill>
                  </a:tcPr>
                </a:tc>
                <a:tc>
                  <a:txBody>
                    <a:bodyPr/>
                    <a:lstStyle/>
                    <a:p>
                      <a:pPr marL="0" marR="0" lvl="0" indent="0" algn="ctr" defTabSz="914293" rtl="0" eaLnBrk="1" fontAlgn="auto" latinLnBrk="0" hangingPunct="1">
                        <a:lnSpc>
                          <a:spcPct val="100000"/>
                        </a:lnSpc>
                        <a:spcBef>
                          <a:spcPts val="0"/>
                        </a:spcBef>
                        <a:spcAft>
                          <a:spcPts val="0"/>
                        </a:spcAft>
                        <a:buClr>
                          <a:schemeClr val="accent2"/>
                        </a:buClr>
                        <a:buSzTx/>
                        <a:buFont typeface="EYInterstate" panose="02000503020000020004" pitchFamily="2" charset="0"/>
                        <a:buNone/>
                        <a:tabLst/>
                        <a:defRPr/>
                      </a:pPr>
                      <a:endParaRPr lang="en-US" sz="1100" b="1" kern="1200" dirty="0">
                        <a:solidFill>
                          <a:schemeClr val="bg1"/>
                        </a:solidFill>
                        <a:latin typeface="EYInterstate" panose="02000503020000020004" pitchFamily="2" charset="0"/>
                        <a:ea typeface="+mn-ea"/>
                        <a:cs typeface="+mn-cs"/>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19050"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873125" rtl="0" eaLnBrk="1" fontAlgn="base" latinLnBrk="0" hangingPunct="1">
                        <a:lnSpc>
                          <a:spcPct val="100000"/>
                        </a:lnSpc>
                        <a:spcBef>
                          <a:spcPct val="0"/>
                        </a:spcBef>
                        <a:spcAft>
                          <a:spcPts val="200"/>
                        </a:spcAft>
                        <a:buClr>
                          <a:schemeClr val="accent2"/>
                        </a:buClr>
                        <a:buSzPct val="100000"/>
                        <a:buFont typeface="EYInterstate" panose="02000503020000020004" pitchFamily="2" charset="0"/>
                        <a:buNone/>
                        <a:tabLst>
                          <a:tab pos="323850" algn="l"/>
                        </a:tabLst>
                        <a:defRPr/>
                      </a:pPr>
                      <a:endParaRPr lang="en-US" sz="1100" b="0" kern="1200" dirty="0">
                        <a:solidFill>
                          <a:schemeClr val="bg1"/>
                        </a:solidFill>
                        <a:latin typeface="EYInterstate Light" panose="02000506000000020004" pitchFamily="2" charset="0"/>
                        <a:ea typeface="+mn-ea"/>
                        <a:cs typeface="+mn-cs"/>
                        <a:sym typeface="EYInterstate" pitchFamily="2" charset="0"/>
                      </a:endParaRPr>
                    </a:p>
                  </a:txBody>
                  <a:tcPr marL="121920" marR="121920" marT="45713" marB="45713" anchor="ctr">
                    <a:lnL w="19050" cap="flat" cmpd="sng" algn="ctr">
                      <a:solidFill>
                        <a:schemeClr val="tx2">
                          <a:lumMod val="95000"/>
                        </a:schemeClr>
                      </a:solidFill>
                      <a:prstDash val="solid"/>
                      <a:round/>
                      <a:headEnd type="none" w="med" len="med"/>
                      <a:tailEnd type="none" w="med" len="med"/>
                    </a:lnL>
                    <a:lnR w="28575" cap="flat" cmpd="sng" algn="ctr">
                      <a:solidFill>
                        <a:schemeClr val="tx2">
                          <a:lumMod val="95000"/>
                        </a:schemeClr>
                      </a:solidFill>
                      <a:prstDash val="solid"/>
                      <a:round/>
                      <a:headEnd type="none" w="med" len="med"/>
                      <a:tailEnd type="none" w="med" len="med"/>
                    </a:lnR>
                    <a:lnT w="19050" cap="flat" cmpd="sng" algn="ctr">
                      <a:solidFill>
                        <a:schemeClr val="tx2">
                          <a:lumMod val="95000"/>
                        </a:schemeClr>
                      </a:solidFill>
                      <a:prstDash val="solid"/>
                      <a:round/>
                      <a:headEnd type="none" w="med" len="med"/>
                      <a:tailEnd type="none" w="med" len="med"/>
                    </a:lnT>
                    <a:lnB w="19050" cap="flat" cmpd="sng" algn="ctr">
                      <a:solidFill>
                        <a:schemeClr val="tx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8"/>
                  </a:ext>
                </a:extLst>
              </a:tr>
            </a:tbl>
          </a:graphicData>
        </a:graphic>
      </p:graphicFrame>
      <p:sp>
        <p:nvSpPr>
          <p:cNvPr id="9" name="Arc 16"/>
          <p:cNvSpPr>
            <a:spLocks/>
          </p:cNvSpPr>
          <p:nvPr/>
        </p:nvSpPr>
        <p:spPr bwMode="gray">
          <a:xfrm>
            <a:off x="3887447" y="5547750"/>
            <a:ext cx="119460" cy="911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10" name="Oval 9"/>
          <p:cNvSpPr>
            <a:spLocks noChangeArrowheads="1"/>
          </p:cNvSpPr>
          <p:nvPr/>
        </p:nvSpPr>
        <p:spPr bwMode="gray">
          <a:xfrm>
            <a:off x="3758928" y="5549698"/>
            <a:ext cx="239731" cy="18294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11" name="Arc 16"/>
          <p:cNvSpPr>
            <a:spLocks/>
          </p:cNvSpPr>
          <p:nvPr/>
        </p:nvSpPr>
        <p:spPr bwMode="gray">
          <a:xfrm>
            <a:off x="3879179" y="4955718"/>
            <a:ext cx="119460" cy="911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12" name="Oval 11"/>
          <p:cNvSpPr>
            <a:spLocks noChangeArrowheads="1"/>
          </p:cNvSpPr>
          <p:nvPr/>
        </p:nvSpPr>
        <p:spPr bwMode="gray">
          <a:xfrm>
            <a:off x="3754424" y="4949041"/>
            <a:ext cx="239731" cy="18294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16" name="Arc 16"/>
          <p:cNvSpPr>
            <a:spLocks/>
          </p:cNvSpPr>
          <p:nvPr/>
        </p:nvSpPr>
        <p:spPr bwMode="gray">
          <a:xfrm>
            <a:off x="3869131" y="3711142"/>
            <a:ext cx="133607" cy="10355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17" name="Oval 16"/>
          <p:cNvSpPr>
            <a:spLocks noChangeArrowheads="1"/>
          </p:cNvSpPr>
          <p:nvPr/>
        </p:nvSpPr>
        <p:spPr bwMode="gray">
          <a:xfrm>
            <a:off x="3753491" y="3713091"/>
            <a:ext cx="239731" cy="18294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18" name="Oval 13"/>
          <p:cNvSpPr>
            <a:spLocks noChangeArrowheads="1"/>
          </p:cNvSpPr>
          <p:nvPr/>
        </p:nvSpPr>
        <p:spPr bwMode="gray">
          <a:xfrm>
            <a:off x="5284341" y="5826712"/>
            <a:ext cx="239731" cy="182946"/>
          </a:xfrm>
          <a:prstGeom prst="ellipse">
            <a:avLst/>
          </a:prstGeom>
          <a:solidFill>
            <a:schemeClr val="accent2"/>
          </a:solid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19" name="Arc 18"/>
          <p:cNvSpPr>
            <a:spLocks/>
          </p:cNvSpPr>
          <p:nvPr/>
        </p:nvSpPr>
        <p:spPr bwMode="gray">
          <a:xfrm>
            <a:off x="3887326" y="5813401"/>
            <a:ext cx="119460" cy="182326"/>
          </a:xfrm>
          <a:custGeom>
            <a:avLst/>
            <a:gdLst>
              <a:gd name="T0" fmla="*/ 2147483647 w 21643"/>
              <a:gd name="T1" fmla="*/ 0 h 43200"/>
              <a:gd name="T2" fmla="*/ 0 w 21643"/>
              <a:gd name="T3" fmla="*/ 2147483647 h 43200"/>
              <a:gd name="T4" fmla="*/ 2147483647 w 21643"/>
              <a:gd name="T5" fmla="*/ 2147483647 h 43200"/>
              <a:gd name="T6" fmla="*/ 0 60000 65536"/>
              <a:gd name="T7" fmla="*/ 0 60000 65536"/>
              <a:gd name="T8" fmla="*/ 0 60000 65536"/>
              <a:gd name="T9" fmla="*/ 0 w 21643"/>
              <a:gd name="T10" fmla="*/ 0 h 43200"/>
              <a:gd name="T11" fmla="*/ 21643 w 21643"/>
              <a:gd name="T12" fmla="*/ 43200 h 43200"/>
            </a:gdLst>
            <a:ahLst/>
            <a:cxnLst>
              <a:cxn ang="T6">
                <a:pos x="T0" y="T1"/>
              </a:cxn>
              <a:cxn ang="T7">
                <a:pos x="T2" y="T3"/>
              </a:cxn>
              <a:cxn ang="T8">
                <a:pos x="T4" y="T5"/>
              </a:cxn>
            </a:cxnLst>
            <a:rect l="T9" t="T10" r="T11" b="T12"/>
            <a:pathLst>
              <a:path w="21643" h="43200" fill="none" extrusionOk="0">
                <a:moveTo>
                  <a:pt x="42" y="0"/>
                </a:moveTo>
                <a:cubicBezTo>
                  <a:pt x="11972" y="0"/>
                  <a:pt x="21643" y="9670"/>
                  <a:pt x="21643" y="21600"/>
                </a:cubicBezTo>
                <a:cubicBezTo>
                  <a:pt x="21643" y="33529"/>
                  <a:pt x="11972" y="43200"/>
                  <a:pt x="43" y="43200"/>
                </a:cubicBezTo>
                <a:cubicBezTo>
                  <a:pt x="28" y="43200"/>
                  <a:pt x="14" y="43199"/>
                  <a:pt x="0" y="43199"/>
                </a:cubicBezTo>
              </a:path>
              <a:path w="21643" h="43200" stroke="0" extrusionOk="0">
                <a:moveTo>
                  <a:pt x="42" y="0"/>
                </a:moveTo>
                <a:cubicBezTo>
                  <a:pt x="11972" y="0"/>
                  <a:pt x="21643" y="9670"/>
                  <a:pt x="21643" y="21600"/>
                </a:cubicBezTo>
                <a:cubicBezTo>
                  <a:pt x="21643" y="33529"/>
                  <a:pt x="11972" y="43200"/>
                  <a:pt x="43" y="43200"/>
                </a:cubicBezTo>
                <a:cubicBezTo>
                  <a:pt x="28" y="43200"/>
                  <a:pt x="14" y="43199"/>
                  <a:pt x="0" y="43199"/>
                </a:cubicBezTo>
                <a:lnTo>
                  <a:pt x="43"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20" name="Oval 19"/>
          <p:cNvSpPr>
            <a:spLocks noChangeArrowheads="1"/>
          </p:cNvSpPr>
          <p:nvPr/>
        </p:nvSpPr>
        <p:spPr bwMode="gray">
          <a:xfrm>
            <a:off x="3754915" y="5813401"/>
            <a:ext cx="239731" cy="18232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23" name="Oval 13"/>
          <p:cNvSpPr>
            <a:spLocks noChangeArrowheads="1"/>
          </p:cNvSpPr>
          <p:nvPr/>
        </p:nvSpPr>
        <p:spPr bwMode="gray">
          <a:xfrm>
            <a:off x="5274757" y="4581316"/>
            <a:ext cx="239731" cy="182946"/>
          </a:xfrm>
          <a:prstGeom prst="ellipse">
            <a:avLst/>
          </a:prstGeom>
          <a:solidFill>
            <a:schemeClr val="accent2"/>
          </a:solid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24" name="Arc 18"/>
          <p:cNvSpPr>
            <a:spLocks/>
          </p:cNvSpPr>
          <p:nvPr/>
        </p:nvSpPr>
        <p:spPr bwMode="gray">
          <a:xfrm>
            <a:off x="3888963" y="4597197"/>
            <a:ext cx="119460" cy="182326"/>
          </a:xfrm>
          <a:custGeom>
            <a:avLst/>
            <a:gdLst>
              <a:gd name="T0" fmla="*/ 2147483647 w 21643"/>
              <a:gd name="T1" fmla="*/ 0 h 43200"/>
              <a:gd name="T2" fmla="*/ 0 w 21643"/>
              <a:gd name="T3" fmla="*/ 2147483647 h 43200"/>
              <a:gd name="T4" fmla="*/ 2147483647 w 21643"/>
              <a:gd name="T5" fmla="*/ 2147483647 h 43200"/>
              <a:gd name="T6" fmla="*/ 0 60000 65536"/>
              <a:gd name="T7" fmla="*/ 0 60000 65536"/>
              <a:gd name="T8" fmla="*/ 0 60000 65536"/>
              <a:gd name="T9" fmla="*/ 0 w 21643"/>
              <a:gd name="T10" fmla="*/ 0 h 43200"/>
              <a:gd name="T11" fmla="*/ 21643 w 21643"/>
              <a:gd name="T12" fmla="*/ 43200 h 43200"/>
            </a:gdLst>
            <a:ahLst/>
            <a:cxnLst>
              <a:cxn ang="T6">
                <a:pos x="T0" y="T1"/>
              </a:cxn>
              <a:cxn ang="T7">
                <a:pos x="T2" y="T3"/>
              </a:cxn>
              <a:cxn ang="T8">
                <a:pos x="T4" y="T5"/>
              </a:cxn>
            </a:cxnLst>
            <a:rect l="T9" t="T10" r="T11" b="T12"/>
            <a:pathLst>
              <a:path w="21643" h="43200" fill="none" extrusionOk="0">
                <a:moveTo>
                  <a:pt x="42" y="0"/>
                </a:moveTo>
                <a:cubicBezTo>
                  <a:pt x="11972" y="0"/>
                  <a:pt x="21643" y="9670"/>
                  <a:pt x="21643" y="21600"/>
                </a:cubicBezTo>
                <a:cubicBezTo>
                  <a:pt x="21643" y="33529"/>
                  <a:pt x="11972" y="43200"/>
                  <a:pt x="43" y="43200"/>
                </a:cubicBezTo>
                <a:cubicBezTo>
                  <a:pt x="28" y="43200"/>
                  <a:pt x="14" y="43199"/>
                  <a:pt x="0" y="43199"/>
                </a:cubicBezTo>
              </a:path>
              <a:path w="21643" h="43200" stroke="0" extrusionOk="0">
                <a:moveTo>
                  <a:pt x="42" y="0"/>
                </a:moveTo>
                <a:cubicBezTo>
                  <a:pt x="11972" y="0"/>
                  <a:pt x="21643" y="9670"/>
                  <a:pt x="21643" y="21600"/>
                </a:cubicBezTo>
                <a:cubicBezTo>
                  <a:pt x="21643" y="33529"/>
                  <a:pt x="11972" y="43200"/>
                  <a:pt x="43" y="43200"/>
                </a:cubicBezTo>
                <a:cubicBezTo>
                  <a:pt x="28" y="43200"/>
                  <a:pt x="14" y="43199"/>
                  <a:pt x="0" y="43199"/>
                </a:cubicBezTo>
                <a:lnTo>
                  <a:pt x="43"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25" name="Oval 24"/>
          <p:cNvSpPr>
            <a:spLocks noChangeArrowheads="1"/>
          </p:cNvSpPr>
          <p:nvPr/>
        </p:nvSpPr>
        <p:spPr bwMode="gray">
          <a:xfrm>
            <a:off x="3756553" y="4597197"/>
            <a:ext cx="239731" cy="18232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29" name="Arc 29"/>
          <p:cNvSpPr>
            <a:spLocks/>
          </p:cNvSpPr>
          <p:nvPr/>
        </p:nvSpPr>
        <p:spPr bwMode="gray">
          <a:xfrm rot="10800000">
            <a:off x="5274729" y="5034447"/>
            <a:ext cx="127948" cy="92931"/>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30" name="Arc 18"/>
          <p:cNvSpPr>
            <a:spLocks/>
          </p:cNvSpPr>
          <p:nvPr/>
        </p:nvSpPr>
        <p:spPr bwMode="gray">
          <a:xfrm>
            <a:off x="5389216" y="4943284"/>
            <a:ext cx="129182" cy="182326"/>
          </a:xfrm>
          <a:custGeom>
            <a:avLst/>
            <a:gdLst>
              <a:gd name="T0" fmla="*/ 2147483647 w 21643"/>
              <a:gd name="T1" fmla="*/ 0 h 43200"/>
              <a:gd name="T2" fmla="*/ 0 w 21643"/>
              <a:gd name="T3" fmla="*/ 2147483647 h 43200"/>
              <a:gd name="T4" fmla="*/ 2147483647 w 21643"/>
              <a:gd name="T5" fmla="*/ 2147483647 h 43200"/>
              <a:gd name="T6" fmla="*/ 0 60000 65536"/>
              <a:gd name="T7" fmla="*/ 0 60000 65536"/>
              <a:gd name="T8" fmla="*/ 0 60000 65536"/>
              <a:gd name="T9" fmla="*/ 0 w 21643"/>
              <a:gd name="T10" fmla="*/ 0 h 43200"/>
              <a:gd name="T11" fmla="*/ 21643 w 21643"/>
              <a:gd name="T12" fmla="*/ 43200 h 43200"/>
            </a:gdLst>
            <a:ahLst/>
            <a:cxnLst>
              <a:cxn ang="T6">
                <a:pos x="T0" y="T1"/>
              </a:cxn>
              <a:cxn ang="T7">
                <a:pos x="T2" y="T3"/>
              </a:cxn>
              <a:cxn ang="T8">
                <a:pos x="T4" y="T5"/>
              </a:cxn>
            </a:cxnLst>
            <a:rect l="T9" t="T10" r="T11" b="T12"/>
            <a:pathLst>
              <a:path w="21643" h="43200" fill="none" extrusionOk="0">
                <a:moveTo>
                  <a:pt x="42" y="0"/>
                </a:moveTo>
                <a:cubicBezTo>
                  <a:pt x="11972" y="0"/>
                  <a:pt x="21643" y="9670"/>
                  <a:pt x="21643" y="21600"/>
                </a:cubicBezTo>
                <a:cubicBezTo>
                  <a:pt x="21643" y="33529"/>
                  <a:pt x="11972" y="43200"/>
                  <a:pt x="43" y="43200"/>
                </a:cubicBezTo>
                <a:cubicBezTo>
                  <a:pt x="28" y="43200"/>
                  <a:pt x="14" y="43199"/>
                  <a:pt x="0" y="43199"/>
                </a:cubicBezTo>
              </a:path>
              <a:path w="21643" h="43200" stroke="0" extrusionOk="0">
                <a:moveTo>
                  <a:pt x="42" y="0"/>
                </a:moveTo>
                <a:cubicBezTo>
                  <a:pt x="11972" y="0"/>
                  <a:pt x="21643" y="9670"/>
                  <a:pt x="21643" y="21600"/>
                </a:cubicBezTo>
                <a:cubicBezTo>
                  <a:pt x="21643" y="33529"/>
                  <a:pt x="11972" y="43200"/>
                  <a:pt x="43" y="43200"/>
                </a:cubicBezTo>
                <a:cubicBezTo>
                  <a:pt x="28" y="43200"/>
                  <a:pt x="14" y="43199"/>
                  <a:pt x="0" y="43199"/>
                </a:cubicBezTo>
                <a:lnTo>
                  <a:pt x="43"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31" name="Oval 19"/>
          <p:cNvSpPr>
            <a:spLocks noChangeArrowheads="1"/>
          </p:cNvSpPr>
          <p:nvPr/>
        </p:nvSpPr>
        <p:spPr bwMode="gray">
          <a:xfrm>
            <a:off x="5275765" y="4943284"/>
            <a:ext cx="239731" cy="18232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35" name="Arc 18"/>
          <p:cNvSpPr>
            <a:spLocks/>
          </p:cNvSpPr>
          <p:nvPr/>
        </p:nvSpPr>
        <p:spPr bwMode="gray">
          <a:xfrm>
            <a:off x="3882672" y="3980508"/>
            <a:ext cx="119460" cy="182326"/>
          </a:xfrm>
          <a:custGeom>
            <a:avLst/>
            <a:gdLst>
              <a:gd name="T0" fmla="*/ 2147483647 w 21643"/>
              <a:gd name="T1" fmla="*/ 0 h 43200"/>
              <a:gd name="T2" fmla="*/ 0 w 21643"/>
              <a:gd name="T3" fmla="*/ 2147483647 h 43200"/>
              <a:gd name="T4" fmla="*/ 2147483647 w 21643"/>
              <a:gd name="T5" fmla="*/ 2147483647 h 43200"/>
              <a:gd name="T6" fmla="*/ 0 60000 65536"/>
              <a:gd name="T7" fmla="*/ 0 60000 65536"/>
              <a:gd name="T8" fmla="*/ 0 60000 65536"/>
              <a:gd name="T9" fmla="*/ 0 w 21643"/>
              <a:gd name="T10" fmla="*/ 0 h 43200"/>
              <a:gd name="T11" fmla="*/ 21643 w 21643"/>
              <a:gd name="T12" fmla="*/ 43200 h 43200"/>
            </a:gdLst>
            <a:ahLst/>
            <a:cxnLst>
              <a:cxn ang="T6">
                <a:pos x="T0" y="T1"/>
              </a:cxn>
              <a:cxn ang="T7">
                <a:pos x="T2" y="T3"/>
              </a:cxn>
              <a:cxn ang="T8">
                <a:pos x="T4" y="T5"/>
              </a:cxn>
            </a:cxnLst>
            <a:rect l="T9" t="T10" r="T11" b="T12"/>
            <a:pathLst>
              <a:path w="21643" h="43200" fill="none" extrusionOk="0">
                <a:moveTo>
                  <a:pt x="42" y="0"/>
                </a:moveTo>
                <a:cubicBezTo>
                  <a:pt x="11972" y="0"/>
                  <a:pt x="21643" y="9670"/>
                  <a:pt x="21643" y="21600"/>
                </a:cubicBezTo>
                <a:cubicBezTo>
                  <a:pt x="21643" y="33529"/>
                  <a:pt x="11972" y="43200"/>
                  <a:pt x="43" y="43200"/>
                </a:cubicBezTo>
                <a:cubicBezTo>
                  <a:pt x="28" y="43200"/>
                  <a:pt x="14" y="43199"/>
                  <a:pt x="0" y="43199"/>
                </a:cubicBezTo>
              </a:path>
              <a:path w="21643" h="43200" stroke="0" extrusionOk="0">
                <a:moveTo>
                  <a:pt x="42" y="0"/>
                </a:moveTo>
                <a:cubicBezTo>
                  <a:pt x="11972" y="0"/>
                  <a:pt x="21643" y="9670"/>
                  <a:pt x="21643" y="21600"/>
                </a:cubicBezTo>
                <a:cubicBezTo>
                  <a:pt x="21643" y="33529"/>
                  <a:pt x="11972" y="43200"/>
                  <a:pt x="43" y="43200"/>
                </a:cubicBezTo>
                <a:cubicBezTo>
                  <a:pt x="28" y="43200"/>
                  <a:pt x="14" y="43199"/>
                  <a:pt x="0" y="43199"/>
                </a:cubicBezTo>
                <a:lnTo>
                  <a:pt x="43"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36" name="Oval 35"/>
          <p:cNvSpPr>
            <a:spLocks noChangeArrowheads="1"/>
          </p:cNvSpPr>
          <p:nvPr/>
        </p:nvSpPr>
        <p:spPr bwMode="gray">
          <a:xfrm>
            <a:off x="3750262" y="3980508"/>
            <a:ext cx="239731" cy="18232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39" name="Arc 18"/>
          <p:cNvSpPr>
            <a:spLocks/>
          </p:cNvSpPr>
          <p:nvPr/>
        </p:nvSpPr>
        <p:spPr bwMode="gray">
          <a:xfrm>
            <a:off x="3892418" y="5275259"/>
            <a:ext cx="119460" cy="182326"/>
          </a:xfrm>
          <a:custGeom>
            <a:avLst/>
            <a:gdLst>
              <a:gd name="T0" fmla="*/ 2147483647 w 21643"/>
              <a:gd name="T1" fmla="*/ 0 h 43200"/>
              <a:gd name="T2" fmla="*/ 0 w 21643"/>
              <a:gd name="T3" fmla="*/ 2147483647 h 43200"/>
              <a:gd name="T4" fmla="*/ 2147483647 w 21643"/>
              <a:gd name="T5" fmla="*/ 2147483647 h 43200"/>
              <a:gd name="T6" fmla="*/ 0 60000 65536"/>
              <a:gd name="T7" fmla="*/ 0 60000 65536"/>
              <a:gd name="T8" fmla="*/ 0 60000 65536"/>
              <a:gd name="T9" fmla="*/ 0 w 21643"/>
              <a:gd name="T10" fmla="*/ 0 h 43200"/>
              <a:gd name="T11" fmla="*/ 21643 w 21643"/>
              <a:gd name="T12" fmla="*/ 43200 h 43200"/>
            </a:gdLst>
            <a:ahLst/>
            <a:cxnLst>
              <a:cxn ang="T6">
                <a:pos x="T0" y="T1"/>
              </a:cxn>
              <a:cxn ang="T7">
                <a:pos x="T2" y="T3"/>
              </a:cxn>
              <a:cxn ang="T8">
                <a:pos x="T4" y="T5"/>
              </a:cxn>
            </a:cxnLst>
            <a:rect l="T9" t="T10" r="T11" b="T12"/>
            <a:pathLst>
              <a:path w="21643" h="43200" fill="none" extrusionOk="0">
                <a:moveTo>
                  <a:pt x="42" y="0"/>
                </a:moveTo>
                <a:cubicBezTo>
                  <a:pt x="11972" y="0"/>
                  <a:pt x="21643" y="9670"/>
                  <a:pt x="21643" y="21600"/>
                </a:cubicBezTo>
                <a:cubicBezTo>
                  <a:pt x="21643" y="33529"/>
                  <a:pt x="11972" y="43200"/>
                  <a:pt x="43" y="43200"/>
                </a:cubicBezTo>
                <a:cubicBezTo>
                  <a:pt x="28" y="43200"/>
                  <a:pt x="14" y="43199"/>
                  <a:pt x="0" y="43199"/>
                </a:cubicBezTo>
              </a:path>
              <a:path w="21643" h="43200" stroke="0" extrusionOk="0">
                <a:moveTo>
                  <a:pt x="42" y="0"/>
                </a:moveTo>
                <a:cubicBezTo>
                  <a:pt x="11972" y="0"/>
                  <a:pt x="21643" y="9670"/>
                  <a:pt x="21643" y="21600"/>
                </a:cubicBezTo>
                <a:cubicBezTo>
                  <a:pt x="21643" y="33529"/>
                  <a:pt x="11972" y="43200"/>
                  <a:pt x="43" y="43200"/>
                </a:cubicBezTo>
                <a:cubicBezTo>
                  <a:pt x="28" y="43200"/>
                  <a:pt x="14" y="43199"/>
                  <a:pt x="0" y="43199"/>
                </a:cubicBezTo>
                <a:lnTo>
                  <a:pt x="43"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40" name="Oval 39"/>
          <p:cNvSpPr>
            <a:spLocks noChangeArrowheads="1"/>
          </p:cNvSpPr>
          <p:nvPr/>
        </p:nvSpPr>
        <p:spPr bwMode="gray">
          <a:xfrm>
            <a:off x="3760007" y="5275259"/>
            <a:ext cx="239731" cy="18232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41" name="Arc 29"/>
          <p:cNvSpPr>
            <a:spLocks/>
          </p:cNvSpPr>
          <p:nvPr/>
        </p:nvSpPr>
        <p:spPr bwMode="gray">
          <a:xfrm rot="10800000">
            <a:off x="5284343" y="5380353"/>
            <a:ext cx="127948" cy="92931"/>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980" b="1" kern="0" dirty="0">
              <a:solidFill>
                <a:srgbClr val="646464"/>
              </a:solidFill>
              <a:latin typeface="EYInterstate" panose="02000503020000020004" pitchFamily="2" charset="0"/>
              <a:cs typeface="Arial" charset="0"/>
            </a:endParaRPr>
          </a:p>
        </p:txBody>
      </p:sp>
      <p:sp>
        <p:nvSpPr>
          <p:cNvPr id="42" name="Arc 18"/>
          <p:cNvSpPr>
            <a:spLocks/>
          </p:cNvSpPr>
          <p:nvPr/>
        </p:nvSpPr>
        <p:spPr bwMode="gray">
          <a:xfrm>
            <a:off x="5400555" y="5289189"/>
            <a:ext cx="123517" cy="182326"/>
          </a:xfrm>
          <a:custGeom>
            <a:avLst/>
            <a:gdLst>
              <a:gd name="T0" fmla="*/ 2147483647 w 21643"/>
              <a:gd name="T1" fmla="*/ 0 h 43200"/>
              <a:gd name="T2" fmla="*/ 0 w 21643"/>
              <a:gd name="T3" fmla="*/ 2147483647 h 43200"/>
              <a:gd name="T4" fmla="*/ 2147483647 w 21643"/>
              <a:gd name="T5" fmla="*/ 2147483647 h 43200"/>
              <a:gd name="T6" fmla="*/ 0 60000 65536"/>
              <a:gd name="T7" fmla="*/ 0 60000 65536"/>
              <a:gd name="T8" fmla="*/ 0 60000 65536"/>
              <a:gd name="T9" fmla="*/ 0 w 21643"/>
              <a:gd name="T10" fmla="*/ 0 h 43200"/>
              <a:gd name="T11" fmla="*/ 21643 w 21643"/>
              <a:gd name="T12" fmla="*/ 43200 h 43200"/>
            </a:gdLst>
            <a:ahLst/>
            <a:cxnLst>
              <a:cxn ang="T6">
                <a:pos x="T0" y="T1"/>
              </a:cxn>
              <a:cxn ang="T7">
                <a:pos x="T2" y="T3"/>
              </a:cxn>
              <a:cxn ang="T8">
                <a:pos x="T4" y="T5"/>
              </a:cxn>
            </a:cxnLst>
            <a:rect l="T9" t="T10" r="T11" b="T12"/>
            <a:pathLst>
              <a:path w="21643" h="43200" fill="none" extrusionOk="0">
                <a:moveTo>
                  <a:pt x="42" y="0"/>
                </a:moveTo>
                <a:cubicBezTo>
                  <a:pt x="11972" y="0"/>
                  <a:pt x="21643" y="9670"/>
                  <a:pt x="21643" y="21600"/>
                </a:cubicBezTo>
                <a:cubicBezTo>
                  <a:pt x="21643" y="33529"/>
                  <a:pt x="11972" y="43200"/>
                  <a:pt x="43" y="43200"/>
                </a:cubicBezTo>
                <a:cubicBezTo>
                  <a:pt x="28" y="43200"/>
                  <a:pt x="14" y="43199"/>
                  <a:pt x="0" y="43199"/>
                </a:cubicBezTo>
              </a:path>
              <a:path w="21643" h="43200" stroke="0" extrusionOk="0">
                <a:moveTo>
                  <a:pt x="42" y="0"/>
                </a:moveTo>
                <a:cubicBezTo>
                  <a:pt x="11972" y="0"/>
                  <a:pt x="21643" y="9670"/>
                  <a:pt x="21643" y="21600"/>
                </a:cubicBezTo>
                <a:cubicBezTo>
                  <a:pt x="21643" y="33529"/>
                  <a:pt x="11972" y="43200"/>
                  <a:pt x="43" y="43200"/>
                </a:cubicBezTo>
                <a:cubicBezTo>
                  <a:pt x="28" y="43200"/>
                  <a:pt x="14" y="43199"/>
                  <a:pt x="0" y="43199"/>
                </a:cubicBezTo>
                <a:lnTo>
                  <a:pt x="43"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980" b="1" kern="0" dirty="0">
              <a:solidFill>
                <a:srgbClr val="646464"/>
              </a:solidFill>
              <a:latin typeface="EYInterstate" panose="02000503020000020004" pitchFamily="2" charset="0"/>
              <a:cs typeface="Arial" charset="0"/>
            </a:endParaRPr>
          </a:p>
        </p:txBody>
      </p:sp>
      <p:sp>
        <p:nvSpPr>
          <p:cNvPr id="43" name="Oval 19"/>
          <p:cNvSpPr>
            <a:spLocks noChangeArrowheads="1"/>
          </p:cNvSpPr>
          <p:nvPr/>
        </p:nvSpPr>
        <p:spPr bwMode="gray">
          <a:xfrm>
            <a:off x="5280690" y="5289189"/>
            <a:ext cx="239731" cy="18232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980" b="1" kern="0" dirty="0">
              <a:solidFill>
                <a:srgbClr val="646464"/>
              </a:solidFill>
              <a:latin typeface="EYInterstate" panose="02000503020000020004" pitchFamily="2" charset="0"/>
              <a:cs typeface="Arial" charset="0"/>
            </a:endParaRPr>
          </a:p>
        </p:txBody>
      </p:sp>
      <p:sp>
        <p:nvSpPr>
          <p:cNvPr id="44" name="Arc 29"/>
          <p:cNvSpPr>
            <a:spLocks/>
          </p:cNvSpPr>
          <p:nvPr/>
        </p:nvSpPr>
        <p:spPr bwMode="gray">
          <a:xfrm rot="10800000">
            <a:off x="5278837" y="5643183"/>
            <a:ext cx="127948" cy="92931"/>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980" b="1" kern="0" dirty="0">
              <a:solidFill>
                <a:srgbClr val="646464"/>
              </a:solidFill>
              <a:latin typeface="EYInterstate" panose="02000503020000020004" pitchFamily="2" charset="0"/>
              <a:cs typeface="Arial" charset="0"/>
            </a:endParaRPr>
          </a:p>
        </p:txBody>
      </p:sp>
      <p:sp>
        <p:nvSpPr>
          <p:cNvPr id="45" name="Arc 18"/>
          <p:cNvSpPr>
            <a:spLocks/>
          </p:cNvSpPr>
          <p:nvPr/>
        </p:nvSpPr>
        <p:spPr bwMode="gray">
          <a:xfrm>
            <a:off x="5394622" y="5551026"/>
            <a:ext cx="129450" cy="182326"/>
          </a:xfrm>
          <a:custGeom>
            <a:avLst/>
            <a:gdLst>
              <a:gd name="T0" fmla="*/ 2147483647 w 21643"/>
              <a:gd name="T1" fmla="*/ 0 h 43200"/>
              <a:gd name="T2" fmla="*/ 0 w 21643"/>
              <a:gd name="T3" fmla="*/ 2147483647 h 43200"/>
              <a:gd name="T4" fmla="*/ 2147483647 w 21643"/>
              <a:gd name="T5" fmla="*/ 2147483647 h 43200"/>
              <a:gd name="T6" fmla="*/ 0 60000 65536"/>
              <a:gd name="T7" fmla="*/ 0 60000 65536"/>
              <a:gd name="T8" fmla="*/ 0 60000 65536"/>
              <a:gd name="T9" fmla="*/ 0 w 21643"/>
              <a:gd name="T10" fmla="*/ 0 h 43200"/>
              <a:gd name="T11" fmla="*/ 21643 w 21643"/>
              <a:gd name="T12" fmla="*/ 43200 h 43200"/>
            </a:gdLst>
            <a:ahLst/>
            <a:cxnLst>
              <a:cxn ang="T6">
                <a:pos x="T0" y="T1"/>
              </a:cxn>
              <a:cxn ang="T7">
                <a:pos x="T2" y="T3"/>
              </a:cxn>
              <a:cxn ang="T8">
                <a:pos x="T4" y="T5"/>
              </a:cxn>
            </a:cxnLst>
            <a:rect l="T9" t="T10" r="T11" b="T12"/>
            <a:pathLst>
              <a:path w="21643" h="43200" fill="none" extrusionOk="0">
                <a:moveTo>
                  <a:pt x="42" y="0"/>
                </a:moveTo>
                <a:cubicBezTo>
                  <a:pt x="11972" y="0"/>
                  <a:pt x="21643" y="9670"/>
                  <a:pt x="21643" y="21600"/>
                </a:cubicBezTo>
                <a:cubicBezTo>
                  <a:pt x="21643" y="33529"/>
                  <a:pt x="11972" y="43200"/>
                  <a:pt x="43" y="43200"/>
                </a:cubicBezTo>
                <a:cubicBezTo>
                  <a:pt x="28" y="43200"/>
                  <a:pt x="14" y="43199"/>
                  <a:pt x="0" y="43199"/>
                </a:cubicBezTo>
              </a:path>
              <a:path w="21643" h="43200" stroke="0" extrusionOk="0">
                <a:moveTo>
                  <a:pt x="42" y="0"/>
                </a:moveTo>
                <a:cubicBezTo>
                  <a:pt x="11972" y="0"/>
                  <a:pt x="21643" y="9670"/>
                  <a:pt x="21643" y="21600"/>
                </a:cubicBezTo>
                <a:cubicBezTo>
                  <a:pt x="21643" y="33529"/>
                  <a:pt x="11972" y="43200"/>
                  <a:pt x="43" y="43200"/>
                </a:cubicBezTo>
                <a:cubicBezTo>
                  <a:pt x="28" y="43200"/>
                  <a:pt x="14" y="43199"/>
                  <a:pt x="0" y="43199"/>
                </a:cubicBezTo>
                <a:lnTo>
                  <a:pt x="43"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980" b="1" kern="0" dirty="0">
              <a:solidFill>
                <a:srgbClr val="646464"/>
              </a:solidFill>
              <a:latin typeface="EYInterstate" panose="02000503020000020004" pitchFamily="2" charset="0"/>
              <a:cs typeface="Arial" charset="0"/>
            </a:endParaRPr>
          </a:p>
        </p:txBody>
      </p:sp>
      <p:sp>
        <p:nvSpPr>
          <p:cNvPr id="46" name="Oval 19"/>
          <p:cNvSpPr>
            <a:spLocks noChangeArrowheads="1"/>
          </p:cNvSpPr>
          <p:nvPr/>
        </p:nvSpPr>
        <p:spPr bwMode="gray">
          <a:xfrm>
            <a:off x="5279957" y="5552019"/>
            <a:ext cx="239731" cy="18232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980" b="1" kern="0" dirty="0">
              <a:solidFill>
                <a:srgbClr val="646464"/>
              </a:solidFill>
              <a:latin typeface="EYInterstate" panose="02000503020000020004" pitchFamily="2" charset="0"/>
              <a:cs typeface="Arial" charset="0"/>
            </a:endParaRPr>
          </a:p>
        </p:txBody>
      </p:sp>
      <p:sp>
        <p:nvSpPr>
          <p:cNvPr id="47" name="Oval 13"/>
          <p:cNvSpPr>
            <a:spLocks noChangeArrowheads="1"/>
          </p:cNvSpPr>
          <p:nvPr/>
        </p:nvSpPr>
        <p:spPr bwMode="gray">
          <a:xfrm>
            <a:off x="5286919" y="3964543"/>
            <a:ext cx="239731" cy="182946"/>
          </a:xfrm>
          <a:prstGeom prst="ellipse">
            <a:avLst/>
          </a:prstGeom>
          <a:solidFill>
            <a:schemeClr val="accent2"/>
          </a:solid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48" name="TextBox 47"/>
          <p:cNvSpPr txBox="1"/>
          <p:nvPr/>
        </p:nvSpPr>
        <p:spPr>
          <a:xfrm>
            <a:off x="3208351" y="6297916"/>
            <a:ext cx="5250194" cy="516668"/>
          </a:xfrm>
          <a:prstGeom prst="rect">
            <a:avLst/>
          </a:prstGeom>
          <a:noFill/>
          <a:ln w="19050">
            <a:solidFill>
              <a:schemeClr val="bg1">
                <a:lumMod val="20000"/>
                <a:lumOff val="80000"/>
              </a:schemeClr>
            </a:solidFill>
          </a:ln>
        </p:spPr>
        <p:txBody>
          <a:bodyPr wrap="square" lIns="0" tIns="43538" rIns="0" bIns="0" rtlCol="0">
            <a:spAutoFit/>
          </a:bodyPr>
          <a:lstStyle/>
          <a:p>
            <a:pPr defTabSz="914367">
              <a:lnSpc>
                <a:spcPct val="85000"/>
              </a:lnSpc>
              <a:spcAft>
                <a:spcPts val="715"/>
              </a:spcAft>
              <a:buClr>
                <a:srgbClr val="0078D7"/>
              </a:buClr>
              <a:buSzPct val="70000"/>
            </a:pPr>
            <a:endParaRPr lang="en-US" sz="1470" dirty="0">
              <a:solidFill>
                <a:srgbClr val="505050"/>
              </a:solidFill>
              <a:latin typeface="Segoe UI"/>
            </a:endParaRPr>
          </a:p>
          <a:p>
            <a:pPr defTabSz="914367">
              <a:lnSpc>
                <a:spcPct val="85000"/>
              </a:lnSpc>
              <a:spcAft>
                <a:spcPts val="715"/>
              </a:spcAft>
              <a:buClr>
                <a:srgbClr val="0078D7"/>
              </a:buClr>
              <a:buSzPct val="70000"/>
            </a:pPr>
            <a:endParaRPr lang="en-US" sz="1470" dirty="0">
              <a:solidFill>
                <a:srgbClr val="505050"/>
              </a:solidFill>
              <a:latin typeface="Segoe UI"/>
            </a:endParaRPr>
          </a:p>
        </p:txBody>
      </p:sp>
      <p:sp>
        <p:nvSpPr>
          <p:cNvPr id="49" name="TextBox 48"/>
          <p:cNvSpPr txBox="1"/>
          <p:nvPr/>
        </p:nvSpPr>
        <p:spPr>
          <a:xfrm>
            <a:off x="4972616" y="6450851"/>
            <a:ext cx="711118" cy="172197"/>
          </a:xfrm>
          <a:prstGeom prst="rect">
            <a:avLst/>
          </a:prstGeom>
          <a:noFill/>
        </p:spPr>
        <p:txBody>
          <a:bodyPr wrap="square" lIns="0" tIns="43538" rIns="0" bIns="0" rtlCol="0">
            <a:spAutoFit/>
          </a:bodyPr>
          <a:lstStyle/>
          <a:p>
            <a:pPr defTabSz="914367">
              <a:lnSpc>
                <a:spcPct val="85000"/>
              </a:lnSpc>
              <a:spcAft>
                <a:spcPts val="715"/>
              </a:spcAft>
              <a:buClr>
                <a:srgbClr val="0078D7"/>
              </a:buClr>
              <a:buSzPct val="70000"/>
            </a:pPr>
            <a:r>
              <a:rPr lang="en-US" sz="980" dirty="0">
                <a:solidFill>
                  <a:srgbClr val="505050"/>
                </a:solidFill>
                <a:latin typeface="EYInterstate Light" panose="02000506000000020004" pitchFamily="2" charset="0"/>
              </a:rPr>
              <a:t>Very High</a:t>
            </a:r>
          </a:p>
        </p:txBody>
      </p:sp>
      <p:sp>
        <p:nvSpPr>
          <p:cNvPr id="50" name="TextBox 49"/>
          <p:cNvSpPr txBox="1"/>
          <p:nvPr/>
        </p:nvSpPr>
        <p:spPr>
          <a:xfrm>
            <a:off x="3394600" y="6446428"/>
            <a:ext cx="1208514" cy="185020"/>
          </a:xfrm>
          <a:prstGeom prst="rect">
            <a:avLst/>
          </a:prstGeom>
          <a:noFill/>
        </p:spPr>
        <p:txBody>
          <a:bodyPr wrap="square" lIns="0" tIns="43538" rIns="0" bIns="0" rtlCol="0">
            <a:spAutoFit/>
          </a:bodyPr>
          <a:lstStyle/>
          <a:p>
            <a:pPr defTabSz="914367">
              <a:lnSpc>
                <a:spcPct val="85000"/>
              </a:lnSpc>
              <a:spcAft>
                <a:spcPts val="715"/>
              </a:spcAft>
              <a:buClr>
                <a:srgbClr val="0078D7"/>
              </a:buClr>
              <a:buSzPct val="70000"/>
            </a:pPr>
            <a:r>
              <a:rPr lang="en-US" sz="1078" b="1" dirty="0">
                <a:solidFill>
                  <a:srgbClr val="505050"/>
                </a:solidFill>
                <a:latin typeface="EYInterstate Light" panose="02000506000000020004" pitchFamily="2" charset="0"/>
              </a:rPr>
              <a:t>Effectiveness:</a:t>
            </a:r>
          </a:p>
        </p:txBody>
      </p:sp>
      <p:sp>
        <p:nvSpPr>
          <p:cNvPr id="51" name="Oval 13"/>
          <p:cNvSpPr>
            <a:spLocks noChangeArrowheads="1"/>
          </p:cNvSpPr>
          <p:nvPr/>
        </p:nvSpPr>
        <p:spPr bwMode="gray">
          <a:xfrm>
            <a:off x="4685094" y="6447093"/>
            <a:ext cx="217937" cy="167978"/>
          </a:xfrm>
          <a:prstGeom prst="ellipse">
            <a:avLst/>
          </a:prstGeom>
          <a:solidFill>
            <a:schemeClr val="accent2"/>
          </a:solidFill>
          <a:ln w="6350">
            <a:solidFill>
              <a:srgbClr val="777777"/>
            </a:solidFill>
            <a:round/>
            <a:headEnd/>
            <a:tailEnd/>
          </a:ln>
        </p:spPr>
        <p:txBody>
          <a:bodyPr wrap="none" lIns="107076" tIns="55680" rIns="107076" bIns="55680" anchor="ctr"/>
          <a:lstStyle/>
          <a:p>
            <a:pPr defTabSz="914367">
              <a:defRPr/>
            </a:pPr>
            <a:endParaRPr lang="en-US" sz="980" b="1" kern="0" dirty="0">
              <a:solidFill>
                <a:srgbClr val="646464"/>
              </a:solidFill>
              <a:latin typeface="EYInterstate" panose="02000503020000020004" pitchFamily="2" charset="0"/>
              <a:cs typeface="Arial" charset="0"/>
            </a:endParaRPr>
          </a:p>
        </p:txBody>
      </p:sp>
      <p:sp>
        <p:nvSpPr>
          <p:cNvPr id="52" name="TextBox 51"/>
          <p:cNvSpPr txBox="1"/>
          <p:nvPr/>
        </p:nvSpPr>
        <p:spPr>
          <a:xfrm>
            <a:off x="6130019" y="6454083"/>
            <a:ext cx="492094" cy="172197"/>
          </a:xfrm>
          <a:prstGeom prst="rect">
            <a:avLst/>
          </a:prstGeom>
          <a:noFill/>
        </p:spPr>
        <p:txBody>
          <a:bodyPr wrap="square" lIns="0" tIns="43538" rIns="0" bIns="0" rtlCol="0">
            <a:spAutoFit/>
          </a:bodyPr>
          <a:lstStyle/>
          <a:p>
            <a:pPr defTabSz="914367">
              <a:lnSpc>
                <a:spcPct val="85000"/>
              </a:lnSpc>
              <a:spcAft>
                <a:spcPts val="715"/>
              </a:spcAft>
              <a:buClr>
                <a:srgbClr val="0078D7"/>
              </a:buClr>
              <a:buSzPct val="70000"/>
            </a:pPr>
            <a:r>
              <a:rPr lang="en-US" sz="980" dirty="0">
                <a:solidFill>
                  <a:srgbClr val="505050"/>
                </a:solidFill>
                <a:latin typeface="EYInterstate Light" panose="02000506000000020004" pitchFamily="2" charset="0"/>
              </a:rPr>
              <a:t>High</a:t>
            </a:r>
          </a:p>
        </p:txBody>
      </p:sp>
      <p:sp>
        <p:nvSpPr>
          <p:cNvPr id="53" name="TextBox 52"/>
          <p:cNvSpPr txBox="1"/>
          <p:nvPr/>
        </p:nvSpPr>
        <p:spPr>
          <a:xfrm>
            <a:off x="7032330" y="6452747"/>
            <a:ext cx="602906" cy="172197"/>
          </a:xfrm>
          <a:prstGeom prst="rect">
            <a:avLst/>
          </a:prstGeom>
          <a:noFill/>
        </p:spPr>
        <p:txBody>
          <a:bodyPr wrap="square" lIns="0" tIns="43538" rIns="0" bIns="0" rtlCol="0">
            <a:spAutoFit/>
          </a:bodyPr>
          <a:lstStyle/>
          <a:p>
            <a:pPr defTabSz="914367">
              <a:lnSpc>
                <a:spcPct val="85000"/>
              </a:lnSpc>
              <a:spcAft>
                <a:spcPts val="715"/>
              </a:spcAft>
              <a:buClr>
                <a:srgbClr val="0078D7"/>
              </a:buClr>
              <a:buSzPct val="70000"/>
            </a:pPr>
            <a:r>
              <a:rPr lang="en-US" sz="980" dirty="0">
                <a:solidFill>
                  <a:srgbClr val="505050"/>
                </a:solidFill>
                <a:latin typeface="EYInterstate Light" panose="02000506000000020004" pitchFamily="2" charset="0"/>
              </a:rPr>
              <a:t>Medium</a:t>
            </a:r>
          </a:p>
        </p:txBody>
      </p:sp>
      <p:sp>
        <p:nvSpPr>
          <p:cNvPr id="54" name="TextBox 53"/>
          <p:cNvSpPr txBox="1"/>
          <p:nvPr/>
        </p:nvSpPr>
        <p:spPr>
          <a:xfrm>
            <a:off x="8005933" y="6451667"/>
            <a:ext cx="703935" cy="172197"/>
          </a:xfrm>
          <a:prstGeom prst="rect">
            <a:avLst/>
          </a:prstGeom>
          <a:noFill/>
        </p:spPr>
        <p:txBody>
          <a:bodyPr wrap="square" lIns="0" tIns="43538" rIns="0" bIns="0" rtlCol="0">
            <a:spAutoFit/>
          </a:bodyPr>
          <a:lstStyle/>
          <a:p>
            <a:pPr defTabSz="914367">
              <a:lnSpc>
                <a:spcPct val="85000"/>
              </a:lnSpc>
              <a:spcAft>
                <a:spcPts val="715"/>
              </a:spcAft>
              <a:buClr>
                <a:srgbClr val="0078D7"/>
              </a:buClr>
              <a:buSzPct val="70000"/>
            </a:pPr>
            <a:r>
              <a:rPr lang="en-US" sz="980" dirty="0">
                <a:solidFill>
                  <a:srgbClr val="505050"/>
                </a:solidFill>
                <a:latin typeface="EYInterstate Light" panose="02000506000000020004" pitchFamily="2" charset="0"/>
              </a:rPr>
              <a:t>Low</a:t>
            </a:r>
          </a:p>
        </p:txBody>
      </p:sp>
      <p:sp>
        <p:nvSpPr>
          <p:cNvPr id="55" name="Arc 29"/>
          <p:cNvSpPr>
            <a:spLocks/>
          </p:cNvSpPr>
          <p:nvPr/>
        </p:nvSpPr>
        <p:spPr bwMode="gray">
          <a:xfrm rot="10800000">
            <a:off x="5830145" y="6533731"/>
            <a:ext cx="127948" cy="92931"/>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980" b="1" kern="0" dirty="0">
              <a:solidFill>
                <a:srgbClr val="646464"/>
              </a:solidFill>
              <a:latin typeface="EYInterstate" panose="02000503020000020004" pitchFamily="2" charset="0"/>
              <a:cs typeface="Arial" charset="0"/>
            </a:endParaRPr>
          </a:p>
        </p:txBody>
      </p:sp>
      <p:sp>
        <p:nvSpPr>
          <p:cNvPr id="56" name="Arc 18"/>
          <p:cNvSpPr>
            <a:spLocks/>
          </p:cNvSpPr>
          <p:nvPr/>
        </p:nvSpPr>
        <p:spPr bwMode="gray">
          <a:xfrm>
            <a:off x="5934651" y="6431816"/>
            <a:ext cx="141344" cy="182326"/>
          </a:xfrm>
          <a:custGeom>
            <a:avLst/>
            <a:gdLst>
              <a:gd name="T0" fmla="*/ 2147483647 w 21643"/>
              <a:gd name="T1" fmla="*/ 0 h 43200"/>
              <a:gd name="T2" fmla="*/ 0 w 21643"/>
              <a:gd name="T3" fmla="*/ 2147483647 h 43200"/>
              <a:gd name="T4" fmla="*/ 2147483647 w 21643"/>
              <a:gd name="T5" fmla="*/ 2147483647 h 43200"/>
              <a:gd name="T6" fmla="*/ 0 60000 65536"/>
              <a:gd name="T7" fmla="*/ 0 60000 65536"/>
              <a:gd name="T8" fmla="*/ 0 60000 65536"/>
              <a:gd name="T9" fmla="*/ 0 w 21643"/>
              <a:gd name="T10" fmla="*/ 0 h 43200"/>
              <a:gd name="T11" fmla="*/ 21643 w 21643"/>
              <a:gd name="T12" fmla="*/ 43200 h 43200"/>
            </a:gdLst>
            <a:ahLst/>
            <a:cxnLst>
              <a:cxn ang="T6">
                <a:pos x="T0" y="T1"/>
              </a:cxn>
              <a:cxn ang="T7">
                <a:pos x="T2" y="T3"/>
              </a:cxn>
              <a:cxn ang="T8">
                <a:pos x="T4" y="T5"/>
              </a:cxn>
            </a:cxnLst>
            <a:rect l="T9" t="T10" r="T11" b="T12"/>
            <a:pathLst>
              <a:path w="21643" h="43200" fill="none" extrusionOk="0">
                <a:moveTo>
                  <a:pt x="42" y="0"/>
                </a:moveTo>
                <a:cubicBezTo>
                  <a:pt x="11972" y="0"/>
                  <a:pt x="21643" y="9670"/>
                  <a:pt x="21643" y="21600"/>
                </a:cubicBezTo>
                <a:cubicBezTo>
                  <a:pt x="21643" y="33529"/>
                  <a:pt x="11972" y="43200"/>
                  <a:pt x="43" y="43200"/>
                </a:cubicBezTo>
                <a:cubicBezTo>
                  <a:pt x="28" y="43200"/>
                  <a:pt x="14" y="43199"/>
                  <a:pt x="0" y="43199"/>
                </a:cubicBezTo>
              </a:path>
              <a:path w="21643" h="43200" stroke="0" extrusionOk="0">
                <a:moveTo>
                  <a:pt x="42" y="0"/>
                </a:moveTo>
                <a:cubicBezTo>
                  <a:pt x="11972" y="0"/>
                  <a:pt x="21643" y="9670"/>
                  <a:pt x="21643" y="21600"/>
                </a:cubicBezTo>
                <a:cubicBezTo>
                  <a:pt x="21643" y="33529"/>
                  <a:pt x="11972" y="43200"/>
                  <a:pt x="43" y="43200"/>
                </a:cubicBezTo>
                <a:cubicBezTo>
                  <a:pt x="28" y="43200"/>
                  <a:pt x="14" y="43199"/>
                  <a:pt x="0" y="43199"/>
                </a:cubicBezTo>
                <a:lnTo>
                  <a:pt x="43"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980" b="1" kern="0" dirty="0">
              <a:solidFill>
                <a:srgbClr val="646464"/>
              </a:solidFill>
              <a:latin typeface="EYInterstate" panose="02000503020000020004" pitchFamily="2" charset="0"/>
              <a:cs typeface="Arial" charset="0"/>
            </a:endParaRPr>
          </a:p>
        </p:txBody>
      </p:sp>
      <p:sp>
        <p:nvSpPr>
          <p:cNvPr id="57" name="Oval 19"/>
          <p:cNvSpPr>
            <a:spLocks noChangeArrowheads="1"/>
          </p:cNvSpPr>
          <p:nvPr/>
        </p:nvSpPr>
        <p:spPr bwMode="gray">
          <a:xfrm>
            <a:off x="5818438" y="6432810"/>
            <a:ext cx="239731" cy="18232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980" b="1" kern="0" dirty="0">
              <a:solidFill>
                <a:srgbClr val="646464"/>
              </a:solidFill>
              <a:latin typeface="EYInterstate" panose="02000503020000020004" pitchFamily="2" charset="0"/>
              <a:cs typeface="Arial" charset="0"/>
            </a:endParaRPr>
          </a:p>
        </p:txBody>
      </p:sp>
      <p:sp>
        <p:nvSpPr>
          <p:cNvPr id="58" name="Arc 16"/>
          <p:cNvSpPr>
            <a:spLocks/>
          </p:cNvSpPr>
          <p:nvPr/>
        </p:nvSpPr>
        <p:spPr bwMode="gray">
          <a:xfrm>
            <a:off x="7822274" y="6442630"/>
            <a:ext cx="119460" cy="911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59" name="Oval 58"/>
          <p:cNvSpPr>
            <a:spLocks noChangeArrowheads="1"/>
          </p:cNvSpPr>
          <p:nvPr/>
        </p:nvSpPr>
        <p:spPr bwMode="gray">
          <a:xfrm>
            <a:off x="7693755" y="6444578"/>
            <a:ext cx="239731" cy="18294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60" name="Arc 18"/>
          <p:cNvSpPr>
            <a:spLocks/>
          </p:cNvSpPr>
          <p:nvPr/>
        </p:nvSpPr>
        <p:spPr bwMode="gray">
          <a:xfrm>
            <a:off x="6876049" y="6431258"/>
            <a:ext cx="119460" cy="182326"/>
          </a:xfrm>
          <a:custGeom>
            <a:avLst/>
            <a:gdLst>
              <a:gd name="T0" fmla="*/ 2147483647 w 21643"/>
              <a:gd name="T1" fmla="*/ 0 h 43200"/>
              <a:gd name="T2" fmla="*/ 0 w 21643"/>
              <a:gd name="T3" fmla="*/ 2147483647 h 43200"/>
              <a:gd name="T4" fmla="*/ 2147483647 w 21643"/>
              <a:gd name="T5" fmla="*/ 2147483647 h 43200"/>
              <a:gd name="T6" fmla="*/ 0 60000 65536"/>
              <a:gd name="T7" fmla="*/ 0 60000 65536"/>
              <a:gd name="T8" fmla="*/ 0 60000 65536"/>
              <a:gd name="T9" fmla="*/ 0 w 21643"/>
              <a:gd name="T10" fmla="*/ 0 h 43200"/>
              <a:gd name="T11" fmla="*/ 21643 w 21643"/>
              <a:gd name="T12" fmla="*/ 43200 h 43200"/>
            </a:gdLst>
            <a:ahLst/>
            <a:cxnLst>
              <a:cxn ang="T6">
                <a:pos x="T0" y="T1"/>
              </a:cxn>
              <a:cxn ang="T7">
                <a:pos x="T2" y="T3"/>
              </a:cxn>
              <a:cxn ang="T8">
                <a:pos x="T4" y="T5"/>
              </a:cxn>
            </a:cxnLst>
            <a:rect l="T9" t="T10" r="T11" b="T12"/>
            <a:pathLst>
              <a:path w="21643" h="43200" fill="none" extrusionOk="0">
                <a:moveTo>
                  <a:pt x="42" y="0"/>
                </a:moveTo>
                <a:cubicBezTo>
                  <a:pt x="11972" y="0"/>
                  <a:pt x="21643" y="9670"/>
                  <a:pt x="21643" y="21600"/>
                </a:cubicBezTo>
                <a:cubicBezTo>
                  <a:pt x="21643" y="33529"/>
                  <a:pt x="11972" y="43200"/>
                  <a:pt x="43" y="43200"/>
                </a:cubicBezTo>
                <a:cubicBezTo>
                  <a:pt x="28" y="43200"/>
                  <a:pt x="14" y="43199"/>
                  <a:pt x="0" y="43199"/>
                </a:cubicBezTo>
              </a:path>
              <a:path w="21643" h="43200" stroke="0" extrusionOk="0">
                <a:moveTo>
                  <a:pt x="42" y="0"/>
                </a:moveTo>
                <a:cubicBezTo>
                  <a:pt x="11972" y="0"/>
                  <a:pt x="21643" y="9670"/>
                  <a:pt x="21643" y="21600"/>
                </a:cubicBezTo>
                <a:cubicBezTo>
                  <a:pt x="21643" y="33529"/>
                  <a:pt x="11972" y="43200"/>
                  <a:pt x="43" y="43200"/>
                </a:cubicBezTo>
                <a:cubicBezTo>
                  <a:pt x="28" y="43200"/>
                  <a:pt x="14" y="43199"/>
                  <a:pt x="0" y="43199"/>
                </a:cubicBezTo>
                <a:lnTo>
                  <a:pt x="43"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61" name="Oval 60"/>
          <p:cNvSpPr>
            <a:spLocks noChangeArrowheads="1"/>
          </p:cNvSpPr>
          <p:nvPr/>
        </p:nvSpPr>
        <p:spPr bwMode="gray">
          <a:xfrm>
            <a:off x="6743637" y="6431258"/>
            <a:ext cx="239731" cy="18232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62" name="Arc 29"/>
          <p:cNvSpPr>
            <a:spLocks/>
          </p:cNvSpPr>
          <p:nvPr/>
        </p:nvSpPr>
        <p:spPr bwMode="gray">
          <a:xfrm rot="10800000">
            <a:off x="3752882" y="4367792"/>
            <a:ext cx="127948" cy="92931"/>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63" name="Arc 18"/>
          <p:cNvSpPr>
            <a:spLocks/>
          </p:cNvSpPr>
          <p:nvPr/>
        </p:nvSpPr>
        <p:spPr bwMode="gray">
          <a:xfrm>
            <a:off x="3860543" y="4277403"/>
            <a:ext cx="137404" cy="182326"/>
          </a:xfrm>
          <a:custGeom>
            <a:avLst/>
            <a:gdLst>
              <a:gd name="T0" fmla="*/ 2147483647 w 21643"/>
              <a:gd name="T1" fmla="*/ 0 h 43200"/>
              <a:gd name="T2" fmla="*/ 0 w 21643"/>
              <a:gd name="T3" fmla="*/ 2147483647 h 43200"/>
              <a:gd name="T4" fmla="*/ 2147483647 w 21643"/>
              <a:gd name="T5" fmla="*/ 2147483647 h 43200"/>
              <a:gd name="T6" fmla="*/ 0 60000 65536"/>
              <a:gd name="T7" fmla="*/ 0 60000 65536"/>
              <a:gd name="T8" fmla="*/ 0 60000 65536"/>
              <a:gd name="T9" fmla="*/ 0 w 21643"/>
              <a:gd name="T10" fmla="*/ 0 h 43200"/>
              <a:gd name="T11" fmla="*/ 21643 w 21643"/>
              <a:gd name="T12" fmla="*/ 43200 h 43200"/>
            </a:gdLst>
            <a:ahLst/>
            <a:cxnLst>
              <a:cxn ang="T6">
                <a:pos x="T0" y="T1"/>
              </a:cxn>
              <a:cxn ang="T7">
                <a:pos x="T2" y="T3"/>
              </a:cxn>
              <a:cxn ang="T8">
                <a:pos x="T4" y="T5"/>
              </a:cxn>
            </a:cxnLst>
            <a:rect l="T9" t="T10" r="T11" b="T12"/>
            <a:pathLst>
              <a:path w="21643" h="43200" fill="none" extrusionOk="0">
                <a:moveTo>
                  <a:pt x="42" y="0"/>
                </a:moveTo>
                <a:cubicBezTo>
                  <a:pt x="11972" y="0"/>
                  <a:pt x="21643" y="9670"/>
                  <a:pt x="21643" y="21600"/>
                </a:cubicBezTo>
                <a:cubicBezTo>
                  <a:pt x="21643" y="33529"/>
                  <a:pt x="11972" y="43200"/>
                  <a:pt x="43" y="43200"/>
                </a:cubicBezTo>
                <a:cubicBezTo>
                  <a:pt x="28" y="43200"/>
                  <a:pt x="14" y="43199"/>
                  <a:pt x="0" y="43199"/>
                </a:cubicBezTo>
              </a:path>
              <a:path w="21643" h="43200" stroke="0" extrusionOk="0">
                <a:moveTo>
                  <a:pt x="42" y="0"/>
                </a:moveTo>
                <a:cubicBezTo>
                  <a:pt x="11972" y="0"/>
                  <a:pt x="21643" y="9670"/>
                  <a:pt x="21643" y="21600"/>
                </a:cubicBezTo>
                <a:cubicBezTo>
                  <a:pt x="21643" y="33529"/>
                  <a:pt x="11972" y="43200"/>
                  <a:pt x="43" y="43200"/>
                </a:cubicBezTo>
                <a:cubicBezTo>
                  <a:pt x="28" y="43200"/>
                  <a:pt x="14" y="43199"/>
                  <a:pt x="0" y="43199"/>
                </a:cubicBezTo>
                <a:lnTo>
                  <a:pt x="43"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64" name="Oval 19"/>
          <p:cNvSpPr>
            <a:spLocks noChangeArrowheads="1"/>
          </p:cNvSpPr>
          <p:nvPr/>
        </p:nvSpPr>
        <p:spPr bwMode="gray">
          <a:xfrm>
            <a:off x="3750288" y="4278397"/>
            <a:ext cx="239731" cy="18232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65" name="Arc 18"/>
          <p:cNvSpPr>
            <a:spLocks/>
          </p:cNvSpPr>
          <p:nvPr/>
        </p:nvSpPr>
        <p:spPr bwMode="gray">
          <a:xfrm>
            <a:off x="5409739" y="4244318"/>
            <a:ext cx="119460" cy="182326"/>
          </a:xfrm>
          <a:custGeom>
            <a:avLst/>
            <a:gdLst>
              <a:gd name="T0" fmla="*/ 2147483647 w 21643"/>
              <a:gd name="T1" fmla="*/ 0 h 43200"/>
              <a:gd name="T2" fmla="*/ 0 w 21643"/>
              <a:gd name="T3" fmla="*/ 2147483647 h 43200"/>
              <a:gd name="T4" fmla="*/ 2147483647 w 21643"/>
              <a:gd name="T5" fmla="*/ 2147483647 h 43200"/>
              <a:gd name="T6" fmla="*/ 0 60000 65536"/>
              <a:gd name="T7" fmla="*/ 0 60000 65536"/>
              <a:gd name="T8" fmla="*/ 0 60000 65536"/>
              <a:gd name="T9" fmla="*/ 0 w 21643"/>
              <a:gd name="T10" fmla="*/ 0 h 43200"/>
              <a:gd name="T11" fmla="*/ 21643 w 21643"/>
              <a:gd name="T12" fmla="*/ 43200 h 43200"/>
            </a:gdLst>
            <a:ahLst/>
            <a:cxnLst>
              <a:cxn ang="T6">
                <a:pos x="T0" y="T1"/>
              </a:cxn>
              <a:cxn ang="T7">
                <a:pos x="T2" y="T3"/>
              </a:cxn>
              <a:cxn ang="T8">
                <a:pos x="T4" y="T5"/>
              </a:cxn>
            </a:cxnLst>
            <a:rect l="T9" t="T10" r="T11" b="T12"/>
            <a:pathLst>
              <a:path w="21643" h="43200" fill="none" extrusionOk="0">
                <a:moveTo>
                  <a:pt x="42" y="0"/>
                </a:moveTo>
                <a:cubicBezTo>
                  <a:pt x="11972" y="0"/>
                  <a:pt x="21643" y="9670"/>
                  <a:pt x="21643" y="21600"/>
                </a:cubicBezTo>
                <a:cubicBezTo>
                  <a:pt x="21643" y="33529"/>
                  <a:pt x="11972" y="43200"/>
                  <a:pt x="43" y="43200"/>
                </a:cubicBezTo>
                <a:cubicBezTo>
                  <a:pt x="28" y="43200"/>
                  <a:pt x="14" y="43199"/>
                  <a:pt x="0" y="43199"/>
                </a:cubicBezTo>
              </a:path>
              <a:path w="21643" h="43200" stroke="0" extrusionOk="0">
                <a:moveTo>
                  <a:pt x="42" y="0"/>
                </a:moveTo>
                <a:cubicBezTo>
                  <a:pt x="11972" y="0"/>
                  <a:pt x="21643" y="9670"/>
                  <a:pt x="21643" y="21600"/>
                </a:cubicBezTo>
                <a:cubicBezTo>
                  <a:pt x="21643" y="33529"/>
                  <a:pt x="11972" y="43200"/>
                  <a:pt x="43" y="43200"/>
                </a:cubicBezTo>
                <a:cubicBezTo>
                  <a:pt x="28" y="43200"/>
                  <a:pt x="14" y="43199"/>
                  <a:pt x="0" y="43199"/>
                </a:cubicBezTo>
                <a:lnTo>
                  <a:pt x="43" y="21600"/>
                </a:lnTo>
                <a:close/>
              </a:path>
            </a:pathLst>
          </a:custGeom>
          <a:solidFill>
            <a:schemeClr val="accent2"/>
          </a:solidFill>
          <a:ln w="3175">
            <a:no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66" name="Oval 65"/>
          <p:cNvSpPr>
            <a:spLocks noChangeArrowheads="1"/>
          </p:cNvSpPr>
          <p:nvPr/>
        </p:nvSpPr>
        <p:spPr bwMode="gray">
          <a:xfrm>
            <a:off x="5277328" y="4244318"/>
            <a:ext cx="239731" cy="182326"/>
          </a:xfrm>
          <a:prstGeom prst="ellipse">
            <a:avLst/>
          </a:prstGeom>
          <a:no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67" name="Oval 13"/>
          <p:cNvSpPr>
            <a:spLocks noChangeArrowheads="1"/>
          </p:cNvSpPr>
          <p:nvPr/>
        </p:nvSpPr>
        <p:spPr bwMode="gray">
          <a:xfrm>
            <a:off x="5278835" y="3699335"/>
            <a:ext cx="239731" cy="182946"/>
          </a:xfrm>
          <a:prstGeom prst="ellipse">
            <a:avLst/>
          </a:prstGeom>
          <a:solidFill>
            <a:schemeClr val="accent2"/>
          </a:solidFill>
          <a:ln w="6350">
            <a:solidFill>
              <a:srgbClr val="777777"/>
            </a:solidFill>
            <a:round/>
            <a:headEnd/>
            <a:tailEnd/>
          </a:ln>
        </p:spPr>
        <p:txBody>
          <a:bodyPr wrap="none" lIns="107076" tIns="55680" rIns="107076" bIns="55680" anchor="ctr"/>
          <a:lstStyle/>
          <a:p>
            <a:pPr defTabSz="914367">
              <a:defRPr/>
            </a:pPr>
            <a:endParaRPr lang="en-US" sz="1274" b="1" kern="0" dirty="0">
              <a:solidFill>
                <a:srgbClr val="646464"/>
              </a:solidFill>
              <a:latin typeface="EYInterstate" panose="02000503020000020004" pitchFamily="2" charset="0"/>
              <a:cs typeface="Arial" charset="0"/>
            </a:endParaRPr>
          </a:p>
        </p:txBody>
      </p:sp>
      <p:sp>
        <p:nvSpPr>
          <p:cNvPr id="3" name="TextBox 2"/>
          <p:cNvSpPr txBox="1"/>
          <p:nvPr/>
        </p:nvSpPr>
        <p:spPr>
          <a:xfrm>
            <a:off x="6472518" y="3589983"/>
            <a:ext cx="5472462" cy="2535604"/>
          </a:xfrm>
          <a:prstGeom prst="rect">
            <a:avLst/>
          </a:prstGeom>
          <a:noFill/>
          <a:ln>
            <a:solidFill>
              <a:schemeClr val="tx2">
                <a:lumMod val="95000"/>
              </a:schemeClr>
            </a:solidFill>
          </a:ln>
        </p:spPr>
        <p:txBody>
          <a:bodyPr wrap="square" lIns="0" tIns="43538" rIns="0" bIns="0" rtlCol="0">
            <a:noAutofit/>
          </a:bodyPr>
          <a:lstStyle/>
          <a:p>
            <a:pPr marL="424473" indent="-424473" defTabSz="914367">
              <a:lnSpc>
                <a:spcPct val="85000"/>
              </a:lnSpc>
              <a:spcAft>
                <a:spcPts val="715"/>
              </a:spcAft>
              <a:buClr>
                <a:srgbClr val="0078D7"/>
              </a:buClr>
              <a:buSzPct val="70000"/>
              <a:buFont typeface="Arial" pitchFamily="34" charset="0"/>
              <a:buChar char="►"/>
            </a:pPr>
            <a:endParaRPr lang="en-US" sz="1470" dirty="0">
              <a:solidFill>
                <a:srgbClr val="505050"/>
              </a:solidFill>
              <a:latin typeface="EYInterstate Light" panose="02000506000000020004" pitchFamily="2" charset="0"/>
            </a:endParaRPr>
          </a:p>
          <a:p>
            <a:pPr marL="423294" indent="-306577" defTabSz="914367">
              <a:lnSpc>
                <a:spcPct val="85000"/>
              </a:lnSpc>
              <a:spcAft>
                <a:spcPts val="715"/>
              </a:spcAft>
              <a:buClr>
                <a:srgbClr val="0078D7"/>
              </a:buClr>
              <a:buSzPct val="70000"/>
              <a:buFont typeface="Arial" pitchFamily="34" charset="0"/>
              <a:buChar char="►"/>
            </a:pPr>
            <a:r>
              <a:rPr lang="en-US" sz="1470" dirty="0">
                <a:solidFill>
                  <a:srgbClr val="505050"/>
                </a:solidFill>
                <a:latin typeface="EYInterstate Light" panose="02000506000000020004" pitchFamily="2" charset="0"/>
              </a:rPr>
              <a:t>Enables a </a:t>
            </a:r>
            <a:r>
              <a:rPr lang="en-US" sz="1470" b="1" dirty="0">
                <a:solidFill>
                  <a:srgbClr val="505050"/>
                </a:solidFill>
                <a:latin typeface="EYInterstate Light" panose="02000506000000020004" pitchFamily="2" charset="0"/>
              </a:rPr>
              <a:t>massively scalable, cost-effective solution</a:t>
            </a:r>
          </a:p>
          <a:p>
            <a:pPr marL="423294" indent="-306577" defTabSz="914367">
              <a:lnSpc>
                <a:spcPct val="85000"/>
              </a:lnSpc>
              <a:spcAft>
                <a:spcPts val="715"/>
              </a:spcAft>
              <a:buClr>
                <a:srgbClr val="0078D7"/>
              </a:buClr>
              <a:buSzPct val="70000"/>
              <a:buFont typeface="Arial" pitchFamily="34" charset="0"/>
              <a:buChar char="►"/>
            </a:pPr>
            <a:r>
              <a:rPr lang="en-US" sz="1470" dirty="0">
                <a:solidFill>
                  <a:srgbClr val="505050"/>
                </a:solidFill>
                <a:latin typeface="EYInterstate Light" panose="02000506000000020004" pitchFamily="2" charset="0"/>
              </a:rPr>
              <a:t>Offers a single location for a business to hold and </a:t>
            </a:r>
            <a:r>
              <a:rPr lang="en-US" sz="1470" b="1" dirty="0">
                <a:solidFill>
                  <a:srgbClr val="505050"/>
                </a:solidFill>
                <a:latin typeface="EYInterstate Light" panose="02000506000000020004" pitchFamily="2" charset="0"/>
              </a:rPr>
              <a:t>use data from virtually any source </a:t>
            </a:r>
            <a:r>
              <a:rPr lang="en-US" sz="1470" dirty="0">
                <a:solidFill>
                  <a:srgbClr val="505050"/>
                </a:solidFill>
                <a:latin typeface="EYInterstate Light" panose="02000506000000020004" pitchFamily="2" charset="0"/>
              </a:rPr>
              <a:t>to meet its business needs</a:t>
            </a:r>
          </a:p>
          <a:p>
            <a:pPr marL="423294" indent="-306577" defTabSz="914367">
              <a:lnSpc>
                <a:spcPct val="85000"/>
              </a:lnSpc>
              <a:spcAft>
                <a:spcPts val="715"/>
              </a:spcAft>
              <a:buClr>
                <a:srgbClr val="0078D7"/>
              </a:buClr>
              <a:buSzPct val="70000"/>
              <a:buFont typeface="Arial" pitchFamily="34" charset="0"/>
              <a:buChar char="►"/>
            </a:pPr>
            <a:r>
              <a:rPr lang="en-US" sz="1470" dirty="0">
                <a:solidFill>
                  <a:srgbClr val="505050"/>
                </a:solidFill>
                <a:latin typeface="EYInterstate Light" panose="02000506000000020004" pitchFamily="2" charset="0"/>
              </a:rPr>
              <a:t>Includes features such as </a:t>
            </a:r>
            <a:r>
              <a:rPr lang="en-US" sz="1470" b="1" dirty="0">
                <a:solidFill>
                  <a:srgbClr val="505050"/>
                </a:solidFill>
                <a:latin typeface="EYInterstate Light" panose="02000506000000020004" pitchFamily="2" charset="0"/>
              </a:rPr>
              <a:t>batch processing, real-time data queues, automated data flows, data publishing, data searches and indexing, data replication metadata management and archiving</a:t>
            </a:r>
          </a:p>
          <a:p>
            <a:pPr marL="423294" indent="-306577" defTabSz="914367">
              <a:lnSpc>
                <a:spcPct val="85000"/>
              </a:lnSpc>
              <a:spcAft>
                <a:spcPts val="715"/>
              </a:spcAft>
              <a:buClr>
                <a:srgbClr val="0078D7"/>
              </a:buClr>
              <a:buSzPct val="70000"/>
              <a:buFont typeface="Arial" pitchFamily="34" charset="0"/>
              <a:buChar char="►"/>
            </a:pPr>
            <a:r>
              <a:rPr lang="en-US" sz="1470" dirty="0">
                <a:solidFill>
                  <a:srgbClr val="505050"/>
                </a:solidFill>
                <a:latin typeface="EYInterstate Light" panose="02000506000000020004" pitchFamily="2" charset="0"/>
              </a:rPr>
              <a:t>Provides data to business users in </a:t>
            </a:r>
            <a:r>
              <a:rPr lang="en-US" sz="1470" b="1" dirty="0">
                <a:solidFill>
                  <a:srgbClr val="505050"/>
                </a:solidFill>
                <a:latin typeface="EYInterstate Light" panose="02000506000000020004" pitchFamily="2" charset="0"/>
              </a:rPr>
              <a:t>near real time </a:t>
            </a:r>
            <a:r>
              <a:rPr lang="en-US" sz="1470" dirty="0">
                <a:solidFill>
                  <a:srgbClr val="505050"/>
                </a:solidFill>
                <a:latin typeface="EYInterstate Light" panose="02000506000000020004" pitchFamily="2" charset="0"/>
              </a:rPr>
              <a:t>and without costly data processing and integration</a:t>
            </a:r>
            <a:endParaRPr lang="en-US" sz="1470" dirty="0">
              <a:solidFill>
                <a:srgbClr val="FFFFFF"/>
              </a:solidFill>
              <a:latin typeface="Segoe UI"/>
            </a:endParaRPr>
          </a:p>
        </p:txBody>
      </p:sp>
      <p:sp>
        <p:nvSpPr>
          <p:cNvPr id="4" name="Right Arrow 3"/>
          <p:cNvSpPr/>
          <p:nvPr/>
        </p:nvSpPr>
        <p:spPr>
          <a:xfrm>
            <a:off x="5288141" y="2044150"/>
            <a:ext cx="791183" cy="363020"/>
          </a:xfrm>
          <a:prstGeom prst="rightArrow">
            <a:avLst/>
          </a:prstGeom>
          <a:solidFill>
            <a:schemeClr val="bg1">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endParaRPr lang="en-US" sz="1470" dirty="0">
              <a:solidFill>
                <a:srgbClr val="505050"/>
              </a:solidFill>
              <a:latin typeface="Segoe UI"/>
            </a:endParaRPr>
          </a:p>
        </p:txBody>
      </p:sp>
      <p:sp>
        <p:nvSpPr>
          <p:cNvPr id="13" name="Rectangle 12"/>
          <p:cNvSpPr/>
          <p:nvPr/>
        </p:nvSpPr>
        <p:spPr>
          <a:xfrm>
            <a:off x="6472519" y="3266786"/>
            <a:ext cx="5476881" cy="32319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1088265">
              <a:defRPr/>
            </a:pPr>
            <a:r>
              <a:rPr lang="en-US" sz="1470" b="1" dirty="0">
                <a:solidFill>
                  <a:srgbClr val="FFFFFF"/>
                </a:solidFill>
                <a:latin typeface="EYInterstate Light" panose="02000506000000020004" pitchFamily="2" charset="0"/>
              </a:rPr>
              <a:t>Data Lake Benefits</a:t>
            </a:r>
          </a:p>
        </p:txBody>
      </p:sp>
      <p:sp>
        <p:nvSpPr>
          <p:cNvPr id="6" name="Rectangle 5"/>
          <p:cNvSpPr/>
          <p:nvPr/>
        </p:nvSpPr>
        <p:spPr bwMode="auto">
          <a:xfrm>
            <a:off x="2127453" y="1371034"/>
            <a:ext cx="538477" cy="225429"/>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292929"/>
                </a:solidFill>
                <a:latin typeface="EYInterstate Light" panose="02000506000000020004" pitchFamily="2" charset="0"/>
              </a:rPr>
              <a:t>Tax Reporting</a:t>
            </a:r>
            <a:endParaRPr lang="en-IN" sz="686" dirty="0">
              <a:solidFill>
                <a:srgbClr val="292929"/>
              </a:solidFill>
              <a:latin typeface="EYInterstate Light" panose="02000506000000020004" pitchFamily="2" charset="0"/>
            </a:endParaRPr>
          </a:p>
        </p:txBody>
      </p:sp>
      <p:sp>
        <p:nvSpPr>
          <p:cNvPr id="69" name="Rectangle 68"/>
          <p:cNvSpPr/>
          <p:nvPr/>
        </p:nvSpPr>
        <p:spPr bwMode="auto">
          <a:xfrm>
            <a:off x="2211492" y="2135120"/>
            <a:ext cx="538477" cy="225429"/>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FFFFFF"/>
                </a:solidFill>
                <a:latin typeface="EYInterstate Light" panose="02000506000000020004" pitchFamily="2" charset="0"/>
              </a:rPr>
              <a:t>SA</a:t>
            </a:r>
            <a:endParaRPr lang="en-IN" sz="686" dirty="0">
              <a:solidFill>
                <a:srgbClr val="FFFFFF"/>
              </a:solidFill>
              <a:latin typeface="EYInterstate Light" panose="02000506000000020004" pitchFamily="2" charset="0"/>
            </a:endParaRPr>
          </a:p>
        </p:txBody>
      </p:sp>
      <p:sp>
        <p:nvSpPr>
          <p:cNvPr id="70" name="Rectangle 69"/>
          <p:cNvSpPr/>
          <p:nvPr/>
        </p:nvSpPr>
        <p:spPr bwMode="auto">
          <a:xfrm>
            <a:off x="3218076" y="2135120"/>
            <a:ext cx="538477" cy="225429"/>
          </a:xfrm>
          <a:prstGeom prst="rect">
            <a:avLst/>
          </a:prstGeom>
          <a:solidFill>
            <a:srgbClr val="FF0000"/>
          </a:solidFill>
          <a:ln w="6350">
            <a:solidFill>
              <a:srgbClr val="29292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FFFFFF"/>
                </a:solidFill>
                <a:latin typeface="EYInterstate Light" panose="02000506000000020004" pitchFamily="2" charset="0"/>
              </a:rPr>
              <a:t>MDM</a:t>
            </a:r>
            <a:endParaRPr lang="en-IN" sz="686" dirty="0">
              <a:solidFill>
                <a:srgbClr val="FFFFFF"/>
              </a:solidFill>
              <a:latin typeface="EYInterstate Light" panose="02000506000000020004" pitchFamily="2" charset="0"/>
            </a:endParaRPr>
          </a:p>
        </p:txBody>
      </p:sp>
      <p:sp>
        <p:nvSpPr>
          <p:cNvPr id="71" name="Rectangle 70"/>
          <p:cNvSpPr/>
          <p:nvPr/>
        </p:nvSpPr>
        <p:spPr bwMode="auto">
          <a:xfrm>
            <a:off x="4415855" y="2135120"/>
            <a:ext cx="538477" cy="225429"/>
          </a:xfrm>
          <a:prstGeom prst="rect">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292929"/>
                </a:solidFill>
                <a:latin typeface="EYInterstate Light" panose="02000506000000020004" pitchFamily="2" charset="0"/>
              </a:rPr>
              <a:t>Consolidation tool</a:t>
            </a:r>
            <a:endParaRPr lang="en-IN" sz="686" dirty="0">
              <a:solidFill>
                <a:srgbClr val="292929"/>
              </a:solidFill>
              <a:latin typeface="EYInterstate Light" panose="02000506000000020004" pitchFamily="2" charset="0"/>
            </a:endParaRPr>
          </a:p>
        </p:txBody>
      </p:sp>
      <p:sp>
        <p:nvSpPr>
          <p:cNvPr id="72" name="Rectangle 71"/>
          <p:cNvSpPr/>
          <p:nvPr/>
        </p:nvSpPr>
        <p:spPr bwMode="auto">
          <a:xfrm>
            <a:off x="1114305" y="2895385"/>
            <a:ext cx="456774" cy="206178"/>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002050"/>
                </a:solidFill>
                <a:latin typeface="EYInterstate Light" panose="02000506000000020004" pitchFamily="2" charset="0"/>
              </a:rPr>
              <a:t>ERP1</a:t>
            </a:r>
            <a:endParaRPr lang="en-IN" sz="686" dirty="0">
              <a:solidFill>
                <a:srgbClr val="002050"/>
              </a:solidFill>
              <a:latin typeface="EYInterstate Light" panose="02000506000000020004" pitchFamily="2" charset="0"/>
            </a:endParaRPr>
          </a:p>
        </p:txBody>
      </p:sp>
      <p:sp>
        <p:nvSpPr>
          <p:cNvPr id="73" name="Rectangle 72"/>
          <p:cNvSpPr/>
          <p:nvPr/>
        </p:nvSpPr>
        <p:spPr bwMode="auto">
          <a:xfrm>
            <a:off x="1609415" y="2895385"/>
            <a:ext cx="456774" cy="20617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002050"/>
                </a:solidFill>
                <a:latin typeface="EYInterstate Light" panose="02000506000000020004" pitchFamily="2" charset="0"/>
              </a:rPr>
              <a:t>ERP2</a:t>
            </a:r>
            <a:endParaRPr lang="en-IN" sz="686" dirty="0">
              <a:solidFill>
                <a:srgbClr val="002050"/>
              </a:solidFill>
              <a:latin typeface="EYInterstate Light" panose="02000506000000020004" pitchFamily="2" charset="0"/>
            </a:endParaRPr>
          </a:p>
        </p:txBody>
      </p:sp>
      <p:sp>
        <p:nvSpPr>
          <p:cNvPr id="74" name="Rectangle 73"/>
          <p:cNvSpPr/>
          <p:nvPr/>
        </p:nvSpPr>
        <p:spPr bwMode="auto">
          <a:xfrm>
            <a:off x="2104525" y="2895385"/>
            <a:ext cx="456774" cy="20617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002050"/>
                </a:solidFill>
                <a:latin typeface="EYInterstate Light" panose="02000506000000020004" pitchFamily="2" charset="0"/>
              </a:rPr>
              <a:t>ERP3</a:t>
            </a:r>
            <a:endParaRPr lang="en-IN" sz="686" dirty="0">
              <a:solidFill>
                <a:srgbClr val="002050"/>
              </a:solidFill>
              <a:latin typeface="EYInterstate Light" panose="02000506000000020004" pitchFamily="2" charset="0"/>
            </a:endParaRPr>
          </a:p>
        </p:txBody>
      </p:sp>
      <p:sp>
        <p:nvSpPr>
          <p:cNvPr id="75" name="Rectangle 74"/>
          <p:cNvSpPr/>
          <p:nvPr/>
        </p:nvSpPr>
        <p:spPr bwMode="auto">
          <a:xfrm>
            <a:off x="2599635" y="2895385"/>
            <a:ext cx="456774" cy="20617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002050"/>
                </a:solidFill>
                <a:latin typeface="EYInterstate Light" panose="02000506000000020004" pitchFamily="2" charset="0"/>
              </a:rPr>
              <a:t>ERP4</a:t>
            </a:r>
            <a:endParaRPr lang="en-IN" sz="686" dirty="0">
              <a:solidFill>
                <a:srgbClr val="002050"/>
              </a:solidFill>
              <a:latin typeface="EYInterstate Light" panose="02000506000000020004" pitchFamily="2" charset="0"/>
            </a:endParaRPr>
          </a:p>
        </p:txBody>
      </p:sp>
      <p:sp>
        <p:nvSpPr>
          <p:cNvPr id="76" name="Rectangle 75"/>
          <p:cNvSpPr/>
          <p:nvPr/>
        </p:nvSpPr>
        <p:spPr bwMode="auto">
          <a:xfrm>
            <a:off x="3094745" y="2895385"/>
            <a:ext cx="456774" cy="20617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002050"/>
                </a:solidFill>
                <a:latin typeface="EYInterstate Light" panose="02000506000000020004" pitchFamily="2" charset="0"/>
              </a:rPr>
              <a:t>ERP5</a:t>
            </a:r>
            <a:endParaRPr lang="en-IN" sz="686" dirty="0">
              <a:solidFill>
                <a:srgbClr val="002050"/>
              </a:solidFill>
              <a:latin typeface="EYInterstate Light" panose="02000506000000020004" pitchFamily="2" charset="0"/>
            </a:endParaRPr>
          </a:p>
        </p:txBody>
      </p:sp>
      <p:sp>
        <p:nvSpPr>
          <p:cNvPr id="77" name="Rectangle 76"/>
          <p:cNvSpPr/>
          <p:nvPr/>
        </p:nvSpPr>
        <p:spPr bwMode="auto">
          <a:xfrm>
            <a:off x="3589855" y="2895385"/>
            <a:ext cx="456774" cy="206178"/>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002050"/>
                </a:solidFill>
                <a:latin typeface="EYInterstate Light" panose="02000506000000020004" pitchFamily="2" charset="0"/>
              </a:rPr>
              <a:t>ERP6</a:t>
            </a:r>
            <a:endParaRPr lang="en-IN" sz="686" dirty="0">
              <a:solidFill>
                <a:srgbClr val="002050"/>
              </a:solidFill>
              <a:latin typeface="EYInterstate Light" panose="02000506000000020004" pitchFamily="2" charset="0"/>
            </a:endParaRPr>
          </a:p>
        </p:txBody>
      </p:sp>
      <p:sp>
        <p:nvSpPr>
          <p:cNvPr id="78" name="Rectangle 77"/>
          <p:cNvSpPr/>
          <p:nvPr/>
        </p:nvSpPr>
        <p:spPr bwMode="auto">
          <a:xfrm>
            <a:off x="4084964" y="2895385"/>
            <a:ext cx="456774" cy="206178"/>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002050"/>
                </a:solidFill>
                <a:latin typeface="EYInterstate Light" panose="02000506000000020004" pitchFamily="2" charset="0"/>
              </a:rPr>
              <a:t>HR</a:t>
            </a:r>
            <a:endParaRPr lang="en-IN" sz="686" dirty="0">
              <a:solidFill>
                <a:srgbClr val="002050"/>
              </a:solidFill>
              <a:latin typeface="EYInterstate Light" panose="02000506000000020004" pitchFamily="2" charset="0"/>
            </a:endParaRPr>
          </a:p>
        </p:txBody>
      </p:sp>
      <p:sp>
        <p:nvSpPr>
          <p:cNvPr id="7" name="Oval 6"/>
          <p:cNvSpPr/>
          <p:nvPr/>
        </p:nvSpPr>
        <p:spPr bwMode="auto">
          <a:xfrm>
            <a:off x="3132096" y="1603932"/>
            <a:ext cx="722110" cy="391100"/>
          </a:xfrm>
          <a:prstGeom prst="ellipse">
            <a:avLst/>
          </a:prstGeom>
          <a:solidFill>
            <a:srgbClr val="FF0000"/>
          </a:solidFill>
          <a:ln w="6350">
            <a:solidFill>
              <a:srgbClr val="29292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686" dirty="0">
                <a:solidFill>
                  <a:srgbClr val="FFFFFF"/>
                </a:solidFill>
                <a:latin typeface="EYInterstate Light" panose="02000506000000020004" pitchFamily="2" charset="0"/>
              </a:rPr>
              <a:t>Mapping Process</a:t>
            </a:r>
            <a:endParaRPr lang="en-IN" sz="686" dirty="0">
              <a:solidFill>
                <a:srgbClr val="FFFFFF"/>
              </a:solidFill>
              <a:latin typeface="EYInterstate Light" panose="02000506000000020004" pitchFamily="2" charset="0"/>
            </a:endParaRPr>
          </a:p>
        </p:txBody>
      </p:sp>
      <p:sp>
        <p:nvSpPr>
          <p:cNvPr id="14" name="TextBox 13"/>
          <p:cNvSpPr txBox="1"/>
          <p:nvPr/>
        </p:nvSpPr>
        <p:spPr>
          <a:xfrm>
            <a:off x="1159046" y="2121062"/>
            <a:ext cx="753909" cy="387216"/>
          </a:xfrm>
          <a:prstGeom prst="rect">
            <a:avLst/>
          </a:prstGeom>
          <a:noFill/>
        </p:spPr>
        <p:txBody>
          <a:bodyPr wrap="square" lIns="0" tIns="0" rIns="0" bIns="0" rtlCol="0">
            <a:spAutoFit/>
          </a:bodyPr>
          <a:lstStyle/>
          <a:p>
            <a:pPr marL="53783" indent="-53783" defTabSz="914367">
              <a:spcAft>
                <a:spcPts val="98"/>
              </a:spcAft>
              <a:buFont typeface="EYInterstate Light" panose="02000506000000020004" pitchFamily="2" charset="0"/>
              <a:buChar char="–"/>
            </a:pPr>
            <a:r>
              <a:rPr lang="en-US" sz="588" b="1" dirty="0">
                <a:solidFill>
                  <a:srgbClr val="292929"/>
                </a:solidFill>
                <a:latin typeface="EYInterstate Light" panose="02000506000000020004" pitchFamily="2" charset="0"/>
              </a:rPr>
              <a:t>Legal Entities</a:t>
            </a:r>
          </a:p>
          <a:p>
            <a:pPr marL="53783" indent="-53783" defTabSz="914367">
              <a:spcAft>
                <a:spcPts val="98"/>
              </a:spcAft>
              <a:buFont typeface="EYInterstate Light" panose="02000506000000020004" pitchFamily="2" charset="0"/>
              <a:buChar char="–"/>
            </a:pPr>
            <a:r>
              <a:rPr lang="en-US" sz="588" b="1" dirty="0">
                <a:solidFill>
                  <a:srgbClr val="292929"/>
                </a:solidFill>
                <a:latin typeface="EYInterstate Light" panose="02000506000000020004" pitchFamily="2" charset="0"/>
              </a:rPr>
              <a:t>GL Company Code, Profit Center</a:t>
            </a:r>
          </a:p>
          <a:p>
            <a:pPr marL="53783" indent="-53783" defTabSz="914367">
              <a:spcAft>
                <a:spcPts val="98"/>
              </a:spcAft>
              <a:buFont typeface="EYInterstate Light" panose="02000506000000020004" pitchFamily="2" charset="0"/>
              <a:buChar char="–"/>
            </a:pPr>
            <a:r>
              <a:rPr lang="en-US" sz="588" b="1" dirty="0">
                <a:solidFill>
                  <a:srgbClr val="292929"/>
                </a:solidFill>
                <a:latin typeface="EYInterstate Light" panose="02000506000000020004" pitchFamily="2" charset="0"/>
              </a:rPr>
              <a:t>HR Company Code</a:t>
            </a:r>
            <a:endParaRPr lang="en-IN" sz="588" b="1" dirty="0">
              <a:solidFill>
                <a:srgbClr val="292929"/>
              </a:solidFill>
              <a:latin typeface="EYInterstate Light" panose="02000506000000020004" pitchFamily="2" charset="0"/>
            </a:endParaRPr>
          </a:p>
        </p:txBody>
      </p:sp>
      <p:sp>
        <p:nvSpPr>
          <p:cNvPr id="82" name="TextBox 81"/>
          <p:cNvSpPr txBox="1"/>
          <p:nvPr/>
        </p:nvSpPr>
        <p:spPr>
          <a:xfrm>
            <a:off x="3894032" y="1518093"/>
            <a:ext cx="863696" cy="465192"/>
          </a:xfrm>
          <a:prstGeom prst="rect">
            <a:avLst/>
          </a:prstGeom>
          <a:noFill/>
        </p:spPr>
        <p:txBody>
          <a:bodyPr wrap="square" lIns="0" tIns="0" rIns="0" bIns="0" rtlCol="0">
            <a:spAutoFit/>
          </a:bodyPr>
          <a:lstStyle/>
          <a:p>
            <a:pPr marL="53783" indent="-53783" defTabSz="914367">
              <a:spcAft>
                <a:spcPts val="98"/>
              </a:spcAft>
              <a:buFont typeface="EYInterstate Light" panose="02000506000000020004" pitchFamily="2" charset="0"/>
              <a:buChar char="–"/>
            </a:pPr>
            <a:r>
              <a:rPr lang="en-US" sz="588" b="1" dirty="0">
                <a:solidFill>
                  <a:srgbClr val="292929"/>
                </a:solidFill>
                <a:latin typeface="EYInterstate Light" panose="02000506000000020004" pitchFamily="2" charset="0"/>
              </a:rPr>
              <a:t>Legal Entity (GTN) to GL Company Code (granular)</a:t>
            </a:r>
          </a:p>
          <a:p>
            <a:pPr marL="53783" indent="-53783" defTabSz="914367">
              <a:spcAft>
                <a:spcPts val="98"/>
              </a:spcAft>
              <a:buFont typeface="EYInterstate Light" panose="02000506000000020004" pitchFamily="2" charset="0"/>
              <a:buChar char="–"/>
            </a:pPr>
            <a:r>
              <a:rPr lang="en-US" sz="588" b="1" dirty="0">
                <a:solidFill>
                  <a:srgbClr val="292929"/>
                </a:solidFill>
                <a:latin typeface="EYInterstate Light" panose="02000506000000020004" pitchFamily="2" charset="0"/>
              </a:rPr>
              <a:t>Legal Entity (GTN) to Consolidation Tool (high level)</a:t>
            </a:r>
            <a:endParaRPr lang="en-IN" sz="588" b="1" dirty="0">
              <a:solidFill>
                <a:srgbClr val="292929"/>
              </a:solidFill>
              <a:latin typeface="EYInterstate Light" panose="02000506000000020004" pitchFamily="2" charset="0"/>
            </a:endParaRPr>
          </a:p>
        </p:txBody>
      </p:sp>
      <p:sp>
        <p:nvSpPr>
          <p:cNvPr id="83" name="TextBox 82"/>
          <p:cNvSpPr txBox="1"/>
          <p:nvPr/>
        </p:nvSpPr>
        <p:spPr>
          <a:xfrm>
            <a:off x="3946124" y="2360861"/>
            <a:ext cx="1031609" cy="492820"/>
          </a:xfrm>
          <a:prstGeom prst="rect">
            <a:avLst/>
          </a:prstGeom>
          <a:noFill/>
        </p:spPr>
        <p:txBody>
          <a:bodyPr wrap="square" lIns="0" tIns="0" rIns="0" bIns="0" rtlCol="0">
            <a:spAutoFit/>
          </a:bodyPr>
          <a:lstStyle/>
          <a:p>
            <a:pPr defTabSz="914367">
              <a:spcAft>
                <a:spcPts val="98"/>
              </a:spcAft>
            </a:pPr>
            <a:r>
              <a:rPr lang="en-US" sz="686" b="1" dirty="0">
                <a:solidFill>
                  <a:srgbClr val="292929"/>
                </a:solidFill>
                <a:latin typeface="EYInterstate Light" panose="02000506000000020004" pitchFamily="2" charset="0"/>
              </a:rPr>
              <a:t>Quarterly Updates</a:t>
            </a:r>
          </a:p>
          <a:p>
            <a:pPr marL="53783" indent="-53783" defTabSz="914367">
              <a:spcAft>
                <a:spcPts val="98"/>
              </a:spcAft>
              <a:buFont typeface="EYInterstate Light" panose="02000506000000020004" pitchFamily="2" charset="0"/>
              <a:buChar char="–"/>
            </a:pPr>
            <a:r>
              <a:rPr lang="en-US" sz="588" b="1" dirty="0">
                <a:solidFill>
                  <a:srgbClr val="292929"/>
                </a:solidFill>
                <a:latin typeface="EYInterstate Light" panose="02000506000000020004" pitchFamily="2" charset="0"/>
              </a:rPr>
              <a:t>Addition of New Consolidation Tool Entities</a:t>
            </a:r>
          </a:p>
          <a:p>
            <a:pPr marL="53783" indent="-53783" defTabSz="914367">
              <a:spcAft>
                <a:spcPts val="98"/>
              </a:spcAft>
              <a:buFont typeface="EYInterstate Light" panose="02000506000000020004" pitchFamily="2" charset="0"/>
              <a:buChar char="–"/>
            </a:pPr>
            <a:r>
              <a:rPr lang="en-US" sz="588" b="1" dirty="0">
                <a:solidFill>
                  <a:srgbClr val="292929"/>
                </a:solidFill>
                <a:latin typeface="EYInterstate Light" panose="02000506000000020004" pitchFamily="2" charset="0"/>
              </a:rPr>
              <a:t>Deletion of Existing Consolidation Tool Entities</a:t>
            </a:r>
            <a:endParaRPr lang="en-IN" sz="588" b="1" dirty="0">
              <a:solidFill>
                <a:srgbClr val="292929"/>
              </a:solidFill>
              <a:latin typeface="EYInterstate Light" panose="02000506000000020004" pitchFamily="2" charset="0"/>
            </a:endParaRPr>
          </a:p>
        </p:txBody>
      </p:sp>
      <p:cxnSp>
        <p:nvCxnSpPr>
          <p:cNvPr id="21" name="Straight Arrow Connector 20"/>
          <p:cNvCxnSpPr>
            <a:stCxn id="69" idx="0"/>
            <a:endCxn id="6" idx="2"/>
          </p:cNvCxnSpPr>
          <p:nvPr/>
        </p:nvCxnSpPr>
        <p:spPr>
          <a:xfrm flipH="1" flipV="1">
            <a:off x="2396692" y="1596463"/>
            <a:ext cx="84039" cy="538658"/>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0" idx="0"/>
            <a:endCxn id="6" idx="2"/>
          </p:cNvCxnSpPr>
          <p:nvPr/>
        </p:nvCxnSpPr>
        <p:spPr>
          <a:xfrm flipH="1" flipV="1">
            <a:off x="2396692" y="1596463"/>
            <a:ext cx="1090623" cy="538658"/>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0" idx="0"/>
            <a:endCxn id="7" idx="4"/>
          </p:cNvCxnSpPr>
          <p:nvPr/>
        </p:nvCxnSpPr>
        <p:spPr>
          <a:xfrm flipV="1">
            <a:off x="3487315" y="1995033"/>
            <a:ext cx="5836" cy="140088"/>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749970" y="2229157"/>
            <a:ext cx="468106" cy="0"/>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2749970" y="2300061"/>
            <a:ext cx="468106" cy="0"/>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2" idx="0"/>
            <a:endCxn id="69" idx="2"/>
          </p:cNvCxnSpPr>
          <p:nvPr/>
        </p:nvCxnSpPr>
        <p:spPr>
          <a:xfrm flipV="1">
            <a:off x="1342692" y="2360549"/>
            <a:ext cx="1138039" cy="534836"/>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73" idx="0"/>
            <a:endCxn id="69" idx="2"/>
          </p:cNvCxnSpPr>
          <p:nvPr/>
        </p:nvCxnSpPr>
        <p:spPr>
          <a:xfrm flipV="1">
            <a:off x="1837802" y="2360549"/>
            <a:ext cx="642929" cy="534836"/>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4" idx="0"/>
            <a:endCxn id="69" idx="2"/>
          </p:cNvCxnSpPr>
          <p:nvPr/>
        </p:nvCxnSpPr>
        <p:spPr>
          <a:xfrm flipV="1">
            <a:off x="2332912" y="2360549"/>
            <a:ext cx="147819" cy="534836"/>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75" idx="0"/>
            <a:endCxn id="69" idx="2"/>
          </p:cNvCxnSpPr>
          <p:nvPr/>
        </p:nvCxnSpPr>
        <p:spPr>
          <a:xfrm flipH="1" flipV="1">
            <a:off x="2480731" y="2360549"/>
            <a:ext cx="347291" cy="534836"/>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76" idx="0"/>
            <a:endCxn id="69" idx="2"/>
          </p:cNvCxnSpPr>
          <p:nvPr/>
        </p:nvCxnSpPr>
        <p:spPr>
          <a:xfrm flipH="1" flipV="1">
            <a:off x="2480731" y="2360549"/>
            <a:ext cx="842401" cy="534836"/>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77" idx="0"/>
            <a:endCxn id="69" idx="2"/>
          </p:cNvCxnSpPr>
          <p:nvPr/>
        </p:nvCxnSpPr>
        <p:spPr>
          <a:xfrm flipH="1" flipV="1">
            <a:off x="2480731" y="2360549"/>
            <a:ext cx="1337511" cy="534836"/>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71" idx="1"/>
            <a:endCxn id="70" idx="3"/>
          </p:cNvCxnSpPr>
          <p:nvPr/>
        </p:nvCxnSpPr>
        <p:spPr>
          <a:xfrm flipH="1">
            <a:off x="3756553" y="2247835"/>
            <a:ext cx="659302" cy="0"/>
          </a:xfrm>
          <a:prstGeom prst="straightConnector1">
            <a:avLst/>
          </a:prstGeom>
          <a:ln w="254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025961" y="2591873"/>
            <a:ext cx="901598" cy="181036"/>
          </a:xfrm>
          <a:prstGeom prst="rect">
            <a:avLst/>
          </a:prstGeom>
          <a:solidFill>
            <a:srgbClr val="F8F8F8"/>
          </a:solidFill>
        </p:spPr>
        <p:txBody>
          <a:bodyPr wrap="square" lIns="0" tIns="0" rIns="0" bIns="0" rtlCol="0">
            <a:spAutoFit/>
          </a:bodyPr>
          <a:lstStyle/>
          <a:p>
            <a:pPr defTabSz="914367"/>
            <a:r>
              <a:rPr lang="en-US" sz="588" b="1" dirty="0">
                <a:solidFill>
                  <a:srgbClr val="292929"/>
                </a:solidFill>
                <a:latin typeface="EYInterstate Light" panose="02000506000000020004" pitchFamily="2" charset="0"/>
              </a:rPr>
              <a:t>Transactional Data and Changes Master Data</a:t>
            </a:r>
            <a:endParaRPr lang="en-IN" sz="588" b="1" dirty="0">
              <a:solidFill>
                <a:srgbClr val="292929"/>
              </a:solidFill>
              <a:latin typeface="EYInterstate Light" panose="02000506000000020004" pitchFamily="2" charset="0"/>
            </a:endParaRPr>
          </a:p>
        </p:txBody>
      </p:sp>
      <p:sp>
        <p:nvSpPr>
          <p:cNvPr id="80" name="TextBox 79"/>
          <p:cNvSpPr txBox="1"/>
          <p:nvPr/>
        </p:nvSpPr>
        <p:spPr>
          <a:xfrm>
            <a:off x="1966101" y="1826567"/>
            <a:ext cx="534876" cy="181036"/>
          </a:xfrm>
          <a:prstGeom prst="rect">
            <a:avLst/>
          </a:prstGeom>
          <a:solidFill>
            <a:srgbClr val="F8F8F8"/>
          </a:solidFill>
        </p:spPr>
        <p:txBody>
          <a:bodyPr wrap="square" lIns="0" tIns="0" rIns="0" bIns="0" rtlCol="0">
            <a:spAutoFit/>
          </a:bodyPr>
          <a:lstStyle/>
          <a:p>
            <a:pPr defTabSz="914367"/>
            <a:r>
              <a:rPr lang="en-US" sz="588" b="1" dirty="0">
                <a:solidFill>
                  <a:srgbClr val="292929"/>
                </a:solidFill>
                <a:latin typeface="EYInterstate Light" panose="02000506000000020004" pitchFamily="2" charset="0"/>
              </a:rPr>
              <a:t>Transactional Data</a:t>
            </a:r>
            <a:endParaRPr lang="en-IN" sz="588" b="1" dirty="0">
              <a:solidFill>
                <a:srgbClr val="292929"/>
              </a:solidFill>
              <a:latin typeface="EYInterstate Light" panose="02000506000000020004" pitchFamily="2" charset="0"/>
            </a:endParaRPr>
          </a:p>
        </p:txBody>
      </p:sp>
      <p:sp>
        <p:nvSpPr>
          <p:cNvPr id="81" name="TextBox 80"/>
          <p:cNvSpPr txBox="1"/>
          <p:nvPr/>
        </p:nvSpPr>
        <p:spPr>
          <a:xfrm>
            <a:off x="2598650" y="1836260"/>
            <a:ext cx="439600" cy="181036"/>
          </a:xfrm>
          <a:prstGeom prst="rect">
            <a:avLst/>
          </a:prstGeom>
          <a:solidFill>
            <a:srgbClr val="F8F8F8"/>
          </a:solidFill>
        </p:spPr>
        <p:txBody>
          <a:bodyPr wrap="square" lIns="0" tIns="0" rIns="0" bIns="0" rtlCol="0">
            <a:spAutoFit/>
          </a:bodyPr>
          <a:lstStyle/>
          <a:p>
            <a:pPr defTabSz="914367"/>
            <a:r>
              <a:rPr lang="en-US" sz="588" b="1" dirty="0">
                <a:solidFill>
                  <a:srgbClr val="292929"/>
                </a:solidFill>
                <a:latin typeface="EYInterstate Light" panose="02000506000000020004" pitchFamily="2" charset="0"/>
              </a:rPr>
              <a:t>Global Master Data</a:t>
            </a:r>
            <a:endParaRPr lang="en-IN" sz="588" b="1" dirty="0">
              <a:solidFill>
                <a:srgbClr val="292929"/>
              </a:solidFill>
              <a:latin typeface="EYInterstate Light" panose="02000506000000020004" pitchFamily="2" charset="0"/>
            </a:endParaRPr>
          </a:p>
        </p:txBody>
      </p:sp>
      <p:grpSp>
        <p:nvGrpSpPr>
          <p:cNvPr id="344" name="Group 343"/>
          <p:cNvGrpSpPr/>
          <p:nvPr/>
        </p:nvGrpSpPr>
        <p:grpSpPr>
          <a:xfrm>
            <a:off x="6084659" y="1357038"/>
            <a:ext cx="5399463" cy="1675793"/>
            <a:chOff x="3187504" y="198040"/>
            <a:chExt cx="5507733" cy="1709396"/>
          </a:xfrm>
        </p:grpSpPr>
        <p:sp>
          <p:nvSpPr>
            <p:cNvPr id="345" name="Rectangle 344"/>
            <p:cNvSpPr/>
            <p:nvPr/>
          </p:nvSpPr>
          <p:spPr>
            <a:xfrm>
              <a:off x="7408456" y="253347"/>
              <a:ext cx="1204749" cy="1620644"/>
            </a:xfrm>
            <a:prstGeom prst="rect">
              <a:avLst/>
            </a:prstGeom>
            <a:solidFill>
              <a:srgbClr val="D83B01"/>
            </a:solidFill>
            <a:ln w="9525" cap="flat" cmpd="sng" algn="ctr">
              <a:noFill/>
              <a:prstDash val="solid"/>
            </a:ln>
            <a:effectLst/>
          </p:spPr>
          <p:txBody>
            <a:bodyPr lIns="108843" tIns="54422" rIns="108843" bIns="54422" rtlCol="0" anchor="t" anchorCtr="0"/>
            <a:lstStyle/>
            <a:p>
              <a:pPr algn="ctr" defTabSz="896386">
                <a:defRPr/>
              </a:pPr>
              <a:endParaRPr lang="en-US" sz="1470" kern="0" dirty="0">
                <a:solidFill>
                  <a:srgbClr val="505050"/>
                </a:solidFill>
                <a:latin typeface="Segoe UI"/>
              </a:endParaRPr>
            </a:p>
          </p:txBody>
        </p:sp>
        <p:sp>
          <p:nvSpPr>
            <p:cNvPr id="346" name="Rectangle 345"/>
            <p:cNvSpPr/>
            <p:nvPr/>
          </p:nvSpPr>
          <p:spPr>
            <a:xfrm>
              <a:off x="4464303" y="198040"/>
              <a:ext cx="2693585" cy="1666199"/>
            </a:xfrm>
            <a:prstGeom prst="rect">
              <a:avLst/>
            </a:prstGeom>
            <a:noFill/>
            <a:ln w="9525" cap="flat" cmpd="sng" algn="ctr">
              <a:noFill/>
              <a:prstDash val="solid"/>
            </a:ln>
            <a:effectLst/>
          </p:spPr>
          <p:txBody>
            <a:bodyPr lIns="108843" tIns="54422" rIns="108843" bIns="54422" rtlCol="0" anchor="t" anchorCtr="0"/>
            <a:lstStyle/>
            <a:p>
              <a:pPr algn="ctr" defTabSz="896386">
                <a:defRPr/>
              </a:pPr>
              <a:endParaRPr lang="en-US" sz="1470" kern="0" dirty="0">
                <a:solidFill>
                  <a:srgbClr val="505050"/>
                </a:solidFill>
                <a:latin typeface="Segoe UI"/>
              </a:endParaRPr>
            </a:p>
          </p:txBody>
        </p:sp>
        <p:sp>
          <p:nvSpPr>
            <p:cNvPr id="347" name="Right Arrow 346"/>
            <p:cNvSpPr/>
            <p:nvPr/>
          </p:nvSpPr>
          <p:spPr>
            <a:xfrm>
              <a:off x="6807753" y="738505"/>
              <a:ext cx="596766" cy="160304"/>
            </a:xfrm>
            <a:prstGeom prst="rightArrow">
              <a:avLst/>
            </a:prstGeom>
            <a:solidFill>
              <a:srgbClr val="0078D7"/>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sp>
          <p:nvSpPr>
            <p:cNvPr id="348" name="Rectangle 347"/>
            <p:cNvSpPr/>
            <p:nvPr/>
          </p:nvSpPr>
          <p:spPr>
            <a:xfrm>
              <a:off x="3190541" y="359818"/>
              <a:ext cx="1025501" cy="603504"/>
            </a:xfrm>
            <a:prstGeom prst="rect">
              <a:avLst/>
            </a:prstGeom>
            <a:solidFill>
              <a:srgbClr val="D2D2D2"/>
            </a:solidFill>
            <a:ln w="9525" cap="flat" cmpd="sng" algn="ctr">
              <a:solidFill>
                <a:srgbClr val="FF8C00"/>
              </a:solidFill>
              <a:prstDash val="solid"/>
            </a:ln>
            <a:effectLst/>
          </p:spPr>
          <p:txBody>
            <a:bodyPr lIns="108843" tIns="54422" rIns="108843" bIns="54422" rtlCol="0" anchor="t" anchorCtr="0"/>
            <a:lstStyle/>
            <a:p>
              <a:pPr algn="ctr" defTabSz="896386">
                <a:defRPr/>
              </a:pPr>
              <a:endParaRPr lang="en-US" sz="1470" kern="0" dirty="0">
                <a:solidFill>
                  <a:srgbClr val="505050"/>
                </a:solidFill>
                <a:latin typeface="Segoe UI"/>
              </a:endParaRPr>
            </a:p>
          </p:txBody>
        </p:sp>
        <p:sp>
          <p:nvSpPr>
            <p:cNvPr id="349" name="Can 348"/>
            <p:cNvSpPr/>
            <p:nvPr/>
          </p:nvSpPr>
          <p:spPr>
            <a:xfrm>
              <a:off x="3308787" y="415601"/>
              <a:ext cx="84489" cy="126316"/>
            </a:xfrm>
            <a:prstGeom prst="can">
              <a:avLst/>
            </a:prstGeom>
            <a:noFill/>
            <a:ln w="6350" cap="flat" cmpd="sng" algn="ctr">
              <a:solidFill>
                <a:srgbClr val="505050">
                  <a:lumMod val="95000"/>
                  <a:lumOff val="5000"/>
                </a:srgbClr>
              </a:solidFill>
              <a:prstDash val="solid"/>
            </a:ln>
            <a:effectLst/>
          </p:spPr>
          <p:txBody>
            <a:bodyPr lIns="108843" tIns="54422" rIns="108843" bIns="54422" rtlCol="0" anchor="ctr"/>
            <a:lstStyle/>
            <a:p>
              <a:pPr algn="ctr" defTabSz="1088392">
                <a:defRPr/>
              </a:pPr>
              <a:endParaRPr lang="en-US" sz="1765" kern="0" dirty="0">
                <a:solidFill>
                  <a:prstClr val="white"/>
                </a:solidFill>
                <a:latin typeface="Segoe UI"/>
              </a:endParaRPr>
            </a:p>
          </p:txBody>
        </p:sp>
        <p:sp>
          <p:nvSpPr>
            <p:cNvPr id="350" name="Can 349"/>
            <p:cNvSpPr/>
            <p:nvPr/>
          </p:nvSpPr>
          <p:spPr>
            <a:xfrm>
              <a:off x="3249036" y="490995"/>
              <a:ext cx="84489" cy="126316"/>
            </a:xfrm>
            <a:prstGeom prst="can">
              <a:avLst/>
            </a:prstGeom>
            <a:noFill/>
            <a:ln w="6350" cap="flat" cmpd="sng" algn="ctr">
              <a:solidFill>
                <a:srgbClr val="505050">
                  <a:lumMod val="95000"/>
                  <a:lumOff val="5000"/>
                </a:srgbClr>
              </a:solidFill>
              <a:prstDash val="solid"/>
            </a:ln>
            <a:effectLst/>
          </p:spPr>
          <p:txBody>
            <a:bodyPr lIns="108843" tIns="54422" rIns="108843" bIns="54422" rtlCol="0" anchor="ctr"/>
            <a:lstStyle/>
            <a:p>
              <a:pPr algn="ctr" defTabSz="1088392">
                <a:defRPr/>
              </a:pPr>
              <a:endParaRPr lang="en-US" sz="1765" kern="0" dirty="0">
                <a:solidFill>
                  <a:prstClr val="white"/>
                </a:solidFill>
                <a:latin typeface="Segoe UI"/>
              </a:endParaRPr>
            </a:p>
          </p:txBody>
        </p:sp>
        <p:sp>
          <p:nvSpPr>
            <p:cNvPr id="351" name="Rectangle 350"/>
            <p:cNvSpPr/>
            <p:nvPr/>
          </p:nvSpPr>
          <p:spPr>
            <a:xfrm>
              <a:off x="3443268" y="444759"/>
              <a:ext cx="714361" cy="400110"/>
            </a:xfrm>
            <a:prstGeom prst="rect">
              <a:avLst/>
            </a:prstGeom>
          </p:spPr>
          <p:txBody>
            <a:bodyPr wrap="square" lIns="0" tIns="0" rIns="0" bIns="0">
              <a:spAutoFit/>
            </a:bodyPr>
            <a:lstStyle/>
            <a:p>
              <a:pPr defTabSz="896386">
                <a:defRPr/>
              </a:pPr>
              <a:r>
                <a:rPr lang="en-US" sz="784" b="1" kern="0" dirty="0">
                  <a:solidFill>
                    <a:sysClr val="windowText" lastClr="000000"/>
                  </a:solidFill>
                  <a:latin typeface="Segoe UI"/>
                </a:rPr>
                <a:t>Structured</a:t>
              </a:r>
            </a:p>
            <a:p>
              <a:pPr defTabSz="896386">
                <a:defRPr/>
              </a:pPr>
              <a:r>
                <a:rPr lang="en-US" sz="588" kern="0" dirty="0">
                  <a:solidFill>
                    <a:sysClr val="windowText" lastClr="000000"/>
                  </a:solidFill>
                  <a:latin typeface="Segoe UI"/>
                </a:rPr>
                <a:t>(Internal and external, e.g., CRM, ERP, billing)</a:t>
              </a:r>
            </a:p>
          </p:txBody>
        </p:sp>
        <p:sp>
          <p:nvSpPr>
            <p:cNvPr id="352" name="Rectangle 351"/>
            <p:cNvSpPr/>
            <p:nvPr/>
          </p:nvSpPr>
          <p:spPr>
            <a:xfrm>
              <a:off x="3187504" y="1208215"/>
              <a:ext cx="1025501" cy="598565"/>
            </a:xfrm>
            <a:prstGeom prst="rect">
              <a:avLst/>
            </a:prstGeom>
            <a:solidFill>
              <a:srgbClr val="D2D2D2"/>
            </a:solidFill>
            <a:ln w="9525" cap="flat" cmpd="sng" algn="ctr">
              <a:solidFill>
                <a:srgbClr val="FF8C00"/>
              </a:solidFill>
              <a:prstDash val="solid"/>
            </a:ln>
            <a:effectLst/>
          </p:spPr>
          <p:txBody>
            <a:bodyPr lIns="108843" tIns="54422" rIns="108843" bIns="54422" rtlCol="0" anchor="t" anchorCtr="0"/>
            <a:lstStyle/>
            <a:p>
              <a:pPr algn="ctr" defTabSz="896386">
                <a:defRPr/>
              </a:pPr>
              <a:endParaRPr lang="en-US" sz="1470" kern="0" dirty="0">
                <a:solidFill>
                  <a:srgbClr val="505050"/>
                </a:solidFill>
                <a:latin typeface="Segoe UI"/>
              </a:endParaRPr>
            </a:p>
          </p:txBody>
        </p:sp>
        <p:sp>
          <p:nvSpPr>
            <p:cNvPr id="353" name="Rectangle 352"/>
            <p:cNvSpPr/>
            <p:nvPr/>
          </p:nvSpPr>
          <p:spPr>
            <a:xfrm>
              <a:off x="3443268" y="1259231"/>
              <a:ext cx="784206" cy="523220"/>
            </a:xfrm>
            <a:prstGeom prst="rect">
              <a:avLst/>
            </a:prstGeom>
          </p:spPr>
          <p:txBody>
            <a:bodyPr wrap="square" lIns="0" tIns="0" rIns="0" bIns="0">
              <a:spAutoFit/>
            </a:bodyPr>
            <a:lstStyle/>
            <a:p>
              <a:pPr defTabSz="896386">
                <a:defRPr/>
              </a:pPr>
              <a:r>
                <a:rPr lang="en-US" sz="784" b="1" kern="0" dirty="0">
                  <a:solidFill>
                    <a:prstClr val="black">
                      <a:lumMod val="50000"/>
                    </a:prstClr>
                  </a:solidFill>
                  <a:latin typeface="Segoe UI"/>
                </a:rPr>
                <a:t>Unstructured &amp; legacy data</a:t>
              </a:r>
            </a:p>
            <a:p>
              <a:pPr defTabSz="896386">
                <a:defRPr/>
              </a:pPr>
              <a:r>
                <a:rPr lang="en-US" sz="588" kern="0" dirty="0">
                  <a:solidFill>
                    <a:prstClr val="black">
                      <a:lumMod val="50000"/>
                    </a:prstClr>
                  </a:solidFill>
                  <a:latin typeface="Segoe UI"/>
                </a:rPr>
                <a:t>(Internal and external, e.g., call notes, sensor, social legacy ERP data)</a:t>
              </a:r>
            </a:p>
          </p:txBody>
        </p:sp>
        <p:pic>
          <p:nvPicPr>
            <p:cNvPr id="354" name="Picture 353"/>
            <p:cNvPicPr>
              <a:picLocks noChangeAspect="1"/>
            </p:cNvPicPr>
            <p:nvPr/>
          </p:nvPicPr>
          <p:blipFill>
            <a:blip r:embed="rId3" cstate="print"/>
            <a:stretch>
              <a:fillRect/>
            </a:stretch>
          </p:blipFill>
          <p:spPr>
            <a:xfrm>
              <a:off x="3231830" y="1536844"/>
              <a:ext cx="120075" cy="164151"/>
            </a:xfrm>
            <a:prstGeom prst="rect">
              <a:avLst/>
            </a:prstGeom>
          </p:spPr>
        </p:pic>
        <p:sp>
          <p:nvSpPr>
            <p:cNvPr id="355" name="Freeform 649"/>
            <p:cNvSpPr>
              <a:spLocks noChangeAspect="1" noEditPoints="1"/>
            </p:cNvSpPr>
            <p:nvPr/>
          </p:nvSpPr>
          <p:spPr bwMode="auto">
            <a:xfrm>
              <a:off x="3223253" y="1408010"/>
              <a:ext cx="154383" cy="90304"/>
            </a:xfrm>
            <a:custGeom>
              <a:avLst/>
              <a:gdLst/>
              <a:ahLst/>
              <a:cxnLst>
                <a:cxn ang="0">
                  <a:pos x="120" y="87"/>
                </a:cxn>
                <a:cxn ang="0">
                  <a:pos x="0" y="87"/>
                </a:cxn>
                <a:cxn ang="0">
                  <a:pos x="0" y="0"/>
                </a:cxn>
                <a:cxn ang="0">
                  <a:pos x="143" y="0"/>
                </a:cxn>
                <a:cxn ang="0">
                  <a:pos x="143" y="87"/>
                </a:cxn>
                <a:cxn ang="0">
                  <a:pos x="108" y="36"/>
                </a:cxn>
                <a:cxn ang="0">
                  <a:pos x="143" y="87"/>
                </a:cxn>
                <a:cxn ang="0">
                  <a:pos x="0" y="87"/>
                </a:cxn>
                <a:cxn ang="0">
                  <a:pos x="36" y="36"/>
                </a:cxn>
                <a:cxn ang="0">
                  <a:pos x="0" y="0"/>
                </a:cxn>
                <a:cxn ang="0">
                  <a:pos x="36" y="36"/>
                </a:cxn>
                <a:cxn ang="0">
                  <a:pos x="72" y="72"/>
                </a:cxn>
                <a:cxn ang="0">
                  <a:pos x="108" y="36"/>
                </a:cxn>
                <a:cxn ang="0">
                  <a:pos x="143" y="0"/>
                </a:cxn>
              </a:cxnLst>
              <a:rect l="0" t="0" r="r" b="b"/>
              <a:pathLst>
                <a:path w="143" h="87">
                  <a:moveTo>
                    <a:pt x="120" y="87"/>
                  </a:moveTo>
                  <a:lnTo>
                    <a:pt x="0" y="87"/>
                  </a:lnTo>
                  <a:lnTo>
                    <a:pt x="0" y="0"/>
                  </a:lnTo>
                  <a:lnTo>
                    <a:pt x="143" y="0"/>
                  </a:lnTo>
                  <a:lnTo>
                    <a:pt x="143" y="87"/>
                  </a:lnTo>
                  <a:moveTo>
                    <a:pt x="108" y="36"/>
                  </a:moveTo>
                  <a:lnTo>
                    <a:pt x="143" y="87"/>
                  </a:lnTo>
                  <a:moveTo>
                    <a:pt x="0" y="87"/>
                  </a:moveTo>
                  <a:lnTo>
                    <a:pt x="36" y="36"/>
                  </a:lnTo>
                  <a:moveTo>
                    <a:pt x="0" y="0"/>
                  </a:moveTo>
                  <a:lnTo>
                    <a:pt x="36" y="36"/>
                  </a:lnTo>
                  <a:lnTo>
                    <a:pt x="72" y="72"/>
                  </a:lnTo>
                  <a:lnTo>
                    <a:pt x="108" y="36"/>
                  </a:lnTo>
                  <a:lnTo>
                    <a:pt x="143" y="0"/>
                  </a:lnTo>
                </a:path>
              </a:pathLst>
            </a:custGeom>
            <a:noFill/>
            <a:ln w="12700" cap="rnd">
              <a:solidFill>
                <a:srgbClr val="000000"/>
              </a:solidFill>
              <a:prstDash val="solid"/>
              <a:round/>
              <a:headEnd/>
              <a:tailEnd/>
            </a:ln>
          </p:spPr>
          <p:txBody>
            <a:bodyPr vert="horz" wrap="square" lIns="108843" tIns="54422" rIns="108843" bIns="54422" numCol="1" anchor="t" anchorCtr="0" compatLnSpc="1">
              <a:prstTxWarp prst="textNoShape">
                <a:avLst/>
              </a:prstTxWarp>
            </a:bodyPr>
            <a:lstStyle/>
            <a:p>
              <a:pPr algn="ctr" defTabSz="1088392" eaLnBrk="0" fontAlgn="base" hangingPunct="0">
                <a:spcBef>
                  <a:spcPct val="0"/>
                </a:spcBef>
                <a:spcAft>
                  <a:spcPct val="0"/>
                </a:spcAft>
                <a:defRPr/>
              </a:pPr>
              <a:endParaRPr lang="en-US" sz="1765" kern="0" dirty="0">
                <a:solidFill>
                  <a:prstClr val="black"/>
                </a:solidFill>
                <a:latin typeface="Segoe UI"/>
              </a:endParaRPr>
            </a:p>
          </p:txBody>
        </p:sp>
        <p:pic>
          <p:nvPicPr>
            <p:cNvPr id="356" name="Picture 3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3253" y="1242469"/>
              <a:ext cx="137229" cy="131939"/>
            </a:xfrm>
            <a:prstGeom prst="rect">
              <a:avLst/>
            </a:prstGeom>
          </p:spPr>
        </p:pic>
        <p:sp>
          <p:nvSpPr>
            <p:cNvPr id="357" name="Right Arrow 356"/>
            <p:cNvSpPr/>
            <p:nvPr/>
          </p:nvSpPr>
          <p:spPr>
            <a:xfrm>
              <a:off x="4227474" y="1520164"/>
              <a:ext cx="965177" cy="160304"/>
            </a:xfrm>
            <a:prstGeom prst="rightArrow">
              <a:avLst/>
            </a:prstGeom>
            <a:solidFill>
              <a:srgbClr val="0078D7"/>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sp>
          <p:nvSpPr>
            <p:cNvPr id="358" name="Rectangle 357"/>
            <p:cNvSpPr/>
            <p:nvPr/>
          </p:nvSpPr>
          <p:spPr>
            <a:xfrm>
              <a:off x="7328075" y="241854"/>
              <a:ext cx="1367162" cy="235221"/>
            </a:xfrm>
            <a:prstGeom prst="rect">
              <a:avLst/>
            </a:prstGeom>
          </p:spPr>
          <p:txBody>
            <a:bodyPr wrap="none" lIns="108843" tIns="54422" rIns="108843" bIns="54422">
              <a:spAutoFit/>
            </a:bodyPr>
            <a:lstStyle/>
            <a:p>
              <a:pPr algn="ctr" defTabSz="896386">
                <a:defRPr/>
              </a:pPr>
              <a:r>
                <a:rPr lang="en-US" sz="784" b="1" kern="0" dirty="0">
                  <a:solidFill>
                    <a:sysClr val="windowText" lastClr="000000"/>
                  </a:solidFill>
                  <a:latin typeface="Segoe UI"/>
                </a:rPr>
                <a:t>Reporting and analytics</a:t>
              </a:r>
            </a:p>
          </p:txBody>
        </p:sp>
        <p:sp>
          <p:nvSpPr>
            <p:cNvPr id="359" name="Rectangle 358"/>
            <p:cNvSpPr/>
            <p:nvPr/>
          </p:nvSpPr>
          <p:spPr>
            <a:xfrm>
              <a:off x="5198239" y="1106078"/>
              <a:ext cx="1807747" cy="801358"/>
            </a:xfrm>
            <a:prstGeom prst="rect">
              <a:avLst/>
            </a:prstGeom>
            <a:solidFill>
              <a:srgbClr val="FFFFFF">
                <a:lumMod val="20000"/>
                <a:lumOff val="80000"/>
              </a:srgbClr>
            </a:solidFill>
            <a:ln w="9525" cap="flat" cmpd="sng" algn="ctr">
              <a:solidFill>
                <a:srgbClr val="D83B01"/>
              </a:solidFill>
              <a:prstDash val="solid"/>
            </a:ln>
            <a:effectLst/>
          </p:spPr>
          <p:txBody>
            <a:bodyPr lIns="108843" tIns="54422" rIns="108843" bIns="54422" rtlCol="0" anchor="t" anchorCtr="0"/>
            <a:lstStyle/>
            <a:p>
              <a:pPr algn="ctr" defTabSz="896386">
                <a:defRPr/>
              </a:pPr>
              <a:endParaRPr lang="en-US" sz="1470" kern="0" dirty="0">
                <a:solidFill>
                  <a:srgbClr val="505050"/>
                </a:solidFill>
                <a:latin typeface="Segoe UI"/>
              </a:endParaRPr>
            </a:p>
          </p:txBody>
        </p:sp>
        <p:sp>
          <p:nvSpPr>
            <p:cNvPr id="360" name="Rectangle 359"/>
            <p:cNvSpPr/>
            <p:nvPr/>
          </p:nvSpPr>
          <p:spPr>
            <a:xfrm>
              <a:off x="5839919" y="1702347"/>
              <a:ext cx="517463" cy="182880"/>
            </a:xfrm>
            <a:prstGeom prst="rect">
              <a:avLst/>
            </a:prstGeom>
            <a:solidFill>
              <a:srgbClr val="FF8C00"/>
            </a:solidFill>
            <a:ln w="9525" cap="flat" cmpd="sng" algn="ctr">
              <a:noFill/>
              <a:prstDash val="solid"/>
            </a:ln>
            <a:effectLst/>
          </p:spPr>
          <p:txBody>
            <a:bodyPr wrap="none" lIns="0" tIns="0" rIns="0" bIns="0" rtlCol="0" anchor="ctr"/>
            <a:lstStyle/>
            <a:p>
              <a:pPr algn="ctr" defTabSz="1088392">
                <a:defRPr/>
              </a:pPr>
              <a:r>
                <a:rPr lang="en-US" sz="539" kern="0" dirty="0">
                  <a:solidFill>
                    <a:sysClr val="windowText" lastClr="000000">
                      <a:lumMod val="75000"/>
                    </a:sysClr>
                  </a:solidFill>
                  <a:latin typeface="Segoe UI"/>
                </a:rPr>
                <a:t>Sandboxes</a:t>
              </a:r>
            </a:p>
          </p:txBody>
        </p:sp>
        <p:sp>
          <p:nvSpPr>
            <p:cNvPr id="361" name="Rectangle 360"/>
            <p:cNvSpPr/>
            <p:nvPr/>
          </p:nvSpPr>
          <p:spPr>
            <a:xfrm>
              <a:off x="5839919" y="1487913"/>
              <a:ext cx="517463" cy="182880"/>
            </a:xfrm>
            <a:prstGeom prst="rect">
              <a:avLst/>
            </a:prstGeom>
            <a:solidFill>
              <a:srgbClr val="FF8C00"/>
            </a:solidFill>
            <a:ln w="9525" cap="flat" cmpd="sng" algn="ctr">
              <a:noFill/>
              <a:prstDash val="solid"/>
            </a:ln>
            <a:effectLst/>
          </p:spPr>
          <p:txBody>
            <a:bodyPr wrap="none" lIns="0" tIns="0" rIns="0" bIns="0" rtlCol="0" anchor="ctr"/>
            <a:lstStyle/>
            <a:p>
              <a:pPr algn="ctr" defTabSz="1088392">
                <a:defRPr/>
              </a:pPr>
              <a:r>
                <a:rPr lang="en-US" sz="539" kern="0" dirty="0">
                  <a:solidFill>
                    <a:sysClr val="windowText" lastClr="000000">
                      <a:lumMod val="75000"/>
                    </a:sysClr>
                  </a:solidFill>
                  <a:latin typeface="Segoe UI"/>
                </a:rPr>
                <a:t>Archive</a:t>
              </a:r>
            </a:p>
          </p:txBody>
        </p:sp>
        <p:sp>
          <p:nvSpPr>
            <p:cNvPr id="362" name="Rectangle 361"/>
            <p:cNvSpPr/>
            <p:nvPr/>
          </p:nvSpPr>
          <p:spPr>
            <a:xfrm>
              <a:off x="5269422" y="1487913"/>
              <a:ext cx="517463" cy="182880"/>
            </a:xfrm>
            <a:prstGeom prst="rect">
              <a:avLst/>
            </a:prstGeom>
            <a:solidFill>
              <a:srgbClr val="FF8C00"/>
            </a:solidFill>
            <a:ln w="9525" cap="flat" cmpd="sng" algn="ctr">
              <a:noFill/>
              <a:prstDash val="solid"/>
            </a:ln>
            <a:effectLst/>
          </p:spPr>
          <p:txBody>
            <a:bodyPr wrap="none" lIns="0" tIns="0" rIns="0" bIns="0" rtlCol="0" anchor="ctr"/>
            <a:lstStyle/>
            <a:p>
              <a:pPr algn="ctr" defTabSz="1088392">
                <a:defRPr/>
              </a:pPr>
              <a:r>
                <a:rPr lang="en-US" sz="539" kern="0" dirty="0">
                  <a:solidFill>
                    <a:sysClr val="windowText" lastClr="000000">
                      <a:lumMod val="75000"/>
                    </a:sysClr>
                  </a:solidFill>
                  <a:latin typeface="Segoe UI"/>
                </a:rPr>
                <a:t>Staging</a:t>
              </a:r>
            </a:p>
          </p:txBody>
        </p:sp>
        <p:sp>
          <p:nvSpPr>
            <p:cNvPr id="363" name="Rectangle 362"/>
            <p:cNvSpPr/>
            <p:nvPr/>
          </p:nvSpPr>
          <p:spPr>
            <a:xfrm>
              <a:off x="5839919" y="1273480"/>
              <a:ext cx="517463" cy="182880"/>
            </a:xfrm>
            <a:prstGeom prst="rect">
              <a:avLst/>
            </a:prstGeom>
            <a:solidFill>
              <a:srgbClr val="FF8C00"/>
            </a:solidFill>
            <a:ln w="9525" cap="flat" cmpd="sng" algn="ctr">
              <a:noFill/>
              <a:prstDash val="solid"/>
            </a:ln>
            <a:effectLst/>
          </p:spPr>
          <p:txBody>
            <a:bodyPr wrap="none" lIns="0" tIns="0" rIns="0" bIns="0" rtlCol="0" anchor="ctr"/>
            <a:lstStyle/>
            <a:p>
              <a:pPr algn="ctr" defTabSz="1088392">
                <a:defRPr/>
              </a:pPr>
              <a:r>
                <a:rPr lang="en-US" sz="539" kern="0" dirty="0">
                  <a:solidFill>
                    <a:sysClr val="windowText" lastClr="000000">
                      <a:lumMod val="75000"/>
                    </a:sysClr>
                  </a:solidFill>
                  <a:latin typeface="Segoe UI"/>
                </a:rPr>
                <a:t>Data </a:t>
              </a:r>
            </a:p>
            <a:p>
              <a:pPr algn="ctr" defTabSz="1088392">
                <a:defRPr/>
              </a:pPr>
              <a:r>
                <a:rPr lang="en-US" sz="539" kern="0" dirty="0">
                  <a:solidFill>
                    <a:sysClr val="windowText" lastClr="000000">
                      <a:lumMod val="75000"/>
                    </a:sysClr>
                  </a:solidFill>
                  <a:latin typeface="Segoe UI"/>
                </a:rPr>
                <a:t>integration</a:t>
              </a:r>
            </a:p>
          </p:txBody>
        </p:sp>
        <p:sp>
          <p:nvSpPr>
            <p:cNvPr id="364" name="Rectangle 363"/>
            <p:cNvSpPr/>
            <p:nvPr/>
          </p:nvSpPr>
          <p:spPr>
            <a:xfrm>
              <a:off x="5269422" y="1702347"/>
              <a:ext cx="517463" cy="182880"/>
            </a:xfrm>
            <a:prstGeom prst="rect">
              <a:avLst/>
            </a:prstGeom>
            <a:solidFill>
              <a:srgbClr val="FF8C00"/>
            </a:solidFill>
            <a:ln w="9525" cap="flat" cmpd="sng" algn="ctr">
              <a:noFill/>
              <a:prstDash val="solid"/>
            </a:ln>
            <a:effectLst/>
          </p:spPr>
          <p:txBody>
            <a:bodyPr wrap="none" lIns="0" tIns="0" rIns="0" bIns="0" rtlCol="0" anchor="ctr"/>
            <a:lstStyle/>
            <a:p>
              <a:pPr algn="ctr" defTabSz="1088392">
                <a:defRPr/>
              </a:pPr>
              <a:r>
                <a:rPr lang="en-US" sz="539" kern="0" dirty="0">
                  <a:solidFill>
                    <a:sysClr val="windowText" lastClr="000000">
                      <a:lumMod val="75000"/>
                    </a:sysClr>
                  </a:solidFill>
                  <a:latin typeface="Segoe UI"/>
                </a:rPr>
                <a:t>Legacy data</a:t>
              </a:r>
            </a:p>
          </p:txBody>
        </p:sp>
        <p:sp>
          <p:nvSpPr>
            <p:cNvPr id="365" name="Rectangle 364"/>
            <p:cNvSpPr/>
            <p:nvPr/>
          </p:nvSpPr>
          <p:spPr>
            <a:xfrm>
              <a:off x="5269422" y="1273480"/>
              <a:ext cx="517463" cy="182880"/>
            </a:xfrm>
            <a:prstGeom prst="rect">
              <a:avLst/>
            </a:prstGeom>
            <a:solidFill>
              <a:srgbClr val="FFF27F"/>
            </a:solidFill>
            <a:ln w="9525" cap="flat" cmpd="sng" algn="ctr">
              <a:noFill/>
              <a:prstDash val="solid"/>
            </a:ln>
            <a:effectLst/>
          </p:spPr>
          <p:txBody>
            <a:bodyPr wrap="none" lIns="0" tIns="0" rIns="0" bIns="0" rtlCol="0" anchor="ctr"/>
            <a:lstStyle/>
            <a:p>
              <a:pPr algn="ctr" defTabSz="1088392">
                <a:defRPr/>
              </a:pPr>
              <a:r>
                <a:rPr lang="en-US" sz="539" kern="0" dirty="0">
                  <a:solidFill>
                    <a:sysClr val="windowText" lastClr="000000">
                      <a:lumMod val="75000"/>
                    </a:sysClr>
                  </a:solidFill>
                  <a:latin typeface="Segoe UI"/>
                </a:rPr>
                <a:t>Cold data </a:t>
              </a:r>
            </a:p>
            <a:p>
              <a:pPr algn="ctr" defTabSz="1088392">
                <a:defRPr/>
              </a:pPr>
              <a:r>
                <a:rPr lang="en-US" sz="539" kern="0" dirty="0">
                  <a:solidFill>
                    <a:sysClr val="windowText" lastClr="000000">
                      <a:lumMod val="75000"/>
                    </a:sysClr>
                  </a:solidFill>
                  <a:latin typeface="Segoe UI"/>
                </a:rPr>
                <a:t>storage</a:t>
              </a:r>
            </a:p>
          </p:txBody>
        </p:sp>
        <p:sp>
          <p:nvSpPr>
            <p:cNvPr id="366" name="Rectangle 365"/>
            <p:cNvSpPr/>
            <p:nvPr/>
          </p:nvSpPr>
          <p:spPr>
            <a:xfrm>
              <a:off x="5511185" y="1058742"/>
              <a:ext cx="1107476" cy="235221"/>
            </a:xfrm>
            <a:prstGeom prst="rect">
              <a:avLst/>
            </a:prstGeom>
          </p:spPr>
          <p:txBody>
            <a:bodyPr wrap="none" lIns="108843" tIns="54422" rIns="108843" bIns="54422">
              <a:spAutoFit/>
            </a:bodyPr>
            <a:lstStyle/>
            <a:p>
              <a:pPr algn="ctr" defTabSz="896386">
                <a:defRPr/>
              </a:pPr>
              <a:r>
                <a:rPr lang="en-US" sz="784" b="1" kern="0" dirty="0">
                  <a:solidFill>
                    <a:srgbClr val="505050"/>
                  </a:solidFill>
                  <a:latin typeface="Segoe UI"/>
                </a:rPr>
                <a:t>Hadoop data lake </a:t>
              </a:r>
            </a:p>
          </p:txBody>
        </p:sp>
        <p:sp>
          <p:nvSpPr>
            <p:cNvPr id="367" name="Rectangle 366"/>
            <p:cNvSpPr/>
            <p:nvPr/>
          </p:nvSpPr>
          <p:spPr>
            <a:xfrm>
              <a:off x="6366087" y="1225303"/>
              <a:ext cx="603236" cy="584356"/>
            </a:xfrm>
            <a:prstGeom prst="rect">
              <a:avLst/>
            </a:prstGeom>
            <a:solidFill>
              <a:srgbClr val="FFFFFF"/>
            </a:solidFill>
            <a:ln w="9525" cap="flat" cmpd="sng" algn="ctr">
              <a:noFill/>
              <a:prstDash val="solid"/>
            </a:ln>
            <a:effectLst/>
          </p:spPr>
          <p:txBody>
            <a:bodyPr lIns="108843" tIns="54422" rIns="108843" bIns="54422" rtlCol="0" anchor="t" anchorCtr="0"/>
            <a:lstStyle/>
            <a:p>
              <a:pPr algn="ctr" defTabSz="896386">
                <a:defRPr/>
              </a:pPr>
              <a:endParaRPr lang="en-US" sz="1470" kern="0" dirty="0">
                <a:solidFill>
                  <a:srgbClr val="505050"/>
                </a:solidFill>
                <a:latin typeface="Segoe UI"/>
              </a:endParaRPr>
            </a:p>
          </p:txBody>
        </p:sp>
        <p:sp>
          <p:nvSpPr>
            <p:cNvPr id="368" name="Rectangle 367"/>
            <p:cNvSpPr/>
            <p:nvPr/>
          </p:nvSpPr>
          <p:spPr>
            <a:xfrm>
              <a:off x="6411024" y="1273480"/>
              <a:ext cx="517463" cy="182880"/>
            </a:xfrm>
            <a:prstGeom prst="rect">
              <a:avLst/>
            </a:prstGeom>
            <a:solidFill>
              <a:srgbClr val="FF8C00"/>
            </a:solidFill>
            <a:ln w="9525" cap="flat" cmpd="sng" algn="ctr">
              <a:noFill/>
              <a:prstDash val="solid"/>
            </a:ln>
            <a:effectLst/>
          </p:spPr>
          <p:txBody>
            <a:bodyPr wrap="none" lIns="0" tIns="0" rIns="0" bIns="0" rtlCol="0" anchor="ctr"/>
            <a:lstStyle/>
            <a:p>
              <a:pPr algn="ctr" defTabSz="1227924">
                <a:defRPr/>
              </a:pPr>
              <a:r>
                <a:rPr lang="en-US" sz="539" kern="0" dirty="0">
                  <a:solidFill>
                    <a:sysClr val="windowText" lastClr="000000">
                      <a:lumMod val="75000"/>
                    </a:sysClr>
                  </a:solidFill>
                  <a:latin typeface="Segoe UI"/>
                </a:rPr>
                <a:t>Discovery </a:t>
              </a:r>
            </a:p>
            <a:p>
              <a:pPr algn="ctr" defTabSz="1227924">
                <a:defRPr/>
              </a:pPr>
              <a:r>
                <a:rPr lang="en-US" sz="539" kern="0" dirty="0">
                  <a:solidFill>
                    <a:sysClr val="windowText" lastClr="000000">
                      <a:lumMod val="75000"/>
                    </a:sysClr>
                  </a:solidFill>
                  <a:latin typeface="Segoe UI"/>
                </a:rPr>
                <a:t>platform</a:t>
              </a:r>
            </a:p>
          </p:txBody>
        </p:sp>
        <p:sp>
          <p:nvSpPr>
            <p:cNvPr id="369" name="Rectangle 368"/>
            <p:cNvSpPr/>
            <p:nvPr/>
          </p:nvSpPr>
          <p:spPr>
            <a:xfrm>
              <a:off x="6411024" y="1487914"/>
              <a:ext cx="517463" cy="182880"/>
            </a:xfrm>
            <a:prstGeom prst="rect">
              <a:avLst/>
            </a:prstGeom>
            <a:solidFill>
              <a:srgbClr val="FF8C00"/>
            </a:solidFill>
            <a:ln w="9525" cap="flat" cmpd="sng" algn="ctr">
              <a:noFill/>
              <a:prstDash val="solid"/>
            </a:ln>
            <a:effectLst/>
          </p:spPr>
          <p:txBody>
            <a:bodyPr wrap="none" lIns="0" tIns="0" rIns="0" bIns="0" rtlCol="0" anchor="ctr" anchorCtr="0"/>
            <a:lstStyle/>
            <a:p>
              <a:pPr algn="ctr" defTabSz="1088392">
                <a:lnSpc>
                  <a:spcPct val="80000"/>
                </a:lnSpc>
                <a:defRPr/>
              </a:pPr>
              <a:r>
                <a:rPr lang="en-US" sz="539" kern="0" dirty="0">
                  <a:solidFill>
                    <a:sysClr val="windowText" lastClr="000000">
                      <a:lumMod val="75000"/>
                    </a:sysClr>
                  </a:solidFill>
                  <a:latin typeface="Segoe UI"/>
                </a:rPr>
                <a:t>In-platform</a:t>
              </a:r>
            </a:p>
            <a:p>
              <a:pPr algn="ctr" defTabSz="1088392">
                <a:lnSpc>
                  <a:spcPct val="80000"/>
                </a:lnSpc>
                <a:defRPr/>
              </a:pPr>
              <a:r>
                <a:rPr lang="en-US" sz="539" kern="0" dirty="0">
                  <a:solidFill>
                    <a:sysClr val="windowText" lastClr="000000">
                      <a:lumMod val="75000"/>
                    </a:sysClr>
                  </a:solidFill>
                  <a:latin typeface="Segoe UI"/>
                </a:rPr>
                <a:t>analytics</a:t>
              </a:r>
            </a:p>
          </p:txBody>
        </p:sp>
        <p:sp>
          <p:nvSpPr>
            <p:cNvPr id="370" name="Rectangle 369"/>
            <p:cNvSpPr/>
            <p:nvPr/>
          </p:nvSpPr>
          <p:spPr>
            <a:xfrm>
              <a:off x="6411024" y="1702347"/>
              <a:ext cx="517463" cy="182880"/>
            </a:xfrm>
            <a:prstGeom prst="rect">
              <a:avLst/>
            </a:prstGeom>
            <a:solidFill>
              <a:srgbClr val="FF8C00"/>
            </a:solidFill>
            <a:ln w="9525" cap="flat" cmpd="sng" algn="ctr">
              <a:noFill/>
              <a:prstDash val="solid"/>
            </a:ln>
            <a:effectLst/>
          </p:spPr>
          <p:txBody>
            <a:bodyPr wrap="none" lIns="0" tIns="0" rIns="0" bIns="0" rtlCol="0" anchor="ctr"/>
            <a:lstStyle/>
            <a:p>
              <a:pPr algn="ctr" defTabSz="1088392">
                <a:defRPr/>
              </a:pPr>
              <a:r>
                <a:rPr lang="en-US" sz="539" kern="0" dirty="0">
                  <a:solidFill>
                    <a:sysClr val="windowText" lastClr="000000">
                      <a:lumMod val="75000"/>
                    </a:sysClr>
                  </a:solidFill>
                  <a:latin typeface="Segoe UI"/>
                </a:rPr>
                <a:t>Security </a:t>
              </a:r>
            </a:p>
            <a:p>
              <a:pPr algn="ctr" defTabSz="1088392">
                <a:defRPr/>
              </a:pPr>
              <a:r>
                <a:rPr lang="en-US" sz="539" kern="0" dirty="0">
                  <a:solidFill>
                    <a:sysClr val="windowText" lastClr="000000">
                      <a:lumMod val="75000"/>
                    </a:sysClr>
                  </a:solidFill>
                  <a:latin typeface="Segoe UI"/>
                </a:rPr>
                <a:t>and audit</a:t>
              </a:r>
            </a:p>
          </p:txBody>
        </p:sp>
        <p:sp>
          <p:nvSpPr>
            <p:cNvPr id="371" name="Rectangle 370"/>
            <p:cNvSpPr/>
            <p:nvPr/>
          </p:nvSpPr>
          <p:spPr>
            <a:xfrm>
              <a:off x="6450084" y="1112961"/>
              <a:ext cx="418184" cy="204443"/>
            </a:xfrm>
            <a:prstGeom prst="rect">
              <a:avLst/>
            </a:prstGeom>
          </p:spPr>
          <p:txBody>
            <a:bodyPr wrap="none" lIns="108843" tIns="54422" rIns="108843" bIns="54422">
              <a:spAutoFit/>
            </a:bodyPr>
            <a:lstStyle/>
            <a:p>
              <a:pPr algn="ctr" defTabSz="896386">
                <a:defRPr/>
              </a:pPr>
              <a:r>
                <a:rPr lang="en-US" sz="588" b="1" kern="0" dirty="0">
                  <a:solidFill>
                    <a:srgbClr val="D83B01"/>
                  </a:solidFill>
                  <a:latin typeface="Segoe UI"/>
                </a:rPr>
                <a:t>Tools</a:t>
              </a:r>
            </a:p>
          </p:txBody>
        </p:sp>
        <p:sp>
          <p:nvSpPr>
            <p:cNvPr id="372" name="Rectangle 371"/>
            <p:cNvSpPr/>
            <p:nvPr/>
          </p:nvSpPr>
          <p:spPr>
            <a:xfrm>
              <a:off x="7456688" y="541890"/>
              <a:ext cx="1097824" cy="226182"/>
            </a:xfrm>
            <a:prstGeom prst="rect">
              <a:avLst/>
            </a:prstGeom>
            <a:solidFill>
              <a:srgbClr val="FFFFFF"/>
            </a:solidFill>
            <a:ln w="9525" cap="flat" cmpd="sng" algn="ctr">
              <a:solidFill>
                <a:srgbClr val="D83B01"/>
              </a:solidFill>
              <a:prstDash val="solid"/>
            </a:ln>
            <a:effectLst/>
          </p:spPr>
          <p:txBody>
            <a:bodyPr lIns="108843" tIns="54422" rIns="108843" bIns="54422" rtlCol="0" anchor="ctr" anchorCtr="0"/>
            <a:lstStyle/>
            <a:p>
              <a:pPr algn="ctr" defTabSz="896386">
                <a:defRPr/>
              </a:pPr>
              <a:r>
                <a:rPr lang="en-US" sz="1470" kern="0" dirty="0">
                  <a:solidFill>
                    <a:srgbClr val="505050"/>
                  </a:solidFill>
                  <a:latin typeface="Segoe UI"/>
                </a:rPr>
                <a:t>         </a:t>
              </a:r>
            </a:p>
          </p:txBody>
        </p:sp>
        <p:sp>
          <p:nvSpPr>
            <p:cNvPr id="373" name="Rectangle 372"/>
            <p:cNvSpPr/>
            <p:nvPr/>
          </p:nvSpPr>
          <p:spPr>
            <a:xfrm>
              <a:off x="7456688" y="837488"/>
              <a:ext cx="1097824" cy="226182"/>
            </a:xfrm>
            <a:prstGeom prst="rect">
              <a:avLst/>
            </a:prstGeom>
            <a:solidFill>
              <a:srgbClr val="FFFFFF"/>
            </a:solidFill>
            <a:ln w="9525" cap="flat" cmpd="sng" algn="ctr">
              <a:solidFill>
                <a:srgbClr val="D83B01"/>
              </a:solidFill>
              <a:prstDash val="solid"/>
            </a:ln>
            <a:effectLst/>
          </p:spPr>
          <p:txBody>
            <a:bodyPr lIns="108843" tIns="54422" rIns="108843" bIns="54422" rtlCol="0" anchor="ctr" anchorCtr="0"/>
            <a:lstStyle/>
            <a:p>
              <a:pPr algn="ctr" defTabSz="896386">
                <a:defRPr/>
              </a:pPr>
              <a:r>
                <a:rPr lang="en-US" sz="1470" kern="0" dirty="0">
                  <a:solidFill>
                    <a:srgbClr val="505050"/>
                  </a:solidFill>
                  <a:latin typeface="Segoe UI"/>
                </a:rPr>
                <a:t>         </a:t>
              </a:r>
            </a:p>
          </p:txBody>
        </p:sp>
        <p:sp>
          <p:nvSpPr>
            <p:cNvPr id="374" name="Rectangle 373"/>
            <p:cNvSpPr/>
            <p:nvPr/>
          </p:nvSpPr>
          <p:spPr>
            <a:xfrm>
              <a:off x="7832269" y="808158"/>
              <a:ext cx="694279" cy="312165"/>
            </a:xfrm>
            <a:prstGeom prst="rect">
              <a:avLst/>
            </a:prstGeom>
          </p:spPr>
          <p:txBody>
            <a:bodyPr wrap="square" lIns="108843" tIns="54422" rIns="108843" bIns="54422">
              <a:spAutoFit/>
            </a:bodyPr>
            <a:lstStyle/>
            <a:p>
              <a:pPr algn="ctr" defTabSz="896386">
                <a:defRPr/>
              </a:pPr>
              <a:r>
                <a:rPr lang="en-US" sz="637" kern="0" dirty="0">
                  <a:solidFill>
                    <a:srgbClr val="D83B01"/>
                  </a:solidFill>
                  <a:latin typeface="Segoe UI"/>
                </a:rPr>
                <a:t>Advanced  analytics</a:t>
              </a:r>
            </a:p>
          </p:txBody>
        </p:sp>
        <p:sp>
          <p:nvSpPr>
            <p:cNvPr id="375" name="Rectangle 374"/>
            <p:cNvSpPr/>
            <p:nvPr/>
          </p:nvSpPr>
          <p:spPr>
            <a:xfrm>
              <a:off x="7811091" y="563229"/>
              <a:ext cx="694279" cy="212138"/>
            </a:xfrm>
            <a:prstGeom prst="rect">
              <a:avLst/>
            </a:prstGeom>
          </p:spPr>
          <p:txBody>
            <a:bodyPr wrap="square" lIns="108843" tIns="54422" rIns="108843" bIns="54422">
              <a:spAutoFit/>
            </a:bodyPr>
            <a:lstStyle/>
            <a:p>
              <a:pPr algn="ctr" defTabSz="896386">
                <a:defRPr/>
              </a:pPr>
              <a:r>
                <a:rPr lang="en-US" sz="637" kern="0" dirty="0">
                  <a:solidFill>
                    <a:srgbClr val="D83B01"/>
                  </a:solidFill>
                  <a:latin typeface="Segoe UI"/>
                </a:rPr>
                <a:t>Visualization</a:t>
              </a:r>
            </a:p>
          </p:txBody>
        </p:sp>
        <p:grpSp>
          <p:nvGrpSpPr>
            <p:cNvPr id="376" name="Group 78"/>
            <p:cNvGrpSpPr/>
            <p:nvPr/>
          </p:nvGrpSpPr>
          <p:grpSpPr>
            <a:xfrm>
              <a:off x="7489566" y="578711"/>
              <a:ext cx="283686" cy="122433"/>
              <a:chOff x="8488363" y="1778000"/>
              <a:chExt cx="490538" cy="280988"/>
            </a:xfrm>
          </p:grpSpPr>
          <p:sp>
            <p:nvSpPr>
              <p:cNvPr id="414" name="Freeform 23"/>
              <p:cNvSpPr>
                <a:spLocks/>
              </p:cNvSpPr>
              <p:nvPr/>
            </p:nvSpPr>
            <p:spPr bwMode="auto">
              <a:xfrm>
                <a:off x="8488363" y="1778000"/>
                <a:ext cx="490538" cy="280988"/>
              </a:xfrm>
              <a:custGeom>
                <a:avLst/>
                <a:gdLst/>
                <a:ahLst/>
                <a:cxnLst>
                  <a:cxn ang="0">
                    <a:pos x="74" y="53"/>
                  </a:cxn>
                  <a:cxn ang="0">
                    <a:pos x="102" y="75"/>
                  </a:cxn>
                  <a:cxn ang="0">
                    <a:pos x="131" y="46"/>
                  </a:cxn>
                  <a:cxn ang="0">
                    <a:pos x="117" y="21"/>
                  </a:cxn>
                  <a:cxn ang="0">
                    <a:pos x="91" y="8"/>
                  </a:cxn>
                  <a:cxn ang="0">
                    <a:pos x="81" y="0"/>
                  </a:cxn>
                  <a:cxn ang="0">
                    <a:pos x="72" y="5"/>
                  </a:cxn>
                  <a:cxn ang="0">
                    <a:pos x="64" y="5"/>
                  </a:cxn>
                  <a:cxn ang="0">
                    <a:pos x="59" y="5"/>
                  </a:cxn>
                  <a:cxn ang="0">
                    <a:pos x="50" y="0"/>
                  </a:cxn>
                  <a:cxn ang="0">
                    <a:pos x="40" y="8"/>
                  </a:cxn>
                  <a:cxn ang="0">
                    <a:pos x="7" y="26"/>
                  </a:cxn>
                  <a:cxn ang="0">
                    <a:pos x="0" y="46"/>
                  </a:cxn>
                  <a:cxn ang="0">
                    <a:pos x="29" y="75"/>
                  </a:cxn>
                  <a:cxn ang="0">
                    <a:pos x="57" y="53"/>
                  </a:cxn>
                </a:cxnLst>
                <a:rect l="0" t="0" r="r" b="b"/>
                <a:pathLst>
                  <a:path w="131" h="75">
                    <a:moveTo>
                      <a:pt x="74" y="53"/>
                    </a:moveTo>
                    <a:cubicBezTo>
                      <a:pt x="77" y="65"/>
                      <a:pt x="88" y="75"/>
                      <a:pt x="102" y="75"/>
                    </a:cubicBezTo>
                    <a:cubicBezTo>
                      <a:pt x="118" y="75"/>
                      <a:pt x="131" y="62"/>
                      <a:pt x="131" y="46"/>
                    </a:cubicBezTo>
                    <a:cubicBezTo>
                      <a:pt x="131" y="35"/>
                      <a:pt x="125" y="26"/>
                      <a:pt x="117" y="21"/>
                    </a:cubicBezTo>
                    <a:cubicBezTo>
                      <a:pt x="112" y="17"/>
                      <a:pt x="103" y="12"/>
                      <a:pt x="91" y="8"/>
                    </a:cubicBezTo>
                    <a:cubicBezTo>
                      <a:pt x="90" y="3"/>
                      <a:pt x="86" y="0"/>
                      <a:pt x="81" y="0"/>
                    </a:cubicBezTo>
                    <a:cubicBezTo>
                      <a:pt x="77" y="0"/>
                      <a:pt x="73" y="2"/>
                      <a:pt x="72" y="5"/>
                    </a:cubicBezTo>
                    <a:cubicBezTo>
                      <a:pt x="69" y="5"/>
                      <a:pt x="67" y="5"/>
                      <a:pt x="64" y="5"/>
                    </a:cubicBezTo>
                    <a:cubicBezTo>
                      <a:pt x="62" y="5"/>
                      <a:pt x="60" y="5"/>
                      <a:pt x="59" y="5"/>
                    </a:cubicBezTo>
                    <a:cubicBezTo>
                      <a:pt x="57" y="2"/>
                      <a:pt x="54" y="0"/>
                      <a:pt x="50" y="0"/>
                    </a:cubicBezTo>
                    <a:cubicBezTo>
                      <a:pt x="45" y="0"/>
                      <a:pt x="40" y="3"/>
                      <a:pt x="40" y="8"/>
                    </a:cubicBezTo>
                    <a:cubicBezTo>
                      <a:pt x="18" y="14"/>
                      <a:pt x="9" y="25"/>
                      <a:pt x="7" y="26"/>
                    </a:cubicBezTo>
                    <a:cubicBezTo>
                      <a:pt x="3" y="31"/>
                      <a:pt x="0" y="38"/>
                      <a:pt x="0" y="46"/>
                    </a:cubicBezTo>
                    <a:cubicBezTo>
                      <a:pt x="0" y="62"/>
                      <a:pt x="13" y="75"/>
                      <a:pt x="29" y="75"/>
                    </a:cubicBezTo>
                    <a:cubicBezTo>
                      <a:pt x="42" y="75"/>
                      <a:pt x="53" y="65"/>
                      <a:pt x="57" y="53"/>
                    </a:cubicBezTo>
                  </a:path>
                </a:pathLst>
              </a:custGeom>
              <a:noFill/>
              <a:ln w="12700" cap="flat">
                <a:solidFill>
                  <a:srgbClr val="D83B01"/>
                </a:solidFill>
                <a:prstDash val="solid"/>
                <a:miter lim="800000"/>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15" name="Freeform 24"/>
              <p:cNvSpPr>
                <a:spLocks/>
              </p:cNvSpPr>
              <p:nvPr/>
            </p:nvSpPr>
            <p:spPr bwMode="auto">
              <a:xfrm>
                <a:off x="8697913" y="1876425"/>
                <a:ext cx="68263" cy="60325"/>
              </a:xfrm>
              <a:custGeom>
                <a:avLst/>
                <a:gdLst/>
                <a:ahLst/>
                <a:cxnLst>
                  <a:cxn ang="0">
                    <a:pos x="9" y="0"/>
                  </a:cxn>
                  <a:cxn ang="0">
                    <a:pos x="18" y="9"/>
                  </a:cxn>
                  <a:cxn ang="0">
                    <a:pos x="17" y="16"/>
                  </a:cxn>
                  <a:cxn ang="0">
                    <a:pos x="1" y="16"/>
                  </a:cxn>
                  <a:cxn ang="0">
                    <a:pos x="0" y="9"/>
                  </a:cxn>
                  <a:cxn ang="0">
                    <a:pos x="9" y="0"/>
                  </a:cxn>
                </a:cxnLst>
                <a:rect l="0" t="0" r="r" b="b"/>
                <a:pathLst>
                  <a:path w="18" h="16">
                    <a:moveTo>
                      <a:pt x="9" y="0"/>
                    </a:moveTo>
                    <a:cubicBezTo>
                      <a:pt x="14" y="0"/>
                      <a:pt x="18" y="4"/>
                      <a:pt x="18" y="9"/>
                    </a:cubicBezTo>
                    <a:cubicBezTo>
                      <a:pt x="18" y="10"/>
                      <a:pt x="17" y="14"/>
                      <a:pt x="17" y="16"/>
                    </a:cubicBezTo>
                    <a:cubicBezTo>
                      <a:pt x="1" y="16"/>
                      <a:pt x="1" y="16"/>
                      <a:pt x="1" y="16"/>
                    </a:cubicBezTo>
                    <a:cubicBezTo>
                      <a:pt x="1" y="14"/>
                      <a:pt x="0" y="9"/>
                      <a:pt x="0" y="9"/>
                    </a:cubicBezTo>
                    <a:cubicBezTo>
                      <a:pt x="0" y="4"/>
                      <a:pt x="4" y="0"/>
                      <a:pt x="9" y="0"/>
                    </a:cubicBezTo>
                    <a:close/>
                  </a:path>
                </a:pathLst>
              </a:custGeom>
              <a:noFill/>
              <a:ln w="12700" cap="flat">
                <a:solidFill>
                  <a:srgbClr val="D83B01"/>
                </a:solidFill>
                <a:prstDash val="solid"/>
                <a:miter lim="800000"/>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16" name="Oval 25"/>
              <p:cNvSpPr>
                <a:spLocks noChangeArrowheads="1"/>
              </p:cNvSpPr>
              <p:nvPr/>
            </p:nvSpPr>
            <p:spPr bwMode="auto">
              <a:xfrm>
                <a:off x="8521700" y="1876425"/>
                <a:ext cx="146050" cy="149225"/>
              </a:xfrm>
              <a:prstGeom prst="ellipse">
                <a:avLst/>
              </a:prstGeom>
              <a:noFill/>
              <a:ln w="12700" cap="flat">
                <a:solidFill>
                  <a:srgbClr val="D83B01"/>
                </a:solidFill>
                <a:prstDash val="solid"/>
                <a:miter lim="800000"/>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17" name="Oval 26"/>
              <p:cNvSpPr>
                <a:spLocks noChangeArrowheads="1"/>
              </p:cNvSpPr>
              <p:nvPr/>
            </p:nvSpPr>
            <p:spPr bwMode="auto">
              <a:xfrm>
                <a:off x="8794750" y="1876425"/>
                <a:ext cx="147638" cy="146050"/>
              </a:xfrm>
              <a:prstGeom prst="ellipse">
                <a:avLst/>
              </a:prstGeom>
              <a:noFill/>
              <a:ln w="12700" cap="flat">
                <a:solidFill>
                  <a:srgbClr val="D83B01"/>
                </a:solidFill>
                <a:prstDash val="solid"/>
                <a:miter lim="800000"/>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grpSp>
        <p:grpSp>
          <p:nvGrpSpPr>
            <p:cNvPr id="377" name="Group 85"/>
            <p:cNvGrpSpPr/>
            <p:nvPr/>
          </p:nvGrpSpPr>
          <p:grpSpPr>
            <a:xfrm>
              <a:off x="7489566" y="885986"/>
              <a:ext cx="302594" cy="142490"/>
              <a:chOff x="8550275" y="1600200"/>
              <a:chExt cx="571500" cy="357188"/>
            </a:xfrm>
          </p:grpSpPr>
          <p:sp>
            <p:nvSpPr>
              <p:cNvPr id="411" name="Freeform 31"/>
              <p:cNvSpPr>
                <a:spLocks/>
              </p:cNvSpPr>
              <p:nvPr/>
            </p:nvSpPr>
            <p:spPr bwMode="auto">
              <a:xfrm>
                <a:off x="8602663" y="1690688"/>
                <a:ext cx="431800" cy="187325"/>
              </a:xfrm>
              <a:custGeom>
                <a:avLst/>
                <a:gdLst/>
                <a:ahLst/>
                <a:cxnLst>
                  <a:cxn ang="0">
                    <a:pos x="272" y="118"/>
                  </a:cxn>
                  <a:cxn ang="0">
                    <a:pos x="249" y="118"/>
                  </a:cxn>
                  <a:cxn ang="0">
                    <a:pos x="244" y="118"/>
                  </a:cxn>
                  <a:cxn ang="0">
                    <a:pos x="244" y="0"/>
                  </a:cxn>
                  <a:cxn ang="0">
                    <a:pos x="223" y="0"/>
                  </a:cxn>
                  <a:cxn ang="0">
                    <a:pos x="223" y="118"/>
                  </a:cxn>
                  <a:cxn ang="0">
                    <a:pos x="201" y="118"/>
                  </a:cxn>
                  <a:cxn ang="0">
                    <a:pos x="201" y="43"/>
                  </a:cxn>
                  <a:cxn ang="0">
                    <a:pos x="180" y="43"/>
                  </a:cxn>
                  <a:cxn ang="0">
                    <a:pos x="180" y="118"/>
                  </a:cxn>
                  <a:cxn ang="0">
                    <a:pos x="159" y="118"/>
                  </a:cxn>
                  <a:cxn ang="0">
                    <a:pos x="159" y="69"/>
                  </a:cxn>
                  <a:cxn ang="0">
                    <a:pos x="137" y="69"/>
                  </a:cxn>
                  <a:cxn ang="0">
                    <a:pos x="137" y="118"/>
                  </a:cxn>
                  <a:cxn ang="0">
                    <a:pos x="116" y="118"/>
                  </a:cxn>
                  <a:cxn ang="0">
                    <a:pos x="116" y="83"/>
                  </a:cxn>
                  <a:cxn ang="0">
                    <a:pos x="97" y="83"/>
                  </a:cxn>
                  <a:cxn ang="0">
                    <a:pos x="97" y="118"/>
                  </a:cxn>
                  <a:cxn ang="0">
                    <a:pos x="76" y="118"/>
                  </a:cxn>
                  <a:cxn ang="0">
                    <a:pos x="76" y="92"/>
                  </a:cxn>
                  <a:cxn ang="0">
                    <a:pos x="55" y="92"/>
                  </a:cxn>
                  <a:cxn ang="0">
                    <a:pos x="55" y="118"/>
                  </a:cxn>
                  <a:cxn ang="0">
                    <a:pos x="48" y="118"/>
                  </a:cxn>
                  <a:cxn ang="0">
                    <a:pos x="0" y="118"/>
                  </a:cxn>
                </a:cxnLst>
                <a:rect l="0" t="0" r="r" b="b"/>
                <a:pathLst>
                  <a:path w="272" h="118">
                    <a:moveTo>
                      <a:pt x="272" y="118"/>
                    </a:moveTo>
                    <a:lnTo>
                      <a:pt x="249" y="118"/>
                    </a:lnTo>
                    <a:lnTo>
                      <a:pt x="244" y="118"/>
                    </a:lnTo>
                    <a:lnTo>
                      <a:pt x="244" y="0"/>
                    </a:lnTo>
                    <a:lnTo>
                      <a:pt x="223" y="0"/>
                    </a:lnTo>
                    <a:lnTo>
                      <a:pt x="223" y="118"/>
                    </a:lnTo>
                    <a:lnTo>
                      <a:pt x="201" y="118"/>
                    </a:lnTo>
                    <a:lnTo>
                      <a:pt x="201" y="43"/>
                    </a:lnTo>
                    <a:lnTo>
                      <a:pt x="180" y="43"/>
                    </a:lnTo>
                    <a:lnTo>
                      <a:pt x="180" y="118"/>
                    </a:lnTo>
                    <a:lnTo>
                      <a:pt x="159" y="118"/>
                    </a:lnTo>
                    <a:lnTo>
                      <a:pt x="159" y="69"/>
                    </a:lnTo>
                    <a:lnTo>
                      <a:pt x="137" y="69"/>
                    </a:lnTo>
                    <a:lnTo>
                      <a:pt x="137" y="118"/>
                    </a:lnTo>
                    <a:lnTo>
                      <a:pt x="116" y="118"/>
                    </a:lnTo>
                    <a:lnTo>
                      <a:pt x="116" y="83"/>
                    </a:lnTo>
                    <a:lnTo>
                      <a:pt x="97" y="83"/>
                    </a:lnTo>
                    <a:lnTo>
                      <a:pt x="97" y="118"/>
                    </a:lnTo>
                    <a:lnTo>
                      <a:pt x="76" y="118"/>
                    </a:lnTo>
                    <a:lnTo>
                      <a:pt x="76" y="92"/>
                    </a:lnTo>
                    <a:lnTo>
                      <a:pt x="55" y="92"/>
                    </a:lnTo>
                    <a:lnTo>
                      <a:pt x="55" y="118"/>
                    </a:lnTo>
                    <a:lnTo>
                      <a:pt x="48" y="118"/>
                    </a:lnTo>
                    <a:lnTo>
                      <a:pt x="0" y="118"/>
                    </a:lnTo>
                  </a:path>
                </a:pathLst>
              </a:cu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12" name="Freeform 32"/>
              <p:cNvSpPr>
                <a:spLocks/>
              </p:cNvSpPr>
              <p:nvPr/>
            </p:nvSpPr>
            <p:spPr bwMode="auto">
              <a:xfrm>
                <a:off x="8550275" y="1600200"/>
                <a:ext cx="571500" cy="357188"/>
              </a:xfrm>
              <a:custGeom>
                <a:avLst/>
                <a:gdLst/>
                <a:ahLst/>
                <a:cxnLst>
                  <a:cxn ang="0">
                    <a:pos x="152" y="85"/>
                  </a:cxn>
                  <a:cxn ang="0">
                    <a:pos x="142" y="95"/>
                  </a:cxn>
                  <a:cxn ang="0">
                    <a:pos x="10" y="95"/>
                  </a:cxn>
                  <a:cxn ang="0">
                    <a:pos x="0" y="85"/>
                  </a:cxn>
                  <a:cxn ang="0">
                    <a:pos x="139" y="85"/>
                  </a:cxn>
                  <a:cxn ang="0">
                    <a:pos x="139" y="0"/>
                  </a:cxn>
                  <a:cxn ang="0">
                    <a:pos x="14" y="0"/>
                  </a:cxn>
                  <a:cxn ang="0">
                    <a:pos x="14" y="73"/>
                  </a:cxn>
                </a:cxnLst>
                <a:rect l="0" t="0" r="r" b="b"/>
                <a:pathLst>
                  <a:path w="152" h="95">
                    <a:moveTo>
                      <a:pt x="152" y="85"/>
                    </a:moveTo>
                    <a:cubicBezTo>
                      <a:pt x="152" y="90"/>
                      <a:pt x="148" y="95"/>
                      <a:pt x="142" y="95"/>
                    </a:cubicBezTo>
                    <a:cubicBezTo>
                      <a:pt x="10" y="95"/>
                      <a:pt x="10" y="95"/>
                      <a:pt x="10" y="95"/>
                    </a:cubicBezTo>
                    <a:cubicBezTo>
                      <a:pt x="5" y="95"/>
                      <a:pt x="0" y="90"/>
                      <a:pt x="0" y="85"/>
                    </a:cubicBezTo>
                    <a:cubicBezTo>
                      <a:pt x="139" y="85"/>
                      <a:pt x="139" y="85"/>
                      <a:pt x="139" y="85"/>
                    </a:cubicBezTo>
                    <a:cubicBezTo>
                      <a:pt x="139" y="0"/>
                      <a:pt x="139" y="0"/>
                      <a:pt x="139" y="0"/>
                    </a:cubicBezTo>
                    <a:cubicBezTo>
                      <a:pt x="14" y="0"/>
                      <a:pt x="14" y="0"/>
                      <a:pt x="14" y="0"/>
                    </a:cubicBezTo>
                    <a:cubicBezTo>
                      <a:pt x="14" y="73"/>
                      <a:pt x="14" y="73"/>
                      <a:pt x="14" y="73"/>
                    </a:cubicBezTo>
                  </a:path>
                </a:pathLst>
              </a:cu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13" name="Freeform 33"/>
              <p:cNvSpPr>
                <a:spLocks/>
              </p:cNvSpPr>
              <p:nvPr/>
            </p:nvSpPr>
            <p:spPr bwMode="auto">
              <a:xfrm>
                <a:off x="8640763" y="1671638"/>
                <a:ext cx="225425" cy="139700"/>
              </a:xfrm>
              <a:custGeom>
                <a:avLst/>
                <a:gdLst/>
                <a:ahLst/>
                <a:cxnLst>
                  <a:cxn ang="0">
                    <a:pos x="0" y="37"/>
                  </a:cxn>
                  <a:cxn ang="0">
                    <a:pos x="25" y="28"/>
                  </a:cxn>
                  <a:cxn ang="0">
                    <a:pos x="44" y="10"/>
                  </a:cxn>
                  <a:cxn ang="0">
                    <a:pos x="37" y="0"/>
                  </a:cxn>
                  <a:cxn ang="0">
                    <a:pos x="60" y="0"/>
                  </a:cxn>
                  <a:cxn ang="0">
                    <a:pos x="55" y="18"/>
                  </a:cxn>
                </a:cxnLst>
                <a:rect l="0" t="0" r="r" b="b"/>
                <a:pathLst>
                  <a:path w="60" h="37">
                    <a:moveTo>
                      <a:pt x="0" y="37"/>
                    </a:moveTo>
                    <a:cubicBezTo>
                      <a:pt x="0" y="37"/>
                      <a:pt x="13" y="36"/>
                      <a:pt x="25" y="28"/>
                    </a:cubicBezTo>
                    <a:cubicBezTo>
                      <a:pt x="41" y="20"/>
                      <a:pt x="44" y="10"/>
                      <a:pt x="44" y="10"/>
                    </a:cubicBezTo>
                    <a:cubicBezTo>
                      <a:pt x="37" y="0"/>
                      <a:pt x="37" y="0"/>
                      <a:pt x="37" y="0"/>
                    </a:cubicBezTo>
                    <a:cubicBezTo>
                      <a:pt x="60" y="0"/>
                      <a:pt x="60" y="0"/>
                      <a:pt x="60" y="0"/>
                    </a:cubicBezTo>
                    <a:cubicBezTo>
                      <a:pt x="55" y="18"/>
                      <a:pt x="55" y="18"/>
                      <a:pt x="55" y="18"/>
                    </a:cubicBezTo>
                  </a:path>
                </a:pathLst>
              </a:cu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grpSp>
        <p:sp>
          <p:nvSpPr>
            <p:cNvPr id="378" name="Rectangle 377"/>
            <p:cNvSpPr/>
            <p:nvPr/>
          </p:nvSpPr>
          <p:spPr>
            <a:xfrm>
              <a:off x="7456688" y="1145639"/>
              <a:ext cx="1097824" cy="226182"/>
            </a:xfrm>
            <a:prstGeom prst="rect">
              <a:avLst/>
            </a:prstGeom>
            <a:solidFill>
              <a:srgbClr val="FFFFFF"/>
            </a:solidFill>
            <a:ln w="9525" cap="flat" cmpd="sng" algn="ctr">
              <a:solidFill>
                <a:srgbClr val="D83B01"/>
              </a:solidFill>
              <a:prstDash val="solid"/>
            </a:ln>
            <a:effectLst/>
          </p:spPr>
          <p:txBody>
            <a:bodyPr lIns="108843" tIns="54422" rIns="108843" bIns="54422" rtlCol="0" anchor="ctr" anchorCtr="0"/>
            <a:lstStyle/>
            <a:p>
              <a:pPr algn="ctr" defTabSz="896386">
                <a:defRPr/>
              </a:pPr>
              <a:r>
                <a:rPr lang="en-US" sz="1470" kern="0" dirty="0">
                  <a:solidFill>
                    <a:srgbClr val="505050"/>
                  </a:solidFill>
                  <a:latin typeface="Segoe UI"/>
                </a:rPr>
                <a:t>         </a:t>
              </a:r>
            </a:p>
          </p:txBody>
        </p:sp>
        <p:sp>
          <p:nvSpPr>
            <p:cNvPr id="379" name="Rectangle 378"/>
            <p:cNvSpPr/>
            <p:nvPr/>
          </p:nvSpPr>
          <p:spPr>
            <a:xfrm>
              <a:off x="7594174" y="1098984"/>
              <a:ext cx="1059471" cy="312165"/>
            </a:xfrm>
            <a:prstGeom prst="rect">
              <a:avLst/>
            </a:prstGeom>
          </p:spPr>
          <p:txBody>
            <a:bodyPr wrap="square" lIns="108843" tIns="54422" rIns="108843" bIns="54422">
              <a:spAutoFit/>
            </a:bodyPr>
            <a:lstStyle/>
            <a:p>
              <a:pPr algn="ctr" defTabSz="896386">
                <a:defRPr/>
              </a:pPr>
              <a:r>
                <a:rPr lang="en-US" sz="637" kern="0" dirty="0">
                  <a:solidFill>
                    <a:srgbClr val="D83B01"/>
                  </a:solidFill>
                  <a:latin typeface="Segoe UI"/>
                </a:rPr>
                <a:t>Financial, tax and operational reporting</a:t>
              </a:r>
            </a:p>
          </p:txBody>
        </p:sp>
        <p:grpSp>
          <p:nvGrpSpPr>
            <p:cNvPr id="380" name="Group 97"/>
            <p:cNvGrpSpPr>
              <a:grpSpLocks noChangeAspect="1"/>
            </p:cNvGrpSpPr>
            <p:nvPr/>
          </p:nvGrpSpPr>
          <p:grpSpPr>
            <a:xfrm>
              <a:off x="7486014" y="1158948"/>
              <a:ext cx="177280" cy="188738"/>
              <a:chOff x="8645525" y="1528763"/>
              <a:chExt cx="292100" cy="412750"/>
            </a:xfrm>
          </p:grpSpPr>
          <p:sp>
            <p:nvSpPr>
              <p:cNvPr id="403" name="Freeform 38"/>
              <p:cNvSpPr>
                <a:spLocks/>
              </p:cNvSpPr>
              <p:nvPr/>
            </p:nvSpPr>
            <p:spPr bwMode="auto">
              <a:xfrm>
                <a:off x="8645525" y="1528763"/>
                <a:ext cx="292100" cy="412750"/>
              </a:xfrm>
              <a:custGeom>
                <a:avLst/>
                <a:gdLst/>
                <a:ahLst/>
                <a:cxnLst>
                  <a:cxn ang="0">
                    <a:pos x="69" y="110"/>
                  </a:cxn>
                  <a:cxn ang="0">
                    <a:pos x="76" y="110"/>
                  </a:cxn>
                  <a:cxn ang="0">
                    <a:pos x="78" y="107"/>
                  </a:cxn>
                  <a:cxn ang="0">
                    <a:pos x="78" y="14"/>
                  </a:cxn>
                  <a:cxn ang="0">
                    <a:pos x="76" y="11"/>
                  </a:cxn>
                  <a:cxn ang="0">
                    <a:pos x="56" y="11"/>
                  </a:cxn>
                  <a:cxn ang="0">
                    <a:pos x="56" y="3"/>
                  </a:cxn>
                  <a:cxn ang="0">
                    <a:pos x="52" y="0"/>
                  </a:cxn>
                  <a:cxn ang="0">
                    <a:pos x="26" y="0"/>
                  </a:cxn>
                  <a:cxn ang="0">
                    <a:pos x="22" y="3"/>
                  </a:cxn>
                  <a:cxn ang="0">
                    <a:pos x="22" y="11"/>
                  </a:cxn>
                  <a:cxn ang="0">
                    <a:pos x="3" y="11"/>
                  </a:cxn>
                  <a:cxn ang="0">
                    <a:pos x="0" y="14"/>
                  </a:cxn>
                  <a:cxn ang="0">
                    <a:pos x="0" y="107"/>
                  </a:cxn>
                  <a:cxn ang="0">
                    <a:pos x="3" y="110"/>
                  </a:cxn>
                  <a:cxn ang="0">
                    <a:pos x="42" y="110"/>
                  </a:cxn>
                </a:cxnLst>
                <a:rect l="0" t="0" r="r" b="b"/>
                <a:pathLst>
                  <a:path w="78" h="110">
                    <a:moveTo>
                      <a:pt x="69" y="110"/>
                    </a:moveTo>
                    <a:cubicBezTo>
                      <a:pt x="76" y="110"/>
                      <a:pt x="76" y="110"/>
                      <a:pt x="76" y="110"/>
                    </a:cubicBezTo>
                    <a:cubicBezTo>
                      <a:pt x="77" y="110"/>
                      <a:pt x="78" y="109"/>
                      <a:pt x="78" y="107"/>
                    </a:cubicBezTo>
                    <a:cubicBezTo>
                      <a:pt x="78" y="14"/>
                      <a:pt x="78" y="14"/>
                      <a:pt x="78" y="14"/>
                    </a:cubicBezTo>
                    <a:cubicBezTo>
                      <a:pt x="78" y="12"/>
                      <a:pt x="77" y="11"/>
                      <a:pt x="76" y="11"/>
                    </a:cubicBezTo>
                    <a:cubicBezTo>
                      <a:pt x="56" y="11"/>
                      <a:pt x="56" y="11"/>
                      <a:pt x="56" y="11"/>
                    </a:cubicBezTo>
                    <a:cubicBezTo>
                      <a:pt x="56" y="3"/>
                      <a:pt x="56" y="3"/>
                      <a:pt x="56" y="3"/>
                    </a:cubicBezTo>
                    <a:cubicBezTo>
                      <a:pt x="56" y="2"/>
                      <a:pt x="54" y="0"/>
                      <a:pt x="52" y="0"/>
                    </a:cubicBezTo>
                    <a:cubicBezTo>
                      <a:pt x="26" y="0"/>
                      <a:pt x="26" y="0"/>
                      <a:pt x="26" y="0"/>
                    </a:cubicBezTo>
                    <a:cubicBezTo>
                      <a:pt x="24" y="0"/>
                      <a:pt x="22" y="2"/>
                      <a:pt x="22" y="3"/>
                    </a:cubicBezTo>
                    <a:cubicBezTo>
                      <a:pt x="22" y="11"/>
                      <a:pt x="22" y="11"/>
                      <a:pt x="22" y="11"/>
                    </a:cubicBezTo>
                    <a:cubicBezTo>
                      <a:pt x="3" y="11"/>
                      <a:pt x="3" y="11"/>
                      <a:pt x="3" y="11"/>
                    </a:cubicBezTo>
                    <a:cubicBezTo>
                      <a:pt x="1" y="11"/>
                      <a:pt x="0" y="12"/>
                      <a:pt x="0" y="14"/>
                    </a:cubicBezTo>
                    <a:cubicBezTo>
                      <a:pt x="0" y="107"/>
                      <a:pt x="0" y="107"/>
                      <a:pt x="0" y="107"/>
                    </a:cubicBezTo>
                    <a:cubicBezTo>
                      <a:pt x="0" y="109"/>
                      <a:pt x="1" y="110"/>
                      <a:pt x="3" y="110"/>
                    </a:cubicBezTo>
                    <a:cubicBezTo>
                      <a:pt x="42" y="110"/>
                      <a:pt x="42" y="110"/>
                      <a:pt x="42" y="110"/>
                    </a:cubicBezTo>
                  </a:path>
                </a:pathLst>
              </a:cu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04" name="Oval 39"/>
              <p:cNvSpPr>
                <a:spLocks noChangeArrowheads="1"/>
              </p:cNvSpPr>
              <p:nvPr/>
            </p:nvSpPr>
            <p:spPr bwMode="auto">
              <a:xfrm>
                <a:off x="8709025" y="1655763"/>
                <a:ext cx="57150" cy="57150"/>
              </a:xfrm>
              <a:prstGeom prst="ellipse">
                <a:avLst/>
              </a:pr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05" name="Oval 40"/>
              <p:cNvSpPr>
                <a:spLocks noChangeArrowheads="1"/>
              </p:cNvSpPr>
              <p:nvPr/>
            </p:nvSpPr>
            <p:spPr bwMode="auto">
              <a:xfrm>
                <a:off x="8709025" y="1735138"/>
                <a:ext cx="57150" cy="60325"/>
              </a:xfrm>
              <a:prstGeom prst="ellipse">
                <a:avLst/>
              </a:pr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06" name="Oval 41"/>
              <p:cNvSpPr>
                <a:spLocks noChangeArrowheads="1"/>
              </p:cNvSpPr>
              <p:nvPr/>
            </p:nvSpPr>
            <p:spPr bwMode="auto">
              <a:xfrm>
                <a:off x="8709025" y="1817688"/>
                <a:ext cx="57150" cy="60325"/>
              </a:xfrm>
              <a:prstGeom prst="ellipse">
                <a:avLst/>
              </a:pr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07" name="Freeform 42"/>
              <p:cNvSpPr>
                <a:spLocks/>
              </p:cNvSpPr>
              <p:nvPr/>
            </p:nvSpPr>
            <p:spPr bwMode="auto">
              <a:xfrm>
                <a:off x="8728075" y="1589088"/>
                <a:ext cx="127000" cy="25400"/>
              </a:xfrm>
              <a:custGeom>
                <a:avLst/>
                <a:gdLst/>
                <a:ahLst/>
                <a:cxnLst>
                  <a:cxn ang="0">
                    <a:pos x="34" y="0"/>
                  </a:cxn>
                  <a:cxn ang="0">
                    <a:pos x="34" y="3"/>
                  </a:cxn>
                  <a:cxn ang="0">
                    <a:pos x="30" y="7"/>
                  </a:cxn>
                  <a:cxn ang="0">
                    <a:pos x="4" y="7"/>
                  </a:cxn>
                  <a:cxn ang="0">
                    <a:pos x="0" y="3"/>
                  </a:cxn>
                  <a:cxn ang="0">
                    <a:pos x="0" y="1"/>
                  </a:cxn>
                </a:cxnLst>
                <a:rect l="0" t="0" r="r" b="b"/>
                <a:pathLst>
                  <a:path w="34" h="7">
                    <a:moveTo>
                      <a:pt x="34" y="0"/>
                    </a:moveTo>
                    <a:cubicBezTo>
                      <a:pt x="34" y="3"/>
                      <a:pt x="34" y="3"/>
                      <a:pt x="34" y="3"/>
                    </a:cubicBezTo>
                    <a:cubicBezTo>
                      <a:pt x="34" y="5"/>
                      <a:pt x="32" y="7"/>
                      <a:pt x="30" y="7"/>
                    </a:cubicBezTo>
                    <a:cubicBezTo>
                      <a:pt x="4" y="7"/>
                      <a:pt x="4" y="7"/>
                      <a:pt x="4" y="7"/>
                    </a:cubicBezTo>
                    <a:cubicBezTo>
                      <a:pt x="2" y="7"/>
                      <a:pt x="0" y="5"/>
                      <a:pt x="0" y="3"/>
                    </a:cubicBezTo>
                    <a:cubicBezTo>
                      <a:pt x="0" y="1"/>
                      <a:pt x="0" y="1"/>
                      <a:pt x="0" y="1"/>
                    </a:cubicBezTo>
                  </a:path>
                </a:pathLst>
              </a:cu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08" name="Line 43"/>
              <p:cNvSpPr>
                <a:spLocks noChangeShapeType="1"/>
              </p:cNvSpPr>
              <p:nvPr/>
            </p:nvSpPr>
            <p:spPr bwMode="auto">
              <a:xfrm>
                <a:off x="8796338" y="1663700"/>
                <a:ext cx="66675" cy="1588"/>
              </a:xfrm>
              <a:prstGeom prst="line">
                <a:avLst/>
              </a:pr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09" name="Line 44"/>
              <p:cNvSpPr>
                <a:spLocks noChangeShapeType="1"/>
              </p:cNvSpPr>
              <p:nvPr/>
            </p:nvSpPr>
            <p:spPr bwMode="auto">
              <a:xfrm>
                <a:off x="8796338" y="1765300"/>
                <a:ext cx="66675" cy="1588"/>
              </a:xfrm>
              <a:prstGeom prst="line">
                <a:avLst/>
              </a:pr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10" name="Line 45"/>
              <p:cNvSpPr>
                <a:spLocks noChangeShapeType="1"/>
              </p:cNvSpPr>
              <p:nvPr/>
            </p:nvSpPr>
            <p:spPr bwMode="auto">
              <a:xfrm>
                <a:off x="8796338" y="1851025"/>
                <a:ext cx="66675" cy="1588"/>
              </a:xfrm>
              <a:prstGeom prst="line">
                <a:avLst/>
              </a:pr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grpSp>
        <p:sp>
          <p:nvSpPr>
            <p:cNvPr id="381" name="Left-Right Arrow 380"/>
            <p:cNvSpPr/>
            <p:nvPr/>
          </p:nvSpPr>
          <p:spPr>
            <a:xfrm>
              <a:off x="4216322" y="670064"/>
              <a:ext cx="528009" cy="160304"/>
            </a:xfrm>
            <a:prstGeom prst="leftRightArrow">
              <a:avLst/>
            </a:prstGeom>
            <a:solidFill>
              <a:srgbClr val="0078D7"/>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sp>
          <p:nvSpPr>
            <p:cNvPr id="382" name="Rectangle 381"/>
            <p:cNvSpPr/>
            <p:nvPr/>
          </p:nvSpPr>
          <p:spPr>
            <a:xfrm>
              <a:off x="4494464" y="1142762"/>
              <a:ext cx="590035" cy="299293"/>
            </a:xfrm>
            <a:prstGeom prst="rect">
              <a:avLst/>
            </a:prstGeom>
            <a:solidFill>
              <a:srgbClr val="FFFFFF">
                <a:lumMod val="20000"/>
                <a:lumOff val="80000"/>
              </a:srgbClr>
            </a:solidFill>
            <a:ln w="9525" cap="flat" cmpd="sng" algn="ctr">
              <a:solidFill>
                <a:srgbClr val="D83B01"/>
              </a:solidFill>
              <a:prstDash val="solid"/>
            </a:ln>
            <a:effectLst/>
          </p:spPr>
          <p:txBody>
            <a:bodyPr rtlCol="0" anchor="t" anchorCtr="0"/>
            <a:lstStyle/>
            <a:p>
              <a:pPr algn="ctr" defTabSz="896386">
                <a:defRPr/>
              </a:pPr>
              <a:endParaRPr lang="en-US" sz="1470" kern="0" dirty="0">
                <a:solidFill>
                  <a:srgbClr val="505050"/>
                </a:solidFill>
                <a:latin typeface="Segoe UI"/>
              </a:endParaRPr>
            </a:p>
          </p:txBody>
        </p:sp>
        <p:sp>
          <p:nvSpPr>
            <p:cNvPr id="383" name="Rectangle 382"/>
            <p:cNvSpPr/>
            <p:nvPr/>
          </p:nvSpPr>
          <p:spPr>
            <a:xfrm>
              <a:off x="4488180" y="1165894"/>
              <a:ext cx="619975" cy="276999"/>
            </a:xfrm>
            <a:prstGeom prst="rect">
              <a:avLst/>
            </a:prstGeom>
          </p:spPr>
          <p:txBody>
            <a:bodyPr wrap="square">
              <a:spAutoFit/>
            </a:bodyPr>
            <a:lstStyle/>
            <a:p>
              <a:pPr algn="ctr" defTabSz="896386">
                <a:defRPr/>
              </a:pPr>
              <a:r>
                <a:rPr lang="en-US" sz="588" b="1" kern="0" dirty="0">
                  <a:solidFill>
                    <a:sysClr val="windowText" lastClr="000000"/>
                  </a:solidFill>
                  <a:latin typeface="Segoe UI"/>
                </a:rPr>
                <a:t>Near line storage</a:t>
              </a:r>
              <a:endParaRPr lang="en-US" sz="588" kern="0" dirty="0">
                <a:solidFill>
                  <a:sysClr val="windowText" lastClr="000000"/>
                </a:solidFill>
                <a:latin typeface="Segoe UI"/>
              </a:endParaRPr>
            </a:p>
          </p:txBody>
        </p:sp>
        <p:grpSp>
          <p:nvGrpSpPr>
            <p:cNvPr id="384" name="Group 85"/>
            <p:cNvGrpSpPr/>
            <p:nvPr/>
          </p:nvGrpSpPr>
          <p:grpSpPr>
            <a:xfrm>
              <a:off x="7493251" y="1426919"/>
              <a:ext cx="302594" cy="142490"/>
              <a:chOff x="8550275" y="1600200"/>
              <a:chExt cx="571500" cy="357188"/>
            </a:xfrm>
          </p:grpSpPr>
          <p:sp>
            <p:nvSpPr>
              <p:cNvPr id="400" name="Freeform 31"/>
              <p:cNvSpPr>
                <a:spLocks/>
              </p:cNvSpPr>
              <p:nvPr/>
            </p:nvSpPr>
            <p:spPr bwMode="auto">
              <a:xfrm>
                <a:off x="8602663" y="1690688"/>
                <a:ext cx="431800" cy="187325"/>
              </a:xfrm>
              <a:custGeom>
                <a:avLst/>
                <a:gdLst/>
                <a:ahLst/>
                <a:cxnLst>
                  <a:cxn ang="0">
                    <a:pos x="272" y="118"/>
                  </a:cxn>
                  <a:cxn ang="0">
                    <a:pos x="249" y="118"/>
                  </a:cxn>
                  <a:cxn ang="0">
                    <a:pos x="244" y="118"/>
                  </a:cxn>
                  <a:cxn ang="0">
                    <a:pos x="244" y="0"/>
                  </a:cxn>
                  <a:cxn ang="0">
                    <a:pos x="223" y="0"/>
                  </a:cxn>
                  <a:cxn ang="0">
                    <a:pos x="223" y="118"/>
                  </a:cxn>
                  <a:cxn ang="0">
                    <a:pos x="201" y="118"/>
                  </a:cxn>
                  <a:cxn ang="0">
                    <a:pos x="201" y="43"/>
                  </a:cxn>
                  <a:cxn ang="0">
                    <a:pos x="180" y="43"/>
                  </a:cxn>
                  <a:cxn ang="0">
                    <a:pos x="180" y="118"/>
                  </a:cxn>
                  <a:cxn ang="0">
                    <a:pos x="159" y="118"/>
                  </a:cxn>
                  <a:cxn ang="0">
                    <a:pos x="159" y="69"/>
                  </a:cxn>
                  <a:cxn ang="0">
                    <a:pos x="137" y="69"/>
                  </a:cxn>
                  <a:cxn ang="0">
                    <a:pos x="137" y="118"/>
                  </a:cxn>
                  <a:cxn ang="0">
                    <a:pos x="116" y="118"/>
                  </a:cxn>
                  <a:cxn ang="0">
                    <a:pos x="116" y="83"/>
                  </a:cxn>
                  <a:cxn ang="0">
                    <a:pos x="97" y="83"/>
                  </a:cxn>
                  <a:cxn ang="0">
                    <a:pos x="97" y="118"/>
                  </a:cxn>
                  <a:cxn ang="0">
                    <a:pos x="76" y="118"/>
                  </a:cxn>
                  <a:cxn ang="0">
                    <a:pos x="76" y="92"/>
                  </a:cxn>
                  <a:cxn ang="0">
                    <a:pos x="55" y="92"/>
                  </a:cxn>
                  <a:cxn ang="0">
                    <a:pos x="55" y="118"/>
                  </a:cxn>
                  <a:cxn ang="0">
                    <a:pos x="48" y="118"/>
                  </a:cxn>
                  <a:cxn ang="0">
                    <a:pos x="0" y="118"/>
                  </a:cxn>
                </a:cxnLst>
                <a:rect l="0" t="0" r="r" b="b"/>
                <a:pathLst>
                  <a:path w="272" h="118">
                    <a:moveTo>
                      <a:pt x="272" y="118"/>
                    </a:moveTo>
                    <a:lnTo>
                      <a:pt x="249" y="118"/>
                    </a:lnTo>
                    <a:lnTo>
                      <a:pt x="244" y="118"/>
                    </a:lnTo>
                    <a:lnTo>
                      <a:pt x="244" y="0"/>
                    </a:lnTo>
                    <a:lnTo>
                      <a:pt x="223" y="0"/>
                    </a:lnTo>
                    <a:lnTo>
                      <a:pt x="223" y="118"/>
                    </a:lnTo>
                    <a:lnTo>
                      <a:pt x="201" y="118"/>
                    </a:lnTo>
                    <a:lnTo>
                      <a:pt x="201" y="43"/>
                    </a:lnTo>
                    <a:lnTo>
                      <a:pt x="180" y="43"/>
                    </a:lnTo>
                    <a:lnTo>
                      <a:pt x="180" y="118"/>
                    </a:lnTo>
                    <a:lnTo>
                      <a:pt x="159" y="118"/>
                    </a:lnTo>
                    <a:lnTo>
                      <a:pt x="159" y="69"/>
                    </a:lnTo>
                    <a:lnTo>
                      <a:pt x="137" y="69"/>
                    </a:lnTo>
                    <a:lnTo>
                      <a:pt x="137" y="118"/>
                    </a:lnTo>
                    <a:lnTo>
                      <a:pt x="116" y="118"/>
                    </a:lnTo>
                    <a:lnTo>
                      <a:pt x="116" y="83"/>
                    </a:lnTo>
                    <a:lnTo>
                      <a:pt x="97" y="83"/>
                    </a:lnTo>
                    <a:lnTo>
                      <a:pt x="97" y="118"/>
                    </a:lnTo>
                    <a:lnTo>
                      <a:pt x="76" y="118"/>
                    </a:lnTo>
                    <a:lnTo>
                      <a:pt x="76" y="92"/>
                    </a:lnTo>
                    <a:lnTo>
                      <a:pt x="55" y="92"/>
                    </a:lnTo>
                    <a:lnTo>
                      <a:pt x="55" y="118"/>
                    </a:lnTo>
                    <a:lnTo>
                      <a:pt x="48" y="118"/>
                    </a:lnTo>
                    <a:lnTo>
                      <a:pt x="0" y="118"/>
                    </a:lnTo>
                  </a:path>
                </a:pathLst>
              </a:cu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01" name="Freeform 32"/>
              <p:cNvSpPr>
                <a:spLocks/>
              </p:cNvSpPr>
              <p:nvPr/>
            </p:nvSpPr>
            <p:spPr bwMode="auto">
              <a:xfrm>
                <a:off x="8550275" y="1600200"/>
                <a:ext cx="571500" cy="357188"/>
              </a:xfrm>
              <a:custGeom>
                <a:avLst/>
                <a:gdLst/>
                <a:ahLst/>
                <a:cxnLst>
                  <a:cxn ang="0">
                    <a:pos x="152" y="85"/>
                  </a:cxn>
                  <a:cxn ang="0">
                    <a:pos x="142" y="95"/>
                  </a:cxn>
                  <a:cxn ang="0">
                    <a:pos x="10" y="95"/>
                  </a:cxn>
                  <a:cxn ang="0">
                    <a:pos x="0" y="85"/>
                  </a:cxn>
                  <a:cxn ang="0">
                    <a:pos x="139" y="85"/>
                  </a:cxn>
                  <a:cxn ang="0">
                    <a:pos x="139" y="0"/>
                  </a:cxn>
                  <a:cxn ang="0">
                    <a:pos x="14" y="0"/>
                  </a:cxn>
                  <a:cxn ang="0">
                    <a:pos x="14" y="73"/>
                  </a:cxn>
                </a:cxnLst>
                <a:rect l="0" t="0" r="r" b="b"/>
                <a:pathLst>
                  <a:path w="152" h="95">
                    <a:moveTo>
                      <a:pt x="152" y="85"/>
                    </a:moveTo>
                    <a:cubicBezTo>
                      <a:pt x="152" y="90"/>
                      <a:pt x="148" y="95"/>
                      <a:pt x="142" y="95"/>
                    </a:cubicBezTo>
                    <a:cubicBezTo>
                      <a:pt x="10" y="95"/>
                      <a:pt x="10" y="95"/>
                      <a:pt x="10" y="95"/>
                    </a:cubicBezTo>
                    <a:cubicBezTo>
                      <a:pt x="5" y="95"/>
                      <a:pt x="0" y="90"/>
                      <a:pt x="0" y="85"/>
                    </a:cubicBezTo>
                    <a:cubicBezTo>
                      <a:pt x="139" y="85"/>
                      <a:pt x="139" y="85"/>
                      <a:pt x="139" y="85"/>
                    </a:cubicBezTo>
                    <a:cubicBezTo>
                      <a:pt x="139" y="0"/>
                      <a:pt x="139" y="0"/>
                      <a:pt x="139" y="0"/>
                    </a:cubicBezTo>
                    <a:cubicBezTo>
                      <a:pt x="14" y="0"/>
                      <a:pt x="14" y="0"/>
                      <a:pt x="14" y="0"/>
                    </a:cubicBezTo>
                    <a:cubicBezTo>
                      <a:pt x="14" y="73"/>
                      <a:pt x="14" y="73"/>
                      <a:pt x="14" y="73"/>
                    </a:cubicBezTo>
                  </a:path>
                </a:pathLst>
              </a:cu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402" name="Freeform 33"/>
              <p:cNvSpPr>
                <a:spLocks/>
              </p:cNvSpPr>
              <p:nvPr/>
            </p:nvSpPr>
            <p:spPr bwMode="auto">
              <a:xfrm>
                <a:off x="8640763" y="1671638"/>
                <a:ext cx="225425" cy="139700"/>
              </a:xfrm>
              <a:custGeom>
                <a:avLst/>
                <a:gdLst/>
                <a:ahLst/>
                <a:cxnLst>
                  <a:cxn ang="0">
                    <a:pos x="0" y="37"/>
                  </a:cxn>
                  <a:cxn ang="0">
                    <a:pos x="25" y="28"/>
                  </a:cxn>
                  <a:cxn ang="0">
                    <a:pos x="44" y="10"/>
                  </a:cxn>
                  <a:cxn ang="0">
                    <a:pos x="37" y="0"/>
                  </a:cxn>
                  <a:cxn ang="0">
                    <a:pos x="60" y="0"/>
                  </a:cxn>
                  <a:cxn ang="0">
                    <a:pos x="55" y="18"/>
                  </a:cxn>
                </a:cxnLst>
                <a:rect l="0" t="0" r="r" b="b"/>
                <a:pathLst>
                  <a:path w="60" h="37">
                    <a:moveTo>
                      <a:pt x="0" y="37"/>
                    </a:moveTo>
                    <a:cubicBezTo>
                      <a:pt x="0" y="37"/>
                      <a:pt x="13" y="36"/>
                      <a:pt x="25" y="28"/>
                    </a:cubicBezTo>
                    <a:cubicBezTo>
                      <a:pt x="41" y="20"/>
                      <a:pt x="44" y="10"/>
                      <a:pt x="44" y="10"/>
                    </a:cubicBezTo>
                    <a:cubicBezTo>
                      <a:pt x="37" y="0"/>
                      <a:pt x="37" y="0"/>
                      <a:pt x="37" y="0"/>
                    </a:cubicBezTo>
                    <a:cubicBezTo>
                      <a:pt x="60" y="0"/>
                      <a:pt x="60" y="0"/>
                      <a:pt x="60" y="0"/>
                    </a:cubicBezTo>
                    <a:cubicBezTo>
                      <a:pt x="55" y="18"/>
                      <a:pt x="55" y="18"/>
                      <a:pt x="55" y="18"/>
                    </a:cubicBezTo>
                  </a:path>
                </a:pathLst>
              </a:custGeom>
              <a:noFill/>
              <a:ln w="12700" cap="rnd">
                <a:solidFill>
                  <a:srgbClr val="D83B01"/>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grpSp>
        <p:sp>
          <p:nvSpPr>
            <p:cNvPr id="385" name="Rectangle 384"/>
            <p:cNvSpPr/>
            <p:nvPr/>
          </p:nvSpPr>
          <p:spPr>
            <a:xfrm>
              <a:off x="4745813" y="210547"/>
              <a:ext cx="2074064" cy="712752"/>
            </a:xfrm>
            <a:prstGeom prst="rect">
              <a:avLst/>
            </a:prstGeom>
            <a:solidFill>
              <a:srgbClr val="D83B01"/>
            </a:solidFill>
            <a:ln w="19050" cap="flat" cmpd="sng" algn="ctr">
              <a:noFill/>
              <a:prstDash val="solid"/>
            </a:ln>
            <a:effectLst/>
          </p:spPr>
          <p:txBody>
            <a:bodyPr lIns="108843" tIns="54422" rIns="108843" bIns="54422" rtlCol="0" anchor="t" anchorCtr="0"/>
            <a:lstStyle/>
            <a:p>
              <a:pPr algn="ctr" defTabSz="896386">
                <a:defRPr/>
              </a:pPr>
              <a:r>
                <a:rPr lang="en-US" sz="637" kern="0" dirty="0">
                  <a:solidFill>
                    <a:srgbClr val="FFFFFF"/>
                  </a:solidFill>
                  <a:latin typeface="Segoe UI"/>
                </a:rPr>
                <a:t>Enterprise Information Accelerator</a:t>
              </a:r>
            </a:p>
          </p:txBody>
        </p:sp>
        <p:sp>
          <p:nvSpPr>
            <p:cNvPr id="386" name="Rectangle 385"/>
            <p:cNvSpPr/>
            <p:nvPr/>
          </p:nvSpPr>
          <p:spPr>
            <a:xfrm>
              <a:off x="4802529" y="395117"/>
              <a:ext cx="647059" cy="293997"/>
            </a:xfrm>
            <a:prstGeom prst="rect">
              <a:avLst/>
            </a:prstGeom>
            <a:solidFill>
              <a:srgbClr val="D83B01"/>
            </a:solidFill>
            <a:ln w="9525" cap="flat" cmpd="sng" algn="ctr">
              <a:noFill/>
              <a:prstDash val="solid"/>
            </a:ln>
            <a:effectLst/>
          </p:spPr>
          <p:txBody>
            <a:bodyPr lIns="108843" tIns="54422" rIns="108843" bIns="54422" rtlCol="0" anchor="t" anchorCtr="0"/>
            <a:lstStyle/>
            <a:p>
              <a:pPr algn="ctr" defTabSz="896386">
                <a:defRPr/>
              </a:pPr>
              <a:r>
                <a:rPr lang="en-US" sz="637" kern="0" dirty="0">
                  <a:solidFill>
                    <a:srgbClr val="FFFFFF"/>
                  </a:solidFill>
                  <a:latin typeface="Segoe UI"/>
                </a:rPr>
                <a:t>ERP Data Warehouse</a:t>
              </a:r>
            </a:p>
          </p:txBody>
        </p:sp>
        <p:sp>
          <p:nvSpPr>
            <p:cNvPr id="387" name="Rectangle 386"/>
            <p:cNvSpPr/>
            <p:nvPr/>
          </p:nvSpPr>
          <p:spPr>
            <a:xfrm>
              <a:off x="4983724" y="719657"/>
              <a:ext cx="1807438" cy="166601"/>
            </a:xfrm>
            <a:prstGeom prst="rect">
              <a:avLst/>
            </a:prstGeom>
            <a:solidFill>
              <a:srgbClr val="D83B01"/>
            </a:solidFill>
            <a:ln w="9525" cap="flat" cmpd="sng" algn="ctr">
              <a:noFill/>
              <a:prstDash val="solid"/>
            </a:ln>
            <a:effectLst/>
          </p:spPr>
          <p:txBody>
            <a:bodyPr lIns="108843" tIns="54422" rIns="108843" bIns="54422" rtlCol="0" anchor="t" anchorCtr="0"/>
            <a:lstStyle/>
            <a:p>
              <a:pPr algn="ctr" defTabSz="896386">
                <a:defRPr/>
              </a:pPr>
              <a:r>
                <a:rPr lang="en-US" sz="1470" kern="0" dirty="0">
                  <a:solidFill>
                    <a:srgbClr val="000000"/>
                  </a:solidFill>
                  <a:latin typeface="Segoe UI"/>
                </a:rPr>
                <a:t> </a:t>
              </a:r>
            </a:p>
          </p:txBody>
        </p:sp>
        <p:sp>
          <p:nvSpPr>
            <p:cNvPr id="388" name="Rectangle 387"/>
            <p:cNvSpPr/>
            <p:nvPr/>
          </p:nvSpPr>
          <p:spPr>
            <a:xfrm>
              <a:off x="5782845" y="401118"/>
              <a:ext cx="754044" cy="294392"/>
            </a:xfrm>
            <a:prstGeom prst="rect">
              <a:avLst/>
            </a:prstGeom>
            <a:solidFill>
              <a:srgbClr val="D83B01"/>
            </a:solidFill>
            <a:ln w="9525" cap="flat" cmpd="sng" algn="ctr">
              <a:noFill/>
              <a:prstDash val="solid"/>
            </a:ln>
            <a:effectLst/>
          </p:spPr>
          <p:txBody>
            <a:bodyPr lIns="0" tIns="54422" rIns="0" bIns="54422" rtlCol="0" anchor="t" anchorCtr="0"/>
            <a:lstStyle/>
            <a:p>
              <a:pPr algn="ctr" defTabSz="896386">
                <a:buClr>
                  <a:srgbClr val="FFE600"/>
                </a:buClr>
                <a:buSzPct val="70000"/>
                <a:defRPr/>
              </a:pPr>
              <a:r>
                <a:rPr lang="en-US" sz="637" kern="0" dirty="0">
                  <a:solidFill>
                    <a:srgbClr val="FFFFFF"/>
                  </a:solidFill>
                  <a:latin typeface="Segoe UI"/>
                </a:rPr>
                <a:t>ERP</a:t>
              </a:r>
              <a:r>
                <a:rPr lang="en-US" sz="637" kern="0" dirty="0">
                  <a:solidFill>
                    <a:srgbClr val="646464"/>
                  </a:solidFill>
                  <a:latin typeface="Segoe UI"/>
                </a:rPr>
                <a:t> </a:t>
              </a:r>
              <a:r>
                <a:rPr lang="en-US" sz="637" kern="0" dirty="0">
                  <a:solidFill>
                    <a:srgbClr val="FFFFFF"/>
                  </a:solidFill>
                  <a:latin typeface="Segoe UI"/>
                </a:rPr>
                <a:t>Operations and Application Platform</a:t>
              </a:r>
            </a:p>
            <a:p>
              <a:pPr algn="ctr" defTabSz="896386">
                <a:defRPr/>
              </a:pPr>
              <a:endParaRPr lang="en-US" sz="637" kern="0" dirty="0">
                <a:solidFill>
                  <a:srgbClr val="000000"/>
                </a:solidFill>
                <a:latin typeface="Segoe UI"/>
              </a:endParaRPr>
            </a:p>
          </p:txBody>
        </p:sp>
        <p:sp>
          <p:nvSpPr>
            <p:cNvPr id="389" name="Left-Right Arrow 388"/>
            <p:cNvSpPr/>
            <p:nvPr/>
          </p:nvSpPr>
          <p:spPr>
            <a:xfrm rot="16200000">
              <a:off x="4640073" y="807813"/>
              <a:ext cx="455157" cy="212765"/>
            </a:xfrm>
            <a:prstGeom prst="leftRightArrow">
              <a:avLst>
                <a:gd name="adj1" fmla="val 42731"/>
                <a:gd name="adj2" fmla="val 33643"/>
              </a:avLst>
            </a:prstGeom>
            <a:solidFill>
              <a:srgbClr val="0078D7"/>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sp>
          <p:nvSpPr>
            <p:cNvPr id="390" name="Rectangle 389"/>
            <p:cNvSpPr/>
            <p:nvPr/>
          </p:nvSpPr>
          <p:spPr>
            <a:xfrm>
              <a:off x="5195965" y="979693"/>
              <a:ext cx="1810021" cy="112594"/>
            </a:xfrm>
            <a:prstGeom prst="rect">
              <a:avLst/>
            </a:prstGeom>
            <a:solidFill>
              <a:srgbClr val="D83B01"/>
            </a:solidFill>
            <a:ln w="9525" cap="flat" cmpd="sng" algn="ctr">
              <a:solidFill>
                <a:srgbClr val="D83B01"/>
              </a:solidFill>
              <a:prstDash val="solid"/>
            </a:ln>
            <a:effectLst/>
          </p:spPr>
          <p:txBody>
            <a:bodyPr wrap="none" lIns="0" tIns="0" rIns="0" bIns="0" rtlCol="0" anchor="ctr"/>
            <a:lstStyle/>
            <a:p>
              <a:pPr algn="ctr" defTabSz="1088392">
                <a:defRPr/>
              </a:pPr>
              <a:r>
                <a:rPr lang="en-US" sz="1078" kern="0" dirty="0">
                  <a:solidFill>
                    <a:sysClr val="windowText" lastClr="000000">
                      <a:lumMod val="75000"/>
                    </a:sysClr>
                  </a:solidFill>
                  <a:latin typeface="Segoe UI"/>
                </a:rPr>
                <a:t> </a:t>
              </a:r>
            </a:p>
          </p:txBody>
        </p:sp>
        <p:sp>
          <p:nvSpPr>
            <p:cNvPr id="391" name="Right Arrow 390"/>
            <p:cNvSpPr/>
            <p:nvPr/>
          </p:nvSpPr>
          <p:spPr>
            <a:xfrm>
              <a:off x="5097067" y="1302484"/>
              <a:ext cx="192165" cy="160304"/>
            </a:xfrm>
            <a:prstGeom prst="rightArrow">
              <a:avLst/>
            </a:prstGeom>
            <a:solidFill>
              <a:srgbClr val="0078D7"/>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sp>
          <p:nvSpPr>
            <p:cNvPr id="392" name="Left-Right Arrow 391"/>
            <p:cNvSpPr/>
            <p:nvPr/>
          </p:nvSpPr>
          <p:spPr>
            <a:xfrm rot="16200000">
              <a:off x="6441693" y="918715"/>
              <a:ext cx="287783" cy="212767"/>
            </a:xfrm>
            <a:prstGeom prst="leftRightArrow">
              <a:avLst>
                <a:gd name="adj1" fmla="val 42731"/>
                <a:gd name="adj2" fmla="val 33643"/>
              </a:avLst>
            </a:prstGeom>
            <a:solidFill>
              <a:srgbClr val="0078D7"/>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sp>
          <p:nvSpPr>
            <p:cNvPr id="393" name="Right Arrow 392"/>
            <p:cNvSpPr/>
            <p:nvPr/>
          </p:nvSpPr>
          <p:spPr>
            <a:xfrm>
              <a:off x="7013986" y="1374939"/>
              <a:ext cx="390533" cy="160304"/>
            </a:xfrm>
            <a:prstGeom prst="rightArrow">
              <a:avLst/>
            </a:prstGeom>
            <a:solidFill>
              <a:srgbClr val="0078D7"/>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pic>
          <p:nvPicPr>
            <p:cNvPr id="39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8208" y="1133921"/>
              <a:ext cx="303449" cy="121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65227" y="1417105"/>
              <a:ext cx="513874" cy="399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6" name="TextBox 395"/>
            <p:cNvSpPr txBox="1"/>
            <p:nvPr/>
          </p:nvSpPr>
          <p:spPr>
            <a:xfrm>
              <a:off x="4998764" y="639227"/>
              <a:ext cx="1574677" cy="40626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784" kern="0" dirty="0">
                  <a:solidFill>
                    <a:srgbClr val="FFFFFF"/>
                  </a:solidFill>
                  <a:latin typeface="Segoe UI"/>
                </a:rPr>
                <a:t>ERP Database Platform</a:t>
              </a:r>
            </a:p>
          </p:txBody>
        </p:sp>
        <p:sp>
          <p:nvSpPr>
            <p:cNvPr id="398" name="Rectangle 397"/>
            <p:cNvSpPr/>
            <p:nvPr/>
          </p:nvSpPr>
          <p:spPr>
            <a:xfrm>
              <a:off x="5756370" y="940462"/>
              <a:ext cx="619975" cy="186473"/>
            </a:xfrm>
            <a:prstGeom prst="rect">
              <a:avLst/>
            </a:prstGeom>
          </p:spPr>
          <p:txBody>
            <a:bodyPr wrap="square">
              <a:spAutoFit/>
            </a:bodyPr>
            <a:lstStyle/>
            <a:p>
              <a:pPr algn="ctr" defTabSz="896386">
                <a:defRPr/>
              </a:pPr>
              <a:r>
                <a:rPr lang="en-US" sz="588" kern="0" dirty="0">
                  <a:solidFill>
                    <a:sysClr val="windowText" lastClr="000000"/>
                  </a:solidFill>
                  <a:latin typeface="Segoe UI"/>
                </a:rPr>
                <a:t>Vora</a:t>
              </a:r>
            </a:p>
          </p:txBody>
        </p:sp>
        <p:sp>
          <p:nvSpPr>
            <p:cNvPr id="399" name="Rectangle 398"/>
            <p:cNvSpPr/>
            <p:nvPr/>
          </p:nvSpPr>
          <p:spPr>
            <a:xfrm rot="5400000">
              <a:off x="6424733" y="950240"/>
              <a:ext cx="1520815" cy="246221"/>
            </a:xfrm>
            <a:prstGeom prst="rect">
              <a:avLst/>
            </a:prstGeom>
            <a:solidFill>
              <a:sysClr val="window" lastClr="FFFFFF"/>
            </a:solidFill>
          </p:spPr>
          <p:txBody>
            <a:bodyPr wrap="square" lIns="0" tIns="0" rIns="0" bIns="0">
              <a:spAutoFit/>
            </a:bodyPr>
            <a:lstStyle/>
            <a:p>
              <a:pPr algn="ctr" defTabSz="896386">
                <a:defRPr/>
              </a:pPr>
              <a:r>
                <a:rPr lang="en-US" sz="784" b="1" kern="0" dirty="0">
                  <a:solidFill>
                    <a:sysClr val="windowText" lastClr="000000"/>
                  </a:solidFill>
                  <a:latin typeface="Segoe UI"/>
                  <a:ea typeface="Segoe UI" panose="020B0502040204020203" pitchFamily="34" charset="0"/>
                  <a:cs typeface="Segoe UI" panose="020B0502040204020203" pitchFamily="34" charset="0"/>
                </a:rPr>
                <a:t>Enterprise data platform/big data environment</a:t>
              </a:r>
              <a:endParaRPr lang="en-US" sz="784" kern="0" dirty="0">
                <a:solidFill>
                  <a:sysClr val="windowText" lastClr="000000"/>
                </a:solidFill>
                <a:latin typeface="Segoe UI"/>
                <a:ea typeface="Segoe UI" panose="020B0502040204020203" pitchFamily="34" charset="0"/>
                <a:cs typeface="Segoe UI" panose="020B0502040204020203" pitchFamily="34" charset="0"/>
              </a:endParaRPr>
            </a:p>
          </p:txBody>
        </p:sp>
      </p:grpSp>
      <p:pic>
        <p:nvPicPr>
          <p:cNvPr id="1029" name="Picture 3" descr="Image result for sap logo 20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93406" y="2134046"/>
            <a:ext cx="176971" cy="8760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8109" y="1343185"/>
            <a:ext cx="4025961" cy="1735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292521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102" y="165781"/>
            <a:ext cx="10977034" cy="805800"/>
          </a:xfrm>
        </p:spPr>
        <p:txBody>
          <a:bodyPr/>
          <a:lstStyle/>
          <a:p>
            <a:r>
              <a:rPr lang="en-US" sz="2745" dirty="0">
                <a:solidFill>
                  <a:schemeClr val="tx1"/>
                </a:solidFill>
              </a:rPr>
              <a:t>The Data Lake as Part of the Integrated Data Platform Architecture</a:t>
            </a:r>
            <a:br>
              <a:rPr lang="en-US" sz="2745" dirty="0">
                <a:solidFill>
                  <a:schemeClr val="tx1"/>
                </a:solidFill>
              </a:rPr>
            </a:br>
            <a:r>
              <a:rPr lang="en-US" sz="1961" dirty="0">
                <a:solidFill>
                  <a:schemeClr val="tx1"/>
                </a:solidFill>
              </a:rPr>
              <a:t/>
            </a:r>
            <a:br>
              <a:rPr lang="en-US" sz="1961" dirty="0">
                <a:solidFill>
                  <a:schemeClr val="tx1"/>
                </a:solidFill>
              </a:rPr>
            </a:br>
            <a:endParaRPr lang="en-US" sz="2745" dirty="0">
              <a:solidFill>
                <a:schemeClr val="tx1"/>
              </a:solidFill>
            </a:endParaRPr>
          </a:p>
        </p:txBody>
      </p:sp>
      <p:sp>
        <p:nvSpPr>
          <p:cNvPr id="56" name="Content Placeholder 43"/>
          <p:cNvSpPr>
            <a:spLocks noGrp="1"/>
          </p:cNvSpPr>
          <p:nvPr>
            <p:ph idx="1"/>
          </p:nvPr>
        </p:nvSpPr>
        <p:spPr>
          <a:xfrm>
            <a:off x="582745" y="1111044"/>
            <a:ext cx="10972800" cy="1353243"/>
          </a:xfrm>
        </p:spPr>
        <p:txBody>
          <a:bodyPr/>
          <a:lstStyle/>
          <a:p>
            <a:r>
              <a:rPr lang="en-IN" sz="1176" dirty="0">
                <a:solidFill>
                  <a:schemeClr val="tx1"/>
                </a:solidFill>
              </a:rPr>
              <a:t>The data lake powered by HDInsight is combined with the ERP systems to provide a cost-effective data solution.</a:t>
            </a:r>
          </a:p>
          <a:p>
            <a:r>
              <a:rPr lang="en-IN" sz="1176" dirty="0">
                <a:solidFill>
                  <a:schemeClr val="tx1"/>
                </a:solidFill>
              </a:rPr>
              <a:t>The data lake would store historical data and also data from non-ERP source systems.</a:t>
            </a:r>
          </a:p>
          <a:p>
            <a:r>
              <a:rPr lang="en-IN" sz="1176" dirty="0">
                <a:solidFill>
                  <a:schemeClr val="tx1"/>
                </a:solidFill>
              </a:rPr>
              <a:t>HDInsight is the platform for data discovery, acquisition, storage and organization, cleansing and integration with legacy systems to enable real value to the end business consumer and create an integrated and optimized environment.</a:t>
            </a:r>
          </a:p>
          <a:p>
            <a:r>
              <a:rPr lang="en-IN" sz="1176" dirty="0">
                <a:solidFill>
                  <a:schemeClr val="tx1"/>
                </a:solidFill>
              </a:rPr>
              <a:t>Cortana Analytics Suite provides self-service user interface for reporting and analytics and modelling.</a:t>
            </a:r>
          </a:p>
          <a:p>
            <a:pPr marL="0" indent="0">
              <a:buNone/>
            </a:pPr>
            <a:endParaRPr lang="en-IN" sz="1470" dirty="0">
              <a:solidFill>
                <a:schemeClr val="tx1"/>
              </a:solidFill>
            </a:endParaRPr>
          </a:p>
        </p:txBody>
      </p:sp>
      <p:sp>
        <p:nvSpPr>
          <p:cNvPr id="115" name="Rectangle 114"/>
          <p:cNvSpPr/>
          <p:nvPr/>
        </p:nvSpPr>
        <p:spPr>
          <a:xfrm>
            <a:off x="602793" y="5663710"/>
            <a:ext cx="10972800" cy="22856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4367"/>
            <a:r>
              <a:rPr lang="en-US" sz="1470" b="1" dirty="0">
                <a:solidFill>
                  <a:srgbClr val="505050"/>
                </a:solidFill>
                <a:latin typeface="Segoe UI"/>
              </a:rPr>
              <a:t>Master data, metadata, security, data governance</a:t>
            </a:r>
          </a:p>
        </p:txBody>
      </p:sp>
      <p:sp>
        <p:nvSpPr>
          <p:cNvPr id="116" name="Rectangle 115"/>
          <p:cNvSpPr/>
          <p:nvPr/>
        </p:nvSpPr>
        <p:spPr>
          <a:xfrm>
            <a:off x="602792" y="5931603"/>
            <a:ext cx="10972800" cy="22856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4367"/>
            <a:r>
              <a:rPr lang="en-US" sz="1470" b="1" dirty="0">
                <a:solidFill>
                  <a:srgbClr val="505050"/>
                </a:solidFill>
                <a:latin typeface="Segoe UI"/>
              </a:rPr>
              <a:t>Information life cycle management</a:t>
            </a:r>
          </a:p>
        </p:txBody>
      </p:sp>
      <p:sp>
        <p:nvSpPr>
          <p:cNvPr id="228" name="Rectangle 227"/>
          <p:cNvSpPr/>
          <p:nvPr/>
        </p:nvSpPr>
        <p:spPr>
          <a:xfrm rot="5400000">
            <a:off x="6856496" y="3708070"/>
            <a:ext cx="3652933" cy="502151"/>
          </a:xfrm>
          <a:prstGeom prst="rect">
            <a:avLst/>
          </a:prstGeom>
        </p:spPr>
        <p:txBody>
          <a:bodyPr wrap="square" lIns="108843" tIns="54422" rIns="108843" bIns="54422">
            <a:spAutoFit/>
          </a:bodyPr>
          <a:lstStyle/>
          <a:p>
            <a:pPr algn="ctr" defTabSz="914367">
              <a:defRPr/>
            </a:pPr>
            <a:r>
              <a:rPr lang="en-US" sz="1274" b="1" kern="0" dirty="0">
                <a:solidFill>
                  <a:sysClr val="windowText" lastClr="000000"/>
                </a:solidFill>
                <a:latin typeface="Segoe UI"/>
              </a:rPr>
              <a:t>Enterprise data platform/big data environment</a:t>
            </a:r>
            <a:endParaRPr lang="en-US" sz="1274" kern="0" dirty="0">
              <a:solidFill>
                <a:sysClr val="windowText" lastClr="000000"/>
              </a:solidFill>
              <a:latin typeface="Segoe UI"/>
            </a:endParaRPr>
          </a:p>
        </p:txBody>
      </p:sp>
      <p:grpSp>
        <p:nvGrpSpPr>
          <p:cNvPr id="5" name="Group 4"/>
          <p:cNvGrpSpPr/>
          <p:nvPr/>
        </p:nvGrpSpPr>
        <p:grpSpPr>
          <a:xfrm>
            <a:off x="609703" y="2118552"/>
            <a:ext cx="11047622" cy="3387264"/>
            <a:chOff x="621928" y="2160537"/>
            <a:chExt cx="11269150" cy="3455186"/>
          </a:xfrm>
        </p:grpSpPr>
        <p:sp>
          <p:nvSpPr>
            <p:cNvPr id="84" name="Rectangle 83"/>
            <p:cNvSpPr/>
            <p:nvPr/>
          </p:nvSpPr>
          <p:spPr>
            <a:xfrm>
              <a:off x="9323962" y="2274560"/>
              <a:ext cx="2483745" cy="3341163"/>
            </a:xfrm>
            <a:prstGeom prst="rect">
              <a:avLst/>
            </a:prstGeom>
            <a:solidFill>
              <a:schemeClr val="tx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endParaRPr lang="en-US" sz="1470" dirty="0">
                <a:solidFill>
                  <a:srgbClr val="505050"/>
                </a:solidFill>
                <a:latin typeface="Segoe UI"/>
              </a:endParaRPr>
            </a:p>
          </p:txBody>
        </p:sp>
        <p:sp>
          <p:nvSpPr>
            <p:cNvPr id="85" name="Rectangle 84"/>
            <p:cNvSpPr/>
            <p:nvPr/>
          </p:nvSpPr>
          <p:spPr>
            <a:xfrm>
              <a:off x="3254212" y="2160537"/>
              <a:ext cx="5553170" cy="3435082"/>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endParaRPr lang="en-US" sz="1470" dirty="0">
                <a:solidFill>
                  <a:srgbClr val="505050"/>
                </a:solidFill>
                <a:latin typeface="Segoe UI"/>
              </a:endParaRPr>
            </a:p>
          </p:txBody>
        </p:sp>
        <p:sp>
          <p:nvSpPr>
            <p:cNvPr id="86" name="Right Arrow 85"/>
            <p:cNvSpPr/>
            <p:nvPr/>
          </p:nvSpPr>
          <p:spPr>
            <a:xfrm>
              <a:off x="8085535" y="3274774"/>
              <a:ext cx="1230309" cy="330487"/>
            </a:xfrm>
            <a:prstGeom prst="rightArrow">
              <a:avLst/>
            </a:prstGeom>
            <a:solidFill>
              <a:schemeClr val="accent2"/>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sp>
          <p:nvSpPr>
            <p:cNvPr id="101" name="Rectangle 100"/>
            <p:cNvSpPr/>
            <p:nvPr/>
          </p:nvSpPr>
          <p:spPr>
            <a:xfrm>
              <a:off x="643630" y="2554712"/>
              <a:ext cx="2114201" cy="1140312"/>
            </a:xfrm>
            <a:prstGeom prst="rect">
              <a:avLst/>
            </a:prstGeom>
            <a:solidFill>
              <a:schemeClr val="accent4"/>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endParaRPr lang="en-US" sz="1470" dirty="0">
                <a:solidFill>
                  <a:srgbClr val="505050"/>
                </a:solidFill>
                <a:latin typeface="Segoe UI"/>
              </a:endParaRPr>
            </a:p>
          </p:txBody>
        </p:sp>
        <p:sp>
          <p:nvSpPr>
            <p:cNvPr id="104" name="Can 103"/>
            <p:cNvSpPr/>
            <p:nvPr/>
          </p:nvSpPr>
          <p:spPr>
            <a:xfrm>
              <a:off x="887408" y="2669713"/>
              <a:ext cx="174184" cy="260417"/>
            </a:xfrm>
            <a:prstGeom prst="can">
              <a:avLst/>
            </a:prstGeom>
            <a:no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ctr"/>
            <a:lstStyle/>
            <a:p>
              <a:pPr algn="ctr" defTabSz="1088392"/>
              <a:endParaRPr lang="en-US" sz="1765" dirty="0">
                <a:solidFill>
                  <a:prstClr val="white"/>
                </a:solidFill>
                <a:latin typeface="Segoe UI"/>
              </a:endParaRPr>
            </a:p>
          </p:txBody>
        </p:sp>
        <p:sp>
          <p:nvSpPr>
            <p:cNvPr id="105" name="Can 104"/>
            <p:cNvSpPr/>
            <p:nvPr/>
          </p:nvSpPr>
          <p:spPr>
            <a:xfrm>
              <a:off x="748784" y="2764501"/>
              <a:ext cx="174184" cy="260417"/>
            </a:xfrm>
            <a:prstGeom prst="can">
              <a:avLst/>
            </a:prstGeom>
            <a:no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ctr"/>
            <a:lstStyle/>
            <a:p>
              <a:pPr algn="ctr" defTabSz="1088392"/>
              <a:endParaRPr lang="en-US" sz="1765" dirty="0">
                <a:solidFill>
                  <a:prstClr val="white"/>
                </a:solidFill>
                <a:latin typeface="Segoe UI"/>
              </a:endParaRPr>
            </a:p>
          </p:txBody>
        </p:sp>
        <p:sp>
          <p:nvSpPr>
            <p:cNvPr id="106" name="Rectangle 105"/>
            <p:cNvSpPr/>
            <p:nvPr/>
          </p:nvSpPr>
          <p:spPr>
            <a:xfrm>
              <a:off x="1149218" y="2639721"/>
              <a:ext cx="1550021" cy="600164"/>
            </a:xfrm>
            <a:prstGeom prst="rect">
              <a:avLst/>
            </a:prstGeom>
          </p:spPr>
          <p:txBody>
            <a:bodyPr wrap="square" lIns="0" tIns="0" rIns="0" bIns="0">
              <a:spAutoFit/>
            </a:bodyPr>
            <a:lstStyle/>
            <a:p>
              <a:pPr defTabSz="914367">
                <a:defRPr/>
              </a:pPr>
              <a:r>
                <a:rPr lang="en-US" sz="1470" b="1" kern="0" dirty="0">
                  <a:solidFill>
                    <a:sysClr val="windowText" lastClr="000000"/>
                  </a:solidFill>
                  <a:latin typeface="Segoe UI"/>
                </a:rPr>
                <a:t>Structured</a:t>
              </a:r>
            </a:p>
            <a:p>
              <a:pPr defTabSz="914367">
                <a:defRPr/>
              </a:pPr>
              <a:r>
                <a:rPr lang="en-US" sz="1176" kern="0" dirty="0">
                  <a:solidFill>
                    <a:sysClr val="windowText" lastClr="000000"/>
                  </a:solidFill>
                  <a:latin typeface="Segoe UI"/>
                </a:rPr>
                <a:t>(Internal and external, e.g., CRM, ERP, billing)</a:t>
              </a:r>
            </a:p>
          </p:txBody>
        </p:sp>
        <p:sp>
          <p:nvSpPr>
            <p:cNvPr id="108" name="Rectangle 107"/>
            <p:cNvSpPr/>
            <p:nvPr/>
          </p:nvSpPr>
          <p:spPr>
            <a:xfrm>
              <a:off x="621928" y="4336846"/>
              <a:ext cx="2114201" cy="1140312"/>
            </a:xfrm>
            <a:prstGeom prst="rect">
              <a:avLst/>
            </a:prstGeom>
            <a:solidFill>
              <a:schemeClr val="accent4"/>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endParaRPr lang="en-US" sz="1470" dirty="0">
                <a:solidFill>
                  <a:srgbClr val="505050"/>
                </a:solidFill>
                <a:latin typeface="Segoe UI"/>
              </a:endParaRPr>
            </a:p>
          </p:txBody>
        </p:sp>
        <p:sp>
          <p:nvSpPr>
            <p:cNvPr id="109" name="Rectangle 108"/>
            <p:cNvSpPr/>
            <p:nvPr/>
          </p:nvSpPr>
          <p:spPr>
            <a:xfrm>
              <a:off x="1149218" y="4466152"/>
              <a:ext cx="1616742" cy="1031051"/>
            </a:xfrm>
            <a:prstGeom prst="rect">
              <a:avLst/>
            </a:prstGeom>
          </p:spPr>
          <p:txBody>
            <a:bodyPr wrap="square" lIns="0" tIns="0" rIns="0" bIns="0">
              <a:spAutoFit/>
            </a:bodyPr>
            <a:lstStyle/>
            <a:p>
              <a:pPr defTabSz="914367">
                <a:defRPr/>
              </a:pPr>
              <a:r>
                <a:rPr lang="en-US" sz="1470" b="1" kern="0" dirty="0">
                  <a:solidFill>
                    <a:prstClr val="black">
                      <a:lumMod val="50000"/>
                    </a:prstClr>
                  </a:solidFill>
                  <a:latin typeface="Segoe UI"/>
                </a:rPr>
                <a:t>Unstructured &amp; legacy data</a:t>
              </a:r>
            </a:p>
            <a:p>
              <a:pPr defTabSz="914367">
                <a:defRPr/>
              </a:pPr>
              <a:r>
                <a:rPr lang="en-US" sz="1176" kern="0" dirty="0">
                  <a:solidFill>
                    <a:prstClr val="black">
                      <a:lumMod val="50000"/>
                    </a:prstClr>
                  </a:solidFill>
                  <a:latin typeface="Segoe UI"/>
                </a:rPr>
                <a:t>(Internal and external, e.g., call notes, sensor, social legacy ERP data</a:t>
              </a:r>
              <a:r>
                <a:rPr lang="en-US" sz="1274" kern="0" dirty="0">
                  <a:solidFill>
                    <a:prstClr val="black">
                      <a:lumMod val="50000"/>
                    </a:prstClr>
                  </a:solidFill>
                  <a:latin typeface="Segoe UI"/>
                </a:rPr>
                <a:t>)</a:t>
              </a:r>
            </a:p>
          </p:txBody>
        </p:sp>
        <p:pic>
          <p:nvPicPr>
            <p:cNvPr id="110" name="Picture 109"/>
            <p:cNvPicPr>
              <a:picLocks noChangeAspect="1"/>
            </p:cNvPicPr>
            <p:nvPr/>
          </p:nvPicPr>
          <p:blipFill>
            <a:blip r:embed="rId3" cstate="print"/>
            <a:stretch>
              <a:fillRect/>
            </a:stretch>
          </p:blipFill>
          <p:spPr>
            <a:xfrm>
              <a:off x="713312" y="5038485"/>
              <a:ext cx="247550" cy="338419"/>
            </a:xfrm>
            <a:prstGeom prst="rect">
              <a:avLst/>
            </a:prstGeom>
          </p:spPr>
        </p:pic>
        <p:sp>
          <p:nvSpPr>
            <p:cNvPr id="111" name="Freeform 649"/>
            <p:cNvSpPr>
              <a:spLocks noChangeAspect="1" noEditPoints="1"/>
            </p:cNvSpPr>
            <p:nvPr/>
          </p:nvSpPr>
          <p:spPr bwMode="auto">
            <a:xfrm>
              <a:off x="695629" y="4772878"/>
              <a:ext cx="318281" cy="186173"/>
            </a:xfrm>
            <a:custGeom>
              <a:avLst/>
              <a:gdLst/>
              <a:ahLst/>
              <a:cxnLst>
                <a:cxn ang="0">
                  <a:pos x="120" y="87"/>
                </a:cxn>
                <a:cxn ang="0">
                  <a:pos x="0" y="87"/>
                </a:cxn>
                <a:cxn ang="0">
                  <a:pos x="0" y="0"/>
                </a:cxn>
                <a:cxn ang="0">
                  <a:pos x="143" y="0"/>
                </a:cxn>
                <a:cxn ang="0">
                  <a:pos x="143" y="87"/>
                </a:cxn>
                <a:cxn ang="0">
                  <a:pos x="108" y="36"/>
                </a:cxn>
                <a:cxn ang="0">
                  <a:pos x="143" y="87"/>
                </a:cxn>
                <a:cxn ang="0">
                  <a:pos x="0" y="87"/>
                </a:cxn>
                <a:cxn ang="0">
                  <a:pos x="36" y="36"/>
                </a:cxn>
                <a:cxn ang="0">
                  <a:pos x="0" y="0"/>
                </a:cxn>
                <a:cxn ang="0">
                  <a:pos x="36" y="36"/>
                </a:cxn>
                <a:cxn ang="0">
                  <a:pos x="72" y="72"/>
                </a:cxn>
                <a:cxn ang="0">
                  <a:pos x="108" y="36"/>
                </a:cxn>
                <a:cxn ang="0">
                  <a:pos x="143" y="0"/>
                </a:cxn>
              </a:cxnLst>
              <a:rect l="0" t="0" r="r" b="b"/>
              <a:pathLst>
                <a:path w="143" h="87">
                  <a:moveTo>
                    <a:pt x="120" y="87"/>
                  </a:moveTo>
                  <a:lnTo>
                    <a:pt x="0" y="87"/>
                  </a:lnTo>
                  <a:lnTo>
                    <a:pt x="0" y="0"/>
                  </a:lnTo>
                  <a:lnTo>
                    <a:pt x="143" y="0"/>
                  </a:lnTo>
                  <a:lnTo>
                    <a:pt x="143" y="87"/>
                  </a:lnTo>
                  <a:moveTo>
                    <a:pt x="108" y="36"/>
                  </a:moveTo>
                  <a:lnTo>
                    <a:pt x="143" y="87"/>
                  </a:lnTo>
                  <a:moveTo>
                    <a:pt x="0" y="87"/>
                  </a:moveTo>
                  <a:lnTo>
                    <a:pt x="36" y="36"/>
                  </a:lnTo>
                  <a:moveTo>
                    <a:pt x="0" y="0"/>
                  </a:moveTo>
                  <a:lnTo>
                    <a:pt x="36" y="36"/>
                  </a:lnTo>
                  <a:lnTo>
                    <a:pt x="72" y="72"/>
                  </a:lnTo>
                  <a:lnTo>
                    <a:pt x="108" y="36"/>
                  </a:lnTo>
                  <a:lnTo>
                    <a:pt x="143" y="0"/>
                  </a:lnTo>
                </a:path>
              </a:pathLst>
            </a:custGeom>
            <a:noFill/>
            <a:ln w="12700" cap="rnd">
              <a:solidFill>
                <a:srgbClr val="000000"/>
              </a:solidFill>
              <a:prstDash val="solid"/>
              <a:round/>
              <a:headEnd/>
              <a:tailEnd/>
            </a:ln>
          </p:spPr>
          <p:txBody>
            <a:bodyPr vert="horz" wrap="square" lIns="108843" tIns="54422" rIns="108843" bIns="54422" numCol="1" anchor="t" anchorCtr="0" compatLnSpc="1">
              <a:prstTxWarp prst="textNoShape">
                <a:avLst/>
              </a:prstTxWarp>
            </a:bodyPr>
            <a:lstStyle/>
            <a:p>
              <a:pPr algn="ctr" defTabSz="1088392" eaLnBrk="0" fontAlgn="base" hangingPunct="0">
                <a:spcBef>
                  <a:spcPct val="0"/>
                </a:spcBef>
                <a:spcAft>
                  <a:spcPct val="0"/>
                </a:spcAft>
              </a:pPr>
              <a:endParaRPr lang="en-US" sz="1765" dirty="0">
                <a:solidFill>
                  <a:prstClr val="black"/>
                </a:solidFill>
                <a:latin typeface="Segoe UI"/>
              </a:endParaRPr>
            </a:p>
          </p:txBody>
        </p:sp>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30" y="4431594"/>
              <a:ext cx="282915" cy="272009"/>
            </a:xfrm>
            <a:prstGeom prst="rect">
              <a:avLst/>
            </a:prstGeom>
          </p:spPr>
        </p:pic>
        <p:sp>
          <p:nvSpPr>
            <p:cNvPr id="113" name="Right Arrow 112"/>
            <p:cNvSpPr/>
            <p:nvPr/>
          </p:nvSpPr>
          <p:spPr>
            <a:xfrm>
              <a:off x="2765960" y="4886263"/>
              <a:ext cx="1989836" cy="330487"/>
            </a:xfrm>
            <a:prstGeom prst="rightArrow">
              <a:avLst/>
            </a:prstGeom>
            <a:solidFill>
              <a:schemeClr val="accent2"/>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sp>
          <p:nvSpPr>
            <p:cNvPr id="119" name="Rectangle 118"/>
            <p:cNvSpPr/>
            <p:nvPr/>
          </p:nvSpPr>
          <p:spPr>
            <a:xfrm>
              <a:off x="9383016" y="2250866"/>
              <a:ext cx="2369038" cy="342943"/>
            </a:xfrm>
            <a:prstGeom prst="rect">
              <a:avLst/>
            </a:prstGeom>
          </p:spPr>
          <p:txBody>
            <a:bodyPr wrap="none" lIns="108843" tIns="54422" rIns="108843" bIns="54422">
              <a:spAutoFit/>
            </a:bodyPr>
            <a:lstStyle/>
            <a:p>
              <a:pPr algn="ctr" defTabSz="914367">
                <a:defRPr/>
              </a:pPr>
              <a:r>
                <a:rPr lang="en-US" sz="1470" b="1" kern="0" dirty="0">
                  <a:solidFill>
                    <a:sysClr val="windowText" lastClr="000000"/>
                  </a:solidFill>
                  <a:latin typeface="Segoe UI"/>
                </a:rPr>
                <a:t>Reporting and analytics</a:t>
              </a:r>
            </a:p>
          </p:txBody>
        </p:sp>
        <p:sp>
          <p:nvSpPr>
            <p:cNvPr id="121" name="Rectangle 120"/>
            <p:cNvSpPr/>
            <p:nvPr/>
          </p:nvSpPr>
          <p:spPr>
            <a:xfrm>
              <a:off x="4767316" y="4032572"/>
              <a:ext cx="3726902" cy="1495045"/>
            </a:xfrm>
            <a:prstGeom prst="rect">
              <a:avLst/>
            </a:prstGeom>
            <a:solidFill>
              <a:schemeClr val="bg1">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endParaRPr lang="en-US" sz="1470" dirty="0">
                <a:solidFill>
                  <a:srgbClr val="505050"/>
                </a:solidFill>
                <a:latin typeface="Segoe UI"/>
              </a:endParaRPr>
            </a:p>
          </p:txBody>
        </p:sp>
        <p:sp>
          <p:nvSpPr>
            <p:cNvPr id="123" name="Rectangle 122"/>
            <p:cNvSpPr/>
            <p:nvPr/>
          </p:nvSpPr>
          <p:spPr>
            <a:xfrm>
              <a:off x="6041124" y="5163663"/>
              <a:ext cx="1066817" cy="279781"/>
            </a:xfrm>
            <a:prstGeom prst="rect">
              <a:avLst/>
            </a:prstGeom>
            <a:solidFill>
              <a:schemeClr val="accent6"/>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088392">
                <a:defRPr/>
              </a:pPr>
              <a:r>
                <a:rPr lang="en-US" sz="980" kern="0" dirty="0">
                  <a:solidFill>
                    <a:sysClr val="windowText" lastClr="000000">
                      <a:lumMod val="75000"/>
                    </a:sysClr>
                  </a:solidFill>
                  <a:latin typeface="Segoe UI"/>
                </a:rPr>
                <a:t>Sandboxes</a:t>
              </a:r>
            </a:p>
          </p:txBody>
        </p:sp>
        <p:sp>
          <p:nvSpPr>
            <p:cNvPr id="124" name="Rectangle 123"/>
            <p:cNvSpPr/>
            <p:nvPr/>
          </p:nvSpPr>
          <p:spPr>
            <a:xfrm>
              <a:off x="6041124" y="4825938"/>
              <a:ext cx="1066817" cy="279781"/>
            </a:xfrm>
            <a:prstGeom prst="rect">
              <a:avLst/>
            </a:prstGeom>
            <a:solidFill>
              <a:schemeClr val="accent6"/>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088392">
                <a:defRPr/>
              </a:pPr>
              <a:r>
                <a:rPr lang="en-US" sz="980" kern="0" dirty="0">
                  <a:solidFill>
                    <a:sysClr val="windowText" lastClr="000000">
                      <a:lumMod val="75000"/>
                    </a:sysClr>
                  </a:solidFill>
                  <a:latin typeface="Segoe UI"/>
                </a:rPr>
                <a:t>Archive</a:t>
              </a:r>
            </a:p>
          </p:txBody>
        </p:sp>
        <p:sp>
          <p:nvSpPr>
            <p:cNvPr id="125" name="Rectangle 124"/>
            <p:cNvSpPr/>
            <p:nvPr/>
          </p:nvSpPr>
          <p:spPr>
            <a:xfrm>
              <a:off x="4914068" y="4828224"/>
              <a:ext cx="1066817" cy="279781"/>
            </a:xfrm>
            <a:prstGeom prst="rect">
              <a:avLst/>
            </a:prstGeom>
            <a:solidFill>
              <a:schemeClr val="accent6"/>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088392">
                <a:defRPr/>
              </a:pPr>
              <a:r>
                <a:rPr lang="en-US" sz="980" kern="0" dirty="0">
                  <a:solidFill>
                    <a:sysClr val="windowText" lastClr="000000">
                      <a:lumMod val="75000"/>
                    </a:sysClr>
                  </a:solidFill>
                  <a:latin typeface="Segoe UI"/>
                </a:rPr>
                <a:t>Staging</a:t>
              </a:r>
            </a:p>
          </p:txBody>
        </p:sp>
        <p:sp>
          <p:nvSpPr>
            <p:cNvPr id="126" name="Rectangle 125"/>
            <p:cNvSpPr/>
            <p:nvPr/>
          </p:nvSpPr>
          <p:spPr>
            <a:xfrm>
              <a:off x="6041124" y="4515348"/>
              <a:ext cx="1066817" cy="279781"/>
            </a:xfrm>
            <a:prstGeom prst="rect">
              <a:avLst/>
            </a:prstGeom>
            <a:solidFill>
              <a:schemeClr val="accent6"/>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088392">
                <a:defRPr/>
              </a:pPr>
              <a:r>
                <a:rPr lang="en-US" sz="980" kern="0" dirty="0">
                  <a:solidFill>
                    <a:sysClr val="windowText" lastClr="000000">
                      <a:lumMod val="75000"/>
                    </a:sysClr>
                  </a:solidFill>
                  <a:latin typeface="Segoe UI"/>
                </a:rPr>
                <a:t>Data </a:t>
              </a:r>
            </a:p>
            <a:p>
              <a:pPr algn="ctr" defTabSz="1088392">
                <a:defRPr/>
              </a:pPr>
              <a:r>
                <a:rPr lang="en-US" sz="980" kern="0" dirty="0">
                  <a:solidFill>
                    <a:sysClr val="windowText" lastClr="000000">
                      <a:lumMod val="75000"/>
                    </a:sysClr>
                  </a:solidFill>
                  <a:latin typeface="Segoe UI"/>
                </a:rPr>
                <a:t>integration</a:t>
              </a:r>
            </a:p>
          </p:txBody>
        </p:sp>
        <p:sp>
          <p:nvSpPr>
            <p:cNvPr id="128" name="Rectangle 127"/>
            <p:cNvSpPr/>
            <p:nvPr/>
          </p:nvSpPr>
          <p:spPr>
            <a:xfrm>
              <a:off x="4914068" y="5163663"/>
              <a:ext cx="1066817" cy="279781"/>
            </a:xfrm>
            <a:prstGeom prst="rect">
              <a:avLst/>
            </a:prstGeom>
            <a:solidFill>
              <a:schemeClr val="accent6"/>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088392">
                <a:defRPr/>
              </a:pPr>
              <a:r>
                <a:rPr lang="en-US" sz="980" kern="0" dirty="0">
                  <a:solidFill>
                    <a:sysClr val="windowText" lastClr="000000">
                      <a:lumMod val="75000"/>
                    </a:sysClr>
                  </a:solidFill>
                  <a:latin typeface="Segoe UI"/>
                </a:rPr>
                <a:t>Legacy data</a:t>
              </a:r>
            </a:p>
          </p:txBody>
        </p:sp>
        <p:sp>
          <p:nvSpPr>
            <p:cNvPr id="129" name="Rectangle 128"/>
            <p:cNvSpPr/>
            <p:nvPr/>
          </p:nvSpPr>
          <p:spPr>
            <a:xfrm>
              <a:off x="4914068" y="4507642"/>
              <a:ext cx="1066817" cy="279781"/>
            </a:xfrm>
            <a:prstGeom prst="rect">
              <a:avLst/>
            </a:prstGeom>
            <a:solidFill>
              <a:srgbClr val="FFF27F"/>
            </a:solidFill>
            <a:ln>
              <a:noFill/>
            </a:ln>
            <a:effectLst/>
          </p:spPr>
          <p:style>
            <a:lnRef idx="1">
              <a:schemeClr val="accent2"/>
            </a:lnRef>
            <a:fillRef idx="2">
              <a:schemeClr val="accent2"/>
            </a:fillRef>
            <a:effectRef idx="1">
              <a:schemeClr val="accent2"/>
            </a:effectRef>
            <a:fontRef idx="minor">
              <a:schemeClr val="dk1"/>
            </a:fontRef>
          </p:style>
          <p:txBody>
            <a:bodyPr wrap="none" lIns="0" tIns="0" rIns="0" bIns="0" rtlCol="0" anchor="ctr"/>
            <a:lstStyle/>
            <a:p>
              <a:pPr algn="ctr" defTabSz="1088392">
                <a:defRPr/>
              </a:pPr>
              <a:r>
                <a:rPr lang="en-US" sz="980" kern="0" dirty="0">
                  <a:solidFill>
                    <a:sysClr val="windowText" lastClr="000000">
                      <a:lumMod val="75000"/>
                    </a:sysClr>
                  </a:solidFill>
                  <a:latin typeface="Segoe UI"/>
                </a:rPr>
                <a:t>Cold data </a:t>
              </a:r>
            </a:p>
            <a:p>
              <a:pPr algn="ctr" defTabSz="1088392">
                <a:defRPr/>
              </a:pPr>
              <a:r>
                <a:rPr lang="en-US" sz="980" kern="0" dirty="0">
                  <a:solidFill>
                    <a:sysClr val="windowText" lastClr="000000">
                      <a:lumMod val="75000"/>
                    </a:sysClr>
                  </a:solidFill>
                  <a:latin typeface="Segoe UI"/>
                </a:rPr>
                <a:t>storage</a:t>
              </a:r>
            </a:p>
          </p:txBody>
        </p:sp>
        <p:sp>
          <p:nvSpPr>
            <p:cNvPr id="134" name="Rectangle 133"/>
            <p:cNvSpPr/>
            <p:nvPr/>
          </p:nvSpPr>
          <p:spPr>
            <a:xfrm>
              <a:off x="5724641" y="4042999"/>
              <a:ext cx="1658909" cy="312165"/>
            </a:xfrm>
            <a:prstGeom prst="rect">
              <a:avLst/>
            </a:prstGeom>
          </p:spPr>
          <p:txBody>
            <a:bodyPr wrap="none" lIns="108843" tIns="54422" rIns="108843" bIns="54422">
              <a:spAutoFit/>
            </a:bodyPr>
            <a:lstStyle/>
            <a:p>
              <a:pPr algn="ctr" defTabSz="914367">
                <a:defRPr/>
              </a:pPr>
              <a:r>
                <a:rPr lang="en-US" sz="1274" b="1" kern="0" dirty="0">
                  <a:solidFill>
                    <a:srgbClr val="505050"/>
                  </a:solidFill>
                  <a:latin typeface="Segoe UI"/>
                </a:rPr>
                <a:t>Hadoop data lake </a:t>
              </a:r>
            </a:p>
          </p:txBody>
        </p:sp>
        <p:sp>
          <p:nvSpPr>
            <p:cNvPr id="136" name="Rectangle 135"/>
            <p:cNvSpPr/>
            <p:nvPr/>
          </p:nvSpPr>
          <p:spPr>
            <a:xfrm>
              <a:off x="7174985" y="4278370"/>
              <a:ext cx="1243648" cy="12047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endParaRPr lang="en-US" sz="1470" dirty="0">
                <a:solidFill>
                  <a:srgbClr val="505050"/>
                </a:solidFill>
                <a:latin typeface="Segoe UI"/>
              </a:endParaRPr>
            </a:p>
          </p:txBody>
        </p:sp>
        <p:sp>
          <p:nvSpPr>
            <p:cNvPr id="137" name="Rectangle 136"/>
            <p:cNvSpPr/>
            <p:nvPr/>
          </p:nvSpPr>
          <p:spPr>
            <a:xfrm>
              <a:off x="7267627" y="4466071"/>
              <a:ext cx="1066817" cy="279781"/>
            </a:xfrm>
            <a:prstGeom prst="rect">
              <a:avLst/>
            </a:prstGeom>
            <a:solidFill>
              <a:schemeClr val="accent6"/>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227924">
                <a:defRPr/>
              </a:pPr>
              <a:r>
                <a:rPr lang="en-US" sz="980" kern="0" dirty="0">
                  <a:solidFill>
                    <a:sysClr val="windowText" lastClr="000000">
                      <a:lumMod val="75000"/>
                    </a:sysClr>
                  </a:solidFill>
                  <a:latin typeface="Segoe UI"/>
                </a:rPr>
                <a:t>Discovery </a:t>
              </a:r>
            </a:p>
            <a:p>
              <a:pPr algn="ctr" defTabSz="1227924">
                <a:defRPr/>
              </a:pPr>
              <a:r>
                <a:rPr lang="en-US" sz="980" kern="0" dirty="0">
                  <a:solidFill>
                    <a:sysClr val="windowText" lastClr="000000">
                      <a:lumMod val="75000"/>
                    </a:sysClr>
                  </a:solidFill>
                  <a:latin typeface="Segoe UI"/>
                </a:rPr>
                <a:t>platform</a:t>
              </a:r>
            </a:p>
          </p:txBody>
        </p:sp>
        <p:sp>
          <p:nvSpPr>
            <p:cNvPr id="138" name="Rectangle 137"/>
            <p:cNvSpPr/>
            <p:nvPr/>
          </p:nvSpPr>
          <p:spPr>
            <a:xfrm>
              <a:off x="7267627" y="4803796"/>
              <a:ext cx="1066817" cy="279781"/>
            </a:xfrm>
            <a:prstGeom prst="rect">
              <a:avLst/>
            </a:prstGeom>
            <a:solidFill>
              <a:schemeClr val="accent6"/>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nchorCtr="0"/>
            <a:lstStyle/>
            <a:p>
              <a:pPr algn="ctr" defTabSz="1088392">
                <a:lnSpc>
                  <a:spcPct val="80000"/>
                </a:lnSpc>
                <a:defRPr/>
              </a:pPr>
              <a:r>
                <a:rPr lang="en-US" sz="980" kern="0" dirty="0">
                  <a:solidFill>
                    <a:sysClr val="windowText" lastClr="000000">
                      <a:lumMod val="75000"/>
                    </a:sysClr>
                  </a:solidFill>
                  <a:latin typeface="Segoe UI"/>
                </a:rPr>
                <a:t>In-platform</a:t>
              </a:r>
            </a:p>
            <a:p>
              <a:pPr algn="ctr" defTabSz="1088392">
                <a:lnSpc>
                  <a:spcPct val="80000"/>
                </a:lnSpc>
                <a:defRPr/>
              </a:pPr>
              <a:r>
                <a:rPr lang="en-US" sz="980" kern="0" dirty="0">
                  <a:solidFill>
                    <a:sysClr val="windowText" lastClr="000000">
                      <a:lumMod val="75000"/>
                    </a:sysClr>
                  </a:solidFill>
                  <a:latin typeface="Segoe UI"/>
                </a:rPr>
                <a:t>analytics</a:t>
              </a:r>
            </a:p>
          </p:txBody>
        </p:sp>
        <p:sp>
          <p:nvSpPr>
            <p:cNvPr id="139" name="Rectangle 138"/>
            <p:cNvSpPr/>
            <p:nvPr/>
          </p:nvSpPr>
          <p:spPr>
            <a:xfrm>
              <a:off x="7267627" y="5141521"/>
              <a:ext cx="1066817" cy="279781"/>
            </a:xfrm>
            <a:prstGeom prst="rect">
              <a:avLst/>
            </a:prstGeom>
            <a:solidFill>
              <a:schemeClr val="accent6"/>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088392">
                <a:defRPr/>
              </a:pPr>
              <a:r>
                <a:rPr lang="en-US" sz="980" kern="0" dirty="0">
                  <a:solidFill>
                    <a:sysClr val="windowText" lastClr="000000">
                      <a:lumMod val="75000"/>
                    </a:sysClr>
                  </a:solidFill>
                  <a:latin typeface="Segoe UI"/>
                </a:rPr>
                <a:t>Security </a:t>
              </a:r>
            </a:p>
            <a:p>
              <a:pPr algn="ctr" defTabSz="1088392">
                <a:defRPr/>
              </a:pPr>
              <a:r>
                <a:rPr lang="en-US" sz="980" kern="0" dirty="0">
                  <a:solidFill>
                    <a:sysClr val="windowText" lastClr="000000">
                      <a:lumMod val="75000"/>
                    </a:sysClr>
                  </a:solidFill>
                  <a:latin typeface="Segoe UI"/>
                </a:rPr>
                <a:t>and audit</a:t>
              </a:r>
            </a:p>
          </p:txBody>
        </p:sp>
        <p:sp>
          <p:nvSpPr>
            <p:cNvPr id="140" name="Rectangle 139"/>
            <p:cNvSpPr/>
            <p:nvPr/>
          </p:nvSpPr>
          <p:spPr>
            <a:xfrm>
              <a:off x="7454716" y="4243141"/>
              <a:ext cx="649016" cy="312165"/>
            </a:xfrm>
            <a:prstGeom prst="rect">
              <a:avLst/>
            </a:prstGeom>
          </p:spPr>
          <p:txBody>
            <a:bodyPr wrap="none" lIns="108843" tIns="54422" rIns="108843" bIns="54422">
              <a:spAutoFit/>
            </a:bodyPr>
            <a:lstStyle/>
            <a:p>
              <a:pPr algn="ctr" defTabSz="914367">
                <a:defRPr/>
              </a:pPr>
              <a:r>
                <a:rPr lang="en-US" sz="1274" b="1" kern="0" dirty="0">
                  <a:solidFill>
                    <a:srgbClr val="D83B01"/>
                  </a:solidFill>
                  <a:latin typeface="Segoe UI"/>
                </a:rPr>
                <a:t>Tools</a:t>
              </a:r>
            </a:p>
          </p:txBody>
        </p:sp>
        <p:sp>
          <p:nvSpPr>
            <p:cNvPr id="141" name="Rectangle 140"/>
            <p:cNvSpPr/>
            <p:nvPr/>
          </p:nvSpPr>
          <p:spPr>
            <a:xfrm>
              <a:off x="9423397" y="2869427"/>
              <a:ext cx="2263304" cy="466302"/>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ctr" anchorCtr="0"/>
            <a:lstStyle/>
            <a:p>
              <a:pPr algn="ctr" defTabSz="914367"/>
              <a:r>
                <a:rPr lang="en-US" sz="1470" dirty="0">
                  <a:solidFill>
                    <a:srgbClr val="505050"/>
                  </a:solidFill>
                  <a:latin typeface="Segoe UI"/>
                </a:rPr>
                <a:t>         </a:t>
              </a:r>
            </a:p>
          </p:txBody>
        </p:sp>
        <p:sp>
          <p:nvSpPr>
            <p:cNvPr id="147" name="Rectangle 146"/>
            <p:cNvSpPr/>
            <p:nvPr/>
          </p:nvSpPr>
          <p:spPr>
            <a:xfrm>
              <a:off x="9423397" y="3478840"/>
              <a:ext cx="2263304" cy="466302"/>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ctr" anchorCtr="0"/>
            <a:lstStyle/>
            <a:p>
              <a:pPr algn="ctr" defTabSz="914367"/>
              <a:r>
                <a:rPr lang="en-US" sz="1470" dirty="0">
                  <a:solidFill>
                    <a:srgbClr val="505050"/>
                  </a:solidFill>
                  <a:latin typeface="Segoe UI"/>
                </a:rPr>
                <a:t>         </a:t>
              </a:r>
            </a:p>
          </p:txBody>
        </p:sp>
        <p:sp>
          <p:nvSpPr>
            <p:cNvPr id="153" name="Rectangle 152"/>
            <p:cNvSpPr/>
            <p:nvPr/>
          </p:nvSpPr>
          <p:spPr>
            <a:xfrm>
              <a:off x="10197707" y="3512631"/>
              <a:ext cx="1431345" cy="512220"/>
            </a:xfrm>
            <a:prstGeom prst="rect">
              <a:avLst/>
            </a:prstGeom>
          </p:spPr>
          <p:txBody>
            <a:bodyPr wrap="square" lIns="108843" tIns="54422" rIns="108843" bIns="54422">
              <a:spAutoFit/>
            </a:bodyPr>
            <a:lstStyle/>
            <a:p>
              <a:pPr algn="ctr" defTabSz="914367"/>
              <a:r>
                <a:rPr lang="en-US" sz="1274" dirty="0">
                  <a:solidFill>
                    <a:srgbClr val="D83B01"/>
                  </a:solidFill>
                  <a:latin typeface="Segoe UI"/>
                </a:rPr>
                <a:t>Advanced  analytics</a:t>
              </a:r>
            </a:p>
          </p:txBody>
        </p:sp>
        <p:sp>
          <p:nvSpPr>
            <p:cNvPr id="154" name="Rectangle 153"/>
            <p:cNvSpPr/>
            <p:nvPr/>
          </p:nvSpPr>
          <p:spPr>
            <a:xfrm>
              <a:off x="10154046" y="2960549"/>
              <a:ext cx="1431345" cy="312165"/>
            </a:xfrm>
            <a:prstGeom prst="rect">
              <a:avLst/>
            </a:prstGeom>
          </p:spPr>
          <p:txBody>
            <a:bodyPr wrap="square" lIns="108843" tIns="54422" rIns="108843" bIns="54422">
              <a:spAutoFit/>
            </a:bodyPr>
            <a:lstStyle/>
            <a:p>
              <a:pPr algn="ctr" defTabSz="914367"/>
              <a:r>
                <a:rPr lang="en-US" sz="1274" dirty="0">
                  <a:solidFill>
                    <a:srgbClr val="D83B01"/>
                  </a:solidFill>
                  <a:latin typeface="Segoe UI"/>
                </a:rPr>
                <a:t>Visualization</a:t>
              </a:r>
            </a:p>
          </p:txBody>
        </p:sp>
        <p:grpSp>
          <p:nvGrpSpPr>
            <p:cNvPr id="155" name="Group 78"/>
            <p:cNvGrpSpPr/>
            <p:nvPr/>
          </p:nvGrpSpPr>
          <p:grpSpPr>
            <a:xfrm>
              <a:off x="9491180" y="2945339"/>
              <a:ext cx="584856" cy="252411"/>
              <a:chOff x="8488363" y="1778000"/>
              <a:chExt cx="490538" cy="280988"/>
            </a:xfrm>
          </p:grpSpPr>
          <p:sp>
            <p:nvSpPr>
              <p:cNvPr id="247" name="Freeform 23"/>
              <p:cNvSpPr>
                <a:spLocks/>
              </p:cNvSpPr>
              <p:nvPr/>
            </p:nvSpPr>
            <p:spPr bwMode="auto">
              <a:xfrm>
                <a:off x="8488363" y="1778000"/>
                <a:ext cx="490538" cy="280988"/>
              </a:xfrm>
              <a:custGeom>
                <a:avLst/>
                <a:gdLst/>
                <a:ahLst/>
                <a:cxnLst>
                  <a:cxn ang="0">
                    <a:pos x="74" y="53"/>
                  </a:cxn>
                  <a:cxn ang="0">
                    <a:pos x="102" y="75"/>
                  </a:cxn>
                  <a:cxn ang="0">
                    <a:pos x="131" y="46"/>
                  </a:cxn>
                  <a:cxn ang="0">
                    <a:pos x="117" y="21"/>
                  </a:cxn>
                  <a:cxn ang="0">
                    <a:pos x="91" y="8"/>
                  </a:cxn>
                  <a:cxn ang="0">
                    <a:pos x="81" y="0"/>
                  </a:cxn>
                  <a:cxn ang="0">
                    <a:pos x="72" y="5"/>
                  </a:cxn>
                  <a:cxn ang="0">
                    <a:pos x="64" y="5"/>
                  </a:cxn>
                  <a:cxn ang="0">
                    <a:pos x="59" y="5"/>
                  </a:cxn>
                  <a:cxn ang="0">
                    <a:pos x="50" y="0"/>
                  </a:cxn>
                  <a:cxn ang="0">
                    <a:pos x="40" y="8"/>
                  </a:cxn>
                  <a:cxn ang="0">
                    <a:pos x="7" y="26"/>
                  </a:cxn>
                  <a:cxn ang="0">
                    <a:pos x="0" y="46"/>
                  </a:cxn>
                  <a:cxn ang="0">
                    <a:pos x="29" y="75"/>
                  </a:cxn>
                  <a:cxn ang="0">
                    <a:pos x="57" y="53"/>
                  </a:cxn>
                </a:cxnLst>
                <a:rect l="0" t="0" r="r" b="b"/>
                <a:pathLst>
                  <a:path w="131" h="75">
                    <a:moveTo>
                      <a:pt x="74" y="53"/>
                    </a:moveTo>
                    <a:cubicBezTo>
                      <a:pt x="77" y="65"/>
                      <a:pt x="88" y="75"/>
                      <a:pt x="102" y="75"/>
                    </a:cubicBezTo>
                    <a:cubicBezTo>
                      <a:pt x="118" y="75"/>
                      <a:pt x="131" y="62"/>
                      <a:pt x="131" y="46"/>
                    </a:cubicBezTo>
                    <a:cubicBezTo>
                      <a:pt x="131" y="35"/>
                      <a:pt x="125" y="26"/>
                      <a:pt x="117" y="21"/>
                    </a:cubicBezTo>
                    <a:cubicBezTo>
                      <a:pt x="112" y="17"/>
                      <a:pt x="103" y="12"/>
                      <a:pt x="91" y="8"/>
                    </a:cubicBezTo>
                    <a:cubicBezTo>
                      <a:pt x="90" y="3"/>
                      <a:pt x="86" y="0"/>
                      <a:pt x="81" y="0"/>
                    </a:cubicBezTo>
                    <a:cubicBezTo>
                      <a:pt x="77" y="0"/>
                      <a:pt x="73" y="2"/>
                      <a:pt x="72" y="5"/>
                    </a:cubicBezTo>
                    <a:cubicBezTo>
                      <a:pt x="69" y="5"/>
                      <a:pt x="67" y="5"/>
                      <a:pt x="64" y="5"/>
                    </a:cubicBezTo>
                    <a:cubicBezTo>
                      <a:pt x="62" y="5"/>
                      <a:pt x="60" y="5"/>
                      <a:pt x="59" y="5"/>
                    </a:cubicBezTo>
                    <a:cubicBezTo>
                      <a:pt x="57" y="2"/>
                      <a:pt x="54" y="0"/>
                      <a:pt x="50" y="0"/>
                    </a:cubicBezTo>
                    <a:cubicBezTo>
                      <a:pt x="45" y="0"/>
                      <a:pt x="40" y="3"/>
                      <a:pt x="40" y="8"/>
                    </a:cubicBezTo>
                    <a:cubicBezTo>
                      <a:pt x="18" y="14"/>
                      <a:pt x="9" y="25"/>
                      <a:pt x="7" y="26"/>
                    </a:cubicBezTo>
                    <a:cubicBezTo>
                      <a:pt x="3" y="31"/>
                      <a:pt x="0" y="38"/>
                      <a:pt x="0" y="46"/>
                    </a:cubicBezTo>
                    <a:cubicBezTo>
                      <a:pt x="0" y="62"/>
                      <a:pt x="13" y="75"/>
                      <a:pt x="29" y="75"/>
                    </a:cubicBezTo>
                    <a:cubicBezTo>
                      <a:pt x="42" y="75"/>
                      <a:pt x="53" y="65"/>
                      <a:pt x="57" y="53"/>
                    </a:cubicBezTo>
                  </a:path>
                </a:pathLst>
              </a:custGeom>
              <a:no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48" name="Freeform 24"/>
              <p:cNvSpPr>
                <a:spLocks/>
              </p:cNvSpPr>
              <p:nvPr/>
            </p:nvSpPr>
            <p:spPr bwMode="auto">
              <a:xfrm>
                <a:off x="8697913" y="1876425"/>
                <a:ext cx="68263" cy="60325"/>
              </a:xfrm>
              <a:custGeom>
                <a:avLst/>
                <a:gdLst/>
                <a:ahLst/>
                <a:cxnLst>
                  <a:cxn ang="0">
                    <a:pos x="9" y="0"/>
                  </a:cxn>
                  <a:cxn ang="0">
                    <a:pos x="18" y="9"/>
                  </a:cxn>
                  <a:cxn ang="0">
                    <a:pos x="17" y="16"/>
                  </a:cxn>
                  <a:cxn ang="0">
                    <a:pos x="1" y="16"/>
                  </a:cxn>
                  <a:cxn ang="0">
                    <a:pos x="0" y="9"/>
                  </a:cxn>
                  <a:cxn ang="0">
                    <a:pos x="9" y="0"/>
                  </a:cxn>
                </a:cxnLst>
                <a:rect l="0" t="0" r="r" b="b"/>
                <a:pathLst>
                  <a:path w="18" h="16">
                    <a:moveTo>
                      <a:pt x="9" y="0"/>
                    </a:moveTo>
                    <a:cubicBezTo>
                      <a:pt x="14" y="0"/>
                      <a:pt x="18" y="4"/>
                      <a:pt x="18" y="9"/>
                    </a:cubicBezTo>
                    <a:cubicBezTo>
                      <a:pt x="18" y="10"/>
                      <a:pt x="17" y="14"/>
                      <a:pt x="17" y="16"/>
                    </a:cubicBezTo>
                    <a:cubicBezTo>
                      <a:pt x="1" y="16"/>
                      <a:pt x="1" y="16"/>
                      <a:pt x="1" y="16"/>
                    </a:cubicBezTo>
                    <a:cubicBezTo>
                      <a:pt x="1" y="14"/>
                      <a:pt x="0" y="9"/>
                      <a:pt x="0" y="9"/>
                    </a:cubicBezTo>
                    <a:cubicBezTo>
                      <a:pt x="0" y="4"/>
                      <a:pt x="4" y="0"/>
                      <a:pt x="9" y="0"/>
                    </a:cubicBezTo>
                    <a:close/>
                  </a:path>
                </a:pathLst>
              </a:custGeom>
              <a:no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49" name="Oval 25"/>
              <p:cNvSpPr>
                <a:spLocks noChangeArrowheads="1"/>
              </p:cNvSpPr>
              <p:nvPr/>
            </p:nvSpPr>
            <p:spPr bwMode="auto">
              <a:xfrm>
                <a:off x="8521700" y="1876425"/>
                <a:ext cx="146050" cy="149225"/>
              </a:xfrm>
              <a:prstGeom prst="ellipse">
                <a:avLst/>
              </a:prstGeom>
              <a:no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50" name="Oval 26"/>
              <p:cNvSpPr>
                <a:spLocks noChangeArrowheads="1"/>
              </p:cNvSpPr>
              <p:nvPr/>
            </p:nvSpPr>
            <p:spPr bwMode="auto">
              <a:xfrm>
                <a:off x="8794750" y="1876425"/>
                <a:ext cx="147638" cy="146050"/>
              </a:xfrm>
              <a:prstGeom prst="ellipse">
                <a:avLst/>
              </a:prstGeom>
              <a:no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grpSp>
        <p:grpSp>
          <p:nvGrpSpPr>
            <p:cNvPr id="156" name="Group 85"/>
            <p:cNvGrpSpPr/>
            <p:nvPr/>
          </p:nvGrpSpPr>
          <p:grpSpPr>
            <a:xfrm>
              <a:off x="9491179" y="3578825"/>
              <a:ext cx="623837" cy="293762"/>
              <a:chOff x="8550275" y="1600200"/>
              <a:chExt cx="571500" cy="357188"/>
            </a:xfrm>
          </p:grpSpPr>
          <p:sp>
            <p:nvSpPr>
              <p:cNvPr id="244" name="Freeform 31"/>
              <p:cNvSpPr>
                <a:spLocks/>
              </p:cNvSpPr>
              <p:nvPr/>
            </p:nvSpPr>
            <p:spPr bwMode="auto">
              <a:xfrm>
                <a:off x="8602663" y="1690688"/>
                <a:ext cx="431800" cy="187325"/>
              </a:xfrm>
              <a:custGeom>
                <a:avLst/>
                <a:gdLst/>
                <a:ahLst/>
                <a:cxnLst>
                  <a:cxn ang="0">
                    <a:pos x="272" y="118"/>
                  </a:cxn>
                  <a:cxn ang="0">
                    <a:pos x="249" y="118"/>
                  </a:cxn>
                  <a:cxn ang="0">
                    <a:pos x="244" y="118"/>
                  </a:cxn>
                  <a:cxn ang="0">
                    <a:pos x="244" y="0"/>
                  </a:cxn>
                  <a:cxn ang="0">
                    <a:pos x="223" y="0"/>
                  </a:cxn>
                  <a:cxn ang="0">
                    <a:pos x="223" y="118"/>
                  </a:cxn>
                  <a:cxn ang="0">
                    <a:pos x="201" y="118"/>
                  </a:cxn>
                  <a:cxn ang="0">
                    <a:pos x="201" y="43"/>
                  </a:cxn>
                  <a:cxn ang="0">
                    <a:pos x="180" y="43"/>
                  </a:cxn>
                  <a:cxn ang="0">
                    <a:pos x="180" y="118"/>
                  </a:cxn>
                  <a:cxn ang="0">
                    <a:pos x="159" y="118"/>
                  </a:cxn>
                  <a:cxn ang="0">
                    <a:pos x="159" y="69"/>
                  </a:cxn>
                  <a:cxn ang="0">
                    <a:pos x="137" y="69"/>
                  </a:cxn>
                  <a:cxn ang="0">
                    <a:pos x="137" y="118"/>
                  </a:cxn>
                  <a:cxn ang="0">
                    <a:pos x="116" y="118"/>
                  </a:cxn>
                  <a:cxn ang="0">
                    <a:pos x="116" y="83"/>
                  </a:cxn>
                  <a:cxn ang="0">
                    <a:pos x="97" y="83"/>
                  </a:cxn>
                  <a:cxn ang="0">
                    <a:pos x="97" y="118"/>
                  </a:cxn>
                  <a:cxn ang="0">
                    <a:pos x="76" y="118"/>
                  </a:cxn>
                  <a:cxn ang="0">
                    <a:pos x="76" y="92"/>
                  </a:cxn>
                  <a:cxn ang="0">
                    <a:pos x="55" y="92"/>
                  </a:cxn>
                  <a:cxn ang="0">
                    <a:pos x="55" y="118"/>
                  </a:cxn>
                  <a:cxn ang="0">
                    <a:pos x="48" y="118"/>
                  </a:cxn>
                  <a:cxn ang="0">
                    <a:pos x="0" y="118"/>
                  </a:cxn>
                </a:cxnLst>
                <a:rect l="0" t="0" r="r" b="b"/>
                <a:pathLst>
                  <a:path w="272" h="118">
                    <a:moveTo>
                      <a:pt x="272" y="118"/>
                    </a:moveTo>
                    <a:lnTo>
                      <a:pt x="249" y="118"/>
                    </a:lnTo>
                    <a:lnTo>
                      <a:pt x="244" y="118"/>
                    </a:lnTo>
                    <a:lnTo>
                      <a:pt x="244" y="0"/>
                    </a:lnTo>
                    <a:lnTo>
                      <a:pt x="223" y="0"/>
                    </a:lnTo>
                    <a:lnTo>
                      <a:pt x="223" y="118"/>
                    </a:lnTo>
                    <a:lnTo>
                      <a:pt x="201" y="118"/>
                    </a:lnTo>
                    <a:lnTo>
                      <a:pt x="201" y="43"/>
                    </a:lnTo>
                    <a:lnTo>
                      <a:pt x="180" y="43"/>
                    </a:lnTo>
                    <a:lnTo>
                      <a:pt x="180" y="118"/>
                    </a:lnTo>
                    <a:lnTo>
                      <a:pt x="159" y="118"/>
                    </a:lnTo>
                    <a:lnTo>
                      <a:pt x="159" y="69"/>
                    </a:lnTo>
                    <a:lnTo>
                      <a:pt x="137" y="69"/>
                    </a:lnTo>
                    <a:lnTo>
                      <a:pt x="137" y="118"/>
                    </a:lnTo>
                    <a:lnTo>
                      <a:pt x="116" y="118"/>
                    </a:lnTo>
                    <a:lnTo>
                      <a:pt x="116" y="83"/>
                    </a:lnTo>
                    <a:lnTo>
                      <a:pt x="97" y="83"/>
                    </a:lnTo>
                    <a:lnTo>
                      <a:pt x="97" y="118"/>
                    </a:lnTo>
                    <a:lnTo>
                      <a:pt x="76" y="118"/>
                    </a:lnTo>
                    <a:lnTo>
                      <a:pt x="76" y="92"/>
                    </a:lnTo>
                    <a:lnTo>
                      <a:pt x="55" y="92"/>
                    </a:lnTo>
                    <a:lnTo>
                      <a:pt x="55" y="118"/>
                    </a:lnTo>
                    <a:lnTo>
                      <a:pt x="48" y="118"/>
                    </a:lnTo>
                    <a:lnTo>
                      <a:pt x="0" y="118"/>
                    </a:ln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45" name="Freeform 32"/>
              <p:cNvSpPr>
                <a:spLocks/>
              </p:cNvSpPr>
              <p:nvPr/>
            </p:nvSpPr>
            <p:spPr bwMode="auto">
              <a:xfrm>
                <a:off x="8550275" y="1600200"/>
                <a:ext cx="571500" cy="357188"/>
              </a:xfrm>
              <a:custGeom>
                <a:avLst/>
                <a:gdLst/>
                <a:ahLst/>
                <a:cxnLst>
                  <a:cxn ang="0">
                    <a:pos x="152" y="85"/>
                  </a:cxn>
                  <a:cxn ang="0">
                    <a:pos x="142" y="95"/>
                  </a:cxn>
                  <a:cxn ang="0">
                    <a:pos x="10" y="95"/>
                  </a:cxn>
                  <a:cxn ang="0">
                    <a:pos x="0" y="85"/>
                  </a:cxn>
                  <a:cxn ang="0">
                    <a:pos x="139" y="85"/>
                  </a:cxn>
                  <a:cxn ang="0">
                    <a:pos x="139" y="0"/>
                  </a:cxn>
                  <a:cxn ang="0">
                    <a:pos x="14" y="0"/>
                  </a:cxn>
                  <a:cxn ang="0">
                    <a:pos x="14" y="73"/>
                  </a:cxn>
                </a:cxnLst>
                <a:rect l="0" t="0" r="r" b="b"/>
                <a:pathLst>
                  <a:path w="152" h="95">
                    <a:moveTo>
                      <a:pt x="152" y="85"/>
                    </a:moveTo>
                    <a:cubicBezTo>
                      <a:pt x="152" y="90"/>
                      <a:pt x="148" y="95"/>
                      <a:pt x="142" y="95"/>
                    </a:cubicBezTo>
                    <a:cubicBezTo>
                      <a:pt x="10" y="95"/>
                      <a:pt x="10" y="95"/>
                      <a:pt x="10" y="95"/>
                    </a:cubicBezTo>
                    <a:cubicBezTo>
                      <a:pt x="5" y="95"/>
                      <a:pt x="0" y="90"/>
                      <a:pt x="0" y="85"/>
                    </a:cubicBezTo>
                    <a:cubicBezTo>
                      <a:pt x="139" y="85"/>
                      <a:pt x="139" y="85"/>
                      <a:pt x="139" y="85"/>
                    </a:cubicBezTo>
                    <a:cubicBezTo>
                      <a:pt x="139" y="0"/>
                      <a:pt x="139" y="0"/>
                      <a:pt x="139" y="0"/>
                    </a:cubicBezTo>
                    <a:cubicBezTo>
                      <a:pt x="14" y="0"/>
                      <a:pt x="14" y="0"/>
                      <a:pt x="14" y="0"/>
                    </a:cubicBezTo>
                    <a:cubicBezTo>
                      <a:pt x="14" y="73"/>
                      <a:pt x="14" y="73"/>
                      <a:pt x="14" y="73"/>
                    </a:cubicBez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46" name="Freeform 33"/>
              <p:cNvSpPr>
                <a:spLocks/>
              </p:cNvSpPr>
              <p:nvPr/>
            </p:nvSpPr>
            <p:spPr bwMode="auto">
              <a:xfrm>
                <a:off x="8640763" y="1671638"/>
                <a:ext cx="225425" cy="139700"/>
              </a:xfrm>
              <a:custGeom>
                <a:avLst/>
                <a:gdLst/>
                <a:ahLst/>
                <a:cxnLst>
                  <a:cxn ang="0">
                    <a:pos x="0" y="37"/>
                  </a:cxn>
                  <a:cxn ang="0">
                    <a:pos x="25" y="28"/>
                  </a:cxn>
                  <a:cxn ang="0">
                    <a:pos x="44" y="10"/>
                  </a:cxn>
                  <a:cxn ang="0">
                    <a:pos x="37" y="0"/>
                  </a:cxn>
                  <a:cxn ang="0">
                    <a:pos x="60" y="0"/>
                  </a:cxn>
                  <a:cxn ang="0">
                    <a:pos x="55" y="18"/>
                  </a:cxn>
                </a:cxnLst>
                <a:rect l="0" t="0" r="r" b="b"/>
                <a:pathLst>
                  <a:path w="60" h="37">
                    <a:moveTo>
                      <a:pt x="0" y="37"/>
                    </a:moveTo>
                    <a:cubicBezTo>
                      <a:pt x="0" y="37"/>
                      <a:pt x="13" y="36"/>
                      <a:pt x="25" y="28"/>
                    </a:cubicBezTo>
                    <a:cubicBezTo>
                      <a:pt x="41" y="20"/>
                      <a:pt x="44" y="10"/>
                      <a:pt x="44" y="10"/>
                    </a:cubicBezTo>
                    <a:cubicBezTo>
                      <a:pt x="37" y="0"/>
                      <a:pt x="37" y="0"/>
                      <a:pt x="37" y="0"/>
                    </a:cubicBezTo>
                    <a:cubicBezTo>
                      <a:pt x="60" y="0"/>
                      <a:pt x="60" y="0"/>
                      <a:pt x="60" y="0"/>
                    </a:cubicBezTo>
                    <a:cubicBezTo>
                      <a:pt x="55" y="18"/>
                      <a:pt x="55" y="18"/>
                      <a:pt x="55" y="18"/>
                    </a:cubicBez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grpSp>
        <p:sp>
          <p:nvSpPr>
            <p:cNvPr id="157" name="Rectangle 156"/>
            <p:cNvSpPr/>
            <p:nvPr/>
          </p:nvSpPr>
          <p:spPr>
            <a:xfrm>
              <a:off x="9423397" y="4114133"/>
              <a:ext cx="2263304" cy="466302"/>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ctr" anchorCtr="0"/>
            <a:lstStyle/>
            <a:p>
              <a:pPr algn="ctr" defTabSz="914367"/>
              <a:r>
                <a:rPr lang="en-US" sz="1470" dirty="0">
                  <a:solidFill>
                    <a:srgbClr val="505050"/>
                  </a:solidFill>
                  <a:latin typeface="Segoe UI"/>
                </a:rPr>
                <a:t>         </a:t>
              </a:r>
            </a:p>
          </p:txBody>
        </p:sp>
        <p:sp>
          <p:nvSpPr>
            <p:cNvPr id="158" name="Rectangle 157"/>
            <p:cNvSpPr/>
            <p:nvPr/>
          </p:nvSpPr>
          <p:spPr>
            <a:xfrm>
              <a:off x="9706842" y="4143625"/>
              <a:ext cx="2184236" cy="512220"/>
            </a:xfrm>
            <a:prstGeom prst="rect">
              <a:avLst/>
            </a:prstGeom>
          </p:spPr>
          <p:txBody>
            <a:bodyPr wrap="square" lIns="108843" tIns="54422" rIns="108843" bIns="54422">
              <a:spAutoFit/>
            </a:bodyPr>
            <a:lstStyle/>
            <a:p>
              <a:pPr algn="ctr" defTabSz="914367">
                <a:defRPr/>
              </a:pPr>
              <a:r>
                <a:rPr lang="en-US" sz="1274" dirty="0">
                  <a:solidFill>
                    <a:srgbClr val="D83B01"/>
                  </a:solidFill>
                  <a:latin typeface="Segoe UI"/>
                </a:rPr>
                <a:t>Financial, tax and operational reporting</a:t>
              </a:r>
            </a:p>
          </p:txBody>
        </p:sp>
        <p:grpSp>
          <p:nvGrpSpPr>
            <p:cNvPr id="159" name="Group 97"/>
            <p:cNvGrpSpPr>
              <a:grpSpLocks noChangeAspect="1"/>
            </p:cNvGrpSpPr>
            <p:nvPr/>
          </p:nvGrpSpPr>
          <p:grpSpPr>
            <a:xfrm>
              <a:off x="9483858" y="4141571"/>
              <a:ext cx="365486" cy="389107"/>
              <a:chOff x="8645525" y="1528763"/>
              <a:chExt cx="292100" cy="412750"/>
            </a:xfrm>
          </p:grpSpPr>
          <p:sp>
            <p:nvSpPr>
              <p:cNvPr id="236" name="Freeform 38"/>
              <p:cNvSpPr>
                <a:spLocks/>
              </p:cNvSpPr>
              <p:nvPr/>
            </p:nvSpPr>
            <p:spPr bwMode="auto">
              <a:xfrm>
                <a:off x="8645525" y="1528763"/>
                <a:ext cx="292100" cy="412750"/>
              </a:xfrm>
              <a:custGeom>
                <a:avLst/>
                <a:gdLst/>
                <a:ahLst/>
                <a:cxnLst>
                  <a:cxn ang="0">
                    <a:pos x="69" y="110"/>
                  </a:cxn>
                  <a:cxn ang="0">
                    <a:pos x="76" y="110"/>
                  </a:cxn>
                  <a:cxn ang="0">
                    <a:pos x="78" y="107"/>
                  </a:cxn>
                  <a:cxn ang="0">
                    <a:pos x="78" y="14"/>
                  </a:cxn>
                  <a:cxn ang="0">
                    <a:pos x="76" y="11"/>
                  </a:cxn>
                  <a:cxn ang="0">
                    <a:pos x="56" y="11"/>
                  </a:cxn>
                  <a:cxn ang="0">
                    <a:pos x="56" y="3"/>
                  </a:cxn>
                  <a:cxn ang="0">
                    <a:pos x="52" y="0"/>
                  </a:cxn>
                  <a:cxn ang="0">
                    <a:pos x="26" y="0"/>
                  </a:cxn>
                  <a:cxn ang="0">
                    <a:pos x="22" y="3"/>
                  </a:cxn>
                  <a:cxn ang="0">
                    <a:pos x="22" y="11"/>
                  </a:cxn>
                  <a:cxn ang="0">
                    <a:pos x="3" y="11"/>
                  </a:cxn>
                  <a:cxn ang="0">
                    <a:pos x="0" y="14"/>
                  </a:cxn>
                  <a:cxn ang="0">
                    <a:pos x="0" y="107"/>
                  </a:cxn>
                  <a:cxn ang="0">
                    <a:pos x="3" y="110"/>
                  </a:cxn>
                  <a:cxn ang="0">
                    <a:pos x="42" y="110"/>
                  </a:cxn>
                </a:cxnLst>
                <a:rect l="0" t="0" r="r" b="b"/>
                <a:pathLst>
                  <a:path w="78" h="110">
                    <a:moveTo>
                      <a:pt x="69" y="110"/>
                    </a:moveTo>
                    <a:cubicBezTo>
                      <a:pt x="76" y="110"/>
                      <a:pt x="76" y="110"/>
                      <a:pt x="76" y="110"/>
                    </a:cubicBezTo>
                    <a:cubicBezTo>
                      <a:pt x="77" y="110"/>
                      <a:pt x="78" y="109"/>
                      <a:pt x="78" y="107"/>
                    </a:cubicBezTo>
                    <a:cubicBezTo>
                      <a:pt x="78" y="14"/>
                      <a:pt x="78" y="14"/>
                      <a:pt x="78" y="14"/>
                    </a:cubicBezTo>
                    <a:cubicBezTo>
                      <a:pt x="78" y="12"/>
                      <a:pt x="77" y="11"/>
                      <a:pt x="76" y="11"/>
                    </a:cubicBezTo>
                    <a:cubicBezTo>
                      <a:pt x="56" y="11"/>
                      <a:pt x="56" y="11"/>
                      <a:pt x="56" y="11"/>
                    </a:cubicBezTo>
                    <a:cubicBezTo>
                      <a:pt x="56" y="3"/>
                      <a:pt x="56" y="3"/>
                      <a:pt x="56" y="3"/>
                    </a:cubicBezTo>
                    <a:cubicBezTo>
                      <a:pt x="56" y="2"/>
                      <a:pt x="54" y="0"/>
                      <a:pt x="52" y="0"/>
                    </a:cubicBezTo>
                    <a:cubicBezTo>
                      <a:pt x="26" y="0"/>
                      <a:pt x="26" y="0"/>
                      <a:pt x="26" y="0"/>
                    </a:cubicBezTo>
                    <a:cubicBezTo>
                      <a:pt x="24" y="0"/>
                      <a:pt x="22" y="2"/>
                      <a:pt x="22" y="3"/>
                    </a:cubicBezTo>
                    <a:cubicBezTo>
                      <a:pt x="22" y="11"/>
                      <a:pt x="22" y="11"/>
                      <a:pt x="22" y="11"/>
                    </a:cubicBezTo>
                    <a:cubicBezTo>
                      <a:pt x="3" y="11"/>
                      <a:pt x="3" y="11"/>
                      <a:pt x="3" y="11"/>
                    </a:cubicBezTo>
                    <a:cubicBezTo>
                      <a:pt x="1" y="11"/>
                      <a:pt x="0" y="12"/>
                      <a:pt x="0" y="14"/>
                    </a:cubicBezTo>
                    <a:cubicBezTo>
                      <a:pt x="0" y="107"/>
                      <a:pt x="0" y="107"/>
                      <a:pt x="0" y="107"/>
                    </a:cubicBezTo>
                    <a:cubicBezTo>
                      <a:pt x="0" y="109"/>
                      <a:pt x="1" y="110"/>
                      <a:pt x="3" y="110"/>
                    </a:cubicBezTo>
                    <a:cubicBezTo>
                      <a:pt x="42" y="110"/>
                      <a:pt x="42" y="110"/>
                      <a:pt x="42" y="110"/>
                    </a:cubicBez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37" name="Oval 39"/>
              <p:cNvSpPr>
                <a:spLocks noChangeArrowheads="1"/>
              </p:cNvSpPr>
              <p:nvPr/>
            </p:nvSpPr>
            <p:spPr bwMode="auto">
              <a:xfrm>
                <a:off x="8709025" y="1655763"/>
                <a:ext cx="57150" cy="57150"/>
              </a:xfrm>
              <a:prstGeom prst="ellips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38" name="Oval 40"/>
              <p:cNvSpPr>
                <a:spLocks noChangeArrowheads="1"/>
              </p:cNvSpPr>
              <p:nvPr/>
            </p:nvSpPr>
            <p:spPr bwMode="auto">
              <a:xfrm>
                <a:off x="8709025" y="1735138"/>
                <a:ext cx="57150" cy="60325"/>
              </a:xfrm>
              <a:prstGeom prst="ellips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39" name="Oval 41"/>
              <p:cNvSpPr>
                <a:spLocks noChangeArrowheads="1"/>
              </p:cNvSpPr>
              <p:nvPr/>
            </p:nvSpPr>
            <p:spPr bwMode="auto">
              <a:xfrm>
                <a:off x="8709025" y="1817688"/>
                <a:ext cx="57150" cy="60325"/>
              </a:xfrm>
              <a:prstGeom prst="ellips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40" name="Freeform 42"/>
              <p:cNvSpPr>
                <a:spLocks/>
              </p:cNvSpPr>
              <p:nvPr/>
            </p:nvSpPr>
            <p:spPr bwMode="auto">
              <a:xfrm>
                <a:off x="8728075" y="1589088"/>
                <a:ext cx="127000" cy="25400"/>
              </a:xfrm>
              <a:custGeom>
                <a:avLst/>
                <a:gdLst/>
                <a:ahLst/>
                <a:cxnLst>
                  <a:cxn ang="0">
                    <a:pos x="34" y="0"/>
                  </a:cxn>
                  <a:cxn ang="0">
                    <a:pos x="34" y="3"/>
                  </a:cxn>
                  <a:cxn ang="0">
                    <a:pos x="30" y="7"/>
                  </a:cxn>
                  <a:cxn ang="0">
                    <a:pos x="4" y="7"/>
                  </a:cxn>
                  <a:cxn ang="0">
                    <a:pos x="0" y="3"/>
                  </a:cxn>
                  <a:cxn ang="0">
                    <a:pos x="0" y="1"/>
                  </a:cxn>
                </a:cxnLst>
                <a:rect l="0" t="0" r="r" b="b"/>
                <a:pathLst>
                  <a:path w="34" h="7">
                    <a:moveTo>
                      <a:pt x="34" y="0"/>
                    </a:moveTo>
                    <a:cubicBezTo>
                      <a:pt x="34" y="3"/>
                      <a:pt x="34" y="3"/>
                      <a:pt x="34" y="3"/>
                    </a:cubicBezTo>
                    <a:cubicBezTo>
                      <a:pt x="34" y="5"/>
                      <a:pt x="32" y="7"/>
                      <a:pt x="30" y="7"/>
                    </a:cubicBezTo>
                    <a:cubicBezTo>
                      <a:pt x="4" y="7"/>
                      <a:pt x="4" y="7"/>
                      <a:pt x="4" y="7"/>
                    </a:cubicBezTo>
                    <a:cubicBezTo>
                      <a:pt x="2" y="7"/>
                      <a:pt x="0" y="5"/>
                      <a:pt x="0" y="3"/>
                    </a:cubicBezTo>
                    <a:cubicBezTo>
                      <a:pt x="0" y="1"/>
                      <a:pt x="0" y="1"/>
                      <a:pt x="0" y="1"/>
                    </a:cubicBez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41" name="Line 43"/>
              <p:cNvSpPr>
                <a:spLocks noChangeShapeType="1"/>
              </p:cNvSpPr>
              <p:nvPr/>
            </p:nvSpPr>
            <p:spPr bwMode="auto">
              <a:xfrm>
                <a:off x="8796338" y="1663700"/>
                <a:ext cx="66675" cy="1588"/>
              </a:xfrm>
              <a:prstGeom prst="lin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42" name="Line 44"/>
              <p:cNvSpPr>
                <a:spLocks noChangeShapeType="1"/>
              </p:cNvSpPr>
              <p:nvPr/>
            </p:nvSpPr>
            <p:spPr bwMode="auto">
              <a:xfrm>
                <a:off x="8796338" y="1765300"/>
                <a:ext cx="66675" cy="1588"/>
              </a:xfrm>
              <a:prstGeom prst="lin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43" name="Line 45"/>
              <p:cNvSpPr>
                <a:spLocks noChangeShapeType="1"/>
              </p:cNvSpPr>
              <p:nvPr/>
            </p:nvSpPr>
            <p:spPr bwMode="auto">
              <a:xfrm>
                <a:off x="8796338" y="1851025"/>
                <a:ext cx="66675" cy="1588"/>
              </a:xfrm>
              <a:prstGeom prst="lin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grpSp>
        <p:sp>
          <p:nvSpPr>
            <p:cNvPr id="160" name="Left-Right Arrow 159"/>
            <p:cNvSpPr/>
            <p:nvPr/>
          </p:nvSpPr>
          <p:spPr>
            <a:xfrm>
              <a:off x="2742969" y="3133675"/>
              <a:ext cx="1088559" cy="330487"/>
            </a:xfrm>
            <a:prstGeom prst="leftRightArrow">
              <a:avLst/>
            </a:prstGeom>
            <a:solidFill>
              <a:schemeClr val="accent2"/>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grpSp>
          <p:nvGrpSpPr>
            <p:cNvPr id="161" name="Group 160"/>
            <p:cNvGrpSpPr/>
            <p:nvPr/>
          </p:nvGrpSpPr>
          <p:grpSpPr>
            <a:xfrm>
              <a:off x="3303439" y="4108205"/>
              <a:ext cx="1278158" cy="650786"/>
              <a:chOff x="2499891" y="4946669"/>
              <a:chExt cx="1451380" cy="511308"/>
            </a:xfrm>
          </p:grpSpPr>
          <p:sp>
            <p:nvSpPr>
              <p:cNvPr id="234" name="Rectangle 233"/>
              <p:cNvSpPr/>
              <p:nvPr/>
            </p:nvSpPr>
            <p:spPr>
              <a:xfrm>
                <a:off x="2514601" y="4946669"/>
                <a:ext cx="1381289" cy="484788"/>
              </a:xfrm>
              <a:prstGeom prst="rect">
                <a:avLst/>
              </a:prstGeom>
              <a:solidFill>
                <a:schemeClr val="bg1">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367"/>
                <a:endParaRPr lang="en-US" sz="1470" dirty="0">
                  <a:solidFill>
                    <a:srgbClr val="505050"/>
                  </a:solidFill>
                  <a:latin typeface="Segoe UI"/>
                </a:endParaRPr>
              </a:p>
            </p:txBody>
          </p:sp>
          <p:sp>
            <p:nvSpPr>
              <p:cNvPr id="235" name="Rectangle 234"/>
              <p:cNvSpPr/>
              <p:nvPr/>
            </p:nvSpPr>
            <p:spPr>
              <a:xfrm>
                <a:off x="2499891" y="5022713"/>
                <a:ext cx="1451380" cy="435264"/>
              </a:xfrm>
              <a:prstGeom prst="rect">
                <a:avLst/>
              </a:prstGeom>
            </p:spPr>
            <p:txBody>
              <a:bodyPr wrap="square">
                <a:spAutoFit/>
              </a:bodyPr>
              <a:lstStyle/>
              <a:p>
                <a:pPr algn="ctr" defTabSz="914367">
                  <a:defRPr/>
                </a:pPr>
                <a:r>
                  <a:rPr lang="en-US" sz="1470" b="1" kern="0" dirty="0">
                    <a:solidFill>
                      <a:sysClr val="windowText" lastClr="000000"/>
                    </a:solidFill>
                    <a:latin typeface="Segoe UI"/>
                  </a:rPr>
                  <a:t>Near line storage</a:t>
                </a:r>
                <a:endParaRPr lang="en-US" sz="1470" kern="0" dirty="0">
                  <a:solidFill>
                    <a:sysClr val="windowText" lastClr="000000"/>
                  </a:solidFill>
                  <a:latin typeface="Segoe UI"/>
                </a:endParaRPr>
              </a:p>
            </p:txBody>
          </p:sp>
        </p:grpSp>
        <p:sp>
          <p:nvSpPr>
            <p:cNvPr id="162" name="Rectangle 161"/>
            <p:cNvSpPr/>
            <p:nvPr/>
          </p:nvSpPr>
          <p:spPr>
            <a:xfrm>
              <a:off x="10205304" y="4627832"/>
              <a:ext cx="1431345" cy="512220"/>
            </a:xfrm>
            <a:prstGeom prst="rect">
              <a:avLst/>
            </a:prstGeom>
          </p:spPr>
          <p:txBody>
            <a:bodyPr wrap="square" lIns="108843" tIns="54422" rIns="108843" bIns="54422">
              <a:spAutoFit/>
            </a:bodyPr>
            <a:lstStyle/>
            <a:p>
              <a:pPr algn="ctr" defTabSz="914367"/>
              <a:r>
                <a:rPr lang="en-US" sz="1274" dirty="0">
                  <a:solidFill>
                    <a:srgbClr val="D83B01"/>
                  </a:solidFill>
                  <a:latin typeface="Segoe UI"/>
                </a:rPr>
                <a:t>Machine learning</a:t>
              </a:r>
            </a:p>
          </p:txBody>
        </p:sp>
        <p:grpSp>
          <p:nvGrpSpPr>
            <p:cNvPr id="163" name="Group 85"/>
            <p:cNvGrpSpPr/>
            <p:nvPr/>
          </p:nvGrpSpPr>
          <p:grpSpPr>
            <a:xfrm>
              <a:off x="9498777" y="4694027"/>
              <a:ext cx="623837" cy="293762"/>
              <a:chOff x="8550275" y="1600200"/>
              <a:chExt cx="571500" cy="357188"/>
            </a:xfrm>
          </p:grpSpPr>
          <p:sp>
            <p:nvSpPr>
              <p:cNvPr id="231" name="Freeform 31"/>
              <p:cNvSpPr>
                <a:spLocks/>
              </p:cNvSpPr>
              <p:nvPr/>
            </p:nvSpPr>
            <p:spPr bwMode="auto">
              <a:xfrm>
                <a:off x="8602663" y="1690688"/>
                <a:ext cx="431800" cy="187325"/>
              </a:xfrm>
              <a:custGeom>
                <a:avLst/>
                <a:gdLst/>
                <a:ahLst/>
                <a:cxnLst>
                  <a:cxn ang="0">
                    <a:pos x="272" y="118"/>
                  </a:cxn>
                  <a:cxn ang="0">
                    <a:pos x="249" y="118"/>
                  </a:cxn>
                  <a:cxn ang="0">
                    <a:pos x="244" y="118"/>
                  </a:cxn>
                  <a:cxn ang="0">
                    <a:pos x="244" y="0"/>
                  </a:cxn>
                  <a:cxn ang="0">
                    <a:pos x="223" y="0"/>
                  </a:cxn>
                  <a:cxn ang="0">
                    <a:pos x="223" y="118"/>
                  </a:cxn>
                  <a:cxn ang="0">
                    <a:pos x="201" y="118"/>
                  </a:cxn>
                  <a:cxn ang="0">
                    <a:pos x="201" y="43"/>
                  </a:cxn>
                  <a:cxn ang="0">
                    <a:pos x="180" y="43"/>
                  </a:cxn>
                  <a:cxn ang="0">
                    <a:pos x="180" y="118"/>
                  </a:cxn>
                  <a:cxn ang="0">
                    <a:pos x="159" y="118"/>
                  </a:cxn>
                  <a:cxn ang="0">
                    <a:pos x="159" y="69"/>
                  </a:cxn>
                  <a:cxn ang="0">
                    <a:pos x="137" y="69"/>
                  </a:cxn>
                  <a:cxn ang="0">
                    <a:pos x="137" y="118"/>
                  </a:cxn>
                  <a:cxn ang="0">
                    <a:pos x="116" y="118"/>
                  </a:cxn>
                  <a:cxn ang="0">
                    <a:pos x="116" y="83"/>
                  </a:cxn>
                  <a:cxn ang="0">
                    <a:pos x="97" y="83"/>
                  </a:cxn>
                  <a:cxn ang="0">
                    <a:pos x="97" y="118"/>
                  </a:cxn>
                  <a:cxn ang="0">
                    <a:pos x="76" y="118"/>
                  </a:cxn>
                  <a:cxn ang="0">
                    <a:pos x="76" y="92"/>
                  </a:cxn>
                  <a:cxn ang="0">
                    <a:pos x="55" y="92"/>
                  </a:cxn>
                  <a:cxn ang="0">
                    <a:pos x="55" y="118"/>
                  </a:cxn>
                  <a:cxn ang="0">
                    <a:pos x="48" y="118"/>
                  </a:cxn>
                  <a:cxn ang="0">
                    <a:pos x="0" y="118"/>
                  </a:cxn>
                </a:cxnLst>
                <a:rect l="0" t="0" r="r" b="b"/>
                <a:pathLst>
                  <a:path w="272" h="118">
                    <a:moveTo>
                      <a:pt x="272" y="118"/>
                    </a:moveTo>
                    <a:lnTo>
                      <a:pt x="249" y="118"/>
                    </a:lnTo>
                    <a:lnTo>
                      <a:pt x="244" y="118"/>
                    </a:lnTo>
                    <a:lnTo>
                      <a:pt x="244" y="0"/>
                    </a:lnTo>
                    <a:lnTo>
                      <a:pt x="223" y="0"/>
                    </a:lnTo>
                    <a:lnTo>
                      <a:pt x="223" y="118"/>
                    </a:lnTo>
                    <a:lnTo>
                      <a:pt x="201" y="118"/>
                    </a:lnTo>
                    <a:lnTo>
                      <a:pt x="201" y="43"/>
                    </a:lnTo>
                    <a:lnTo>
                      <a:pt x="180" y="43"/>
                    </a:lnTo>
                    <a:lnTo>
                      <a:pt x="180" y="118"/>
                    </a:lnTo>
                    <a:lnTo>
                      <a:pt x="159" y="118"/>
                    </a:lnTo>
                    <a:lnTo>
                      <a:pt x="159" y="69"/>
                    </a:lnTo>
                    <a:lnTo>
                      <a:pt x="137" y="69"/>
                    </a:lnTo>
                    <a:lnTo>
                      <a:pt x="137" y="118"/>
                    </a:lnTo>
                    <a:lnTo>
                      <a:pt x="116" y="118"/>
                    </a:lnTo>
                    <a:lnTo>
                      <a:pt x="116" y="83"/>
                    </a:lnTo>
                    <a:lnTo>
                      <a:pt x="97" y="83"/>
                    </a:lnTo>
                    <a:lnTo>
                      <a:pt x="97" y="118"/>
                    </a:lnTo>
                    <a:lnTo>
                      <a:pt x="76" y="118"/>
                    </a:lnTo>
                    <a:lnTo>
                      <a:pt x="76" y="92"/>
                    </a:lnTo>
                    <a:lnTo>
                      <a:pt x="55" y="92"/>
                    </a:lnTo>
                    <a:lnTo>
                      <a:pt x="55" y="118"/>
                    </a:lnTo>
                    <a:lnTo>
                      <a:pt x="48" y="118"/>
                    </a:lnTo>
                    <a:lnTo>
                      <a:pt x="0" y="118"/>
                    </a:ln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32" name="Freeform 32"/>
              <p:cNvSpPr>
                <a:spLocks/>
              </p:cNvSpPr>
              <p:nvPr/>
            </p:nvSpPr>
            <p:spPr bwMode="auto">
              <a:xfrm>
                <a:off x="8550275" y="1600200"/>
                <a:ext cx="571500" cy="357188"/>
              </a:xfrm>
              <a:custGeom>
                <a:avLst/>
                <a:gdLst/>
                <a:ahLst/>
                <a:cxnLst>
                  <a:cxn ang="0">
                    <a:pos x="152" y="85"/>
                  </a:cxn>
                  <a:cxn ang="0">
                    <a:pos x="142" y="95"/>
                  </a:cxn>
                  <a:cxn ang="0">
                    <a:pos x="10" y="95"/>
                  </a:cxn>
                  <a:cxn ang="0">
                    <a:pos x="0" y="85"/>
                  </a:cxn>
                  <a:cxn ang="0">
                    <a:pos x="139" y="85"/>
                  </a:cxn>
                  <a:cxn ang="0">
                    <a:pos x="139" y="0"/>
                  </a:cxn>
                  <a:cxn ang="0">
                    <a:pos x="14" y="0"/>
                  </a:cxn>
                  <a:cxn ang="0">
                    <a:pos x="14" y="73"/>
                  </a:cxn>
                </a:cxnLst>
                <a:rect l="0" t="0" r="r" b="b"/>
                <a:pathLst>
                  <a:path w="152" h="95">
                    <a:moveTo>
                      <a:pt x="152" y="85"/>
                    </a:moveTo>
                    <a:cubicBezTo>
                      <a:pt x="152" y="90"/>
                      <a:pt x="148" y="95"/>
                      <a:pt x="142" y="95"/>
                    </a:cubicBezTo>
                    <a:cubicBezTo>
                      <a:pt x="10" y="95"/>
                      <a:pt x="10" y="95"/>
                      <a:pt x="10" y="95"/>
                    </a:cubicBezTo>
                    <a:cubicBezTo>
                      <a:pt x="5" y="95"/>
                      <a:pt x="0" y="90"/>
                      <a:pt x="0" y="85"/>
                    </a:cubicBezTo>
                    <a:cubicBezTo>
                      <a:pt x="139" y="85"/>
                      <a:pt x="139" y="85"/>
                      <a:pt x="139" y="85"/>
                    </a:cubicBezTo>
                    <a:cubicBezTo>
                      <a:pt x="139" y="0"/>
                      <a:pt x="139" y="0"/>
                      <a:pt x="139" y="0"/>
                    </a:cubicBezTo>
                    <a:cubicBezTo>
                      <a:pt x="14" y="0"/>
                      <a:pt x="14" y="0"/>
                      <a:pt x="14" y="0"/>
                    </a:cubicBezTo>
                    <a:cubicBezTo>
                      <a:pt x="14" y="73"/>
                      <a:pt x="14" y="73"/>
                      <a:pt x="14" y="73"/>
                    </a:cubicBez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233" name="Freeform 33"/>
              <p:cNvSpPr>
                <a:spLocks/>
              </p:cNvSpPr>
              <p:nvPr/>
            </p:nvSpPr>
            <p:spPr bwMode="auto">
              <a:xfrm>
                <a:off x="8640763" y="1671638"/>
                <a:ext cx="225425" cy="139700"/>
              </a:xfrm>
              <a:custGeom>
                <a:avLst/>
                <a:gdLst/>
                <a:ahLst/>
                <a:cxnLst>
                  <a:cxn ang="0">
                    <a:pos x="0" y="37"/>
                  </a:cxn>
                  <a:cxn ang="0">
                    <a:pos x="25" y="28"/>
                  </a:cxn>
                  <a:cxn ang="0">
                    <a:pos x="44" y="10"/>
                  </a:cxn>
                  <a:cxn ang="0">
                    <a:pos x="37" y="0"/>
                  </a:cxn>
                  <a:cxn ang="0">
                    <a:pos x="60" y="0"/>
                  </a:cxn>
                  <a:cxn ang="0">
                    <a:pos x="55" y="18"/>
                  </a:cxn>
                </a:cxnLst>
                <a:rect l="0" t="0" r="r" b="b"/>
                <a:pathLst>
                  <a:path w="60" h="37">
                    <a:moveTo>
                      <a:pt x="0" y="37"/>
                    </a:moveTo>
                    <a:cubicBezTo>
                      <a:pt x="0" y="37"/>
                      <a:pt x="13" y="36"/>
                      <a:pt x="25" y="28"/>
                    </a:cubicBezTo>
                    <a:cubicBezTo>
                      <a:pt x="41" y="20"/>
                      <a:pt x="44" y="10"/>
                      <a:pt x="44" y="10"/>
                    </a:cubicBezTo>
                    <a:cubicBezTo>
                      <a:pt x="37" y="0"/>
                      <a:pt x="37" y="0"/>
                      <a:pt x="37" y="0"/>
                    </a:cubicBezTo>
                    <a:cubicBezTo>
                      <a:pt x="60" y="0"/>
                      <a:pt x="60" y="0"/>
                      <a:pt x="60" y="0"/>
                    </a:cubicBezTo>
                    <a:cubicBezTo>
                      <a:pt x="55" y="18"/>
                      <a:pt x="55" y="18"/>
                      <a:pt x="55" y="18"/>
                    </a:cubicBez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grpSp>
        <p:sp>
          <p:nvSpPr>
            <p:cNvPr id="164" name="Rectangle 163"/>
            <p:cNvSpPr/>
            <p:nvPr/>
          </p:nvSpPr>
          <p:spPr>
            <a:xfrm>
              <a:off x="3834581" y="2225595"/>
              <a:ext cx="4275948" cy="146942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r>
                <a:rPr lang="en-US" sz="1470" dirty="0">
                  <a:solidFill>
                    <a:srgbClr val="FFFFFF"/>
                  </a:solidFill>
                  <a:latin typeface="Segoe UI"/>
                </a:rPr>
                <a:t>Enterprise Information Accelerator</a:t>
              </a:r>
            </a:p>
          </p:txBody>
        </p:sp>
        <p:sp>
          <p:nvSpPr>
            <p:cNvPr id="165" name="Rectangle 164"/>
            <p:cNvSpPr/>
            <p:nvPr/>
          </p:nvSpPr>
          <p:spPr>
            <a:xfrm>
              <a:off x="3951509" y="2527563"/>
              <a:ext cx="1333994" cy="60611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r>
                <a:rPr lang="en-US" sz="1372" dirty="0">
                  <a:solidFill>
                    <a:srgbClr val="FFFFFF"/>
                  </a:solidFill>
                  <a:latin typeface="Segoe UI"/>
                </a:rPr>
                <a:t>ERP Data Warehouse</a:t>
              </a:r>
            </a:p>
          </p:txBody>
        </p:sp>
        <p:sp>
          <p:nvSpPr>
            <p:cNvPr id="166" name="Rectangle 165"/>
            <p:cNvSpPr/>
            <p:nvPr/>
          </p:nvSpPr>
          <p:spPr>
            <a:xfrm>
              <a:off x="4325066" y="3235916"/>
              <a:ext cx="3726264" cy="343469"/>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r>
                <a:rPr lang="en-US" sz="1470" dirty="0">
                  <a:solidFill>
                    <a:srgbClr val="000000"/>
                  </a:solidFill>
                  <a:latin typeface="Segoe UI"/>
                </a:rPr>
                <a:t> </a:t>
              </a:r>
            </a:p>
          </p:txBody>
        </p:sp>
        <p:sp>
          <p:nvSpPr>
            <p:cNvPr id="220" name="Rectangle 219"/>
            <p:cNvSpPr/>
            <p:nvPr/>
          </p:nvSpPr>
          <p:spPr>
            <a:xfrm>
              <a:off x="5972555" y="2481017"/>
              <a:ext cx="1554559" cy="60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54422" rIns="0" bIns="54422" rtlCol="0" anchor="t" anchorCtr="0"/>
            <a:lstStyle/>
            <a:p>
              <a:pPr algn="ctr" defTabSz="914367">
                <a:buClr>
                  <a:srgbClr val="FFE600"/>
                </a:buClr>
                <a:buSzPct val="70000"/>
              </a:pPr>
              <a:r>
                <a:rPr lang="en-US" sz="1372" dirty="0">
                  <a:solidFill>
                    <a:srgbClr val="FFFFFF"/>
                  </a:solidFill>
                  <a:latin typeface="Segoe UI"/>
                </a:rPr>
                <a:t>ERP</a:t>
              </a:r>
              <a:r>
                <a:rPr lang="en-US" sz="1372" dirty="0">
                  <a:solidFill>
                    <a:srgbClr val="646464"/>
                  </a:solidFill>
                  <a:latin typeface="Segoe UI"/>
                </a:rPr>
                <a:t> </a:t>
              </a:r>
              <a:r>
                <a:rPr lang="en-US" sz="1372" dirty="0">
                  <a:solidFill>
                    <a:srgbClr val="FFFFFF"/>
                  </a:solidFill>
                  <a:latin typeface="Segoe UI"/>
                </a:rPr>
                <a:t>Operations and Application Platform</a:t>
              </a:r>
            </a:p>
            <a:p>
              <a:pPr algn="ctr" defTabSz="914367"/>
              <a:endParaRPr lang="en-US" sz="1078" dirty="0">
                <a:solidFill>
                  <a:srgbClr val="000000"/>
                </a:solidFill>
                <a:latin typeface="Segoe UI"/>
              </a:endParaRPr>
            </a:p>
          </p:txBody>
        </p:sp>
        <p:sp>
          <p:nvSpPr>
            <p:cNvPr id="222" name="Left-Right Arrow 221"/>
            <p:cNvSpPr/>
            <p:nvPr/>
          </p:nvSpPr>
          <p:spPr>
            <a:xfrm rot="16200000">
              <a:off x="3616586" y="3417662"/>
              <a:ext cx="938364" cy="438643"/>
            </a:xfrm>
            <a:prstGeom prst="leftRightArrow">
              <a:avLst>
                <a:gd name="adj1" fmla="val 42731"/>
                <a:gd name="adj2" fmla="val 33643"/>
              </a:avLst>
            </a:prstGeom>
            <a:solidFill>
              <a:schemeClr val="accent2"/>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sp>
          <p:nvSpPr>
            <p:cNvPr id="229" name="Rectangle 228"/>
            <p:cNvSpPr/>
            <p:nvPr/>
          </p:nvSpPr>
          <p:spPr>
            <a:xfrm>
              <a:off x="4762627" y="3772014"/>
              <a:ext cx="3731590" cy="232126"/>
            </a:xfrm>
            <a:prstGeom prst="rect">
              <a:avLst/>
            </a:prstGeom>
            <a:solidFill>
              <a:schemeClr val="tx2"/>
            </a:soli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wrap="none" lIns="0" tIns="0" rIns="0" bIns="0" rtlCol="0" anchor="ctr"/>
            <a:lstStyle/>
            <a:p>
              <a:pPr algn="ctr" defTabSz="1088392">
                <a:defRPr/>
              </a:pPr>
              <a:r>
                <a:rPr lang="en-US" sz="1078" kern="0" dirty="0">
                  <a:solidFill>
                    <a:sysClr val="windowText" lastClr="000000">
                      <a:lumMod val="75000"/>
                    </a:sysClr>
                  </a:solidFill>
                  <a:latin typeface="Segoe UI"/>
                </a:rPr>
                <a:t> </a:t>
              </a:r>
            </a:p>
          </p:txBody>
        </p:sp>
        <p:sp>
          <p:nvSpPr>
            <p:cNvPr id="225" name="Right Arrow 224"/>
            <p:cNvSpPr/>
            <p:nvPr/>
          </p:nvSpPr>
          <p:spPr>
            <a:xfrm>
              <a:off x="4558736" y="4476762"/>
              <a:ext cx="396173" cy="330487"/>
            </a:xfrm>
            <a:prstGeom prst="rightArrow">
              <a:avLst/>
            </a:prstGeom>
            <a:solidFill>
              <a:schemeClr val="accent2"/>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sp>
          <p:nvSpPr>
            <p:cNvPr id="226" name="Left-Right Arrow 225"/>
            <p:cNvSpPr/>
            <p:nvPr/>
          </p:nvSpPr>
          <p:spPr>
            <a:xfrm rot="16200000">
              <a:off x="7330855" y="3646301"/>
              <a:ext cx="593302" cy="438646"/>
            </a:xfrm>
            <a:prstGeom prst="leftRightArrow">
              <a:avLst>
                <a:gd name="adj1" fmla="val 42731"/>
                <a:gd name="adj2" fmla="val 33643"/>
              </a:avLst>
            </a:prstGeom>
            <a:solidFill>
              <a:schemeClr val="accent2"/>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sp>
          <p:nvSpPr>
            <p:cNvPr id="227" name="Right Arrow 226"/>
            <p:cNvSpPr/>
            <p:nvPr/>
          </p:nvSpPr>
          <p:spPr>
            <a:xfrm>
              <a:off x="8510711" y="4586864"/>
              <a:ext cx="805133" cy="330487"/>
            </a:xfrm>
            <a:prstGeom prst="rightArrow">
              <a:avLst/>
            </a:prstGeom>
            <a:solidFill>
              <a:schemeClr val="accent2"/>
            </a:solidFill>
            <a:ln w="25400" cap="flat" cmpd="sng" algn="ctr">
              <a:noFill/>
              <a:prstDash val="solid"/>
            </a:ln>
            <a:effectLst/>
          </p:spPr>
          <p:txBody>
            <a:bodyPr lIns="108843" tIns="54422" rIns="108843" bIns="54422" rtlCol="0" anchor="ctr"/>
            <a:lstStyle/>
            <a:p>
              <a:pPr algn="ctr" defTabSz="1088392">
                <a:defRPr/>
              </a:pPr>
              <a:endParaRPr lang="en-US" sz="1765" kern="0" dirty="0">
                <a:solidFill>
                  <a:sysClr val="window" lastClr="FFFFFF"/>
                </a:solidFill>
                <a:latin typeface="Segoe UI"/>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1752" y="4122564"/>
              <a:ext cx="872889" cy="348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9490" y="4673795"/>
              <a:ext cx="1059417" cy="823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32825" y="3197750"/>
              <a:ext cx="3246399" cy="572464"/>
            </a:xfrm>
            <a:prstGeom prst="rect">
              <a:avLst/>
            </a:prstGeom>
            <a:noFill/>
          </p:spPr>
          <p:txBody>
            <a:bodyPr wrap="square" lIns="179285" tIns="143428" rIns="179285" bIns="143428" rtlCol="0">
              <a:spAutoFit/>
            </a:bodyPr>
            <a:lstStyle/>
            <a:p>
              <a:pPr defTabSz="914367">
                <a:lnSpc>
                  <a:spcPct val="90000"/>
                </a:lnSpc>
                <a:spcAft>
                  <a:spcPts val="588"/>
                </a:spcAft>
              </a:pPr>
              <a:r>
                <a:rPr lang="en-US" sz="1961" dirty="0">
                  <a:solidFill>
                    <a:srgbClr val="FFFFFF"/>
                  </a:solidFill>
                  <a:latin typeface="Segoe UI"/>
                </a:rPr>
                <a:t>ERP Database Platform</a:t>
              </a:r>
            </a:p>
          </p:txBody>
        </p:sp>
        <p:sp>
          <p:nvSpPr>
            <p:cNvPr id="4" name="5-Point Star 3"/>
            <p:cNvSpPr/>
            <p:nvPr/>
          </p:nvSpPr>
          <p:spPr bwMode="auto">
            <a:xfrm>
              <a:off x="4618506" y="4042999"/>
              <a:ext cx="336403" cy="272173"/>
            </a:xfrm>
            <a:prstGeom prst="star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82" name="5-Point Star 81"/>
            <p:cNvSpPr/>
            <p:nvPr/>
          </p:nvSpPr>
          <p:spPr bwMode="auto">
            <a:xfrm>
              <a:off x="10026683" y="4644007"/>
              <a:ext cx="336403" cy="272173"/>
            </a:xfrm>
            <a:prstGeom prst="star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grpSp>
    </p:spTree>
    <p:extLst>
      <p:ext uri="{BB962C8B-B14F-4D97-AF65-F5344CB8AC3E}">
        <p14:creationId xmlns:p14="http://schemas.microsoft.com/office/powerpoint/2010/main" val="17626538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328036" y="5707847"/>
            <a:ext cx="3331003" cy="1761566"/>
          </a:xfrm>
          <a:prstGeom prst="rect">
            <a:avLst/>
          </a:prstGeom>
        </p:spPr>
        <p:txBody>
          <a:bodyPr vert="horz" wrap="square" lIns="91427" tIns="91427" rIns="91427" bIns="91427" rtlCol="0" anchor="t">
            <a:noAutofit/>
          </a:bodyPr>
          <a:lstStyle/>
          <a:p>
            <a:pPr marL="171422" indent="-171422" defTabSz="914367">
              <a:buFont typeface="Wingdings" pitchFamily="2" charset="2"/>
              <a:buChar char="§"/>
              <a:defRPr/>
            </a:pPr>
            <a:endParaRPr lang="en-US" sz="1600" dirty="0">
              <a:solidFill>
                <a:srgbClr val="505050"/>
              </a:solidFill>
              <a:latin typeface="Segoe UI"/>
              <a:ea typeface="Segoe UI" pitchFamily="34" charset="0"/>
              <a:cs typeface="Segoe UI" pitchFamily="34" charset="0"/>
            </a:endParaRPr>
          </a:p>
        </p:txBody>
      </p:sp>
      <p:sp>
        <p:nvSpPr>
          <p:cNvPr id="11" name="TextBox 10"/>
          <p:cNvSpPr txBox="1"/>
          <p:nvPr/>
        </p:nvSpPr>
        <p:spPr>
          <a:xfrm>
            <a:off x="2823841" y="5358088"/>
            <a:ext cx="2097697" cy="1761566"/>
          </a:xfrm>
          <a:prstGeom prst="rect">
            <a:avLst/>
          </a:prstGeom>
        </p:spPr>
        <p:txBody>
          <a:bodyPr vert="horz" wrap="square" lIns="91427" tIns="91427" rIns="91427" bIns="91427" rtlCol="0" anchor="t">
            <a:noAutofit/>
          </a:bodyPr>
          <a:lstStyle/>
          <a:p>
            <a:pPr defTabSz="914367">
              <a:defRPr/>
            </a:pPr>
            <a:endParaRPr lang="en-US" sz="1600" dirty="0">
              <a:solidFill>
                <a:srgbClr val="FF0000"/>
              </a:solidFill>
              <a:latin typeface="Segoe UI"/>
              <a:ea typeface="Segoe UI" pitchFamily="34" charset="0"/>
              <a:cs typeface="Segoe UI" pitchFamily="34" charset="0"/>
            </a:endParaRPr>
          </a:p>
        </p:txBody>
      </p:sp>
      <p:sp>
        <p:nvSpPr>
          <p:cNvPr id="270" name="Text Placeholder 269"/>
          <p:cNvSpPr>
            <a:spLocks noGrp="1"/>
          </p:cNvSpPr>
          <p:nvPr>
            <p:ph type="body" sz="quarter" idx="13"/>
          </p:nvPr>
        </p:nvSpPr>
        <p:spPr>
          <a:xfrm>
            <a:off x="866" y="825487"/>
            <a:ext cx="11931651" cy="477603"/>
          </a:xfrm>
        </p:spPr>
        <p:txBody>
          <a:bodyPr/>
          <a:lstStyle/>
          <a:p>
            <a:r>
              <a:rPr lang="en-US" sz="2400" dirty="0"/>
              <a:t>Lease and tax fixed asset management in the cloud </a:t>
            </a:r>
            <a:endParaRPr lang="en-US" sz="2400" dirty="0">
              <a:solidFill>
                <a:srgbClr val="FF0000"/>
              </a:solidFill>
            </a:endParaRPr>
          </a:p>
        </p:txBody>
      </p:sp>
      <p:sp>
        <p:nvSpPr>
          <p:cNvPr id="271" name="Text Placeholder 270"/>
          <p:cNvSpPr>
            <a:spLocks noGrp="1"/>
          </p:cNvSpPr>
          <p:nvPr>
            <p:ph type="body" sz="quarter" idx="15"/>
          </p:nvPr>
        </p:nvSpPr>
        <p:spPr>
          <a:xfrm>
            <a:off x="320174" y="3872829"/>
            <a:ext cx="2338335" cy="2507181"/>
          </a:xfrm>
        </p:spPr>
        <p:txBody>
          <a:bodyPr/>
          <a:lstStyle/>
          <a:p>
            <a:endParaRPr lang="en-US" sz="1196" dirty="0"/>
          </a:p>
          <a:p>
            <a:r>
              <a:rPr lang="en-US" sz="1176" dirty="0"/>
              <a:t>Azure Data Factory </a:t>
            </a:r>
          </a:p>
          <a:p>
            <a:r>
              <a:rPr lang="en-US" sz="1176" dirty="0"/>
              <a:t>Azure Batch</a:t>
            </a:r>
          </a:p>
          <a:p>
            <a:r>
              <a:rPr lang="en-US" sz="1176" dirty="0"/>
              <a:t>SQL DW</a:t>
            </a:r>
          </a:p>
          <a:p>
            <a:r>
              <a:rPr lang="en-US" sz="1176" dirty="0"/>
              <a:t>HDInsight </a:t>
            </a:r>
          </a:p>
          <a:p>
            <a:r>
              <a:rPr lang="en-US" sz="1176" dirty="0"/>
              <a:t>Data Lake Store </a:t>
            </a:r>
          </a:p>
          <a:p>
            <a:r>
              <a:rPr lang="en-US" sz="1176" dirty="0"/>
              <a:t>Web apps</a:t>
            </a:r>
          </a:p>
          <a:p>
            <a:r>
              <a:rPr lang="en-US" sz="1176" dirty="0"/>
              <a:t>Application insights</a:t>
            </a:r>
          </a:p>
        </p:txBody>
      </p:sp>
      <p:sp>
        <p:nvSpPr>
          <p:cNvPr id="272" name="Text Placeholder 271"/>
          <p:cNvSpPr>
            <a:spLocks noGrp="1"/>
          </p:cNvSpPr>
          <p:nvPr>
            <p:ph type="body" sz="quarter" idx="16"/>
          </p:nvPr>
        </p:nvSpPr>
        <p:spPr>
          <a:xfrm>
            <a:off x="1627411" y="1932006"/>
            <a:ext cx="5936351" cy="1523287"/>
          </a:xfrm>
        </p:spPr>
        <p:txBody>
          <a:bodyPr/>
          <a:lstStyle/>
          <a:p>
            <a:pPr marL="284790" indent="-284790"/>
            <a:r>
              <a:rPr lang="en-US" sz="1176" dirty="0"/>
              <a:t>Serve all the data needs for the various teams in the tax department and related finance and accounting departments</a:t>
            </a:r>
          </a:p>
          <a:p>
            <a:pPr marL="284790" indent="-284790"/>
            <a:r>
              <a:rPr lang="en-US" sz="1176" dirty="0"/>
              <a:t>Increase tax savings by improving management of internal leasing, tax fixed assets and lease accounting</a:t>
            </a:r>
          </a:p>
          <a:p>
            <a:pPr marL="284790" indent="-284790"/>
            <a:r>
              <a:rPr lang="en-US" sz="1176" dirty="0"/>
              <a:t>Replace aging leasing and tax systems with a cloud-based solution</a:t>
            </a:r>
          </a:p>
          <a:p>
            <a:pPr marL="284790" indent="-284790"/>
            <a:r>
              <a:rPr lang="en-US" sz="1176" dirty="0"/>
              <a:t>Streamline IT processes by removing burden of maintaining specialized software for tax processes</a:t>
            </a:r>
          </a:p>
        </p:txBody>
      </p:sp>
      <p:sp>
        <p:nvSpPr>
          <p:cNvPr id="273" name="Text Placeholder 272"/>
          <p:cNvSpPr>
            <a:spLocks noGrp="1"/>
          </p:cNvSpPr>
          <p:nvPr>
            <p:ph type="body" sz="quarter" idx="18"/>
          </p:nvPr>
        </p:nvSpPr>
        <p:spPr>
          <a:xfrm>
            <a:off x="2823750" y="4189971"/>
            <a:ext cx="2338335" cy="1788859"/>
          </a:xfrm>
        </p:spPr>
        <p:txBody>
          <a:bodyPr/>
          <a:lstStyle/>
          <a:p>
            <a:pPr marL="0" indent="0">
              <a:buNone/>
            </a:pPr>
            <a:endParaRPr lang="en-US" dirty="0"/>
          </a:p>
          <a:p>
            <a:endParaRPr lang="en-US" dirty="0"/>
          </a:p>
        </p:txBody>
      </p:sp>
      <p:sp>
        <p:nvSpPr>
          <p:cNvPr id="277" name="Text Placeholder 276"/>
          <p:cNvSpPr>
            <a:spLocks noGrp="1"/>
          </p:cNvSpPr>
          <p:nvPr>
            <p:ph type="body" sz="quarter" idx="22"/>
          </p:nvPr>
        </p:nvSpPr>
        <p:spPr>
          <a:xfrm>
            <a:off x="7685314" y="1835734"/>
            <a:ext cx="4302161" cy="2116207"/>
          </a:xfrm>
        </p:spPr>
        <p:txBody>
          <a:bodyPr/>
          <a:lstStyle/>
          <a:p>
            <a:pPr marL="285703" indent="-285703"/>
            <a:r>
              <a:rPr lang="en-US" sz="1051" dirty="0">
                <a:solidFill>
                  <a:schemeClr val="tx1"/>
                </a:solidFill>
              </a:rPr>
              <a:t>Client anticipates millions of dollars in tax savings by replacing legacy procedures and standardizing tracking</a:t>
            </a:r>
          </a:p>
          <a:p>
            <a:pPr marL="285703" indent="-285703"/>
            <a:r>
              <a:rPr lang="en-US" sz="1051" dirty="0">
                <a:solidFill>
                  <a:schemeClr val="tx1"/>
                </a:solidFill>
              </a:rPr>
              <a:t>Replacement/elimination of a series of existing legacy technologies and inefficient processes</a:t>
            </a:r>
          </a:p>
          <a:p>
            <a:pPr marL="285703" indent="-285703"/>
            <a:r>
              <a:rPr lang="en-US" sz="1051" dirty="0">
                <a:solidFill>
                  <a:schemeClr val="tx1"/>
                </a:solidFill>
              </a:rPr>
              <a:t>Access to more relevant, more timely information for informed decision-making</a:t>
            </a:r>
          </a:p>
        </p:txBody>
      </p:sp>
      <p:grpSp>
        <p:nvGrpSpPr>
          <p:cNvPr id="25" name="Group 24"/>
          <p:cNvGrpSpPr/>
          <p:nvPr/>
        </p:nvGrpSpPr>
        <p:grpSpPr>
          <a:xfrm>
            <a:off x="11306719" y="175006"/>
            <a:ext cx="755563" cy="783078"/>
            <a:chOff x="457200" y="1447800"/>
            <a:chExt cx="1143000" cy="1184622"/>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47800"/>
              <a:ext cx="857250" cy="857250"/>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457200" y="2285999"/>
              <a:ext cx="1143000" cy="346423"/>
            </a:xfrm>
            <a:prstGeom prst="rect">
              <a:avLst/>
            </a:prstGeom>
            <a:noFill/>
          </p:spPr>
          <p:txBody>
            <a:bodyPr wrap="square" rtlCol="0">
              <a:spAutoFit/>
            </a:bodyPr>
            <a:lstStyle/>
            <a:p>
              <a:pPr algn="ctr" defTabSz="914367">
                <a:defRPr/>
              </a:pPr>
              <a:r>
                <a:rPr lang="en-US" sz="900" dirty="0">
                  <a:solidFill>
                    <a:srgbClr val="505050"/>
                  </a:solidFill>
                  <a:latin typeface="Segoe UI"/>
                  <a:cs typeface="Segoe UI" pitchFamily="34" charset="0"/>
                </a:rPr>
                <a:t>US</a:t>
              </a:r>
            </a:p>
          </p:txBody>
        </p:sp>
      </p:gr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5308" y="63417"/>
            <a:ext cx="728302" cy="744545"/>
          </a:xfrm>
          <a:prstGeom prst="rect">
            <a:avLst/>
          </a:prstGeom>
          <a:noFill/>
        </p:spPr>
      </p:pic>
      <p:grpSp>
        <p:nvGrpSpPr>
          <p:cNvPr id="34" name="Group 33"/>
          <p:cNvGrpSpPr/>
          <p:nvPr/>
        </p:nvGrpSpPr>
        <p:grpSpPr>
          <a:xfrm>
            <a:off x="304756" y="1389231"/>
            <a:ext cx="1170540" cy="1170540"/>
            <a:chOff x="2074403" y="2721681"/>
            <a:chExt cx="1170706" cy="1170707"/>
          </a:xfrm>
          <a:noFill/>
        </p:grpSpPr>
        <p:sp>
          <p:nvSpPr>
            <p:cNvPr id="35" name="Rectangle 34"/>
            <p:cNvSpPr/>
            <p:nvPr/>
          </p:nvSpPr>
          <p:spPr bwMode="auto">
            <a:xfrm>
              <a:off x="2074403" y="2721681"/>
              <a:ext cx="1170706" cy="1170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45" fontAlgn="base">
                <a:spcBef>
                  <a:spcPct val="0"/>
                </a:spcBef>
                <a:spcAft>
                  <a:spcPct val="0"/>
                </a:spcAft>
                <a:defRPr/>
              </a:pPr>
              <a:r>
                <a:rPr lang="en-US" sz="1000" spc="-51" dirty="0">
                  <a:solidFill>
                    <a:prstClr val="white"/>
                  </a:solidFill>
                  <a:latin typeface="Segoe UI"/>
                  <a:ea typeface="Segoe UI" pitchFamily="34" charset="0"/>
                  <a:cs typeface="Segoe UI" pitchFamily="34" charset="0"/>
                </a:rPr>
                <a:t>Telecommunications</a:t>
              </a:r>
            </a:p>
          </p:txBody>
        </p:sp>
        <p:pic>
          <p:nvPicPr>
            <p:cNvPr id="36" name="Picture 35"/>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2317404" y="3074201"/>
              <a:ext cx="684704" cy="684704"/>
            </a:xfrm>
            <a:prstGeom prst="rect">
              <a:avLst/>
            </a:prstGeom>
            <a:grpFill/>
            <a:extLst/>
          </p:spPr>
        </p:pic>
      </p:grpSp>
      <p:sp>
        <p:nvSpPr>
          <p:cNvPr id="37" name="Freeform 5"/>
          <p:cNvSpPr>
            <a:spLocks noEditPoints="1"/>
          </p:cNvSpPr>
          <p:nvPr/>
        </p:nvSpPr>
        <p:spPr bwMode="auto">
          <a:xfrm>
            <a:off x="495091" y="2693649"/>
            <a:ext cx="858791" cy="556068"/>
          </a:xfrm>
          <a:custGeom>
            <a:avLst/>
            <a:gdLst>
              <a:gd name="T0" fmla="*/ 381 w 1002"/>
              <a:gd name="T1" fmla="*/ 40 h 669"/>
              <a:gd name="T2" fmla="*/ 582 w 1002"/>
              <a:gd name="T3" fmla="*/ 172 h 669"/>
              <a:gd name="T4" fmla="*/ 698 w 1002"/>
              <a:gd name="T5" fmla="*/ 123 h 669"/>
              <a:gd name="T6" fmla="*/ 851 w 1002"/>
              <a:gd name="T7" fmla="*/ 264 h 669"/>
              <a:gd name="T8" fmla="*/ 851 w 1002"/>
              <a:gd name="T9" fmla="*/ 267 h 669"/>
              <a:gd name="T10" fmla="*/ 962 w 1002"/>
              <a:gd name="T11" fmla="*/ 437 h 669"/>
              <a:gd name="T12" fmla="*/ 753 w 1002"/>
              <a:gd name="T13" fmla="*/ 629 h 669"/>
              <a:gd name="T14" fmla="*/ 753 w 1002"/>
              <a:gd name="T15" fmla="*/ 629 h 669"/>
              <a:gd name="T16" fmla="*/ 230 w 1002"/>
              <a:gd name="T17" fmla="*/ 629 h 669"/>
              <a:gd name="T18" fmla="*/ 230 w 1002"/>
              <a:gd name="T19" fmla="*/ 629 h 669"/>
              <a:gd name="T20" fmla="*/ 40 w 1002"/>
              <a:gd name="T21" fmla="*/ 453 h 669"/>
              <a:gd name="T22" fmla="*/ 173 w 1002"/>
              <a:gd name="T23" fmla="*/ 287 h 669"/>
              <a:gd name="T24" fmla="*/ 166 w 1002"/>
              <a:gd name="T25" fmla="*/ 238 h 669"/>
              <a:gd name="T26" fmla="*/ 381 w 1002"/>
              <a:gd name="T27" fmla="*/ 40 h 669"/>
              <a:gd name="T28" fmla="*/ 381 w 1002"/>
              <a:gd name="T29" fmla="*/ 0 h 669"/>
              <a:gd name="T30" fmla="*/ 126 w 1002"/>
              <a:gd name="T31" fmla="*/ 238 h 669"/>
              <a:gd name="T32" fmla="*/ 127 w 1002"/>
              <a:gd name="T33" fmla="*/ 261 h 669"/>
              <a:gd name="T34" fmla="*/ 46 w 1002"/>
              <a:gd name="T35" fmla="*/ 324 h 669"/>
              <a:gd name="T36" fmla="*/ 0 w 1002"/>
              <a:gd name="T37" fmla="*/ 453 h 669"/>
              <a:gd name="T38" fmla="*/ 230 w 1002"/>
              <a:gd name="T39" fmla="*/ 669 h 669"/>
              <a:gd name="T40" fmla="*/ 753 w 1002"/>
              <a:gd name="T41" fmla="*/ 669 h 669"/>
              <a:gd name="T42" fmla="*/ 1002 w 1002"/>
              <a:gd name="T43" fmla="*/ 437 h 669"/>
              <a:gd name="T44" fmla="*/ 890 w 1002"/>
              <a:gd name="T45" fmla="*/ 243 h 669"/>
              <a:gd name="T46" fmla="*/ 698 w 1002"/>
              <a:gd name="T47" fmla="*/ 83 h 669"/>
              <a:gd name="T48" fmla="*/ 595 w 1002"/>
              <a:gd name="T49" fmla="*/ 111 h 669"/>
              <a:gd name="T50" fmla="*/ 381 w 1002"/>
              <a:gd name="T51"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02" h="669">
                <a:moveTo>
                  <a:pt x="381" y="40"/>
                </a:moveTo>
                <a:cubicBezTo>
                  <a:pt x="474" y="40"/>
                  <a:pt x="553" y="95"/>
                  <a:pt x="582" y="172"/>
                </a:cubicBezTo>
                <a:cubicBezTo>
                  <a:pt x="610" y="142"/>
                  <a:pt x="651" y="123"/>
                  <a:pt x="698" y="123"/>
                </a:cubicBezTo>
                <a:cubicBezTo>
                  <a:pt x="783" y="123"/>
                  <a:pt x="851" y="186"/>
                  <a:pt x="851" y="264"/>
                </a:cubicBezTo>
                <a:cubicBezTo>
                  <a:pt x="851" y="265"/>
                  <a:pt x="851" y="266"/>
                  <a:pt x="851" y="267"/>
                </a:cubicBezTo>
                <a:cubicBezTo>
                  <a:pt x="917" y="299"/>
                  <a:pt x="962" y="363"/>
                  <a:pt x="962" y="437"/>
                </a:cubicBezTo>
                <a:cubicBezTo>
                  <a:pt x="962" y="543"/>
                  <a:pt x="868" y="629"/>
                  <a:pt x="753" y="629"/>
                </a:cubicBezTo>
                <a:cubicBezTo>
                  <a:pt x="753" y="629"/>
                  <a:pt x="753" y="629"/>
                  <a:pt x="753" y="629"/>
                </a:cubicBezTo>
                <a:cubicBezTo>
                  <a:pt x="230" y="629"/>
                  <a:pt x="230" y="629"/>
                  <a:pt x="230" y="629"/>
                </a:cubicBezTo>
                <a:cubicBezTo>
                  <a:pt x="230" y="629"/>
                  <a:pt x="230" y="629"/>
                  <a:pt x="230" y="629"/>
                </a:cubicBezTo>
                <a:cubicBezTo>
                  <a:pt x="125" y="629"/>
                  <a:pt x="40" y="551"/>
                  <a:pt x="40" y="453"/>
                </a:cubicBezTo>
                <a:cubicBezTo>
                  <a:pt x="40" y="375"/>
                  <a:pt x="96" y="308"/>
                  <a:pt x="173" y="287"/>
                </a:cubicBezTo>
                <a:cubicBezTo>
                  <a:pt x="168" y="271"/>
                  <a:pt x="166" y="255"/>
                  <a:pt x="166" y="238"/>
                </a:cubicBezTo>
                <a:cubicBezTo>
                  <a:pt x="166" y="129"/>
                  <a:pt x="262" y="40"/>
                  <a:pt x="381" y="40"/>
                </a:cubicBezTo>
                <a:moveTo>
                  <a:pt x="381" y="0"/>
                </a:moveTo>
                <a:cubicBezTo>
                  <a:pt x="240" y="0"/>
                  <a:pt x="126" y="107"/>
                  <a:pt x="126" y="238"/>
                </a:cubicBezTo>
                <a:cubicBezTo>
                  <a:pt x="126" y="246"/>
                  <a:pt x="126" y="254"/>
                  <a:pt x="127" y="261"/>
                </a:cubicBezTo>
                <a:cubicBezTo>
                  <a:pt x="96" y="276"/>
                  <a:pt x="68" y="297"/>
                  <a:pt x="46" y="324"/>
                </a:cubicBezTo>
                <a:cubicBezTo>
                  <a:pt x="16" y="361"/>
                  <a:pt x="0" y="406"/>
                  <a:pt x="0" y="453"/>
                </a:cubicBezTo>
                <a:cubicBezTo>
                  <a:pt x="0" y="573"/>
                  <a:pt x="103" y="669"/>
                  <a:pt x="230" y="669"/>
                </a:cubicBezTo>
                <a:cubicBezTo>
                  <a:pt x="753" y="669"/>
                  <a:pt x="753" y="669"/>
                  <a:pt x="753" y="669"/>
                </a:cubicBezTo>
                <a:cubicBezTo>
                  <a:pt x="890" y="669"/>
                  <a:pt x="1002" y="565"/>
                  <a:pt x="1002" y="437"/>
                </a:cubicBezTo>
                <a:cubicBezTo>
                  <a:pt x="1002" y="357"/>
                  <a:pt x="959" y="285"/>
                  <a:pt x="890" y="243"/>
                </a:cubicBezTo>
                <a:cubicBezTo>
                  <a:pt x="879" y="153"/>
                  <a:pt x="797" y="83"/>
                  <a:pt x="698" y="83"/>
                </a:cubicBezTo>
                <a:cubicBezTo>
                  <a:pt x="661" y="83"/>
                  <a:pt x="625" y="92"/>
                  <a:pt x="595" y="111"/>
                </a:cubicBezTo>
                <a:cubicBezTo>
                  <a:pt x="549" y="43"/>
                  <a:pt x="469" y="0"/>
                  <a:pt x="38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sz="2000" dirty="0">
              <a:solidFill>
                <a:srgbClr val="505050"/>
              </a:solidFill>
              <a:latin typeface="Segoe UI"/>
            </a:endParaRPr>
          </a:p>
        </p:txBody>
      </p:sp>
      <p:sp>
        <p:nvSpPr>
          <p:cNvPr id="24" name="Title 1"/>
          <p:cNvSpPr>
            <a:spLocks noGrp="1"/>
          </p:cNvSpPr>
          <p:nvPr>
            <p:ph type="title"/>
          </p:nvPr>
        </p:nvSpPr>
        <p:spPr>
          <a:xfrm>
            <a:off x="270359" y="151609"/>
            <a:ext cx="11655840" cy="899537"/>
          </a:xfrm>
        </p:spPr>
        <p:txBody>
          <a:bodyPr/>
          <a:lstStyle/>
          <a:p>
            <a:r>
              <a:rPr lang="en-US" dirty="0"/>
              <a:t>Illustrative Use Case: </a:t>
            </a:r>
            <a:r>
              <a:rPr lang="en-US" sz="3200" dirty="0"/>
              <a:t>Large communications company</a:t>
            </a:r>
            <a:endParaRPr lang="en-US" dirty="0"/>
          </a:p>
        </p:txBody>
      </p:sp>
      <p:cxnSp>
        <p:nvCxnSpPr>
          <p:cNvPr id="29" name="Straight Connector 28"/>
          <p:cNvCxnSpPr>
            <a:stCxn id="43" idx="3"/>
            <a:endCxn id="50" idx="1"/>
          </p:cNvCxnSpPr>
          <p:nvPr/>
        </p:nvCxnSpPr>
        <p:spPr>
          <a:xfrm flipV="1">
            <a:off x="10721673" y="5280204"/>
            <a:ext cx="199342" cy="67338"/>
          </a:xfrm>
          <a:prstGeom prst="line">
            <a:avLst/>
          </a:prstGeom>
          <a:ln>
            <a:solidFill>
              <a:srgbClr val="91278F"/>
            </a:solidFill>
          </a:ln>
        </p:spPr>
        <p:style>
          <a:lnRef idx="1">
            <a:schemeClr val="accent1"/>
          </a:lnRef>
          <a:fillRef idx="0">
            <a:schemeClr val="accent1"/>
          </a:fillRef>
          <a:effectRef idx="0">
            <a:schemeClr val="accent1"/>
          </a:effectRef>
          <a:fontRef idx="minor">
            <a:schemeClr val="tx1"/>
          </a:fontRef>
        </p:style>
      </p:cxnSp>
      <p:sp>
        <p:nvSpPr>
          <p:cNvPr id="30" name="Freeform 36"/>
          <p:cNvSpPr>
            <a:spLocks noEditPoints="1"/>
          </p:cNvSpPr>
          <p:nvPr/>
        </p:nvSpPr>
        <p:spPr bwMode="auto">
          <a:xfrm>
            <a:off x="10748671" y="3800880"/>
            <a:ext cx="535161" cy="2675572"/>
          </a:xfrm>
          <a:custGeom>
            <a:avLst/>
            <a:gdLst>
              <a:gd name="T0" fmla="*/ 2147483647 w 2065"/>
              <a:gd name="T1" fmla="*/ 2147483647 h 9151"/>
              <a:gd name="T2" fmla="*/ 2147483647 w 2065"/>
              <a:gd name="T3" fmla="*/ 2147483647 h 9151"/>
              <a:gd name="T4" fmla="*/ 2147483647 w 2065"/>
              <a:gd name="T5" fmla="*/ 2147483647 h 9151"/>
              <a:gd name="T6" fmla="*/ 2147483647 w 2065"/>
              <a:gd name="T7" fmla="*/ 2147483647 h 9151"/>
              <a:gd name="T8" fmla="*/ 2147483647 w 2065"/>
              <a:gd name="T9" fmla="*/ 2147483647 h 9151"/>
              <a:gd name="T10" fmla="*/ 2147483647 w 2065"/>
              <a:gd name="T11" fmla="*/ 2147483647 h 9151"/>
              <a:gd name="T12" fmla="*/ 2147483647 w 2065"/>
              <a:gd name="T13" fmla="*/ 2147483647 h 9151"/>
              <a:gd name="T14" fmla="*/ 2147483647 w 2065"/>
              <a:gd name="T15" fmla="*/ 2147483647 h 9151"/>
              <a:gd name="T16" fmla="*/ 2147483647 w 2065"/>
              <a:gd name="T17" fmla="*/ 2147483647 h 9151"/>
              <a:gd name="T18" fmla="*/ 2147483647 w 2065"/>
              <a:gd name="T19" fmla="*/ 2147483647 h 9151"/>
              <a:gd name="T20" fmla="*/ 2147483647 w 2065"/>
              <a:gd name="T21" fmla="*/ 2147483647 h 9151"/>
              <a:gd name="T22" fmla="*/ 2147483647 w 2065"/>
              <a:gd name="T23" fmla="*/ 2147483647 h 9151"/>
              <a:gd name="T24" fmla="*/ 2147483647 w 2065"/>
              <a:gd name="T25" fmla="*/ 2147483647 h 9151"/>
              <a:gd name="T26" fmla="*/ 2147483647 w 2065"/>
              <a:gd name="T27" fmla="*/ 2147483647 h 9151"/>
              <a:gd name="T28" fmla="*/ 2147483647 w 2065"/>
              <a:gd name="T29" fmla="*/ 2147483647 h 9151"/>
              <a:gd name="T30" fmla="*/ 2147483647 w 2065"/>
              <a:gd name="T31" fmla="*/ 2147483647 h 9151"/>
              <a:gd name="T32" fmla="*/ 2147483647 w 2065"/>
              <a:gd name="T33" fmla="*/ 2147483647 h 9151"/>
              <a:gd name="T34" fmla="*/ 2147483647 w 2065"/>
              <a:gd name="T35" fmla="*/ 2147483647 h 9151"/>
              <a:gd name="T36" fmla="*/ 2147483647 w 2065"/>
              <a:gd name="T37" fmla="*/ 2147483647 h 9151"/>
              <a:gd name="T38" fmla="*/ 2147483647 w 2065"/>
              <a:gd name="T39" fmla="*/ 2147483647 h 9151"/>
              <a:gd name="T40" fmla="*/ 2147483647 w 2065"/>
              <a:gd name="T41" fmla="*/ 2147483647 h 9151"/>
              <a:gd name="T42" fmla="*/ 2147483647 w 2065"/>
              <a:gd name="T43" fmla="*/ 2147483647 h 9151"/>
              <a:gd name="T44" fmla="*/ 2147483647 w 2065"/>
              <a:gd name="T45" fmla="*/ 2147483647 h 9151"/>
              <a:gd name="T46" fmla="*/ 2147483647 w 2065"/>
              <a:gd name="T47" fmla="*/ 2147483647 h 9151"/>
              <a:gd name="T48" fmla="*/ 2147483647 w 2065"/>
              <a:gd name="T49" fmla="*/ 2147483647 h 9151"/>
              <a:gd name="T50" fmla="*/ 2147483647 w 2065"/>
              <a:gd name="T51" fmla="*/ 2147483647 h 9151"/>
              <a:gd name="T52" fmla="*/ 2147483647 w 2065"/>
              <a:gd name="T53" fmla="*/ 2147483647 h 9151"/>
              <a:gd name="T54" fmla="*/ 2147483647 w 2065"/>
              <a:gd name="T55" fmla="*/ 2147483647 h 9151"/>
              <a:gd name="T56" fmla="*/ 2147483647 w 2065"/>
              <a:gd name="T57" fmla="*/ 2147483647 h 9151"/>
              <a:gd name="T58" fmla="*/ 2147483647 w 2065"/>
              <a:gd name="T59" fmla="*/ 2147483647 h 9151"/>
              <a:gd name="T60" fmla="*/ 2147483647 w 2065"/>
              <a:gd name="T61" fmla="*/ 2147483647 h 9151"/>
              <a:gd name="T62" fmla="*/ 2147483647 w 2065"/>
              <a:gd name="T63" fmla="*/ 2147483647 h 9151"/>
              <a:gd name="T64" fmla="*/ 2147483647 w 2065"/>
              <a:gd name="T65" fmla="*/ 2147483647 h 9151"/>
              <a:gd name="T66" fmla="*/ 2147483647 w 2065"/>
              <a:gd name="T67" fmla="*/ 2147483647 h 9151"/>
              <a:gd name="T68" fmla="*/ 2147483647 w 2065"/>
              <a:gd name="T69" fmla="*/ 2147483647 h 9151"/>
              <a:gd name="T70" fmla="*/ 2147483647 w 2065"/>
              <a:gd name="T71" fmla="*/ 2147483647 h 9151"/>
              <a:gd name="T72" fmla="*/ 2147483647 w 2065"/>
              <a:gd name="T73" fmla="*/ 2147483647 h 9151"/>
              <a:gd name="T74" fmla="*/ 2147483647 w 2065"/>
              <a:gd name="T75" fmla="*/ 2147483647 h 9151"/>
              <a:gd name="T76" fmla="*/ 2147483647 w 2065"/>
              <a:gd name="T77" fmla="*/ 2147483647 h 9151"/>
              <a:gd name="T78" fmla="*/ 2147483647 w 2065"/>
              <a:gd name="T79" fmla="*/ 2147483647 h 9151"/>
              <a:gd name="T80" fmla="*/ 2147483647 w 2065"/>
              <a:gd name="T81" fmla="*/ 2147483647 h 9151"/>
              <a:gd name="T82" fmla="*/ 2147483647 w 2065"/>
              <a:gd name="T83" fmla="*/ 2147483647 h 9151"/>
              <a:gd name="T84" fmla="*/ 2147483647 w 2065"/>
              <a:gd name="T85" fmla="*/ 2147483647 h 9151"/>
              <a:gd name="T86" fmla="*/ 2147483647 w 2065"/>
              <a:gd name="T87" fmla="*/ 2147483647 h 9151"/>
              <a:gd name="T88" fmla="*/ 2147483647 w 2065"/>
              <a:gd name="T89" fmla="*/ 2147483647 h 9151"/>
              <a:gd name="T90" fmla="*/ 2147483647 w 2065"/>
              <a:gd name="T91" fmla="*/ 2147483647 h 9151"/>
              <a:gd name="T92" fmla="*/ 2147483647 w 2065"/>
              <a:gd name="T93" fmla="*/ 2147483647 h 9151"/>
              <a:gd name="T94" fmla="*/ 2147483647 w 2065"/>
              <a:gd name="T95" fmla="*/ 2147483647 h 9151"/>
              <a:gd name="T96" fmla="*/ 2147483647 w 2065"/>
              <a:gd name="T97" fmla="*/ 2147483647 h 9151"/>
              <a:gd name="T98" fmla="*/ 2147483647 w 2065"/>
              <a:gd name="T99" fmla="*/ 2147483647 h 9151"/>
              <a:gd name="T100" fmla="*/ 2147483647 w 2065"/>
              <a:gd name="T101" fmla="*/ 2147483647 h 9151"/>
              <a:gd name="T102" fmla="*/ 2147483647 w 2065"/>
              <a:gd name="T103" fmla="*/ 2147483647 h 9151"/>
              <a:gd name="T104" fmla="*/ 2147483647 w 2065"/>
              <a:gd name="T105" fmla="*/ 2147483647 h 9151"/>
              <a:gd name="T106" fmla="*/ 2147483647 w 2065"/>
              <a:gd name="T107" fmla="*/ 2147483647 h 9151"/>
              <a:gd name="T108" fmla="*/ 2147483647 w 2065"/>
              <a:gd name="T109" fmla="*/ 2147483647 h 9151"/>
              <a:gd name="T110" fmla="*/ 2147483647 w 2065"/>
              <a:gd name="T111" fmla="*/ 2147483647 h 9151"/>
              <a:gd name="T112" fmla="*/ 2147483647 w 2065"/>
              <a:gd name="T113" fmla="*/ 2147483647 h 9151"/>
              <a:gd name="T114" fmla="*/ 2147483647 w 2065"/>
              <a:gd name="T115" fmla="*/ 2147483647 h 9151"/>
              <a:gd name="T116" fmla="*/ 2147483647 w 2065"/>
              <a:gd name="T117" fmla="*/ 2147483647 h 9151"/>
              <a:gd name="T118" fmla="*/ 2147483647 w 2065"/>
              <a:gd name="T119" fmla="*/ 2147483647 h 9151"/>
              <a:gd name="T120" fmla="*/ 2147483647 w 2065"/>
              <a:gd name="T121" fmla="*/ 2147483647 h 9151"/>
              <a:gd name="T122" fmla="*/ 2147483647 w 2065"/>
              <a:gd name="T123" fmla="*/ 2147483647 h 9151"/>
              <a:gd name="T124" fmla="*/ 2147483647 w 2065"/>
              <a:gd name="T125" fmla="*/ 2147483647 h 91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65"/>
              <a:gd name="T190" fmla="*/ 0 h 9151"/>
              <a:gd name="T191" fmla="*/ 2065 w 2065"/>
              <a:gd name="T192" fmla="*/ 9151 h 915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65" h="9151">
                <a:moveTo>
                  <a:pt x="1635" y="7280"/>
                </a:moveTo>
                <a:cubicBezTo>
                  <a:pt x="1635" y="7035"/>
                  <a:pt x="1635" y="7035"/>
                  <a:pt x="1635" y="7035"/>
                </a:cubicBezTo>
                <a:cubicBezTo>
                  <a:pt x="1634" y="7035"/>
                  <a:pt x="1634" y="7035"/>
                  <a:pt x="1634" y="7035"/>
                </a:cubicBezTo>
                <a:cubicBezTo>
                  <a:pt x="1634" y="205"/>
                  <a:pt x="1634" y="205"/>
                  <a:pt x="1634" y="205"/>
                </a:cubicBezTo>
                <a:cubicBezTo>
                  <a:pt x="1633" y="205"/>
                  <a:pt x="1633" y="205"/>
                  <a:pt x="1633" y="205"/>
                </a:cubicBezTo>
                <a:cubicBezTo>
                  <a:pt x="1629" y="181"/>
                  <a:pt x="1609" y="126"/>
                  <a:pt x="1520" y="80"/>
                </a:cubicBezTo>
                <a:cubicBezTo>
                  <a:pt x="1417" y="27"/>
                  <a:pt x="1248" y="0"/>
                  <a:pt x="1018" y="0"/>
                </a:cubicBezTo>
                <a:cubicBezTo>
                  <a:pt x="726" y="0"/>
                  <a:pt x="546" y="42"/>
                  <a:pt x="469" y="127"/>
                </a:cubicBezTo>
                <a:cubicBezTo>
                  <a:pt x="435" y="165"/>
                  <a:pt x="430" y="201"/>
                  <a:pt x="430" y="219"/>
                </a:cubicBezTo>
                <a:cubicBezTo>
                  <a:pt x="430" y="220"/>
                  <a:pt x="430" y="220"/>
                  <a:pt x="430" y="220"/>
                </a:cubicBezTo>
                <a:cubicBezTo>
                  <a:pt x="430" y="220"/>
                  <a:pt x="430" y="220"/>
                  <a:pt x="430" y="220"/>
                </a:cubicBezTo>
                <a:cubicBezTo>
                  <a:pt x="430" y="220"/>
                  <a:pt x="430" y="7201"/>
                  <a:pt x="430" y="7280"/>
                </a:cubicBezTo>
                <a:cubicBezTo>
                  <a:pt x="160" y="7474"/>
                  <a:pt x="0" y="7784"/>
                  <a:pt x="0" y="8118"/>
                </a:cubicBezTo>
                <a:cubicBezTo>
                  <a:pt x="0" y="8394"/>
                  <a:pt x="107" y="8654"/>
                  <a:pt x="302" y="8849"/>
                </a:cubicBezTo>
                <a:cubicBezTo>
                  <a:pt x="497" y="9044"/>
                  <a:pt x="756" y="9151"/>
                  <a:pt x="1032" y="9151"/>
                </a:cubicBezTo>
                <a:cubicBezTo>
                  <a:pt x="1308" y="9151"/>
                  <a:pt x="1567" y="9044"/>
                  <a:pt x="1762" y="8849"/>
                </a:cubicBezTo>
                <a:cubicBezTo>
                  <a:pt x="1958" y="8654"/>
                  <a:pt x="2065" y="8394"/>
                  <a:pt x="2065" y="8118"/>
                </a:cubicBezTo>
                <a:cubicBezTo>
                  <a:pt x="2065" y="7784"/>
                  <a:pt x="1905" y="7474"/>
                  <a:pt x="1635" y="7280"/>
                </a:cubicBezTo>
                <a:close/>
                <a:moveTo>
                  <a:pt x="1018" y="153"/>
                </a:moveTo>
                <a:cubicBezTo>
                  <a:pt x="1248" y="153"/>
                  <a:pt x="1367" y="181"/>
                  <a:pt x="1427" y="205"/>
                </a:cubicBezTo>
                <a:cubicBezTo>
                  <a:pt x="621" y="205"/>
                  <a:pt x="621" y="205"/>
                  <a:pt x="621" y="205"/>
                </a:cubicBezTo>
                <a:cubicBezTo>
                  <a:pt x="671" y="182"/>
                  <a:pt x="782" y="153"/>
                  <a:pt x="1018" y="153"/>
                </a:cubicBezTo>
                <a:close/>
                <a:moveTo>
                  <a:pt x="583" y="263"/>
                </a:moveTo>
                <a:cubicBezTo>
                  <a:pt x="1482" y="263"/>
                  <a:pt x="1482" y="263"/>
                  <a:pt x="1482" y="263"/>
                </a:cubicBezTo>
                <a:cubicBezTo>
                  <a:pt x="1482" y="557"/>
                  <a:pt x="1482" y="557"/>
                  <a:pt x="1482" y="557"/>
                </a:cubicBezTo>
                <a:cubicBezTo>
                  <a:pt x="1046" y="557"/>
                  <a:pt x="1046" y="557"/>
                  <a:pt x="1046" y="557"/>
                </a:cubicBezTo>
                <a:cubicBezTo>
                  <a:pt x="1038" y="557"/>
                  <a:pt x="1032" y="563"/>
                  <a:pt x="1032" y="570"/>
                </a:cubicBezTo>
                <a:cubicBezTo>
                  <a:pt x="1032" y="578"/>
                  <a:pt x="1038" y="584"/>
                  <a:pt x="1046" y="584"/>
                </a:cubicBezTo>
                <a:cubicBezTo>
                  <a:pt x="1482" y="584"/>
                  <a:pt x="1482" y="584"/>
                  <a:pt x="1482" y="584"/>
                </a:cubicBezTo>
                <a:cubicBezTo>
                  <a:pt x="1482" y="878"/>
                  <a:pt x="1482" y="878"/>
                  <a:pt x="1482" y="878"/>
                </a:cubicBezTo>
                <a:cubicBezTo>
                  <a:pt x="583" y="878"/>
                  <a:pt x="583" y="878"/>
                  <a:pt x="583" y="878"/>
                </a:cubicBezTo>
                <a:lnTo>
                  <a:pt x="583" y="263"/>
                </a:lnTo>
                <a:close/>
                <a:moveTo>
                  <a:pt x="583" y="936"/>
                </a:moveTo>
                <a:cubicBezTo>
                  <a:pt x="1482" y="936"/>
                  <a:pt x="1482" y="936"/>
                  <a:pt x="1482" y="936"/>
                </a:cubicBezTo>
                <a:cubicBezTo>
                  <a:pt x="1482" y="1258"/>
                  <a:pt x="1482" y="1258"/>
                  <a:pt x="1482" y="1258"/>
                </a:cubicBezTo>
                <a:cubicBezTo>
                  <a:pt x="1046" y="1258"/>
                  <a:pt x="1046" y="1258"/>
                  <a:pt x="1046" y="1258"/>
                </a:cubicBezTo>
                <a:cubicBezTo>
                  <a:pt x="1038" y="1258"/>
                  <a:pt x="1032" y="1264"/>
                  <a:pt x="1032" y="1271"/>
                </a:cubicBezTo>
                <a:cubicBezTo>
                  <a:pt x="1032" y="1279"/>
                  <a:pt x="1038" y="1285"/>
                  <a:pt x="1046" y="1285"/>
                </a:cubicBezTo>
                <a:cubicBezTo>
                  <a:pt x="1482" y="1285"/>
                  <a:pt x="1482" y="1285"/>
                  <a:pt x="1482" y="1285"/>
                </a:cubicBezTo>
                <a:cubicBezTo>
                  <a:pt x="1482" y="1607"/>
                  <a:pt x="1482" y="1607"/>
                  <a:pt x="1482" y="1607"/>
                </a:cubicBezTo>
                <a:cubicBezTo>
                  <a:pt x="583" y="1607"/>
                  <a:pt x="583" y="1607"/>
                  <a:pt x="583" y="1607"/>
                </a:cubicBezTo>
                <a:lnTo>
                  <a:pt x="583" y="936"/>
                </a:lnTo>
                <a:close/>
                <a:moveTo>
                  <a:pt x="583" y="1666"/>
                </a:moveTo>
                <a:cubicBezTo>
                  <a:pt x="1482" y="1666"/>
                  <a:pt x="1482" y="1666"/>
                  <a:pt x="1482" y="1666"/>
                </a:cubicBezTo>
                <a:cubicBezTo>
                  <a:pt x="1482" y="1973"/>
                  <a:pt x="1482" y="1973"/>
                  <a:pt x="1482" y="1973"/>
                </a:cubicBezTo>
                <a:cubicBezTo>
                  <a:pt x="1046" y="1973"/>
                  <a:pt x="1046" y="1973"/>
                  <a:pt x="1046" y="1973"/>
                </a:cubicBezTo>
                <a:cubicBezTo>
                  <a:pt x="1038" y="1973"/>
                  <a:pt x="1032" y="1979"/>
                  <a:pt x="1032" y="1986"/>
                </a:cubicBezTo>
                <a:cubicBezTo>
                  <a:pt x="1032" y="1994"/>
                  <a:pt x="1038" y="2000"/>
                  <a:pt x="1046" y="2000"/>
                </a:cubicBezTo>
                <a:cubicBezTo>
                  <a:pt x="1482" y="2000"/>
                  <a:pt x="1482" y="2000"/>
                  <a:pt x="1482" y="2000"/>
                </a:cubicBezTo>
                <a:cubicBezTo>
                  <a:pt x="1482" y="2322"/>
                  <a:pt x="1482" y="2322"/>
                  <a:pt x="1482" y="2322"/>
                </a:cubicBezTo>
                <a:cubicBezTo>
                  <a:pt x="583" y="2322"/>
                  <a:pt x="583" y="2322"/>
                  <a:pt x="583" y="2322"/>
                </a:cubicBezTo>
                <a:lnTo>
                  <a:pt x="583" y="1666"/>
                </a:lnTo>
                <a:close/>
                <a:moveTo>
                  <a:pt x="583" y="2380"/>
                </a:moveTo>
                <a:cubicBezTo>
                  <a:pt x="1482" y="2380"/>
                  <a:pt x="1482" y="2380"/>
                  <a:pt x="1482" y="2380"/>
                </a:cubicBezTo>
                <a:cubicBezTo>
                  <a:pt x="1482" y="2674"/>
                  <a:pt x="1482" y="2674"/>
                  <a:pt x="1482" y="2674"/>
                </a:cubicBezTo>
                <a:cubicBezTo>
                  <a:pt x="1046" y="2674"/>
                  <a:pt x="1046" y="2674"/>
                  <a:pt x="1046" y="2674"/>
                </a:cubicBezTo>
                <a:cubicBezTo>
                  <a:pt x="1038" y="2674"/>
                  <a:pt x="1032" y="2680"/>
                  <a:pt x="1032" y="2687"/>
                </a:cubicBezTo>
                <a:cubicBezTo>
                  <a:pt x="1032" y="2695"/>
                  <a:pt x="1038" y="2700"/>
                  <a:pt x="1046" y="2700"/>
                </a:cubicBezTo>
                <a:cubicBezTo>
                  <a:pt x="1482" y="2700"/>
                  <a:pt x="1482" y="2700"/>
                  <a:pt x="1482" y="2700"/>
                </a:cubicBezTo>
                <a:cubicBezTo>
                  <a:pt x="1482" y="3023"/>
                  <a:pt x="1482" y="3023"/>
                  <a:pt x="1482" y="3023"/>
                </a:cubicBezTo>
                <a:cubicBezTo>
                  <a:pt x="583" y="3023"/>
                  <a:pt x="583" y="3023"/>
                  <a:pt x="583" y="3023"/>
                </a:cubicBezTo>
                <a:lnTo>
                  <a:pt x="583" y="2380"/>
                </a:lnTo>
                <a:close/>
                <a:moveTo>
                  <a:pt x="583" y="3081"/>
                </a:moveTo>
                <a:cubicBezTo>
                  <a:pt x="1482" y="3081"/>
                  <a:pt x="1482" y="3081"/>
                  <a:pt x="1482" y="3081"/>
                </a:cubicBezTo>
                <a:cubicBezTo>
                  <a:pt x="1482" y="3389"/>
                  <a:pt x="1482" y="3389"/>
                  <a:pt x="1482" y="3389"/>
                </a:cubicBezTo>
                <a:cubicBezTo>
                  <a:pt x="1046" y="3389"/>
                  <a:pt x="1046" y="3389"/>
                  <a:pt x="1046" y="3389"/>
                </a:cubicBezTo>
                <a:cubicBezTo>
                  <a:pt x="1038" y="3389"/>
                  <a:pt x="1032" y="3395"/>
                  <a:pt x="1032" y="3402"/>
                </a:cubicBezTo>
                <a:cubicBezTo>
                  <a:pt x="1032" y="3409"/>
                  <a:pt x="1038" y="3415"/>
                  <a:pt x="1046" y="3415"/>
                </a:cubicBezTo>
                <a:cubicBezTo>
                  <a:pt x="1482" y="3415"/>
                  <a:pt x="1482" y="3415"/>
                  <a:pt x="1482" y="3415"/>
                </a:cubicBezTo>
                <a:cubicBezTo>
                  <a:pt x="1482" y="3738"/>
                  <a:pt x="1482" y="3738"/>
                  <a:pt x="1482" y="3738"/>
                </a:cubicBezTo>
                <a:cubicBezTo>
                  <a:pt x="583" y="3738"/>
                  <a:pt x="583" y="3738"/>
                  <a:pt x="583" y="3738"/>
                </a:cubicBezTo>
                <a:lnTo>
                  <a:pt x="583" y="3081"/>
                </a:lnTo>
                <a:close/>
                <a:moveTo>
                  <a:pt x="583" y="3795"/>
                </a:moveTo>
                <a:cubicBezTo>
                  <a:pt x="1482" y="3795"/>
                  <a:pt x="1482" y="3795"/>
                  <a:pt x="1482" y="3795"/>
                </a:cubicBezTo>
                <a:cubicBezTo>
                  <a:pt x="1482" y="4090"/>
                  <a:pt x="1482" y="4090"/>
                  <a:pt x="1482" y="4090"/>
                </a:cubicBezTo>
                <a:cubicBezTo>
                  <a:pt x="1046" y="4090"/>
                  <a:pt x="1046" y="4090"/>
                  <a:pt x="1046" y="4090"/>
                </a:cubicBezTo>
                <a:cubicBezTo>
                  <a:pt x="1038" y="4090"/>
                  <a:pt x="1032" y="4096"/>
                  <a:pt x="1032" y="4103"/>
                </a:cubicBezTo>
                <a:cubicBezTo>
                  <a:pt x="1032" y="4110"/>
                  <a:pt x="1038" y="4116"/>
                  <a:pt x="1046" y="4116"/>
                </a:cubicBezTo>
                <a:cubicBezTo>
                  <a:pt x="1482" y="4116"/>
                  <a:pt x="1482" y="4116"/>
                  <a:pt x="1482" y="4116"/>
                </a:cubicBezTo>
                <a:cubicBezTo>
                  <a:pt x="1482" y="4453"/>
                  <a:pt x="1482" y="4453"/>
                  <a:pt x="1482" y="4453"/>
                </a:cubicBezTo>
                <a:cubicBezTo>
                  <a:pt x="583" y="4453"/>
                  <a:pt x="583" y="4453"/>
                  <a:pt x="583" y="4453"/>
                </a:cubicBezTo>
                <a:lnTo>
                  <a:pt x="583" y="3795"/>
                </a:lnTo>
                <a:close/>
                <a:moveTo>
                  <a:pt x="583" y="4511"/>
                </a:moveTo>
                <a:cubicBezTo>
                  <a:pt x="1482" y="4511"/>
                  <a:pt x="1482" y="4511"/>
                  <a:pt x="1482" y="4511"/>
                </a:cubicBezTo>
                <a:cubicBezTo>
                  <a:pt x="1482" y="4805"/>
                  <a:pt x="1482" y="4805"/>
                  <a:pt x="1482" y="4805"/>
                </a:cubicBezTo>
                <a:cubicBezTo>
                  <a:pt x="1046" y="4805"/>
                  <a:pt x="1046" y="4805"/>
                  <a:pt x="1046" y="4805"/>
                </a:cubicBezTo>
                <a:cubicBezTo>
                  <a:pt x="1038" y="4805"/>
                  <a:pt x="1032" y="4811"/>
                  <a:pt x="1032" y="4818"/>
                </a:cubicBezTo>
                <a:cubicBezTo>
                  <a:pt x="1032" y="4825"/>
                  <a:pt x="1038" y="4831"/>
                  <a:pt x="1046" y="4831"/>
                </a:cubicBezTo>
                <a:cubicBezTo>
                  <a:pt x="1482" y="4831"/>
                  <a:pt x="1482" y="4831"/>
                  <a:pt x="1482" y="4831"/>
                </a:cubicBezTo>
                <a:cubicBezTo>
                  <a:pt x="1482" y="5140"/>
                  <a:pt x="1482" y="5140"/>
                  <a:pt x="1482" y="5140"/>
                </a:cubicBezTo>
                <a:cubicBezTo>
                  <a:pt x="583" y="5140"/>
                  <a:pt x="583" y="5140"/>
                  <a:pt x="583" y="5140"/>
                </a:cubicBezTo>
                <a:lnTo>
                  <a:pt x="583" y="4511"/>
                </a:lnTo>
                <a:close/>
                <a:moveTo>
                  <a:pt x="583" y="5197"/>
                </a:moveTo>
                <a:cubicBezTo>
                  <a:pt x="1482" y="5197"/>
                  <a:pt x="1482" y="5197"/>
                  <a:pt x="1482" y="5197"/>
                </a:cubicBezTo>
                <a:cubicBezTo>
                  <a:pt x="1482" y="5505"/>
                  <a:pt x="1482" y="5505"/>
                  <a:pt x="1482" y="5505"/>
                </a:cubicBezTo>
                <a:cubicBezTo>
                  <a:pt x="1046" y="5505"/>
                  <a:pt x="1046" y="5505"/>
                  <a:pt x="1046" y="5505"/>
                </a:cubicBezTo>
                <a:cubicBezTo>
                  <a:pt x="1038" y="5505"/>
                  <a:pt x="1032" y="5511"/>
                  <a:pt x="1032" y="5519"/>
                </a:cubicBezTo>
                <a:cubicBezTo>
                  <a:pt x="1032" y="5526"/>
                  <a:pt x="1038" y="5532"/>
                  <a:pt x="1046" y="5532"/>
                </a:cubicBezTo>
                <a:cubicBezTo>
                  <a:pt x="1482" y="5532"/>
                  <a:pt x="1482" y="5532"/>
                  <a:pt x="1482" y="5532"/>
                </a:cubicBezTo>
                <a:cubicBezTo>
                  <a:pt x="1482" y="5869"/>
                  <a:pt x="1482" y="5869"/>
                  <a:pt x="1482" y="5869"/>
                </a:cubicBezTo>
                <a:cubicBezTo>
                  <a:pt x="583" y="5869"/>
                  <a:pt x="583" y="5869"/>
                  <a:pt x="583" y="5869"/>
                </a:cubicBezTo>
                <a:lnTo>
                  <a:pt x="583" y="5197"/>
                </a:lnTo>
                <a:close/>
                <a:moveTo>
                  <a:pt x="583" y="5927"/>
                </a:moveTo>
                <a:cubicBezTo>
                  <a:pt x="1482" y="5927"/>
                  <a:pt x="1482" y="5927"/>
                  <a:pt x="1482" y="5927"/>
                </a:cubicBezTo>
                <a:cubicBezTo>
                  <a:pt x="1482" y="6220"/>
                  <a:pt x="1482" y="6220"/>
                  <a:pt x="1482" y="6220"/>
                </a:cubicBezTo>
                <a:cubicBezTo>
                  <a:pt x="1046" y="6220"/>
                  <a:pt x="1046" y="6220"/>
                  <a:pt x="1046" y="6220"/>
                </a:cubicBezTo>
                <a:cubicBezTo>
                  <a:pt x="1038" y="6220"/>
                  <a:pt x="1032" y="6226"/>
                  <a:pt x="1032" y="6234"/>
                </a:cubicBezTo>
                <a:cubicBezTo>
                  <a:pt x="1032" y="6241"/>
                  <a:pt x="1038" y="6247"/>
                  <a:pt x="1046" y="6247"/>
                </a:cubicBezTo>
                <a:cubicBezTo>
                  <a:pt x="1482" y="6247"/>
                  <a:pt x="1482" y="6247"/>
                  <a:pt x="1482" y="6247"/>
                </a:cubicBezTo>
                <a:cubicBezTo>
                  <a:pt x="1482" y="6584"/>
                  <a:pt x="1482" y="6584"/>
                  <a:pt x="1482" y="6584"/>
                </a:cubicBezTo>
                <a:cubicBezTo>
                  <a:pt x="583" y="6584"/>
                  <a:pt x="583" y="6584"/>
                  <a:pt x="583" y="6584"/>
                </a:cubicBezTo>
                <a:lnTo>
                  <a:pt x="583" y="5927"/>
                </a:lnTo>
                <a:close/>
                <a:moveTo>
                  <a:pt x="1032" y="8998"/>
                </a:moveTo>
                <a:cubicBezTo>
                  <a:pt x="547" y="8998"/>
                  <a:pt x="152" y="8604"/>
                  <a:pt x="152" y="8118"/>
                </a:cubicBezTo>
                <a:cubicBezTo>
                  <a:pt x="152" y="7822"/>
                  <a:pt x="300" y="7547"/>
                  <a:pt x="548" y="7384"/>
                </a:cubicBezTo>
                <a:cubicBezTo>
                  <a:pt x="570" y="7369"/>
                  <a:pt x="583" y="7345"/>
                  <a:pt x="583" y="7320"/>
                </a:cubicBezTo>
                <a:cubicBezTo>
                  <a:pt x="583" y="7320"/>
                  <a:pt x="583" y="7061"/>
                  <a:pt x="583" y="6641"/>
                </a:cubicBezTo>
                <a:cubicBezTo>
                  <a:pt x="1482" y="6641"/>
                  <a:pt x="1482" y="6641"/>
                  <a:pt x="1482" y="6641"/>
                </a:cubicBezTo>
                <a:cubicBezTo>
                  <a:pt x="1482" y="6921"/>
                  <a:pt x="1482" y="6921"/>
                  <a:pt x="1482" y="6921"/>
                </a:cubicBezTo>
                <a:cubicBezTo>
                  <a:pt x="1046" y="6921"/>
                  <a:pt x="1046" y="6921"/>
                  <a:pt x="1046" y="6921"/>
                </a:cubicBezTo>
                <a:cubicBezTo>
                  <a:pt x="1038" y="6921"/>
                  <a:pt x="1032" y="6927"/>
                  <a:pt x="1032" y="6935"/>
                </a:cubicBezTo>
                <a:cubicBezTo>
                  <a:pt x="1032" y="6942"/>
                  <a:pt x="1038" y="6948"/>
                  <a:pt x="1046" y="6948"/>
                </a:cubicBezTo>
                <a:cubicBezTo>
                  <a:pt x="1482" y="6948"/>
                  <a:pt x="1482" y="6948"/>
                  <a:pt x="1482" y="6948"/>
                </a:cubicBezTo>
                <a:cubicBezTo>
                  <a:pt x="1482" y="7183"/>
                  <a:pt x="1482" y="7320"/>
                  <a:pt x="1482" y="7320"/>
                </a:cubicBezTo>
                <a:cubicBezTo>
                  <a:pt x="1482" y="7345"/>
                  <a:pt x="1495" y="7369"/>
                  <a:pt x="1516" y="7384"/>
                </a:cubicBezTo>
                <a:cubicBezTo>
                  <a:pt x="1764" y="7547"/>
                  <a:pt x="1912" y="7822"/>
                  <a:pt x="1912" y="8118"/>
                </a:cubicBezTo>
                <a:cubicBezTo>
                  <a:pt x="1912" y="8604"/>
                  <a:pt x="1517" y="8998"/>
                  <a:pt x="1032" y="8998"/>
                </a:cubicBezTo>
                <a:close/>
              </a:path>
            </a:pathLst>
          </a:custGeom>
          <a:solidFill>
            <a:srgbClr val="04877B"/>
          </a:solidFill>
          <a:ln w="9525">
            <a:noFill/>
            <a:round/>
            <a:headEnd/>
            <a:tailEnd/>
          </a:ln>
        </p:spPr>
        <p:txBody>
          <a:bodyPr lIns="67207" tIns="33604" rIns="67207" bIns="33604"/>
          <a:lstStyle/>
          <a:p>
            <a:pPr defTabSz="914367"/>
            <a:endParaRPr lang="en-US" sz="2059" dirty="0">
              <a:solidFill>
                <a:srgbClr val="646464"/>
              </a:solidFill>
              <a:latin typeface="EYInterstate" panose="02000503020000020004" pitchFamily="2" charset="0"/>
            </a:endParaRPr>
          </a:p>
        </p:txBody>
      </p:sp>
      <p:sp>
        <p:nvSpPr>
          <p:cNvPr id="32" name="Oval 35"/>
          <p:cNvSpPr>
            <a:spLocks noChangeArrowheads="1"/>
          </p:cNvSpPr>
          <p:nvPr/>
        </p:nvSpPr>
        <p:spPr bwMode="auto">
          <a:xfrm>
            <a:off x="10813474" y="5968999"/>
            <a:ext cx="407013" cy="431755"/>
          </a:xfrm>
          <a:prstGeom prst="ellipse">
            <a:avLst/>
          </a:prstGeom>
          <a:solidFill>
            <a:srgbClr val="04877B"/>
          </a:solidFill>
          <a:ln w="9525">
            <a:noFill/>
            <a:round/>
            <a:headEnd/>
            <a:tailEnd/>
          </a:ln>
        </p:spPr>
        <p:txBody>
          <a:bodyPr lIns="67207" tIns="33604" rIns="67207" bIns="33604"/>
          <a:lstStyle/>
          <a:p>
            <a:pPr defTabSz="914367"/>
            <a:endParaRPr lang="en-US" sz="2059" dirty="0">
              <a:solidFill>
                <a:srgbClr val="646464"/>
              </a:solidFill>
              <a:latin typeface="EYInterstate" panose="02000503020000020004" pitchFamily="2" charset="0"/>
            </a:endParaRPr>
          </a:p>
        </p:txBody>
      </p:sp>
      <p:sp>
        <p:nvSpPr>
          <p:cNvPr id="43" name="Rectangle 42"/>
          <p:cNvSpPr/>
          <p:nvPr/>
        </p:nvSpPr>
        <p:spPr>
          <a:xfrm>
            <a:off x="9954217" y="5183812"/>
            <a:ext cx="767456" cy="327461"/>
          </a:xfrm>
          <a:prstGeom prst="rect">
            <a:avLst/>
          </a:prstGeom>
          <a:solidFill>
            <a:schemeClr val="tx2"/>
          </a:solidFill>
          <a:ln>
            <a:solidFill>
              <a:srgbClr val="91278F"/>
            </a:solidFill>
          </a:ln>
        </p:spPr>
        <p:style>
          <a:lnRef idx="2">
            <a:schemeClr val="accent1">
              <a:shade val="50000"/>
            </a:schemeClr>
          </a:lnRef>
          <a:fillRef idx="1">
            <a:schemeClr val="accent1"/>
          </a:fillRef>
          <a:effectRef idx="0">
            <a:schemeClr val="accent1"/>
          </a:effectRef>
          <a:fontRef idx="minor">
            <a:schemeClr val="lt1"/>
          </a:fontRef>
        </p:style>
        <p:txBody>
          <a:bodyPr lIns="67207" tIns="33604" rIns="67207" bIns="33604" anchor="ctr"/>
          <a:lstStyle/>
          <a:p>
            <a:pPr algn="ctr" defTabSz="914367">
              <a:defRPr/>
            </a:pPr>
            <a:r>
              <a:rPr lang="en-US" sz="1029" dirty="0">
                <a:solidFill>
                  <a:srgbClr val="FFFFFF"/>
                </a:solidFill>
                <a:latin typeface="EYInterstate" panose="02000503020000020004" pitchFamily="2" charset="0"/>
              </a:rPr>
              <a:t>Use tax</a:t>
            </a:r>
          </a:p>
        </p:txBody>
      </p:sp>
      <p:sp>
        <p:nvSpPr>
          <p:cNvPr id="44" name="Rectangle 43"/>
          <p:cNvSpPr/>
          <p:nvPr/>
        </p:nvSpPr>
        <p:spPr>
          <a:xfrm>
            <a:off x="9954217" y="5595246"/>
            <a:ext cx="762003" cy="373753"/>
          </a:xfrm>
          <a:prstGeom prst="rect">
            <a:avLst/>
          </a:prstGeom>
          <a:solidFill>
            <a:schemeClr val="tx2"/>
          </a:solidFill>
          <a:ln>
            <a:solidFill>
              <a:srgbClr val="91278F"/>
            </a:solidFill>
          </a:ln>
        </p:spPr>
        <p:style>
          <a:lnRef idx="2">
            <a:schemeClr val="accent1">
              <a:shade val="50000"/>
            </a:schemeClr>
          </a:lnRef>
          <a:fillRef idx="1">
            <a:schemeClr val="accent1"/>
          </a:fillRef>
          <a:effectRef idx="0">
            <a:schemeClr val="accent1"/>
          </a:effectRef>
          <a:fontRef idx="minor">
            <a:schemeClr val="lt1"/>
          </a:fontRef>
        </p:style>
        <p:txBody>
          <a:bodyPr lIns="67207" tIns="33604" rIns="67207" bIns="33604" anchor="ctr"/>
          <a:lstStyle/>
          <a:p>
            <a:pPr algn="ctr" defTabSz="914367"/>
            <a:r>
              <a:rPr lang="en-US" sz="1029" dirty="0">
                <a:solidFill>
                  <a:srgbClr val="FFFFFF"/>
                </a:solidFill>
                <a:latin typeface="EYInterstate" panose="02000503020000020004" pitchFamily="2" charset="0"/>
              </a:rPr>
              <a:t>Property tax</a:t>
            </a:r>
          </a:p>
        </p:txBody>
      </p:sp>
      <p:cxnSp>
        <p:nvCxnSpPr>
          <p:cNvPr id="45" name="Straight Connector 44"/>
          <p:cNvCxnSpPr>
            <a:stCxn id="44" idx="3"/>
            <a:endCxn id="48" idx="1"/>
          </p:cNvCxnSpPr>
          <p:nvPr/>
        </p:nvCxnSpPr>
        <p:spPr>
          <a:xfrm flipV="1">
            <a:off x="10716221" y="5702912"/>
            <a:ext cx="204794" cy="7921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954217" y="4630664"/>
            <a:ext cx="767456" cy="359907"/>
          </a:xfrm>
          <a:prstGeom prst="rect">
            <a:avLst/>
          </a:prstGeom>
          <a:solidFill>
            <a:schemeClr val="tx2"/>
          </a:soli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67207" tIns="33604" rIns="67207" bIns="33604" anchor="ctr"/>
          <a:lstStyle/>
          <a:p>
            <a:pPr algn="ctr" defTabSz="914367">
              <a:defRPr/>
            </a:pPr>
            <a:r>
              <a:rPr lang="en-US" sz="1029" dirty="0">
                <a:solidFill>
                  <a:srgbClr val="FFFFFF"/>
                </a:solidFill>
                <a:latin typeface="EYInterstate" panose="02000503020000020004" pitchFamily="2" charset="0"/>
              </a:rPr>
              <a:t>Dept. savings</a:t>
            </a:r>
          </a:p>
        </p:txBody>
      </p:sp>
      <p:cxnSp>
        <p:nvCxnSpPr>
          <p:cNvPr id="47" name="Straight Connector 46"/>
          <p:cNvCxnSpPr>
            <a:stCxn id="46" idx="3"/>
          </p:cNvCxnSpPr>
          <p:nvPr/>
        </p:nvCxnSpPr>
        <p:spPr>
          <a:xfrm flipV="1">
            <a:off x="10721673" y="4723954"/>
            <a:ext cx="334837" cy="86664"/>
          </a:xfrm>
          <a:prstGeom prst="line">
            <a:avLst/>
          </a:prstGeom>
          <a:ln>
            <a:solidFill>
              <a:srgbClr val="CCECFF"/>
            </a:solidFill>
          </a:ln>
        </p:spPr>
        <p:style>
          <a:lnRef idx="1">
            <a:schemeClr val="accent1"/>
          </a:lnRef>
          <a:fillRef idx="0">
            <a:schemeClr val="accent1"/>
          </a:fillRef>
          <a:effectRef idx="0">
            <a:schemeClr val="accent1"/>
          </a:effectRef>
          <a:fontRef idx="minor">
            <a:schemeClr val="tx1"/>
          </a:fontRef>
        </p:style>
      </p:cxnSp>
      <p:sp>
        <p:nvSpPr>
          <p:cNvPr id="48" name="Rectangle 47"/>
          <p:cNvSpPr>
            <a:spLocks noChangeArrowheads="1"/>
          </p:cNvSpPr>
          <p:nvPr/>
        </p:nvSpPr>
        <p:spPr bwMode="auto">
          <a:xfrm>
            <a:off x="10921015" y="5475938"/>
            <a:ext cx="188398" cy="453949"/>
          </a:xfrm>
          <a:prstGeom prst="rect">
            <a:avLst/>
          </a:prstGeom>
          <a:solidFill>
            <a:srgbClr val="FFFF00"/>
          </a:solidFill>
          <a:ln w="9525">
            <a:noFill/>
            <a:miter lim="800000"/>
            <a:headEnd/>
            <a:tailEnd/>
          </a:ln>
        </p:spPr>
        <p:txBody>
          <a:bodyPr lIns="67207" tIns="33604" rIns="67207" bIns="33604"/>
          <a:lstStyle/>
          <a:p>
            <a:pPr defTabSz="914367"/>
            <a:endParaRPr lang="en-US" sz="2059" dirty="0">
              <a:solidFill>
                <a:srgbClr val="646464"/>
              </a:solidFill>
              <a:latin typeface="EYInterstate" panose="02000503020000020004" pitchFamily="2" charset="0"/>
            </a:endParaRPr>
          </a:p>
        </p:txBody>
      </p:sp>
      <p:sp>
        <p:nvSpPr>
          <p:cNvPr id="49" name="Rectangle 34"/>
          <p:cNvSpPr>
            <a:spLocks noChangeArrowheads="1"/>
          </p:cNvSpPr>
          <p:nvPr/>
        </p:nvSpPr>
        <p:spPr bwMode="auto">
          <a:xfrm>
            <a:off x="10921015" y="4344397"/>
            <a:ext cx="188398" cy="717140"/>
          </a:xfrm>
          <a:prstGeom prst="rect">
            <a:avLst/>
          </a:prstGeom>
          <a:solidFill>
            <a:srgbClr val="CCECFF"/>
          </a:solidFill>
          <a:ln w="9525">
            <a:noFill/>
            <a:miter lim="800000"/>
            <a:headEnd/>
            <a:tailEnd/>
          </a:ln>
        </p:spPr>
        <p:txBody>
          <a:bodyPr lIns="67207" tIns="33604" rIns="67207" bIns="33604"/>
          <a:lstStyle/>
          <a:p>
            <a:pPr defTabSz="914367"/>
            <a:endParaRPr lang="en-US" sz="2059" dirty="0">
              <a:solidFill>
                <a:srgbClr val="646464"/>
              </a:solidFill>
              <a:latin typeface="EYInterstate" panose="02000503020000020004" pitchFamily="2" charset="0"/>
            </a:endParaRPr>
          </a:p>
        </p:txBody>
      </p:sp>
      <p:sp>
        <p:nvSpPr>
          <p:cNvPr id="50" name="Rectangle 49"/>
          <p:cNvSpPr>
            <a:spLocks noChangeArrowheads="1"/>
          </p:cNvSpPr>
          <p:nvPr/>
        </p:nvSpPr>
        <p:spPr bwMode="auto">
          <a:xfrm>
            <a:off x="10921015" y="5078734"/>
            <a:ext cx="188398" cy="402940"/>
          </a:xfrm>
          <a:prstGeom prst="rect">
            <a:avLst/>
          </a:prstGeom>
          <a:solidFill>
            <a:srgbClr val="91278F"/>
          </a:solidFill>
          <a:ln w="9525">
            <a:noFill/>
            <a:miter lim="800000"/>
            <a:headEnd/>
            <a:tailEnd/>
          </a:ln>
        </p:spPr>
        <p:txBody>
          <a:bodyPr lIns="67207" tIns="33604" rIns="67207" bIns="33604"/>
          <a:lstStyle/>
          <a:p>
            <a:pPr defTabSz="914367"/>
            <a:endParaRPr lang="en-US" sz="2059" dirty="0">
              <a:solidFill>
                <a:srgbClr val="646464"/>
              </a:solidFill>
              <a:latin typeface="EYInterstate" panose="02000503020000020004" pitchFamily="2" charset="0"/>
            </a:endParaRPr>
          </a:p>
        </p:txBody>
      </p:sp>
      <p:sp>
        <p:nvSpPr>
          <p:cNvPr id="51" name="Rectangle 50"/>
          <p:cNvSpPr/>
          <p:nvPr/>
        </p:nvSpPr>
        <p:spPr>
          <a:xfrm>
            <a:off x="7663714" y="3628039"/>
            <a:ext cx="1869609" cy="498349"/>
          </a:xfrm>
          <a:prstGeom prst="rect">
            <a:avLst/>
          </a:prstGeom>
          <a:solidFill>
            <a:schemeClr val="tx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7207" tIns="33604" rIns="67207" bIns="33604" anchor="ctr"/>
          <a:lstStyle/>
          <a:p>
            <a:pPr algn="ctr" defTabSz="914367">
              <a:defRPr/>
            </a:pPr>
            <a:r>
              <a:rPr lang="en-US" sz="1029" b="1" dirty="0">
                <a:solidFill>
                  <a:srgbClr val="FFFFFF"/>
                </a:solidFill>
                <a:latin typeface="EYInterstate" panose="02000503020000020004" pitchFamily="2" charset="0"/>
              </a:rPr>
              <a:t>Value to client: </a:t>
            </a:r>
            <a:br>
              <a:rPr lang="en-US" sz="1029" b="1" dirty="0">
                <a:solidFill>
                  <a:srgbClr val="FFFFFF"/>
                </a:solidFill>
                <a:latin typeface="EYInterstate" panose="02000503020000020004" pitchFamily="2" charset="0"/>
              </a:rPr>
            </a:br>
            <a:r>
              <a:rPr lang="en-US" sz="1029" dirty="0">
                <a:solidFill>
                  <a:srgbClr val="FFFFFF"/>
                </a:solidFill>
                <a:latin typeface="EYInterstate" panose="02000503020000020004" pitchFamily="2" charset="0"/>
              </a:rPr>
              <a:t>Significant value enabled</a:t>
            </a:r>
          </a:p>
        </p:txBody>
      </p:sp>
      <p:sp>
        <p:nvSpPr>
          <p:cNvPr id="52" name="Rectangle 34"/>
          <p:cNvSpPr>
            <a:spLocks noChangeArrowheads="1"/>
          </p:cNvSpPr>
          <p:nvPr/>
        </p:nvSpPr>
        <p:spPr bwMode="auto">
          <a:xfrm>
            <a:off x="10919796" y="4244076"/>
            <a:ext cx="188398" cy="89642"/>
          </a:xfrm>
          <a:prstGeom prst="rect">
            <a:avLst/>
          </a:prstGeom>
          <a:solidFill>
            <a:schemeClr val="bg1">
              <a:lumMod val="60000"/>
              <a:lumOff val="40000"/>
            </a:schemeClr>
          </a:solidFill>
          <a:ln w="9525">
            <a:noFill/>
            <a:miter lim="800000"/>
            <a:headEnd/>
            <a:tailEnd/>
          </a:ln>
        </p:spPr>
        <p:txBody>
          <a:bodyPr lIns="67207" tIns="33604" rIns="67207" bIns="33604"/>
          <a:lstStyle/>
          <a:p>
            <a:pPr defTabSz="914367"/>
            <a:endParaRPr lang="en-US" sz="2059" dirty="0">
              <a:solidFill>
                <a:srgbClr val="646464"/>
              </a:solidFill>
              <a:latin typeface="EYInterstate" panose="02000503020000020004" pitchFamily="2" charset="0"/>
            </a:endParaRPr>
          </a:p>
        </p:txBody>
      </p:sp>
      <p:sp>
        <p:nvSpPr>
          <p:cNvPr id="53" name="Rectangle 52"/>
          <p:cNvSpPr/>
          <p:nvPr/>
        </p:nvSpPr>
        <p:spPr>
          <a:xfrm>
            <a:off x="9954217" y="4189971"/>
            <a:ext cx="768949" cy="323144"/>
          </a:xfrm>
          <a:prstGeom prst="rect">
            <a:avLst/>
          </a:prstGeom>
          <a:solidFill>
            <a:schemeClr val="tx2"/>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67207" tIns="33604" rIns="67207" bIns="33604" anchor="ctr"/>
          <a:lstStyle/>
          <a:p>
            <a:pPr algn="ctr" defTabSz="914367">
              <a:defRPr/>
            </a:pPr>
            <a:r>
              <a:rPr lang="en-US" sz="1029" dirty="0">
                <a:solidFill>
                  <a:srgbClr val="FFFFFF"/>
                </a:solidFill>
                <a:latin typeface="EYInterstate" panose="02000503020000020004" pitchFamily="2" charset="0"/>
              </a:rPr>
              <a:t>Synergy savings</a:t>
            </a:r>
          </a:p>
        </p:txBody>
      </p:sp>
      <p:cxnSp>
        <p:nvCxnSpPr>
          <p:cNvPr id="54" name="Straight Connector 53"/>
          <p:cNvCxnSpPr>
            <a:stCxn id="53" idx="3"/>
          </p:cNvCxnSpPr>
          <p:nvPr/>
        </p:nvCxnSpPr>
        <p:spPr>
          <a:xfrm flipV="1">
            <a:off x="10723166" y="4283262"/>
            <a:ext cx="334837" cy="68281"/>
          </a:xfrm>
          <a:prstGeom prst="line">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nvPr>
        </p:nvGraphicFramePr>
        <p:xfrm>
          <a:off x="2958514" y="4112900"/>
          <a:ext cx="4548145" cy="1824224"/>
        </p:xfrm>
        <a:graphic>
          <a:graphicData uri="http://schemas.openxmlformats.org/drawingml/2006/table">
            <a:tbl>
              <a:tblPr firstRow="1" bandRow="1"/>
              <a:tblGrid>
                <a:gridCol w="745419">
                  <a:extLst>
                    <a:ext uri="{9D8B030D-6E8A-4147-A177-3AD203B41FA5}">
                      <a16:colId xmlns:a16="http://schemas.microsoft.com/office/drawing/2014/main" val="20000"/>
                    </a:ext>
                  </a:extLst>
                </a:gridCol>
                <a:gridCol w="3802726">
                  <a:extLst>
                    <a:ext uri="{9D8B030D-6E8A-4147-A177-3AD203B41FA5}">
                      <a16:colId xmlns:a16="http://schemas.microsoft.com/office/drawing/2014/main" val="20001"/>
                    </a:ext>
                  </a:extLst>
                </a:gridCol>
              </a:tblGrid>
              <a:tr h="773166">
                <a:tc>
                  <a:txBody>
                    <a:bodyPr/>
                    <a:lstStyle>
                      <a:lvl1pPr marL="0" algn="l" defTabSz="932742" rtl="0" eaLnBrk="1" latinLnBrk="0" hangingPunct="1">
                        <a:defRPr sz="1800" kern="1200">
                          <a:solidFill>
                            <a:schemeClr val="tx1"/>
                          </a:solidFill>
                          <a:latin typeface="Arial"/>
                        </a:defRPr>
                      </a:lvl1pPr>
                      <a:lvl2pPr marL="466371" algn="l" defTabSz="932742" rtl="0" eaLnBrk="1" latinLnBrk="0" hangingPunct="1">
                        <a:defRPr sz="1800" kern="1200">
                          <a:solidFill>
                            <a:schemeClr val="tx1"/>
                          </a:solidFill>
                          <a:latin typeface="Arial"/>
                        </a:defRPr>
                      </a:lvl2pPr>
                      <a:lvl3pPr marL="932742" algn="l" defTabSz="932742" rtl="0" eaLnBrk="1" latinLnBrk="0" hangingPunct="1">
                        <a:defRPr sz="1800" kern="1200">
                          <a:solidFill>
                            <a:schemeClr val="tx1"/>
                          </a:solidFill>
                          <a:latin typeface="Arial"/>
                        </a:defRPr>
                      </a:lvl3pPr>
                      <a:lvl4pPr marL="1399113" algn="l" defTabSz="932742" rtl="0" eaLnBrk="1" latinLnBrk="0" hangingPunct="1">
                        <a:defRPr sz="1800" kern="1200">
                          <a:solidFill>
                            <a:schemeClr val="tx1"/>
                          </a:solidFill>
                          <a:latin typeface="Arial"/>
                        </a:defRPr>
                      </a:lvl4pPr>
                      <a:lvl5pPr marL="1865484" algn="l" defTabSz="932742" rtl="0" eaLnBrk="1" latinLnBrk="0" hangingPunct="1">
                        <a:defRPr sz="1800" kern="1200">
                          <a:solidFill>
                            <a:schemeClr val="tx1"/>
                          </a:solidFill>
                          <a:latin typeface="Arial"/>
                        </a:defRPr>
                      </a:lvl5pPr>
                      <a:lvl6pPr marL="2331856" algn="l" defTabSz="932742" rtl="0" eaLnBrk="1" latinLnBrk="0" hangingPunct="1">
                        <a:defRPr sz="1800" kern="1200">
                          <a:solidFill>
                            <a:schemeClr val="tx1"/>
                          </a:solidFill>
                          <a:latin typeface="Arial"/>
                        </a:defRPr>
                      </a:lvl6pPr>
                      <a:lvl7pPr marL="2798226" algn="l" defTabSz="932742" rtl="0" eaLnBrk="1" latinLnBrk="0" hangingPunct="1">
                        <a:defRPr sz="1800" kern="1200">
                          <a:solidFill>
                            <a:schemeClr val="tx1"/>
                          </a:solidFill>
                          <a:latin typeface="Arial"/>
                        </a:defRPr>
                      </a:lvl7pPr>
                      <a:lvl8pPr marL="3264597" algn="l" defTabSz="932742" rtl="0" eaLnBrk="1" latinLnBrk="0" hangingPunct="1">
                        <a:defRPr sz="1800" kern="1200">
                          <a:solidFill>
                            <a:schemeClr val="tx1"/>
                          </a:solidFill>
                          <a:latin typeface="Arial"/>
                        </a:defRPr>
                      </a:lvl8pPr>
                      <a:lvl9pPr marL="3730969" algn="l" defTabSz="932742" rtl="0" eaLnBrk="1" latinLnBrk="0" hangingPunct="1">
                        <a:defRPr sz="1800" kern="1200">
                          <a:solidFill>
                            <a:schemeClr val="tx1"/>
                          </a:solidFill>
                          <a:latin typeface="Arial"/>
                        </a:defRPr>
                      </a:lvl9pPr>
                    </a:lstStyle>
                    <a:p>
                      <a:r>
                        <a:rPr lang="en-US" sz="900" b="1" dirty="0">
                          <a:solidFill>
                            <a:schemeClr val="bg1"/>
                          </a:solidFill>
                          <a:latin typeface="+mn-lt"/>
                          <a:cs typeface="Calibri" panose="020F0502020204030204" pitchFamily="34" charset="0"/>
                        </a:rPr>
                        <a:t>Technology</a:t>
                      </a:r>
                      <a:br>
                        <a:rPr lang="en-US" sz="900" b="1" dirty="0">
                          <a:solidFill>
                            <a:schemeClr val="bg1"/>
                          </a:solidFill>
                          <a:latin typeface="+mn-lt"/>
                          <a:cs typeface="Calibri" panose="020F0502020204030204" pitchFamily="34" charset="0"/>
                        </a:rPr>
                      </a:br>
                      <a:endParaRPr lang="en-US" sz="900" b="1" dirty="0">
                        <a:solidFill>
                          <a:schemeClr val="bg1"/>
                        </a:solidFill>
                        <a:latin typeface="+mn-lt"/>
                        <a:cs typeface="Calibri" panose="020F0502020204030204" pitchFamily="34" charset="0"/>
                      </a:endParaRPr>
                    </a:p>
                  </a:txBody>
                  <a:tcPr marL="67232" marR="0" marT="33616" marB="33616">
                    <a:lnL w="12700" cmpd="sng">
                      <a:noFill/>
                      <a:prstDash val="soli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Arial"/>
                        </a:defRPr>
                      </a:lvl1pPr>
                      <a:lvl2pPr marL="466371" algn="l" defTabSz="932742" rtl="0" eaLnBrk="1" latinLnBrk="0" hangingPunct="1">
                        <a:defRPr sz="1800" kern="1200">
                          <a:solidFill>
                            <a:schemeClr val="tx1"/>
                          </a:solidFill>
                          <a:latin typeface="Arial"/>
                        </a:defRPr>
                      </a:lvl2pPr>
                      <a:lvl3pPr marL="932742" algn="l" defTabSz="932742" rtl="0" eaLnBrk="1" latinLnBrk="0" hangingPunct="1">
                        <a:defRPr sz="1800" kern="1200">
                          <a:solidFill>
                            <a:schemeClr val="tx1"/>
                          </a:solidFill>
                          <a:latin typeface="Arial"/>
                        </a:defRPr>
                      </a:lvl3pPr>
                      <a:lvl4pPr marL="1399113" algn="l" defTabSz="932742" rtl="0" eaLnBrk="1" latinLnBrk="0" hangingPunct="1">
                        <a:defRPr sz="1800" kern="1200">
                          <a:solidFill>
                            <a:schemeClr val="tx1"/>
                          </a:solidFill>
                          <a:latin typeface="Arial"/>
                        </a:defRPr>
                      </a:lvl4pPr>
                      <a:lvl5pPr marL="1865484" algn="l" defTabSz="932742" rtl="0" eaLnBrk="1" latinLnBrk="0" hangingPunct="1">
                        <a:defRPr sz="1800" kern="1200">
                          <a:solidFill>
                            <a:schemeClr val="tx1"/>
                          </a:solidFill>
                          <a:latin typeface="Arial"/>
                        </a:defRPr>
                      </a:lvl5pPr>
                      <a:lvl6pPr marL="2331856" algn="l" defTabSz="932742" rtl="0" eaLnBrk="1" latinLnBrk="0" hangingPunct="1">
                        <a:defRPr sz="1800" kern="1200">
                          <a:solidFill>
                            <a:schemeClr val="tx1"/>
                          </a:solidFill>
                          <a:latin typeface="Arial"/>
                        </a:defRPr>
                      </a:lvl6pPr>
                      <a:lvl7pPr marL="2798226" algn="l" defTabSz="932742" rtl="0" eaLnBrk="1" latinLnBrk="0" hangingPunct="1">
                        <a:defRPr sz="1800" kern="1200">
                          <a:solidFill>
                            <a:schemeClr val="tx1"/>
                          </a:solidFill>
                          <a:latin typeface="Arial"/>
                        </a:defRPr>
                      </a:lvl7pPr>
                      <a:lvl8pPr marL="3264597" algn="l" defTabSz="932742" rtl="0" eaLnBrk="1" latinLnBrk="0" hangingPunct="1">
                        <a:defRPr sz="1800" kern="1200">
                          <a:solidFill>
                            <a:schemeClr val="tx1"/>
                          </a:solidFill>
                          <a:latin typeface="Arial"/>
                        </a:defRPr>
                      </a:lvl8pPr>
                      <a:lvl9pPr marL="3730969" algn="l" defTabSz="932742"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US" sz="900" b="0" dirty="0">
                          <a:solidFill>
                            <a:schemeClr val="bg1"/>
                          </a:solidFill>
                          <a:latin typeface="+mn-lt"/>
                          <a:cs typeface="Calibri" panose="020F0502020204030204" pitchFamily="34" charset="0"/>
                        </a:rPr>
                        <a:t>Experience with</a:t>
                      </a:r>
                      <a:r>
                        <a:rPr lang="en-US" sz="900" b="0" baseline="0" dirty="0">
                          <a:solidFill>
                            <a:schemeClr val="bg1"/>
                          </a:solidFill>
                          <a:latin typeface="+mn-lt"/>
                          <a:cs typeface="Calibri" panose="020F0502020204030204" pitchFamily="34" charset="0"/>
                        </a:rPr>
                        <a:t> extremely high data volumes and high responsiveness using Cortana Intelligence Suite and other Azure technologies, in particular Azure Data Warehouse as a part of the CAS</a:t>
                      </a:r>
                    </a:p>
                    <a:p>
                      <a:pPr marL="171450" indent="-171450">
                        <a:buFont typeface="Arial" panose="020B0604020202020204" pitchFamily="34" charset="0"/>
                        <a:buChar char="•"/>
                      </a:pPr>
                      <a:r>
                        <a:rPr lang="en-US" sz="900" b="0" baseline="0" dirty="0">
                          <a:solidFill>
                            <a:schemeClr val="bg1"/>
                          </a:solidFill>
                          <a:latin typeface="+mn-lt"/>
                          <a:cs typeface="Calibri" panose="020F0502020204030204" pitchFamily="34" charset="0"/>
                        </a:rPr>
                        <a:t>Ability to leverage client Azure subscriptions or EY subscriptions for dev/test and production deployments</a:t>
                      </a:r>
                      <a:endParaRPr lang="en-US" sz="900" b="0" dirty="0">
                        <a:solidFill>
                          <a:schemeClr val="bg1"/>
                        </a:solidFill>
                        <a:latin typeface="+mn-lt"/>
                        <a:cs typeface="Calibri" panose="020F0502020204030204" pitchFamily="34" charset="0"/>
                      </a:endParaRPr>
                    </a:p>
                  </a:txBody>
                  <a:tcPr marL="67232" marR="0" marT="33616" marB="33616">
                    <a:lnL w="635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79587">
                <a:tc>
                  <a:txBody>
                    <a:bodyPr/>
                    <a:lstStyle>
                      <a:lvl1pPr marL="0" algn="l" defTabSz="932742" rtl="0" eaLnBrk="1" latinLnBrk="0" hangingPunct="1">
                        <a:defRPr sz="1800" kern="1200">
                          <a:solidFill>
                            <a:schemeClr val="tx1"/>
                          </a:solidFill>
                          <a:latin typeface="Arial"/>
                        </a:defRPr>
                      </a:lvl1pPr>
                      <a:lvl2pPr marL="466371" algn="l" defTabSz="932742" rtl="0" eaLnBrk="1" latinLnBrk="0" hangingPunct="1">
                        <a:defRPr sz="1800" kern="1200">
                          <a:solidFill>
                            <a:schemeClr val="tx1"/>
                          </a:solidFill>
                          <a:latin typeface="Arial"/>
                        </a:defRPr>
                      </a:lvl2pPr>
                      <a:lvl3pPr marL="932742" algn="l" defTabSz="932742" rtl="0" eaLnBrk="1" latinLnBrk="0" hangingPunct="1">
                        <a:defRPr sz="1800" kern="1200">
                          <a:solidFill>
                            <a:schemeClr val="tx1"/>
                          </a:solidFill>
                          <a:latin typeface="Arial"/>
                        </a:defRPr>
                      </a:lvl3pPr>
                      <a:lvl4pPr marL="1399113" algn="l" defTabSz="932742" rtl="0" eaLnBrk="1" latinLnBrk="0" hangingPunct="1">
                        <a:defRPr sz="1800" kern="1200">
                          <a:solidFill>
                            <a:schemeClr val="tx1"/>
                          </a:solidFill>
                          <a:latin typeface="Arial"/>
                        </a:defRPr>
                      </a:lvl4pPr>
                      <a:lvl5pPr marL="1865484" algn="l" defTabSz="932742" rtl="0" eaLnBrk="1" latinLnBrk="0" hangingPunct="1">
                        <a:defRPr sz="1800" kern="1200">
                          <a:solidFill>
                            <a:schemeClr val="tx1"/>
                          </a:solidFill>
                          <a:latin typeface="Arial"/>
                        </a:defRPr>
                      </a:lvl5pPr>
                      <a:lvl6pPr marL="2331856" algn="l" defTabSz="932742" rtl="0" eaLnBrk="1" latinLnBrk="0" hangingPunct="1">
                        <a:defRPr sz="1800" kern="1200">
                          <a:solidFill>
                            <a:schemeClr val="tx1"/>
                          </a:solidFill>
                          <a:latin typeface="Arial"/>
                        </a:defRPr>
                      </a:lvl6pPr>
                      <a:lvl7pPr marL="2798226" algn="l" defTabSz="932742" rtl="0" eaLnBrk="1" latinLnBrk="0" hangingPunct="1">
                        <a:defRPr sz="1800" kern="1200">
                          <a:solidFill>
                            <a:schemeClr val="tx1"/>
                          </a:solidFill>
                          <a:latin typeface="Arial"/>
                        </a:defRPr>
                      </a:lvl7pPr>
                      <a:lvl8pPr marL="3264597" algn="l" defTabSz="932742" rtl="0" eaLnBrk="1" latinLnBrk="0" hangingPunct="1">
                        <a:defRPr sz="1800" kern="1200">
                          <a:solidFill>
                            <a:schemeClr val="tx1"/>
                          </a:solidFill>
                          <a:latin typeface="Arial"/>
                        </a:defRPr>
                      </a:lvl8pPr>
                      <a:lvl9pPr marL="3730969" algn="l" defTabSz="932742" rtl="0" eaLnBrk="1" latinLnBrk="0" hangingPunct="1">
                        <a:defRPr sz="1800" kern="1200">
                          <a:solidFill>
                            <a:schemeClr val="tx1"/>
                          </a:solidFill>
                          <a:latin typeface="Arial"/>
                        </a:defRPr>
                      </a:lvl9pPr>
                    </a:lstStyle>
                    <a:p>
                      <a:r>
                        <a:rPr lang="en-US" sz="900" b="1" dirty="0">
                          <a:solidFill>
                            <a:schemeClr val="bg1"/>
                          </a:solidFill>
                          <a:latin typeface="+mn-lt"/>
                          <a:cs typeface="Calibri" panose="020F0502020204030204" pitchFamily="34" charset="0"/>
                        </a:rPr>
                        <a:t>Team</a:t>
                      </a:r>
                    </a:p>
                  </a:txBody>
                  <a:tcPr marL="67232" marR="67232" marT="33616" marB="33616">
                    <a:lnL w="12700" cmpd="sng">
                      <a:noFill/>
                      <a:prstDash val="soli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Arial"/>
                        </a:defRPr>
                      </a:lvl1pPr>
                      <a:lvl2pPr marL="466371" algn="l" defTabSz="932742" rtl="0" eaLnBrk="1" latinLnBrk="0" hangingPunct="1">
                        <a:defRPr sz="1800" kern="1200">
                          <a:solidFill>
                            <a:schemeClr val="tx1"/>
                          </a:solidFill>
                          <a:latin typeface="Arial"/>
                        </a:defRPr>
                      </a:lvl2pPr>
                      <a:lvl3pPr marL="932742" algn="l" defTabSz="932742" rtl="0" eaLnBrk="1" latinLnBrk="0" hangingPunct="1">
                        <a:defRPr sz="1800" kern="1200">
                          <a:solidFill>
                            <a:schemeClr val="tx1"/>
                          </a:solidFill>
                          <a:latin typeface="Arial"/>
                        </a:defRPr>
                      </a:lvl3pPr>
                      <a:lvl4pPr marL="1399113" algn="l" defTabSz="932742" rtl="0" eaLnBrk="1" latinLnBrk="0" hangingPunct="1">
                        <a:defRPr sz="1800" kern="1200">
                          <a:solidFill>
                            <a:schemeClr val="tx1"/>
                          </a:solidFill>
                          <a:latin typeface="Arial"/>
                        </a:defRPr>
                      </a:lvl4pPr>
                      <a:lvl5pPr marL="1865484" algn="l" defTabSz="932742" rtl="0" eaLnBrk="1" latinLnBrk="0" hangingPunct="1">
                        <a:defRPr sz="1800" kern="1200">
                          <a:solidFill>
                            <a:schemeClr val="tx1"/>
                          </a:solidFill>
                          <a:latin typeface="Arial"/>
                        </a:defRPr>
                      </a:lvl5pPr>
                      <a:lvl6pPr marL="2331856" algn="l" defTabSz="932742" rtl="0" eaLnBrk="1" latinLnBrk="0" hangingPunct="1">
                        <a:defRPr sz="1800" kern="1200">
                          <a:solidFill>
                            <a:schemeClr val="tx1"/>
                          </a:solidFill>
                          <a:latin typeface="Arial"/>
                        </a:defRPr>
                      </a:lvl6pPr>
                      <a:lvl7pPr marL="2798226" algn="l" defTabSz="932742" rtl="0" eaLnBrk="1" latinLnBrk="0" hangingPunct="1">
                        <a:defRPr sz="1800" kern="1200">
                          <a:solidFill>
                            <a:schemeClr val="tx1"/>
                          </a:solidFill>
                          <a:latin typeface="Arial"/>
                        </a:defRPr>
                      </a:lvl7pPr>
                      <a:lvl8pPr marL="3264597" algn="l" defTabSz="932742" rtl="0" eaLnBrk="1" latinLnBrk="0" hangingPunct="1">
                        <a:defRPr sz="1800" kern="1200">
                          <a:solidFill>
                            <a:schemeClr val="tx1"/>
                          </a:solidFill>
                          <a:latin typeface="Arial"/>
                        </a:defRPr>
                      </a:lvl8pPr>
                      <a:lvl9pPr marL="3730969" algn="l" defTabSz="932742" rtl="0" eaLnBrk="1" latinLnBrk="0" hangingPunct="1">
                        <a:defRPr sz="1800" kern="1200">
                          <a:solidFill>
                            <a:schemeClr val="tx1"/>
                          </a:solidFill>
                          <a:latin typeface="Arial"/>
                        </a:defRPr>
                      </a:lvl9p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dirty="0">
                          <a:solidFill>
                            <a:schemeClr val="bg1"/>
                          </a:solidFill>
                          <a:latin typeface="+mn-lt"/>
                          <a:cs typeface="Calibri" panose="020F0502020204030204" pitchFamily="34" charset="0"/>
                        </a:rPr>
                        <a:t>Large</a:t>
                      </a:r>
                      <a:r>
                        <a:rPr lang="en-US" sz="900" b="0" baseline="0" dirty="0">
                          <a:solidFill>
                            <a:schemeClr val="bg1"/>
                          </a:solidFill>
                          <a:latin typeface="+mn-lt"/>
                          <a:cs typeface="Calibri" panose="020F0502020204030204" pitchFamily="34" charset="0"/>
                        </a:rPr>
                        <a:t> team of technologists certified in Azure technologies while also providing business and sector-relevant specialty skills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baseline="0" dirty="0">
                          <a:solidFill>
                            <a:schemeClr val="bg1"/>
                          </a:solidFill>
                          <a:latin typeface="+mn-lt"/>
                          <a:cs typeface="Calibri" panose="020F0502020204030204" pitchFamily="34" charset="0"/>
                        </a:rPr>
                        <a:t>Agile team strategy with many iterative releases</a:t>
                      </a:r>
                      <a:endParaRPr lang="en-US" sz="900" b="0" dirty="0">
                        <a:solidFill>
                          <a:schemeClr val="bg1"/>
                        </a:solidFill>
                        <a:latin typeface="+mn-lt"/>
                        <a:cs typeface="Calibri" panose="020F0502020204030204" pitchFamily="34" charset="0"/>
                      </a:endParaRPr>
                    </a:p>
                  </a:txBody>
                  <a:tcPr marL="67232" marR="0" marT="33616" marB="33616">
                    <a:lnL w="635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71471">
                <a:tc>
                  <a:txBody>
                    <a:bodyPr/>
                    <a:lstStyle>
                      <a:lvl1pPr marL="0" algn="l" defTabSz="932742" rtl="0" eaLnBrk="1" latinLnBrk="0" hangingPunct="1">
                        <a:defRPr sz="1800" kern="1200">
                          <a:solidFill>
                            <a:schemeClr val="tx1"/>
                          </a:solidFill>
                          <a:latin typeface="Arial"/>
                        </a:defRPr>
                      </a:lvl1pPr>
                      <a:lvl2pPr marL="466371" algn="l" defTabSz="932742" rtl="0" eaLnBrk="1" latinLnBrk="0" hangingPunct="1">
                        <a:defRPr sz="1800" kern="1200">
                          <a:solidFill>
                            <a:schemeClr val="tx1"/>
                          </a:solidFill>
                          <a:latin typeface="Arial"/>
                        </a:defRPr>
                      </a:lvl2pPr>
                      <a:lvl3pPr marL="932742" algn="l" defTabSz="932742" rtl="0" eaLnBrk="1" latinLnBrk="0" hangingPunct="1">
                        <a:defRPr sz="1800" kern="1200">
                          <a:solidFill>
                            <a:schemeClr val="tx1"/>
                          </a:solidFill>
                          <a:latin typeface="Arial"/>
                        </a:defRPr>
                      </a:lvl3pPr>
                      <a:lvl4pPr marL="1399113" algn="l" defTabSz="932742" rtl="0" eaLnBrk="1" latinLnBrk="0" hangingPunct="1">
                        <a:defRPr sz="1800" kern="1200">
                          <a:solidFill>
                            <a:schemeClr val="tx1"/>
                          </a:solidFill>
                          <a:latin typeface="Arial"/>
                        </a:defRPr>
                      </a:lvl4pPr>
                      <a:lvl5pPr marL="1865484" algn="l" defTabSz="932742" rtl="0" eaLnBrk="1" latinLnBrk="0" hangingPunct="1">
                        <a:defRPr sz="1800" kern="1200">
                          <a:solidFill>
                            <a:schemeClr val="tx1"/>
                          </a:solidFill>
                          <a:latin typeface="Arial"/>
                        </a:defRPr>
                      </a:lvl5pPr>
                      <a:lvl6pPr marL="2331856" algn="l" defTabSz="932742" rtl="0" eaLnBrk="1" latinLnBrk="0" hangingPunct="1">
                        <a:defRPr sz="1800" kern="1200">
                          <a:solidFill>
                            <a:schemeClr val="tx1"/>
                          </a:solidFill>
                          <a:latin typeface="Arial"/>
                        </a:defRPr>
                      </a:lvl6pPr>
                      <a:lvl7pPr marL="2798226" algn="l" defTabSz="932742" rtl="0" eaLnBrk="1" latinLnBrk="0" hangingPunct="1">
                        <a:defRPr sz="1800" kern="1200">
                          <a:solidFill>
                            <a:schemeClr val="tx1"/>
                          </a:solidFill>
                          <a:latin typeface="Arial"/>
                        </a:defRPr>
                      </a:lvl7pPr>
                      <a:lvl8pPr marL="3264597" algn="l" defTabSz="932742" rtl="0" eaLnBrk="1" latinLnBrk="0" hangingPunct="1">
                        <a:defRPr sz="1800" kern="1200">
                          <a:solidFill>
                            <a:schemeClr val="tx1"/>
                          </a:solidFill>
                          <a:latin typeface="Arial"/>
                        </a:defRPr>
                      </a:lvl8pPr>
                      <a:lvl9pPr marL="3730969" algn="l" defTabSz="932742" rtl="0" eaLnBrk="1" latinLnBrk="0" hangingPunct="1">
                        <a:defRPr sz="1800" kern="1200">
                          <a:solidFill>
                            <a:schemeClr val="tx1"/>
                          </a:solidFill>
                          <a:latin typeface="Arial"/>
                        </a:defRPr>
                      </a:lvl9pPr>
                    </a:lstStyle>
                    <a:p>
                      <a:pPr marL="0" marR="0" indent="0" algn="l" defTabSz="914030" rtl="0" eaLnBrk="1" fontAlgn="auto" latinLnBrk="0" hangingPunct="1">
                        <a:lnSpc>
                          <a:spcPct val="100000"/>
                        </a:lnSpc>
                        <a:spcBef>
                          <a:spcPts val="0"/>
                        </a:spcBef>
                        <a:spcAft>
                          <a:spcPts val="0"/>
                        </a:spcAft>
                        <a:buClrTx/>
                        <a:buSzTx/>
                        <a:buFontTx/>
                        <a:buNone/>
                        <a:tabLst/>
                        <a:defRPr/>
                      </a:pPr>
                      <a:r>
                        <a:rPr lang="en-US" sz="900" b="1" dirty="0">
                          <a:solidFill>
                            <a:schemeClr val="bg1"/>
                          </a:solidFill>
                          <a:latin typeface="+mn-lt"/>
                          <a:cs typeface="Calibri" panose="020F0502020204030204" pitchFamily="34" charset="0"/>
                        </a:rPr>
                        <a:t>Alliance</a:t>
                      </a:r>
                    </a:p>
                  </a:txBody>
                  <a:tcPr marL="67232" marR="67232" marT="33616" marB="33616">
                    <a:lnL w="12700" cmpd="sng">
                      <a:noFill/>
                      <a:prstDash val="soli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Arial"/>
                        </a:defRPr>
                      </a:lvl1pPr>
                      <a:lvl2pPr marL="466371" algn="l" defTabSz="932742" rtl="0" eaLnBrk="1" latinLnBrk="0" hangingPunct="1">
                        <a:defRPr sz="1800" kern="1200">
                          <a:solidFill>
                            <a:schemeClr val="tx1"/>
                          </a:solidFill>
                          <a:latin typeface="Arial"/>
                        </a:defRPr>
                      </a:lvl2pPr>
                      <a:lvl3pPr marL="932742" algn="l" defTabSz="932742" rtl="0" eaLnBrk="1" latinLnBrk="0" hangingPunct="1">
                        <a:defRPr sz="1800" kern="1200">
                          <a:solidFill>
                            <a:schemeClr val="tx1"/>
                          </a:solidFill>
                          <a:latin typeface="Arial"/>
                        </a:defRPr>
                      </a:lvl3pPr>
                      <a:lvl4pPr marL="1399113" algn="l" defTabSz="932742" rtl="0" eaLnBrk="1" latinLnBrk="0" hangingPunct="1">
                        <a:defRPr sz="1800" kern="1200">
                          <a:solidFill>
                            <a:schemeClr val="tx1"/>
                          </a:solidFill>
                          <a:latin typeface="Arial"/>
                        </a:defRPr>
                      </a:lvl4pPr>
                      <a:lvl5pPr marL="1865484" algn="l" defTabSz="932742" rtl="0" eaLnBrk="1" latinLnBrk="0" hangingPunct="1">
                        <a:defRPr sz="1800" kern="1200">
                          <a:solidFill>
                            <a:schemeClr val="tx1"/>
                          </a:solidFill>
                          <a:latin typeface="Arial"/>
                        </a:defRPr>
                      </a:lvl5pPr>
                      <a:lvl6pPr marL="2331856" algn="l" defTabSz="932742" rtl="0" eaLnBrk="1" latinLnBrk="0" hangingPunct="1">
                        <a:defRPr sz="1800" kern="1200">
                          <a:solidFill>
                            <a:schemeClr val="tx1"/>
                          </a:solidFill>
                          <a:latin typeface="Arial"/>
                        </a:defRPr>
                      </a:lvl6pPr>
                      <a:lvl7pPr marL="2798226" algn="l" defTabSz="932742" rtl="0" eaLnBrk="1" latinLnBrk="0" hangingPunct="1">
                        <a:defRPr sz="1800" kern="1200">
                          <a:solidFill>
                            <a:schemeClr val="tx1"/>
                          </a:solidFill>
                          <a:latin typeface="Arial"/>
                        </a:defRPr>
                      </a:lvl7pPr>
                      <a:lvl8pPr marL="3264597" algn="l" defTabSz="932742" rtl="0" eaLnBrk="1" latinLnBrk="0" hangingPunct="1">
                        <a:defRPr sz="1800" kern="1200">
                          <a:solidFill>
                            <a:schemeClr val="tx1"/>
                          </a:solidFill>
                          <a:latin typeface="Arial"/>
                        </a:defRPr>
                      </a:lvl8pPr>
                      <a:lvl9pPr marL="3730969" algn="l" defTabSz="932742" rtl="0" eaLnBrk="1" latinLnBrk="0" hangingPunct="1">
                        <a:defRPr sz="1800" kern="1200">
                          <a:solidFill>
                            <a:schemeClr val="tx1"/>
                          </a:solidFill>
                          <a:latin typeface="Arial"/>
                        </a:defRPr>
                      </a:lvl9pPr>
                    </a:lstStyle>
                    <a:p>
                      <a:pPr marL="171450" indent="-171450">
                        <a:buFont typeface="Arial" panose="020B0604020202020204" pitchFamily="34" charset="0"/>
                        <a:buChar char="•"/>
                      </a:pPr>
                      <a:r>
                        <a:rPr lang="en-US" sz="900" b="0" dirty="0">
                          <a:solidFill>
                            <a:schemeClr val="bg1"/>
                          </a:solidFill>
                          <a:latin typeface="+mn-lt"/>
                          <a:cs typeface="Calibri" panose="020F0502020204030204" pitchFamily="34" charset="0"/>
                        </a:rPr>
                        <a:t>Unique EY-Microsoft</a:t>
                      </a:r>
                      <a:r>
                        <a:rPr lang="en-US" sz="900" b="0" baseline="0" dirty="0">
                          <a:solidFill>
                            <a:schemeClr val="bg1"/>
                          </a:solidFill>
                          <a:latin typeface="+mn-lt"/>
                          <a:cs typeface="Calibri" panose="020F0502020204030204" pitchFamily="34" charset="0"/>
                        </a:rPr>
                        <a:t> digital alliance relationship</a:t>
                      </a:r>
                      <a:endParaRPr lang="en-US" sz="900" b="0" dirty="0">
                        <a:solidFill>
                          <a:schemeClr val="bg1"/>
                        </a:solidFill>
                        <a:latin typeface="+mn-lt"/>
                        <a:cs typeface="Calibri" panose="020F0502020204030204" pitchFamily="34" charset="0"/>
                      </a:endParaRPr>
                    </a:p>
                  </a:txBody>
                  <a:tcPr marL="67232" marR="0" marT="33616" marB="33616">
                    <a:lnL w="635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5737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102" y="165781"/>
            <a:ext cx="10977034" cy="805800"/>
          </a:xfrm>
        </p:spPr>
        <p:txBody>
          <a:bodyPr/>
          <a:lstStyle/>
          <a:p>
            <a:r>
              <a:rPr lang="en-US" sz="3137" dirty="0">
                <a:solidFill>
                  <a:schemeClr val="tx1"/>
                </a:solidFill>
              </a:rPr>
              <a:t>Processing large-scale datasets using Data Factory and Batch</a:t>
            </a:r>
            <a:br>
              <a:rPr lang="en-US" sz="3137" dirty="0">
                <a:solidFill>
                  <a:schemeClr val="tx1"/>
                </a:solidFill>
              </a:rPr>
            </a:br>
            <a:r>
              <a:rPr lang="en-US" sz="3137" dirty="0">
                <a:solidFill>
                  <a:schemeClr val="tx1"/>
                </a:solidFill>
              </a:rPr>
              <a:t/>
            </a:r>
            <a:br>
              <a:rPr lang="en-US" sz="3137" dirty="0">
                <a:solidFill>
                  <a:schemeClr val="tx1"/>
                </a:solidFill>
              </a:rPr>
            </a:br>
            <a:r>
              <a:rPr lang="en-US" sz="2353" dirty="0">
                <a:solidFill>
                  <a:schemeClr val="tx1"/>
                </a:solidFill>
              </a:rPr>
              <a:t/>
            </a:r>
            <a:br>
              <a:rPr lang="en-US" sz="2353" dirty="0">
                <a:solidFill>
                  <a:schemeClr val="tx1"/>
                </a:solidFill>
              </a:rPr>
            </a:br>
            <a:endParaRPr lang="en-US" sz="3137" dirty="0">
              <a:solidFill>
                <a:schemeClr val="tx1"/>
              </a:solidFill>
            </a:endParaRPr>
          </a:p>
        </p:txBody>
      </p:sp>
      <p:sp>
        <p:nvSpPr>
          <p:cNvPr id="56" name="Content Placeholder 43"/>
          <p:cNvSpPr>
            <a:spLocks noGrp="1"/>
          </p:cNvSpPr>
          <p:nvPr>
            <p:ph idx="1"/>
          </p:nvPr>
        </p:nvSpPr>
        <p:spPr>
          <a:xfrm>
            <a:off x="582745" y="1111044"/>
            <a:ext cx="10972800" cy="1339665"/>
          </a:xfrm>
        </p:spPr>
        <p:txBody>
          <a:bodyPr/>
          <a:lstStyle/>
          <a:p>
            <a:pPr>
              <a:buFont typeface="Wingdings" panose="05000000000000000000" pitchFamily="2" charset="2"/>
              <a:buChar char="Ø"/>
            </a:pPr>
            <a:r>
              <a:rPr lang="en-IN" sz="1176" b="1" dirty="0">
                <a:solidFill>
                  <a:schemeClr val="tx1"/>
                </a:solidFill>
              </a:rPr>
              <a:t>Azure Data Factory </a:t>
            </a:r>
            <a:r>
              <a:rPr lang="en-IN" sz="1176" dirty="0">
                <a:solidFill>
                  <a:schemeClr val="tx1"/>
                </a:solidFill>
              </a:rPr>
              <a:t>- </a:t>
            </a:r>
            <a:r>
              <a:rPr lang="en-US" sz="1176" dirty="0">
                <a:solidFill>
                  <a:schemeClr val="tx1"/>
                </a:solidFill>
              </a:rPr>
              <a:t>orchestrates and automates the </a:t>
            </a:r>
            <a:r>
              <a:rPr lang="en-US" sz="1176" i="1" dirty="0">
                <a:solidFill>
                  <a:schemeClr val="tx1"/>
                </a:solidFill>
              </a:rPr>
              <a:t>movement</a:t>
            </a:r>
            <a:r>
              <a:rPr lang="en-US" sz="1176" dirty="0">
                <a:solidFill>
                  <a:schemeClr val="tx1"/>
                </a:solidFill>
              </a:rPr>
              <a:t> and </a:t>
            </a:r>
            <a:r>
              <a:rPr lang="en-US" sz="1176" i="1" dirty="0">
                <a:solidFill>
                  <a:schemeClr val="tx1"/>
                </a:solidFill>
              </a:rPr>
              <a:t>transformation</a:t>
            </a:r>
            <a:r>
              <a:rPr lang="en-US" sz="1176" dirty="0">
                <a:solidFill>
                  <a:schemeClr val="tx1"/>
                </a:solidFill>
              </a:rPr>
              <a:t> of data.</a:t>
            </a:r>
            <a:endParaRPr lang="en-IN" sz="1176" dirty="0">
              <a:solidFill>
                <a:schemeClr val="tx1"/>
              </a:solidFill>
            </a:endParaRPr>
          </a:p>
          <a:p>
            <a:pPr>
              <a:buFont typeface="Wingdings" panose="05000000000000000000" pitchFamily="2" charset="2"/>
              <a:buChar char="Ø"/>
            </a:pPr>
            <a:r>
              <a:rPr lang="en-IN" sz="1176" b="1" dirty="0">
                <a:solidFill>
                  <a:schemeClr val="tx1"/>
                </a:solidFill>
              </a:rPr>
              <a:t>Azure Data lake </a:t>
            </a:r>
            <a:r>
              <a:rPr lang="en-IN" sz="1176" dirty="0">
                <a:solidFill>
                  <a:schemeClr val="tx1"/>
                </a:solidFill>
              </a:rPr>
              <a:t>- used for data archival and audit purposes.</a:t>
            </a:r>
          </a:p>
          <a:p>
            <a:pPr>
              <a:buFont typeface="Wingdings" panose="05000000000000000000" pitchFamily="2" charset="2"/>
              <a:buChar char="Ø"/>
            </a:pPr>
            <a:r>
              <a:rPr lang="en-US" sz="1176" b="1" dirty="0">
                <a:solidFill>
                  <a:schemeClr val="tx1"/>
                </a:solidFill>
              </a:rPr>
              <a:t>Azure Batch </a:t>
            </a:r>
            <a:r>
              <a:rPr lang="en-US" sz="1176" i="1" dirty="0">
                <a:solidFill>
                  <a:schemeClr val="tx1"/>
                </a:solidFill>
              </a:rPr>
              <a:t>-</a:t>
            </a:r>
            <a:r>
              <a:rPr lang="en-US" sz="1176" b="1" dirty="0">
                <a:solidFill>
                  <a:schemeClr val="tx1"/>
                </a:solidFill>
              </a:rPr>
              <a:t> </a:t>
            </a:r>
            <a:r>
              <a:rPr lang="en-US" sz="1176" dirty="0">
                <a:solidFill>
                  <a:schemeClr val="tx1"/>
                </a:solidFill>
              </a:rPr>
              <a:t>enables large-scale parallel and high-performance computing (HPC) applications efficiently in the cloud</a:t>
            </a:r>
          </a:p>
          <a:p>
            <a:pPr>
              <a:buFont typeface="Wingdings" panose="05000000000000000000" pitchFamily="2" charset="2"/>
              <a:buChar char="Ø"/>
            </a:pPr>
            <a:r>
              <a:rPr lang="en-IN" sz="1176" b="1" dirty="0">
                <a:solidFill>
                  <a:schemeClr val="tx1"/>
                </a:solidFill>
              </a:rPr>
              <a:t>SQL Data Warehouse </a:t>
            </a:r>
            <a:r>
              <a:rPr lang="en-IN" sz="1176" dirty="0">
                <a:solidFill>
                  <a:schemeClr val="tx1"/>
                </a:solidFill>
              </a:rPr>
              <a:t>- provides blazing fast cloud data warehouse</a:t>
            </a:r>
          </a:p>
          <a:p>
            <a:pPr>
              <a:buFont typeface="Wingdings" panose="05000000000000000000" pitchFamily="2" charset="2"/>
              <a:buChar char="Ø"/>
            </a:pPr>
            <a:r>
              <a:rPr lang="en-IN" sz="1176" b="1" dirty="0">
                <a:solidFill>
                  <a:schemeClr val="tx1"/>
                </a:solidFill>
              </a:rPr>
              <a:t>Power BI </a:t>
            </a:r>
            <a:r>
              <a:rPr lang="en-IN" sz="1176" dirty="0">
                <a:solidFill>
                  <a:schemeClr val="tx1"/>
                </a:solidFill>
              </a:rPr>
              <a:t>-</a:t>
            </a:r>
            <a:r>
              <a:rPr lang="en-IN" sz="1176" b="1" dirty="0">
                <a:solidFill>
                  <a:schemeClr val="tx1"/>
                </a:solidFill>
              </a:rPr>
              <a:t> </a:t>
            </a:r>
            <a:r>
              <a:rPr lang="en-IN" sz="1176" dirty="0">
                <a:solidFill>
                  <a:schemeClr val="tx1"/>
                </a:solidFill>
              </a:rPr>
              <a:t>Self Service BI and Analytics</a:t>
            </a:r>
          </a:p>
          <a:p>
            <a:endParaRPr lang="en-IN" sz="1176" dirty="0">
              <a:solidFill>
                <a:schemeClr val="tx1"/>
              </a:solidFill>
            </a:endParaRPr>
          </a:p>
        </p:txBody>
      </p:sp>
      <p:sp>
        <p:nvSpPr>
          <p:cNvPr id="115" name="Rectangle 114"/>
          <p:cNvSpPr/>
          <p:nvPr/>
        </p:nvSpPr>
        <p:spPr>
          <a:xfrm>
            <a:off x="602793" y="5663710"/>
            <a:ext cx="10972800" cy="22856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4367"/>
            <a:r>
              <a:rPr lang="en-US" sz="1470" b="1" dirty="0">
                <a:solidFill>
                  <a:srgbClr val="505050"/>
                </a:solidFill>
                <a:latin typeface="Segoe UI"/>
              </a:rPr>
              <a:t>Cloud Based Data Orchestration </a:t>
            </a:r>
          </a:p>
        </p:txBody>
      </p:sp>
      <p:sp>
        <p:nvSpPr>
          <p:cNvPr id="116" name="Rectangle 115"/>
          <p:cNvSpPr/>
          <p:nvPr/>
        </p:nvSpPr>
        <p:spPr>
          <a:xfrm>
            <a:off x="602792" y="5931603"/>
            <a:ext cx="10972800" cy="228568"/>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914367"/>
            <a:r>
              <a:rPr lang="en-US" sz="1470" b="1" dirty="0">
                <a:solidFill>
                  <a:srgbClr val="505050"/>
                </a:solidFill>
                <a:latin typeface="Segoe UI"/>
              </a:rPr>
              <a:t>Lease/Fixed Assets Lifecycle Management</a:t>
            </a:r>
          </a:p>
        </p:txBody>
      </p:sp>
      <p:sp>
        <p:nvSpPr>
          <p:cNvPr id="125" name="Rectangle 124"/>
          <p:cNvSpPr/>
          <p:nvPr/>
        </p:nvSpPr>
        <p:spPr>
          <a:xfrm>
            <a:off x="4175312" y="2754111"/>
            <a:ext cx="3585699" cy="358570"/>
          </a:xfrm>
          <a:prstGeom prst="rect">
            <a:avLst/>
          </a:prstGeom>
          <a:solidFill>
            <a:srgbClr val="505050"/>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088392">
              <a:defRPr/>
            </a:pPr>
            <a:r>
              <a:rPr lang="en-US" sz="980" kern="0" dirty="0">
                <a:solidFill>
                  <a:srgbClr val="FFFFFF"/>
                </a:solidFill>
                <a:latin typeface="Segoe UI"/>
              </a:rPr>
              <a:t>Azure Storage</a:t>
            </a:r>
          </a:p>
        </p:txBody>
      </p:sp>
      <p:sp>
        <p:nvSpPr>
          <p:cNvPr id="134" name="Rectangle 133"/>
          <p:cNvSpPr/>
          <p:nvPr/>
        </p:nvSpPr>
        <p:spPr>
          <a:xfrm>
            <a:off x="2654256" y="4048141"/>
            <a:ext cx="1088159" cy="272883"/>
          </a:xfrm>
          <a:prstGeom prst="rect">
            <a:avLst/>
          </a:prstGeom>
          <a:solidFill>
            <a:srgbClr val="505050"/>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088392"/>
            <a:r>
              <a:rPr lang="en-US" sz="980" kern="0" dirty="0">
                <a:solidFill>
                  <a:srgbClr val="FFFFFF"/>
                </a:solidFill>
                <a:latin typeface="Segoe UI"/>
              </a:rPr>
              <a:t>Azure Data Lake </a:t>
            </a:r>
          </a:p>
        </p:txBody>
      </p:sp>
      <p:sp>
        <p:nvSpPr>
          <p:cNvPr id="83" name="Rectangle 82"/>
          <p:cNvSpPr/>
          <p:nvPr/>
        </p:nvSpPr>
        <p:spPr>
          <a:xfrm>
            <a:off x="4166543" y="3901334"/>
            <a:ext cx="3585699" cy="358570"/>
          </a:xfrm>
          <a:prstGeom prst="rect">
            <a:avLst/>
          </a:prstGeom>
          <a:solidFill>
            <a:srgbClr val="505050"/>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088392">
              <a:defRPr/>
            </a:pPr>
            <a:r>
              <a:rPr lang="en-US" sz="980" kern="0" dirty="0">
                <a:solidFill>
                  <a:srgbClr val="FFFFFF"/>
                </a:solidFill>
                <a:latin typeface="Segoe UI"/>
              </a:rPr>
              <a:t>Business Rules Engine</a:t>
            </a:r>
          </a:p>
        </p:txBody>
      </p:sp>
      <p:sp>
        <p:nvSpPr>
          <p:cNvPr id="88" name="Rectangle 87"/>
          <p:cNvSpPr/>
          <p:nvPr/>
        </p:nvSpPr>
        <p:spPr>
          <a:xfrm>
            <a:off x="4166543" y="4208537"/>
            <a:ext cx="3585699" cy="358570"/>
          </a:xfrm>
          <a:prstGeom prst="rect">
            <a:avLst/>
          </a:prstGeom>
          <a:solidFill>
            <a:srgbClr val="0078D7"/>
          </a:solidFill>
          <a:ln/>
        </p:spPr>
        <p:style>
          <a:lnRef idx="2">
            <a:schemeClr val="accent2"/>
          </a:lnRef>
          <a:fillRef idx="1">
            <a:schemeClr val="lt1"/>
          </a:fillRef>
          <a:effectRef idx="0">
            <a:schemeClr val="accent2"/>
          </a:effectRef>
          <a:fontRef idx="minor">
            <a:schemeClr val="dk1"/>
          </a:fontRef>
        </p:style>
        <p:txBody>
          <a:bodyPr wrap="none" lIns="0" tIns="0" rIns="0" bIns="0" rtlCol="0" anchor="ctr"/>
          <a:lstStyle/>
          <a:p>
            <a:pPr algn="ctr" defTabSz="1088392">
              <a:defRPr/>
            </a:pPr>
            <a:r>
              <a:rPr lang="en-US" sz="980" b="1" kern="0" dirty="0">
                <a:solidFill>
                  <a:srgbClr val="FFFFFF"/>
                </a:solidFill>
                <a:latin typeface="Segoe UI"/>
              </a:rPr>
              <a:t>Azure Batch 200X </a:t>
            </a:r>
          </a:p>
        </p:txBody>
      </p:sp>
      <p:sp>
        <p:nvSpPr>
          <p:cNvPr id="91" name="Rectangle 90"/>
          <p:cNvSpPr/>
          <p:nvPr/>
        </p:nvSpPr>
        <p:spPr>
          <a:xfrm>
            <a:off x="4166543" y="3313367"/>
            <a:ext cx="3585699" cy="358570"/>
          </a:xfrm>
          <a:prstGeom prst="rect">
            <a:avLst/>
          </a:prstGeom>
          <a:solidFill>
            <a:srgbClr val="505050"/>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088392">
              <a:defRPr/>
            </a:pPr>
            <a:r>
              <a:rPr lang="en-US" sz="980" kern="0" dirty="0">
                <a:solidFill>
                  <a:srgbClr val="FFFFFF"/>
                </a:solidFill>
                <a:latin typeface="Segoe UI"/>
              </a:rPr>
              <a:t>Staging</a:t>
            </a:r>
          </a:p>
        </p:txBody>
      </p:sp>
      <p:sp>
        <p:nvSpPr>
          <p:cNvPr id="93" name="Rectangle 92"/>
          <p:cNvSpPr/>
          <p:nvPr/>
        </p:nvSpPr>
        <p:spPr>
          <a:xfrm>
            <a:off x="2654256" y="2378418"/>
            <a:ext cx="5472231" cy="327035"/>
          </a:xfrm>
          <a:prstGeom prst="rect">
            <a:avLst/>
          </a:prstGeom>
          <a:solidFill>
            <a:schemeClr val="tx2"/>
          </a:soli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wrap="none" lIns="0" tIns="0" rIns="0" bIns="0" rtlCol="0" anchor="ctr"/>
          <a:lstStyle/>
          <a:p>
            <a:pPr algn="ctr" defTabSz="1088392">
              <a:defRPr/>
            </a:pPr>
            <a:r>
              <a:rPr lang="en-US" sz="1078" b="1" kern="0" dirty="0">
                <a:solidFill>
                  <a:srgbClr val="FFFFFF"/>
                </a:solidFill>
                <a:latin typeface="Segoe UI"/>
              </a:rPr>
              <a:t> Azure Data Factory</a:t>
            </a:r>
          </a:p>
        </p:txBody>
      </p:sp>
      <p:sp>
        <p:nvSpPr>
          <p:cNvPr id="12" name="Down Arrow 11"/>
          <p:cNvSpPr/>
          <p:nvPr/>
        </p:nvSpPr>
        <p:spPr bwMode="auto">
          <a:xfrm>
            <a:off x="5812595" y="3097001"/>
            <a:ext cx="224106" cy="224106"/>
          </a:xfrm>
          <a:prstGeom prst="downArrow">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97" name="Down Arrow 96"/>
          <p:cNvSpPr/>
          <p:nvPr/>
        </p:nvSpPr>
        <p:spPr bwMode="auto">
          <a:xfrm>
            <a:off x="5797192" y="3653107"/>
            <a:ext cx="239509" cy="280818"/>
          </a:xfrm>
          <a:prstGeom prst="downArrow">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7478" y="2415354"/>
            <a:ext cx="456266" cy="239540"/>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25" y="3686948"/>
            <a:ext cx="682145" cy="358126"/>
          </a:xfrm>
          <a:prstGeom prst="rect">
            <a:avLst/>
          </a:prstGeom>
        </p:spPr>
      </p:pic>
      <p:sp>
        <p:nvSpPr>
          <p:cNvPr id="107" name="Down Arrow 106"/>
          <p:cNvSpPr/>
          <p:nvPr/>
        </p:nvSpPr>
        <p:spPr bwMode="auto">
          <a:xfrm rot="16200000">
            <a:off x="8453878" y="3712275"/>
            <a:ext cx="401703" cy="709307"/>
          </a:xfrm>
          <a:prstGeom prst="downArrow">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114" name="Rectangle 113"/>
          <p:cNvSpPr/>
          <p:nvPr/>
        </p:nvSpPr>
        <p:spPr>
          <a:xfrm>
            <a:off x="4155236" y="4870509"/>
            <a:ext cx="3585699" cy="358570"/>
          </a:xfrm>
          <a:prstGeom prst="rect">
            <a:avLst/>
          </a:prstGeom>
          <a:solidFill>
            <a:srgbClr val="505050"/>
          </a:solidFill>
          <a:ln>
            <a:noFill/>
          </a:ln>
          <a:effectLst/>
        </p:spPr>
        <p:style>
          <a:lnRef idx="1">
            <a:schemeClr val="accent4"/>
          </a:lnRef>
          <a:fillRef idx="2">
            <a:schemeClr val="accent4"/>
          </a:fillRef>
          <a:effectRef idx="1">
            <a:schemeClr val="accent4"/>
          </a:effectRef>
          <a:fontRef idx="minor">
            <a:schemeClr val="dk1"/>
          </a:fontRef>
        </p:style>
        <p:txBody>
          <a:bodyPr wrap="none" lIns="0" tIns="0" rIns="0" bIns="0" rtlCol="0" anchor="ctr"/>
          <a:lstStyle/>
          <a:p>
            <a:pPr algn="ctr" defTabSz="1088392">
              <a:defRPr/>
            </a:pPr>
            <a:r>
              <a:rPr lang="en-US" sz="980" kern="0" dirty="0">
                <a:solidFill>
                  <a:srgbClr val="FFFFFF"/>
                </a:solidFill>
                <a:latin typeface="Segoe UI"/>
              </a:rPr>
              <a:t>SQL Data Warehouse</a:t>
            </a:r>
          </a:p>
        </p:txBody>
      </p:sp>
      <p:sp>
        <p:nvSpPr>
          <p:cNvPr id="117" name="Down Arrow 116"/>
          <p:cNvSpPr/>
          <p:nvPr/>
        </p:nvSpPr>
        <p:spPr bwMode="auto">
          <a:xfrm>
            <a:off x="5812595" y="4575120"/>
            <a:ext cx="224106" cy="295391"/>
          </a:xfrm>
          <a:prstGeom prst="downArrow">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118" name="Rectangle 117"/>
          <p:cNvSpPr/>
          <p:nvPr/>
        </p:nvSpPr>
        <p:spPr>
          <a:xfrm>
            <a:off x="9084744" y="2359061"/>
            <a:ext cx="2240713" cy="263614"/>
          </a:xfrm>
          <a:prstGeom prst="rect">
            <a:avLst/>
          </a:prstGeom>
          <a:solidFill>
            <a:schemeClr val="tx2"/>
          </a:soli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wrap="none" lIns="0" tIns="0" rIns="0" bIns="0" rtlCol="0" anchor="ctr"/>
          <a:lstStyle/>
          <a:p>
            <a:pPr algn="ctr" defTabSz="1088392">
              <a:defRPr/>
            </a:pPr>
            <a:r>
              <a:rPr lang="en-US" sz="1078" b="1" kern="0" dirty="0">
                <a:solidFill>
                  <a:srgbClr val="FFFFFF"/>
                </a:solidFill>
                <a:latin typeface="Segoe UI"/>
              </a:rPr>
              <a:t>Business Intelligence</a:t>
            </a:r>
          </a:p>
        </p:txBody>
      </p:sp>
      <p:sp>
        <p:nvSpPr>
          <p:cNvPr id="120" name="Rectangle 119"/>
          <p:cNvSpPr/>
          <p:nvPr/>
        </p:nvSpPr>
        <p:spPr bwMode="auto">
          <a:xfrm>
            <a:off x="9084745" y="2620891"/>
            <a:ext cx="2240712" cy="285983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127" name="Rectangle 126"/>
          <p:cNvSpPr/>
          <p:nvPr/>
        </p:nvSpPr>
        <p:spPr>
          <a:xfrm>
            <a:off x="9084743" y="3542808"/>
            <a:ext cx="2240713" cy="505410"/>
          </a:xfrm>
          <a:prstGeom prst="rect">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endParaRPr lang="en-US" sz="1470" dirty="0">
              <a:solidFill>
                <a:srgbClr val="505050"/>
              </a:solidFill>
              <a:latin typeface="Segoe UI"/>
            </a:endParaRPr>
          </a:p>
        </p:txBody>
      </p:sp>
      <p:sp>
        <p:nvSpPr>
          <p:cNvPr id="20" name="TextBox 19"/>
          <p:cNvSpPr txBox="1"/>
          <p:nvPr/>
        </p:nvSpPr>
        <p:spPr>
          <a:xfrm>
            <a:off x="9480845" y="3083147"/>
            <a:ext cx="2240714" cy="506901"/>
          </a:xfrm>
          <a:prstGeom prst="rect">
            <a:avLst/>
          </a:prstGeom>
          <a:noFill/>
        </p:spPr>
        <p:txBody>
          <a:bodyPr wrap="square" lIns="179285" tIns="143428" rIns="179285" bIns="143428" rtlCol="0">
            <a:spAutoFit/>
          </a:bodyPr>
          <a:lstStyle/>
          <a:p>
            <a:pPr defTabSz="914367">
              <a:lnSpc>
                <a:spcPct val="90000"/>
              </a:lnSpc>
              <a:spcAft>
                <a:spcPts val="588"/>
              </a:spcAft>
            </a:pPr>
            <a:r>
              <a:rPr lang="en-US" sz="1568" dirty="0">
                <a:gradFill>
                  <a:gsLst>
                    <a:gs pos="2917">
                      <a:srgbClr val="505050"/>
                    </a:gs>
                    <a:gs pos="30000">
                      <a:srgbClr val="505050"/>
                    </a:gs>
                  </a:gsLst>
                  <a:lin ang="5400000" scaled="0"/>
                </a:gradFill>
                <a:latin typeface="Segoe UI"/>
              </a:rPr>
              <a:t>Finance Reporting</a:t>
            </a:r>
          </a:p>
        </p:txBody>
      </p:sp>
      <p:sp>
        <p:nvSpPr>
          <p:cNvPr id="131" name="TextBox 130"/>
          <p:cNvSpPr txBox="1"/>
          <p:nvPr/>
        </p:nvSpPr>
        <p:spPr>
          <a:xfrm>
            <a:off x="9538199" y="3516751"/>
            <a:ext cx="1247137" cy="506901"/>
          </a:xfrm>
          <a:prstGeom prst="rect">
            <a:avLst/>
          </a:prstGeom>
          <a:noFill/>
        </p:spPr>
        <p:txBody>
          <a:bodyPr wrap="square" lIns="179285" tIns="143428" rIns="179285" bIns="143428" rtlCol="0">
            <a:spAutoFit/>
          </a:bodyPr>
          <a:lstStyle/>
          <a:p>
            <a:pPr defTabSz="914367">
              <a:lnSpc>
                <a:spcPct val="90000"/>
              </a:lnSpc>
              <a:spcAft>
                <a:spcPts val="588"/>
              </a:spcAft>
            </a:pPr>
            <a:r>
              <a:rPr lang="en-US" sz="1568" dirty="0">
                <a:gradFill>
                  <a:gsLst>
                    <a:gs pos="2917">
                      <a:srgbClr val="505050"/>
                    </a:gs>
                    <a:gs pos="30000">
                      <a:srgbClr val="505050"/>
                    </a:gs>
                  </a:gsLst>
                  <a:lin ang="5400000" scaled="0"/>
                </a:gradFill>
                <a:latin typeface="Segoe UI"/>
              </a:rPr>
              <a:t>Analytics</a:t>
            </a:r>
          </a:p>
        </p:txBody>
      </p:sp>
      <p:grpSp>
        <p:nvGrpSpPr>
          <p:cNvPr id="145" name="Group 85"/>
          <p:cNvGrpSpPr/>
          <p:nvPr/>
        </p:nvGrpSpPr>
        <p:grpSpPr>
          <a:xfrm>
            <a:off x="9184018" y="3635053"/>
            <a:ext cx="403615" cy="331521"/>
            <a:chOff x="8550275" y="1600200"/>
            <a:chExt cx="571500" cy="357188"/>
          </a:xfrm>
        </p:grpSpPr>
        <p:sp>
          <p:nvSpPr>
            <p:cNvPr id="146" name="Freeform 31"/>
            <p:cNvSpPr>
              <a:spLocks/>
            </p:cNvSpPr>
            <p:nvPr/>
          </p:nvSpPr>
          <p:spPr bwMode="auto">
            <a:xfrm>
              <a:off x="8602663" y="1690688"/>
              <a:ext cx="431800" cy="187325"/>
            </a:xfrm>
            <a:custGeom>
              <a:avLst/>
              <a:gdLst/>
              <a:ahLst/>
              <a:cxnLst>
                <a:cxn ang="0">
                  <a:pos x="272" y="118"/>
                </a:cxn>
                <a:cxn ang="0">
                  <a:pos x="249" y="118"/>
                </a:cxn>
                <a:cxn ang="0">
                  <a:pos x="244" y="118"/>
                </a:cxn>
                <a:cxn ang="0">
                  <a:pos x="244" y="0"/>
                </a:cxn>
                <a:cxn ang="0">
                  <a:pos x="223" y="0"/>
                </a:cxn>
                <a:cxn ang="0">
                  <a:pos x="223" y="118"/>
                </a:cxn>
                <a:cxn ang="0">
                  <a:pos x="201" y="118"/>
                </a:cxn>
                <a:cxn ang="0">
                  <a:pos x="201" y="43"/>
                </a:cxn>
                <a:cxn ang="0">
                  <a:pos x="180" y="43"/>
                </a:cxn>
                <a:cxn ang="0">
                  <a:pos x="180" y="118"/>
                </a:cxn>
                <a:cxn ang="0">
                  <a:pos x="159" y="118"/>
                </a:cxn>
                <a:cxn ang="0">
                  <a:pos x="159" y="69"/>
                </a:cxn>
                <a:cxn ang="0">
                  <a:pos x="137" y="69"/>
                </a:cxn>
                <a:cxn ang="0">
                  <a:pos x="137" y="118"/>
                </a:cxn>
                <a:cxn ang="0">
                  <a:pos x="116" y="118"/>
                </a:cxn>
                <a:cxn ang="0">
                  <a:pos x="116" y="83"/>
                </a:cxn>
                <a:cxn ang="0">
                  <a:pos x="97" y="83"/>
                </a:cxn>
                <a:cxn ang="0">
                  <a:pos x="97" y="118"/>
                </a:cxn>
                <a:cxn ang="0">
                  <a:pos x="76" y="118"/>
                </a:cxn>
                <a:cxn ang="0">
                  <a:pos x="76" y="92"/>
                </a:cxn>
                <a:cxn ang="0">
                  <a:pos x="55" y="92"/>
                </a:cxn>
                <a:cxn ang="0">
                  <a:pos x="55" y="118"/>
                </a:cxn>
                <a:cxn ang="0">
                  <a:pos x="48" y="118"/>
                </a:cxn>
                <a:cxn ang="0">
                  <a:pos x="0" y="118"/>
                </a:cxn>
              </a:cxnLst>
              <a:rect l="0" t="0" r="r" b="b"/>
              <a:pathLst>
                <a:path w="272" h="118">
                  <a:moveTo>
                    <a:pt x="272" y="118"/>
                  </a:moveTo>
                  <a:lnTo>
                    <a:pt x="249" y="118"/>
                  </a:lnTo>
                  <a:lnTo>
                    <a:pt x="244" y="118"/>
                  </a:lnTo>
                  <a:lnTo>
                    <a:pt x="244" y="0"/>
                  </a:lnTo>
                  <a:lnTo>
                    <a:pt x="223" y="0"/>
                  </a:lnTo>
                  <a:lnTo>
                    <a:pt x="223" y="118"/>
                  </a:lnTo>
                  <a:lnTo>
                    <a:pt x="201" y="118"/>
                  </a:lnTo>
                  <a:lnTo>
                    <a:pt x="201" y="43"/>
                  </a:lnTo>
                  <a:lnTo>
                    <a:pt x="180" y="43"/>
                  </a:lnTo>
                  <a:lnTo>
                    <a:pt x="180" y="118"/>
                  </a:lnTo>
                  <a:lnTo>
                    <a:pt x="159" y="118"/>
                  </a:lnTo>
                  <a:lnTo>
                    <a:pt x="159" y="69"/>
                  </a:lnTo>
                  <a:lnTo>
                    <a:pt x="137" y="69"/>
                  </a:lnTo>
                  <a:lnTo>
                    <a:pt x="137" y="118"/>
                  </a:lnTo>
                  <a:lnTo>
                    <a:pt x="116" y="118"/>
                  </a:lnTo>
                  <a:lnTo>
                    <a:pt x="116" y="83"/>
                  </a:lnTo>
                  <a:lnTo>
                    <a:pt x="97" y="83"/>
                  </a:lnTo>
                  <a:lnTo>
                    <a:pt x="97" y="118"/>
                  </a:lnTo>
                  <a:lnTo>
                    <a:pt x="76" y="118"/>
                  </a:lnTo>
                  <a:lnTo>
                    <a:pt x="76" y="92"/>
                  </a:lnTo>
                  <a:lnTo>
                    <a:pt x="55" y="92"/>
                  </a:lnTo>
                  <a:lnTo>
                    <a:pt x="55" y="118"/>
                  </a:lnTo>
                  <a:lnTo>
                    <a:pt x="48" y="118"/>
                  </a:lnTo>
                  <a:lnTo>
                    <a:pt x="0" y="118"/>
                  </a:ln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148" name="Freeform 32"/>
            <p:cNvSpPr>
              <a:spLocks/>
            </p:cNvSpPr>
            <p:nvPr/>
          </p:nvSpPr>
          <p:spPr bwMode="auto">
            <a:xfrm>
              <a:off x="8550275" y="1600200"/>
              <a:ext cx="571500" cy="357188"/>
            </a:xfrm>
            <a:custGeom>
              <a:avLst/>
              <a:gdLst/>
              <a:ahLst/>
              <a:cxnLst>
                <a:cxn ang="0">
                  <a:pos x="152" y="85"/>
                </a:cxn>
                <a:cxn ang="0">
                  <a:pos x="142" y="95"/>
                </a:cxn>
                <a:cxn ang="0">
                  <a:pos x="10" y="95"/>
                </a:cxn>
                <a:cxn ang="0">
                  <a:pos x="0" y="85"/>
                </a:cxn>
                <a:cxn ang="0">
                  <a:pos x="139" y="85"/>
                </a:cxn>
                <a:cxn ang="0">
                  <a:pos x="139" y="0"/>
                </a:cxn>
                <a:cxn ang="0">
                  <a:pos x="14" y="0"/>
                </a:cxn>
                <a:cxn ang="0">
                  <a:pos x="14" y="73"/>
                </a:cxn>
              </a:cxnLst>
              <a:rect l="0" t="0" r="r" b="b"/>
              <a:pathLst>
                <a:path w="152" h="95">
                  <a:moveTo>
                    <a:pt x="152" y="85"/>
                  </a:moveTo>
                  <a:cubicBezTo>
                    <a:pt x="152" y="90"/>
                    <a:pt x="148" y="95"/>
                    <a:pt x="142" y="95"/>
                  </a:cubicBezTo>
                  <a:cubicBezTo>
                    <a:pt x="10" y="95"/>
                    <a:pt x="10" y="95"/>
                    <a:pt x="10" y="95"/>
                  </a:cubicBezTo>
                  <a:cubicBezTo>
                    <a:pt x="5" y="95"/>
                    <a:pt x="0" y="90"/>
                    <a:pt x="0" y="85"/>
                  </a:cubicBezTo>
                  <a:cubicBezTo>
                    <a:pt x="139" y="85"/>
                    <a:pt x="139" y="85"/>
                    <a:pt x="139" y="85"/>
                  </a:cubicBezTo>
                  <a:cubicBezTo>
                    <a:pt x="139" y="0"/>
                    <a:pt x="139" y="0"/>
                    <a:pt x="139" y="0"/>
                  </a:cubicBezTo>
                  <a:cubicBezTo>
                    <a:pt x="14" y="0"/>
                    <a:pt x="14" y="0"/>
                    <a:pt x="14" y="0"/>
                  </a:cubicBezTo>
                  <a:cubicBezTo>
                    <a:pt x="14" y="73"/>
                    <a:pt x="14" y="73"/>
                    <a:pt x="14" y="73"/>
                  </a:cubicBez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149" name="Freeform 33"/>
            <p:cNvSpPr>
              <a:spLocks/>
            </p:cNvSpPr>
            <p:nvPr/>
          </p:nvSpPr>
          <p:spPr bwMode="auto">
            <a:xfrm>
              <a:off x="8640763" y="1671638"/>
              <a:ext cx="225425" cy="139700"/>
            </a:xfrm>
            <a:custGeom>
              <a:avLst/>
              <a:gdLst/>
              <a:ahLst/>
              <a:cxnLst>
                <a:cxn ang="0">
                  <a:pos x="0" y="37"/>
                </a:cxn>
                <a:cxn ang="0">
                  <a:pos x="25" y="28"/>
                </a:cxn>
                <a:cxn ang="0">
                  <a:pos x="44" y="10"/>
                </a:cxn>
                <a:cxn ang="0">
                  <a:pos x="37" y="0"/>
                </a:cxn>
                <a:cxn ang="0">
                  <a:pos x="60" y="0"/>
                </a:cxn>
                <a:cxn ang="0">
                  <a:pos x="55" y="18"/>
                </a:cxn>
              </a:cxnLst>
              <a:rect l="0" t="0" r="r" b="b"/>
              <a:pathLst>
                <a:path w="60" h="37">
                  <a:moveTo>
                    <a:pt x="0" y="37"/>
                  </a:moveTo>
                  <a:cubicBezTo>
                    <a:pt x="0" y="37"/>
                    <a:pt x="13" y="36"/>
                    <a:pt x="25" y="28"/>
                  </a:cubicBezTo>
                  <a:cubicBezTo>
                    <a:pt x="41" y="20"/>
                    <a:pt x="44" y="10"/>
                    <a:pt x="44" y="10"/>
                  </a:cubicBezTo>
                  <a:cubicBezTo>
                    <a:pt x="37" y="0"/>
                    <a:pt x="37" y="0"/>
                    <a:pt x="37" y="0"/>
                  </a:cubicBezTo>
                  <a:cubicBezTo>
                    <a:pt x="60" y="0"/>
                    <a:pt x="60" y="0"/>
                    <a:pt x="60" y="0"/>
                  </a:cubicBezTo>
                  <a:cubicBezTo>
                    <a:pt x="55" y="18"/>
                    <a:pt x="55" y="18"/>
                    <a:pt x="55" y="18"/>
                  </a:cubicBez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grpSp>
      <p:grpSp>
        <p:nvGrpSpPr>
          <p:cNvPr id="150" name="Group 97"/>
          <p:cNvGrpSpPr>
            <a:grpSpLocks noChangeAspect="1"/>
          </p:cNvGrpSpPr>
          <p:nvPr/>
        </p:nvGrpSpPr>
        <p:grpSpPr>
          <a:xfrm>
            <a:off x="9230307" y="3160064"/>
            <a:ext cx="289235" cy="307928"/>
            <a:chOff x="8645525" y="1528763"/>
            <a:chExt cx="292100" cy="412750"/>
          </a:xfrm>
        </p:grpSpPr>
        <p:sp>
          <p:nvSpPr>
            <p:cNvPr id="151" name="Freeform 38"/>
            <p:cNvSpPr>
              <a:spLocks/>
            </p:cNvSpPr>
            <p:nvPr/>
          </p:nvSpPr>
          <p:spPr bwMode="auto">
            <a:xfrm>
              <a:off x="8645525" y="1528763"/>
              <a:ext cx="292100" cy="412750"/>
            </a:xfrm>
            <a:custGeom>
              <a:avLst/>
              <a:gdLst/>
              <a:ahLst/>
              <a:cxnLst>
                <a:cxn ang="0">
                  <a:pos x="69" y="110"/>
                </a:cxn>
                <a:cxn ang="0">
                  <a:pos x="76" y="110"/>
                </a:cxn>
                <a:cxn ang="0">
                  <a:pos x="78" y="107"/>
                </a:cxn>
                <a:cxn ang="0">
                  <a:pos x="78" y="14"/>
                </a:cxn>
                <a:cxn ang="0">
                  <a:pos x="76" y="11"/>
                </a:cxn>
                <a:cxn ang="0">
                  <a:pos x="56" y="11"/>
                </a:cxn>
                <a:cxn ang="0">
                  <a:pos x="56" y="3"/>
                </a:cxn>
                <a:cxn ang="0">
                  <a:pos x="52" y="0"/>
                </a:cxn>
                <a:cxn ang="0">
                  <a:pos x="26" y="0"/>
                </a:cxn>
                <a:cxn ang="0">
                  <a:pos x="22" y="3"/>
                </a:cxn>
                <a:cxn ang="0">
                  <a:pos x="22" y="11"/>
                </a:cxn>
                <a:cxn ang="0">
                  <a:pos x="3" y="11"/>
                </a:cxn>
                <a:cxn ang="0">
                  <a:pos x="0" y="14"/>
                </a:cxn>
                <a:cxn ang="0">
                  <a:pos x="0" y="107"/>
                </a:cxn>
                <a:cxn ang="0">
                  <a:pos x="3" y="110"/>
                </a:cxn>
                <a:cxn ang="0">
                  <a:pos x="42" y="110"/>
                </a:cxn>
              </a:cxnLst>
              <a:rect l="0" t="0" r="r" b="b"/>
              <a:pathLst>
                <a:path w="78" h="110">
                  <a:moveTo>
                    <a:pt x="69" y="110"/>
                  </a:moveTo>
                  <a:cubicBezTo>
                    <a:pt x="76" y="110"/>
                    <a:pt x="76" y="110"/>
                    <a:pt x="76" y="110"/>
                  </a:cubicBezTo>
                  <a:cubicBezTo>
                    <a:pt x="77" y="110"/>
                    <a:pt x="78" y="109"/>
                    <a:pt x="78" y="107"/>
                  </a:cubicBezTo>
                  <a:cubicBezTo>
                    <a:pt x="78" y="14"/>
                    <a:pt x="78" y="14"/>
                    <a:pt x="78" y="14"/>
                  </a:cubicBezTo>
                  <a:cubicBezTo>
                    <a:pt x="78" y="12"/>
                    <a:pt x="77" y="11"/>
                    <a:pt x="76" y="11"/>
                  </a:cubicBezTo>
                  <a:cubicBezTo>
                    <a:pt x="56" y="11"/>
                    <a:pt x="56" y="11"/>
                    <a:pt x="56" y="11"/>
                  </a:cubicBezTo>
                  <a:cubicBezTo>
                    <a:pt x="56" y="3"/>
                    <a:pt x="56" y="3"/>
                    <a:pt x="56" y="3"/>
                  </a:cubicBezTo>
                  <a:cubicBezTo>
                    <a:pt x="56" y="2"/>
                    <a:pt x="54" y="0"/>
                    <a:pt x="52" y="0"/>
                  </a:cubicBezTo>
                  <a:cubicBezTo>
                    <a:pt x="26" y="0"/>
                    <a:pt x="26" y="0"/>
                    <a:pt x="26" y="0"/>
                  </a:cubicBezTo>
                  <a:cubicBezTo>
                    <a:pt x="24" y="0"/>
                    <a:pt x="22" y="2"/>
                    <a:pt x="22" y="3"/>
                  </a:cubicBezTo>
                  <a:cubicBezTo>
                    <a:pt x="22" y="11"/>
                    <a:pt x="22" y="11"/>
                    <a:pt x="22" y="11"/>
                  </a:cubicBezTo>
                  <a:cubicBezTo>
                    <a:pt x="3" y="11"/>
                    <a:pt x="3" y="11"/>
                    <a:pt x="3" y="11"/>
                  </a:cubicBezTo>
                  <a:cubicBezTo>
                    <a:pt x="1" y="11"/>
                    <a:pt x="0" y="12"/>
                    <a:pt x="0" y="14"/>
                  </a:cubicBezTo>
                  <a:cubicBezTo>
                    <a:pt x="0" y="107"/>
                    <a:pt x="0" y="107"/>
                    <a:pt x="0" y="107"/>
                  </a:cubicBezTo>
                  <a:cubicBezTo>
                    <a:pt x="0" y="109"/>
                    <a:pt x="1" y="110"/>
                    <a:pt x="3" y="110"/>
                  </a:cubicBezTo>
                  <a:cubicBezTo>
                    <a:pt x="42" y="110"/>
                    <a:pt x="42" y="110"/>
                    <a:pt x="42" y="110"/>
                  </a:cubicBez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152" name="Oval 39"/>
            <p:cNvSpPr>
              <a:spLocks noChangeArrowheads="1"/>
            </p:cNvSpPr>
            <p:nvPr/>
          </p:nvSpPr>
          <p:spPr bwMode="auto">
            <a:xfrm>
              <a:off x="8709025" y="1655763"/>
              <a:ext cx="57150" cy="57150"/>
            </a:xfrm>
            <a:prstGeom prst="ellips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167" name="Oval 40"/>
            <p:cNvSpPr>
              <a:spLocks noChangeArrowheads="1"/>
            </p:cNvSpPr>
            <p:nvPr/>
          </p:nvSpPr>
          <p:spPr bwMode="auto">
            <a:xfrm>
              <a:off x="8709025" y="1735138"/>
              <a:ext cx="57150" cy="60325"/>
            </a:xfrm>
            <a:prstGeom prst="ellips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168" name="Oval 41"/>
            <p:cNvSpPr>
              <a:spLocks noChangeArrowheads="1"/>
            </p:cNvSpPr>
            <p:nvPr/>
          </p:nvSpPr>
          <p:spPr bwMode="auto">
            <a:xfrm>
              <a:off x="8709025" y="1817688"/>
              <a:ext cx="57150" cy="60325"/>
            </a:xfrm>
            <a:prstGeom prst="ellips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169" name="Freeform 42"/>
            <p:cNvSpPr>
              <a:spLocks/>
            </p:cNvSpPr>
            <p:nvPr/>
          </p:nvSpPr>
          <p:spPr bwMode="auto">
            <a:xfrm>
              <a:off x="8728075" y="1589088"/>
              <a:ext cx="127000" cy="25400"/>
            </a:xfrm>
            <a:custGeom>
              <a:avLst/>
              <a:gdLst/>
              <a:ahLst/>
              <a:cxnLst>
                <a:cxn ang="0">
                  <a:pos x="34" y="0"/>
                </a:cxn>
                <a:cxn ang="0">
                  <a:pos x="34" y="3"/>
                </a:cxn>
                <a:cxn ang="0">
                  <a:pos x="30" y="7"/>
                </a:cxn>
                <a:cxn ang="0">
                  <a:pos x="4" y="7"/>
                </a:cxn>
                <a:cxn ang="0">
                  <a:pos x="0" y="3"/>
                </a:cxn>
                <a:cxn ang="0">
                  <a:pos x="0" y="1"/>
                </a:cxn>
              </a:cxnLst>
              <a:rect l="0" t="0" r="r" b="b"/>
              <a:pathLst>
                <a:path w="34" h="7">
                  <a:moveTo>
                    <a:pt x="34" y="0"/>
                  </a:moveTo>
                  <a:cubicBezTo>
                    <a:pt x="34" y="3"/>
                    <a:pt x="34" y="3"/>
                    <a:pt x="34" y="3"/>
                  </a:cubicBezTo>
                  <a:cubicBezTo>
                    <a:pt x="34" y="5"/>
                    <a:pt x="32" y="7"/>
                    <a:pt x="30" y="7"/>
                  </a:cubicBezTo>
                  <a:cubicBezTo>
                    <a:pt x="4" y="7"/>
                    <a:pt x="4" y="7"/>
                    <a:pt x="4" y="7"/>
                  </a:cubicBezTo>
                  <a:cubicBezTo>
                    <a:pt x="2" y="7"/>
                    <a:pt x="0" y="5"/>
                    <a:pt x="0" y="3"/>
                  </a:cubicBezTo>
                  <a:cubicBezTo>
                    <a:pt x="0" y="1"/>
                    <a:pt x="0" y="1"/>
                    <a:pt x="0" y="1"/>
                  </a:cubicBezTo>
                </a:path>
              </a:pathLst>
            </a:cu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170" name="Line 43"/>
            <p:cNvSpPr>
              <a:spLocks noChangeShapeType="1"/>
            </p:cNvSpPr>
            <p:nvPr/>
          </p:nvSpPr>
          <p:spPr bwMode="auto">
            <a:xfrm>
              <a:off x="8796338" y="1663700"/>
              <a:ext cx="66675" cy="1588"/>
            </a:xfrm>
            <a:prstGeom prst="lin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171" name="Line 44"/>
            <p:cNvSpPr>
              <a:spLocks noChangeShapeType="1"/>
            </p:cNvSpPr>
            <p:nvPr/>
          </p:nvSpPr>
          <p:spPr bwMode="auto">
            <a:xfrm>
              <a:off x="8796338" y="1765300"/>
              <a:ext cx="66675" cy="1588"/>
            </a:xfrm>
            <a:prstGeom prst="lin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sp>
          <p:nvSpPr>
            <p:cNvPr id="172" name="Line 45"/>
            <p:cNvSpPr>
              <a:spLocks noChangeShapeType="1"/>
            </p:cNvSpPr>
            <p:nvPr/>
          </p:nvSpPr>
          <p:spPr bwMode="auto">
            <a:xfrm>
              <a:off x="8796338" y="1851025"/>
              <a:ext cx="66675" cy="1588"/>
            </a:xfrm>
            <a:prstGeom prst="line">
              <a:avLst/>
            </a:prstGeom>
            <a:noFill/>
            <a:ln w="1270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1088392">
                <a:defRPr/>
              </a:pPr>
              <a:endParaRPr lang="en-US" sz="1765" kern="0" dirty="0">
                <a:ln>
                  <a:solidFill>
                    <a:prstClr val="white"/>
                  </a:solidFill>
                </a:ln>
                <a:solidFill>
                  <a:prstClr val="white"/>
                </a:solidFill>
                <a:latin typeface="Segoe UI"/>
              </a:endParaRPr>
            </a:p>
          </p:txBody>
        </p:sp>
      </p:grpSp>
      <p:sp>
        <p:nvSpPr>
          <p:cNvPr id="173" name="Rectangle 172"/>
          <p:cNvSpPr/>
          <p:nvPr/>
        </p:nvSpPr>
        <p:spPr>
          <a:xfrm>
            <a:off x="9084083" y="3130192"/>
            <a:ext cx="2240713" cy="409108"/>
          </a:xfrm>
          <a:prstGeom prst="rect">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endParaRPr lang="en-US" sz="1470" dirty="0">
              <a:solidFill>
                <a:srgbClr val="505050"/>
              </a:solidFill>
              <a:latin typeface="Segoe UI"/>
            </a:endParaRPr>
          </a:p>
        </p:txBody>
      </p:sp>
      <p:cxnSp>
        <p:nvCxnSpPr>
          <p:cNvPr id="13" name="Straight Arrow Connector 12"/>
          <p:cNvCxnSpPr/>
          <p:nvPr/>
        </p:nvCxnSpPr>
        <p:spPr>
          <a:xfrm flipH="1">
            <a:off x="3515831" y="3455983"/>
            <a:ext cx="610574" cy="373359"/>
          </a:xfrm>
          <a:prstGeom prst="straightConnector1">
            <a:avLst/>
          </a:prstGeom>
          <a:ln w="5715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3515831" y="4479705"/>
            <a:ext cx="610575" cy="534919"/>
          </a:xfrm>
          <a:prstGeom prst="straightConnector1">
            <a:avLst/>
          </a:prstGeom>
          <a:ln w="57150">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auto">
          <a:xfrm>
            <a:off x="2654256" y="2705453"/>
            <a:ext cx="5472231" cy="2775271"/>
          </a:xfrm>
          <a:prstGeom prst="rect">
            <a:avLst/>
          </a:prstGeom>
          <a:noFill/>
          <a:ln>
            <a:solidFill>
              <a:srgbClr val="A8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69" name="Rectangle 68"/>
          <p:cNvSpPr/>
          <p:nvPr/>
        </p:nvSpPr>
        <p:spPr>
          <a:xfrm>
            <a:off x="794827" y="3691147"/>
            <a:ext cx="1262437" cy="674982"/>
          </a:xfrm>
          <a:prstGeom prst="rect">
            <a:avLst/>
          </a:prstGeom>
          <a:solidFill>
            <a:schemeClr val="accent4"/>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t" anchorCtr="0"/>
          <a:lstStyle/>
          <a:p>
            <a:pPr algn="ctr" defTabSz="914367"/>
            <a:endParaRPr lang="en-US" sz="1470" dirty="0">
              <a:solidFill>
                <a:srgbClr val="505050"/>
              </a:solidFill>
              <a:latin typeface="Segoe UI"/>
            </a:endParaRPr>
          </a:p>
        </p:txBody>
      </p:sp>
      <p:sp>
        <p:nvSpPr>
          <p:cNvPr id="70" name="Rectangle 69"/>
          <p:cNvSpPr/>
          <p:nvPr/>
        </p:nvSpPr>
        <p:spPr>
          <a:xfrm>
            <a:off x="1184755" y="3907012"/>
            <a:ext cx="945535" cy="211209"/>
          </a:xfrm>
          <a:prstGeom prst="rect">
            <a:avLst/>
          </a:prstGeom>
        </p:spPr>
        <p:txBody>
          <a:bodyPr wrap="square" lIns="0" tIns="0" rIns="0" bIns="0">
            <a:spAutoFit/>
          </a:bodyPr>
          <a:lstStyle/>
          <a:p>
            <a:pPr defTabSz="914367">
              <a:defRPr/>
            </a:pPr>
            <a:r>
              <a:rPr lang="en-US" sz="1372" b="1" kern="0" dirty="0">
                <a:solidFill>
                  <a:sysClr val="windowText" lastClr="000000"/>
                </a:solidFill>
                <a:latin typeface="Segoe UI"/>
              </a:rPr>
              <a:t>Structured</a:t>
            </a:r>
          </a:p>
        </p:txBody>
      </p:sp>
      <p:sp>
        <p:nvSpPr>
          <p:cNvPr id="71" name="Can 70"/>
          <p:cNvSpPr/>
          <p:nvPr/>
        </p:nvSpPr>
        <p:spPr>
          <a:xfrm>
            <a:off x="844670" y="3878187"/>
            <a:ext cx="170760" cy="255298"/>
          </a:xfrm>
          <a:prstGeom prst="can">
            <a:avLst/>
          </a:prstGeom>
          <a:no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ctr"/>
          <a:lstStyle/>
          <a:p>
            <a:pPr algn="ctr" defTabSz="1088392"/>
            <a:endParaRPr lang="en-US" sz="1765" dirty="0">
              <a:solidFill>
                <a:prstClr val="white"/>
              </a:solidFill>
              <a:latin typeface="Segoe UI"/>
            </a:endParaRPr>
          </a:p>
        </p:txBody>
      </p:sp>
      <p:sp>
        <p:nvSpPr>
          <p:cNvPr id="72" name="Can 71"/>
          <p:cNvSpPr/>
          <p:nvPr/>
        </p:nvSpPr>
        <p:spPr>
          <a:xfrm>
            <a:off x="994074" y="4027591"/>
            <a:ext cx="170760" cy="255298"/>
          </a:xfrm>
          <a:prstGeom prst="can">
            <a:avLst/>
          </a:prstGeom>
          <a:no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43" tIns="54422" rIns="108843" bIns="54422" rtlCol="0" anchor="ctr"/>
          <a:lstStyle/>
          <a:p>
            <a:pPr algn="ctr" defTabSz="1088392"/>
            <a:endParaRPr lang="en-US" sz="1765" dirty="0">
              <a:solidFill>
                <a:prstClr val="white"/>
              </a:solidFill>
              <a:latin typeface="Segoe UI"/>
            </a:endParaRPr>
          </a:p>
        </p:txBody>
      </p:sp>
      <p:sp>
        <p:nvSpPr>
          <p:cNvPr id="73" name="Down Arrow 72"/>
          <p:cNvSpPr/>
          <p:nvPr/>
        </p:nvSpPr>
        <p:spPr bwMode="auto">
          <a:xfrm rot="16200000">
            <a:off x="2184586" y="3873461"/>
            <a:ext cx="388865" cy="398317"/>
          </a:xfrm>
          <a:prstGeom prst="downArrow">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2056629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Oval 76"/>
          <p:cNvSpPr/>
          <p:nvPr/>
        </p:nvSpPr>
        <p:spPr bwMode="auto">
          <a:xfrm>
            <a:off x="7252463" y="3055543"/>
            <a:ext cx="2839425" cy="277045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4" rIns="0" bIns="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b="1" kern="0">
                <a:gradFill>
                  <a:gsLst>
                    <a:gs pos="100000">
                      <a:srgbClr val="FFFFFF"/>
                    </a:gs>
                    <a:gs pos="0">
                      <a:srgbClr val="FFFFFF"/>
                    </a:gs>
                  </a:gsLst>
                  <a:lin ang="5400000" scaled="0"/>
                </a:gradFill>
                <a:latin typeface="Segoe UI"/>
                <a:ea typeface="Segoe UI" pitchFamily="34" charset="0"/>
                <a:cs typeface="Segoe UI" pitchFamily="34" charset="0"/>
              </a:rPr>
              <a:t>Stream Analytics</a:t>
            </a:r>
          </a:p>
        </p:txBody>
      </p:sp>
      <p:pic>
        <p:nvPicPr>
          <p:cNvPr id="78" name="Picture 77" descr="A picture containing: nintendo&#10;&#10;Description generated with very high confidence"/>
          <p:cNvPicPr/>
          <p:nvPr/>
        </p:nvPicPr>
        <p:blipFill rotWithShape="1">
          <a:blip r:embed="rId3"/>
          <a:srcRect r="74054"/>
          <a:stretch/>
        </p:blipFill>
        <p:spPr>
          <a:xfrm>
            <a:off x="8349022" y="4997520"/>
            <a:ext cx="659948" cy="752056"/>
          </a:xfrm>
          <a:prstGeom prst="rect">
            <a:avLst/>
          </a:prstGeom>
          <a:solidFill>
            <a:srgbClr val="FF0000"/>
          </a:solidFill>
        </p:spPr>
      </p:pic>
      <p:sp>
        <p:nvSpPr>
          <p:cNvPr id="2" name="Title 1"/>
          <p:cNvSpPr>
            <a:spLocks noGrp="1"/>
          </p:cNvSpPr>
          <p:nvPr>
            <p:ph type="title"/>
          </p:nvPr>
        </p:nvSpPr>
        <p:spPr/>
        <p:txBody>
          <a:bodyPr/>
          <a:lstStyle/>
          <a:p>
            <a:pPr>
              <a:defRPr/>
            </a:pPr>
            <a:r>
              <a:rPr lang="en-US" dirty="0">
                <a:solidFill>
                  <a:srgbClr val="D83B01"/>
                </a:solidFill>
              </a:rPr>
              <a:t>Scaling Ingestion &amp; Streaming with Partitions </a:t>
            </a:r>
          </a:p>
        </p:txBody>
      </p:sp>
      <p:sp>
        <p:nvSpPr>
          <p:cNvPr id="6" name="TextBox 5"/>
          <p:cNvSpPr txBox="1"/>
          <p:nvPr/>
        </p:nvSpPr>
        <p:spPr>
          <a:xfrm>
            <a:off x="660717" y="1395987"/>
            <a:ext cx="3030643" cy="1086259"/>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pPr defTabSz="914225">
              <a:spcAft>
                <a:spcPts val="1223"/>
              </a:spcAft>
              <a:defRPr/>
            </a:pPr>
            <a:r>
              <a:rPr lang="en-US" sz="2353" kern="0">
                <a:gradFill>
                  <a:gsLst>
                    <a:gs pos="1250">
                      <a:srgbClr val="161616"/>
                    </a:gs>
                    <a:gs pos="100000">
                      <a:srgbClr val="161616"/>
                    </a:gs>
                  </a:gsLst>
                  <a:lin ang="5400000" scaled="0"/>
                </a:gradFill>
              </a:rPr>
              <a:t>Partitioning allows for parallel execution over scaled-out resources</a:t>
            </a:r>
          </a:p>
        </p:txBody>
      </p:sp>
      <p:sp>
        <p:nvSpPr>
          <p:cNvPr id="11" name="Rectangle 10"/>
          <p:cNvSpPr/>
          <p:nvPr/>
        </p:nvSpPr>
        <p:spPr bwMode="auto">
          <a:xfrm>
            <a:off x="4057565" y="1368721"/>
            <a:ext cx="7864372" cy="1163981"/>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marL="179243" defTabSz="914225">
              <a:lnSpc>
                <a:spcPct val="115000"/>
              </a:lnSpc>
              <a:spcAft>
                <a:spcPts val="400"/>
              </a:spcAft>
              <a:defRPr/>
            </a:pPr>
            <a:r>
              <a:rPr lang="en-US" sz="1961" kern="0">
                <a:solidFill>
                  <a:srgbClr val="00188F">
                    <a:lumMod val="60000"/>
                    <a:lumOff val="40000"/>
                  </a:srgbClr>
                </a:solidFill>
                <a:latin typeface="Consolas" panose="020B0609020204030204" pitchFamily="49" charset="0"/>
                <a:cs typeface="Consolas" panose="020B0609020204030204" pitchFamily="49" charset="0"/>
              </a:rPr>
              <a:t>SELECT</a:t>
            </a:r>
            <a:r>
              <a:rPr lang="en-US" sz="1961" kern="0" spc="-70">
                <a:solidFill>
                  <a:srgbClr val="BAD80A">
                    <a:lumMod val="50000"/>
                  </a:srgbClr>
                </a:solidFill>
                <a:latin typeface="Consolas" panose="020B0609020204030204" pitchFamily="49" charset="0"/>
                <a:cs typeface="Consolas" panose="020B0609020204030204" pitchFamily="49" charset="0"/>
              </a:rPr>
              <a:t> </a:t>
            </a:r>
            <a:r>
              <a:rPr lang="en-US" sz="1961" kern="0">
                <a:solidFill>
                  <a:srgbClr val="7030A0"/>
                </a:solidFill>
                <a:latin typeface="Consolas" panose="020B0609020204030204" pitchFamily="49" charset="0"/>
                <a:cs typeface="Consolas" panose="020B0609020204030204" pitchFamily="49" charset="0"/>
              </a:rPr>
              <a:t>Count</a:t>
            </a:r>
            <a:r>
              <a:rPr lang="en-US" sz="1961" kern="0" spc="-70">
                <a:solidFill>
                  <a:srgbClr val="B4A0FF">
                    <a:lumMod val="50000"/>
                  </a:srgbClr>
                </a:solidFill>
                <a:latin typeface="Consolas" panose="020B0609020204030204" pitchFamily="49" charset="0"/>
                <a:cs typeface="Consolas" panose="020B0609020204030204" pitchFamily="49" charset="0"/>
              </a:rPr>
              <a:t>(*) </a:t>
            </a:r>
            <a:r>
              <a:rPr lang="en-US" sz="1961" kern="0">
                <a:solidFill>
                  <a:srgbClr val="00188F">
                    <a:lumMod val="60000"/>
                    <a:lumOff val="40000"/>
                  </a:srgbClr>
                </a:solidFill>
                <a:latin typeface="Consolas" panose="020B0609020204030204" pitchFamily="49" charset="0"/>
                <a:cs typeface="Consolas" panose="020B0609020204030204" pitchFamily="49" charset="0"/>
              </a:rPr>
              <a:t>AS</a:t>
            </a:r>
            <a:r>
              <a:rPr lang="en-US" sz="1961" kern="0" spc="-70">
                <a:solidFill>
                  <a:srgbClr val="B4A0FF">
                    <a:lumMod val="50000"/>
                  </a:srgbClr>
                </a:solidFill>
                <a:latin typeface="Consolas" panose="020B0609020204030204" pitchFamily="49" charset="0"/>
                <a:cs typeface="Consolas" panose="020B0609020204030204" pitchFamily="49" charset="0"/>
              </a:rPr>
              <a:t> </a:t>
            </a:r>
            <a:r>
              <a:rPr lang="en-US" sz="1961" kern="0">
                <a:solidFill>
                  <a:srgbClr val="404040"/>
                </a:solidFill>
                <a:latin typeface="Consolas"/>
              </a:rPr>
              <a:t>Count, Topic </a:t>
            </a:r>
          </a:p>
          <a:p>
            <a:pPr marL="179243" defTabSz="914225">
              <a:lnSpc>
                <a:spcPct val="115000"/>
              </a:lnSpc>
              <a:spcAft>
                <a:spcPts val="400"/>
              </a:spcAft>
              <a:defRPr/>
            </a:pPr>
            <a:r>
              <a:rPr lang="en-US" sz="1961" kern="0">
                <a:solidFill>
                  <a:srgbClr val="00188F">
                    <a:lumMod val="60000"/>
                    <a:lumOff val="40000"/>
                  </a:srgbClr>
                </a:solidFill>
                <a:latin typeface="Consolas" panose="020B0609020204030204" pitchFamily="49" charset="0"/>
                <a:cs typeface="Consolas" panose="020B0609020204030204" pitchFamily="49" charset="0"/>
              </a:rPr>
              <a:t>FROM</a:t>
            </a:r>
            <a:r>
              <a:rPr lang="en-US" sz="1961" kern="0" spc="-70">
                <a:solidFill>
                  <a:srgbClr val="B4A0FF">
                    <a:lumMod val="50000"/>
                  </a:srgbClr>
                </a:solidFill>
                <a:latin typeface="Consolas" panose="020B0609020204030204" pitchFamily="49" charset="0"/>
                <a:cs typeface="Consolas" panose="020B0609020204030204" pitchFamily="49" charset="0"/>
              </a:rPr>
              <a:t> </a:t>
            </a:r>
            <a:r>
              <a:rPr lang="en-US" sz="1961" kern="0" err="1">
                <a:solidFill>
                  <a:srgbClr val="404040"/>
                </a:solidFill>
                <a:latin typeface="Consolas"/>
              </a:rPr>
              <a:t>TwitterStream</a:t>
            </a:r>
            <a:r>
              <a:rPr lang="en-US" sz="1961" kern="0">
                <a:solidFill>
                  <a:srgbClr val="404040"/>
                </a:solidFill>
                <a:latin typeface="Consolas"/>
              </a:rPr>
              <a:t> </a:t>
            </a:r>
            <a:r>
              <a:rPr lang="en-US" sz="1961" kern="0">
                <a:solidFill>
                  <a:srgbClr val="00188F">
                    <a:lumMod val="60000"/>
                    <a:lumOff val="40000"/>
                  </a:srgbClr>
                </a:solidFill>
                <a:latin typeface="Consolas" panose="020B0609020204030204" pitchFamily="49" charset="0"/>
                <a:cs typeface="Consolas" panose="020B0609020204030204" pitchFamily="49" charset="0"/>
              </a:rPr>
              <a:t>PARTITION BY </a:t>
            </a:r>
            <a:r>
              <a:rPr lang="en-US" sz="1961" kern="0" err="1">
                <a:solidFill>
                  <a:srgbClr val="404040"/>
                </a:solidFill>
                <a:latin typeface="Consolas"/>
              </a:rPr>
              <a:t>PartitionId</a:t>
            </a:r>
            <a:r>
              <a:rPr lang="en-US" sz="1961" kern="0">
                <a:solidFill>
                  <a:srgbClr val="404040"/>
                </a:solidFill>
                <a:latin typeface="Consolas"/>
              </a:rPr>
              <a:t> </a:t>
            </a:r>
          </a:p>
          <a:p>
            <a:pPr marL="179243" defTabSz="914225">
              <a:lnSpc>
                <a:spcPct val="115000"/>
              </a:lnSpc>
              <a:spcAft>
                <a:spcPts val="400"/>
              </a:spcAft>
              <a:defRPr/>
            </a:pPr>
            <a:r>
              <a:rPr lang="en-US" sz="1961" kern="0">
                <a:solidFill>
                  <a:srgbClr val="00188F">
                    <a:lumMod val="60000"/>
                    <a:lumOff val="40000"/>
                  </a:srgbClr>
                </a:solidFill>
                <a:latin typeface="Consolas" panose="020B0609020204030204" pitchFamily="49" charset="0"/>
                <a:cs typeface="Consolas" panose="020B0609020204030204" pitchFamily="49" charset="0"/>
              </a:rPr>
              <a:t>GROUP</a:t>
            </a:r>
            <a:r>
              <a:rPr lang="en-US" sz="1961" kern="0" spc="-70">
                <a:solidFill>
                  <a:srgbClr val="BAD80A">
                    <a:lumMod val="50000"/>
                  </a:srgbClr>
                </a:solidFill>
                <a:latin typeface="Consolas" panose="020B0609020204030204" pitchFamily="49" charset="0"/>
                <a:cs typeface="Consolas" panose="020B0609020204030204" pitchFamily="49" charset="0"/>
              </a:rPr>
              <a:t> </a:t>
            </a:r>
            <a:r>
              <a:rPr lang="en-US" sz="1961" kern="0">
                <a:solidFill>
                  <a:srgbClr val="00188F">
                    <a:lumMod val="60000"/>
                    <a:lumOff val="40000"/>
                  </a:srgbClr>
                </a:solidFill>
                <a:latin typeface="Consolas" panose="020B0609020204030204" pitchFamily="49" charset="0"/>
                <a:cs typeface="Consolas" panose="020B0609020204030204" pitchFamily="49" charset="0"/>
              </a:rPr>
              <a:t>BY</a:t>
            </a:r>
            <a:r>
              <a:rPr lang="en-US" sz="1961" kern="0" spc="-70">
                <a:solidFill>
                  <a:srgbClr val="BAD80A">
                    <a:lumMod val="50000"/>
                  </a:srgbClr>
                </a:solidFill>
                <a:latin typeface="Consolas" panose="020B0609020204030204" pitchFamily="49" charset="0"/>
                <a:cs typeface="Consolas" panose="020B0609020204030204" pitchFamily="49" charset="0"/>
              </a:rPr>
              <a:t> </a:t>
            </a:r>
            <a:r>
              <a:rPr lang="en-US" sz="1961" kern="0" err="1">
                <a:solidFill>
                  <a:srgbClr val="7030A0"/>
                </a:solidFill>
                <a:latin typeface="Consolas" panose="020B0609020204030204" pitchFamily="49" charset="0"/>
                <a:cs typeface="Consolas" panose="020B0609020204030204" pitchFamily="49" charset="0"/>
              </a:rPr>
              <a:t>TumblingWindow</a:t>
            </a:r>
            <a:r>
              <a:rPr lang="en-US" sz="1961" kern="0">
                <a:solidFill>
                  <a:srgbClr val="404040"/>
                </a:solidFill>
                <a:latin typeface="Consolas"/>
              </a:rPr>
              <a:t>(minute, 3), Topic, </a:t>
            </a:r>
            <a:r>
              <a:rPr lang="en-US" sz="1961" kern="0" err="1">
                <a:solidFill>
                  <a:srgbClr val="404040"/>
                </a:solidFill>
                <a:latin typeface="Consolas"/>
              </a:rPr>
              <a:t>PartitionId</a:t>
            </a:r>
            <a:r>
              <a:rPr lang="en-US" sz="1961" kern="0">
                <a:solidFill>
                  <a:srgbClr val="404040"/>
                </a:solidFill>
                <a:latin typeface="Consolas"/>
              </a:rPr>
              <a:t> </a:t>
            </a:r>
          </a:p>
        </p:txBody>
      </p:sp>
      <p:sp>
        <p:nvSpPr>
          <p:cNvPr id="31" name="Rectangle 30"/>
          <p:cNvSpPr/>
          <p:nvPr/>
        </p:nvSpPr>
        <p:spPr bwMode="auto">
          <a:xfrm>
            <a:off x="4571264" y="2345579"/>
            <a:ext cx="3227685" cy="3754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t" anchorCtr="0" forceAA="0" compatLnSpc="1">
            <a:prstTxWarp prst="textNoShape">
              <a:avLst/>
            </a:prstTxWarp>
            <a:noAutofit/>
          </a:bodyPr>
          <a:lstStyle/>
          <a:p>
            <a:pPr algn="ctr" defTabSz="913748">
              <a:defRPr/>
            </a:pPr>
            <a:endParaRPr lang="en-US" sz="2400" kern="0" spc="-50">
              <a:solidFill>
                <a:srgbClr val="FFFFFF">
                  <a:lumMod val="95000"/>
                </a:srgbClr>
              </a:solidFill>
              <a:latin typeface="Segoe UI"/>
              <a:ea typeface="Segoe UI" pitchFamily="34" charset="0"/>
              <a:cs typeface="Segoe UI" pitchFamily="34" charset="0"/>
            </a:endParaRPr>
          </a:p>
        </p:txBody>
      </p:sp>
      <p:grpSp>
        <p:nvGrpSpPr>
          <p:cNvPr id="3" name="Group 2"/>
          <p:cNvGrpSpPr/>
          <p:nvPr/>
        </p:nvGrpSpPr>
        <p:grpSpPr>
          <a:xfrm>
            <a:off x="7541453" y="3918489"/>
            <a:ext cx="2737271" cy="1061033"/>
            <a:chOff x="4975649" y="3994129"/>
            <a:chExt cx="2792555" cy="1082461"/>
          </a:xfrm>
        </p:grpSpPr>
        <p:sp>
          <p:nvSpPr>
            <p:cNvPr id="44" name="TextBox 43"/>
            <p:cNvSpPr txBox="1"/>
            <p:nvPr/>
          </p:nvSpPr>
          <p:spPr>
            <a:xfrm>
              <a:off x="6162572" y="3994129"/>
              <a:ext cx="516532" cy="215215"/>
            </a:xfrm>
            <a:prstGeom prst="rect">
              <a:avLst/>
            </a:prstGeom>
            <a:solidFill>
              <a:schemeClr val="accent1">
                <a:lumMod val="75000"/>
              </a:schemeClr>
            </a:solidFill>
          </p:spPr>
          <p:txBody>
            <a:bodyPr wrap="square" lIns="0" tIns="0" rIns="0" bIns="0" rtlCol="0" anchor="ctr">
              <a:spAutoFit/>
            </a:bodyPr>
            <a:lstStyle/>
            <a:p>
              <a:pPr algn="ctr" defTabSz="914225">
                <a:defRPr/>
              </a:pPr>
              <a:r>
                <a:rPr lang="en-US" sz="1371" kern="0" spc="-70">
                  <a:gradFill>
                    <a:gsLst>
                      <a:gs pos="100000">
                        <a:srgbClr val="FFFFFF"/>
                      </a:gs>
                      <a:gs pos="0">
                        <a:srgbClr val="FFFFFF"/>
                      </a:gs>
                    </a:gsLst>
                    <a:lin ang="5400000" scaled="0"/>
                  </a:gradFill>
                  <a:latin typeface="Segoe UI"/>
                </a:rPr>
                <a:t>Query</a:t>
              </a:r>
            </a:p>
          </p:txBody>
        </p:sp>
        <p:cxnSp>
          <p:nvCxnSpPr>
            <p:cNvPr id="53" name="Straight Arrow Connector 52"/>
            <p:cNvCxnSpPr/>
            <p:nvPr/>
          </p:nvCxnSpPr>
          <p:spPr>
            <a:xfrm>
              <a:off x="6704654" y="4101736"/>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760146" y="4101736"/>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052590" y="3994129"/>
              <a:ext cx="715614" cy="215215"/>
            </a:xfrm>
            <a:prstGeom prst="rect">
              <a:avLst/>
            </a:prstGeom>
            <a:solidFill>
              <a:schemeClr val="accent2"/>
            </a:solidFill>
          </p:spPr>
          <p:txBody>
            <a:bodyPr wrap="square" lIns="0" tIns="0" rIns="0" bIns="0" rtlCol="0" anchor="ctr">
              <a:spAutoFit/>
            </a:bodyPr>
            <a:lstStyle/>
            <a:p>
              <a:pPr algn="ctr" defTabSz="914225">
                <a:defRPr/>
              </a:pPr>
              <a:r>
                <a:rPr lang="en-US" sz="1371" kern="0" spc="-70">
                  <a:gradFill>
                    <a:gsLst>
                      <a:gs pos="100000">
                        <a:srgbClr val="FFFFFF"/>
                      </a:gs>
                      <a:gs pos="0">
                        <a:srgbClr val="FFFFFF"/>
                      </a:gs>
                    </a:gsLst>
                    <a:lin ang="5400000" scaled="0"/>
                  </a:gradFill>
                  <a:latin typeface="Segoe UI"/>
                </a:rPr>
                <a:t>Result 1</a:t>
              </a:r>
            </a:p>
          </p:txBody>
        </p:sp>
        <p:grpSp>
          <p:nvGrpSpPr>
            <p:cNvPr id="15" name="Group 14"/>
            <p:cNvGrpSpPr/>
            <p:nvPr/>
          </p:nvGrpSpPr>
          <p:grpSpPr>
            <a:xfrm>
              <a:off x="4975649" y="4005555"/>
              <a:ext cx="710201" cy="166725"/>
              <a:chOff x="4115140" y="4214378"/>
              <a:chExt cx="710201" cy="166725"/>
            </a:xfrm>
          </p:grpSpPr>
          <p:sp>
            <p:nvSpPr>
              <p:cNvPr id="97" name="Rectangle 96"/>
              <p:cNvSpPr/>
              <p:nvPr/>
            </p:nvSpPr>
            <p:spPr bwMode="auto">
              <a:xfrm>
                <a:off x="4115140"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sp>
            <p:nvSpPr>
              <p:cNvPr id="98" name="Rectangle 97"/>
              <p:cNvSpPr/>
              <p:nvPr/>
            </p:nvSpPr>
            <p:spPr bwMode="auto">
              <a:xfrm>
                <a:off x="4296087"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sp>
            <p:nvSpPr>
              <p:cNvPr id="99" name="Rectangle 98"/>
              <p:cNvSpPr/>
              <p:nvPr/>
            </p:nvSpPr>
            <p:spPr bwMode="auto">
              <a:xfrm>
                <a:off x="4480896"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sp>
            <p:nvSpPr>
              <p:cNvPr id="100" name="Rectangle 99"/>
              <p:cNvSpPr/>
              <p:nvPr/>
            </p:nvSpPr>
            <p:spPr bwMode="auto">
              <a:xfrm>
                <a:off x="4659261"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grpSp>
        <p:sp>
          <p:nvSpPr>
            <p:cNvPr id="47" name="TextBox 46"/>
            <p:cNvSpPr txBox="1"/>
            <p:nvPr/>
          </p:nvSpPr>
          <p:spPr>
            <a:xfrm>
              <a:off x="6162572" y="4425985"/>
              <a:ext cx="516532" cy="215215"/>
            </a:xfrm>
            <a:prstGeom prst="rect">
              <a:avLst/>
            </a:prstGeom>
            <a:solidFill>
              <a:schemeClr val="accent1">
                <a:lumMod val="75000"/>
              </a:schemeClr>
            </a:solidFill>
          </p:spPr>
          <p:txBody>
            <a:bodyPr wrap="square" lIns="0" tIns="0" rIns="0" bIns="0" rtlCol="0" anchor="ctr">
              <a:spAutoFit/>
            </a:bodyPr>
            <a:lstStyle/>
            <a:p>
              <a:pPr algn="ctr" defTabSz="914225">
                <a:defRPr/>
              </a:pPr>
              <a:r>
                <a:rPr lang="en-US" sz="1371" kern="0" spc="-70">
                  <a:gradFill>
                    <a:gsLst>
                      <a:gs pos="100000">
                        <a:srgbClr val="FFFFFF"/>
                      </a:gs>
                      <a:gs pos="0">
                        <a:srgbClr val="FFFFFF"/>
                      </a:gs>
                    </a:gsLst>
                    <a:lin ang="5400000" scaled="0"/>
                  </a:gradFill>
                  <a:latin typeface="Segoe UI"/>
                </a:rPr>
                <a:t>Query</a:t>
              </a:r>
            </a:p>
          </p:txBody>
        </p:sp>
        <p:cxnSp>
          <p:nvCxnSpPr>
            <p:cNvPr id="52" name="Straight Arrow Connector 51"/>
            <p:cNvCxnSpPr/>
            <p:nvPr/>
          </p:nvCxnSpPr>
          <p:spPr>
            <a:xfrm>
              <a:off x="6704654" y="4533592"/>
              <a:ext cx="312997" cy="0"/>
            </a:xfrm>
            <a:prstGeom prst="straightConnector1">
              <a:avLst/>
            </a:prstGeom>
            <a:solidFill>
              <a:schemeClr val="bg2">
                <a:lumMod val="75000"/>
              </a:schemeClr>
            </a:solidFill>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762276" y="4533592"/>
              <a:ext cx="312997" cy="0"/>
            </a:xfrm>
            <a:prstGeom prst="straightConnector1">
              <a:avLst/>
            </a:prstGeom>
            <a:solidFill>
              <a:schemeClr val="bg2">
                <a:lumMod val="75000"/>
              </a:schemeClr>
            </a:solidFill>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052590" y="4425985"/>
              <a:ext cx="715614" cy="215215"/>
            </a:xfrm>
            <a:prstGeom prst="rect">
              <a:avLst/>
            </a:prstGeom>
            <a:solidFill>
              <a:schemeClr val="tx1">
                <a:lumMod val="75000"/>
                <a:lumOff val="25000"/>
              </a:schemeClr>
            </a:solidFill>
          </p:spPr>
          <p:txBody>
            <a:bodyPr wrap="square" lIns="0" tIns="0" rIns="0" bIns="0" rtlCol="0" anchor="ctr">
              <a:spAutoFit/>
            </a:bodyPr>
            <a:lstStyle/>
            <a:p>
              <a:pPr algn="ctr" defTabSz="914225">
                <a:defRPr/>
              </a:pPr>
              <a:r>
                <a:rPr lang="en-US" sz="1371" kern="0" spc="-70">
                  <a:gradFill>
                    <a:gsLst>
                      <a:gs pos="100000">
                        <a:srgbClr val="FFFFFF"/>
                      </a:gs>
                      <a:gs pos="0">
                        <a:srgbClr val="FFFFFF"/>
                      </a:gs>
                    </a:gsLst>
                    <a:lin ang="5400000" scaled="0"/>
                  </a:gradFill>
                  <a:latin typeface="Segoe UI"/>
                </a:rPr>
                <a:t>Result 2</a:t>
              </a:r>
            </a:p>
          </p:txBody>
        </p:sp>
        <p:grpSp>
          <p:nvGrpSpPr>
            <p:cNvPr id="14" name="Group 13"/>
            <p:cNvGrpSpPr/>
            <p:nvPr/>
          </p:nvGrpSpPr>
          <p:grpSpPr>
            <a:xfrm>
              <a:off x="4975649" y="4450230"/>
              <a:ext cx="710201" cy="166725"/>
              <a:chOff x="4115140" y="4659053"/>
              <a:chExt cx="710201" cy="166725"/>
            </a:xfrm>
          </p:grpSpPr>
          <p:sp>
            <p:nvSpPr>
              <p:cNvPr id="103" name="Rectangle 102"/>
              <p:cNvSpPr/>
              <p:nvPr/>
            </p:nvSpPr>
            <p:spPr bwMode="auto">
              <a:xfrm>
                <a:off x="4115140" y="4659053"/>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sp>
            <p:nvSpPr>
              <p:cNvPr id="104" name="Rectangle 103"/>
              <p:cNvSpPr/>
              <p:nvPr/>
            </p:nvSpPr>
            <p:spPr bwMode="auto">
              <a:xfrm>
                <a:off x="4296087" y="4659053"/>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sp>
            <p:nvSpPr>
              <p:cNvPr id="105" name="Rectangle 104"/>
              <p:cNvSpPr/>
              <p:nvPr/>
            </p:nvSpPr>
            <p:spPr bwMode="auto">
              <a:xfrm>
                <a:off x="4480896" y="4659053"/>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sp>
            <p:nvSpPr>
              <p:cNvPr id="106" name="Rectangle 105"/>
              <p:cNvSpPr/>
              <p:nvPr/>
            </p:nvSpPr>
            <p:spPr bwMode="auto">
              <a:xfrm>
                <a:off x="4659261" y="4659053"/>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grpSp>
        <p:sp>
          <p:nvSpPr>
            <p:cNvPr id="48" name="TextBox 47"/>
            <p:cNvSpPr txBox="1"/>
            <p:nvPr/>
          </p:nvSpPr>
          <p:spPr>
            <a:xfrm>
              <a:off x="6162572" y="4861375"/>
              <a:ext cx="516532" cy="215215"/>
            </a:xfrm>
            <a:prstGeom prst="rect">
              <a:avLst/>
            </a:prstGeom>
            <a:solidFill>
              <a:schemeClr val="accent1">
                <a:lumMod val="75000"/>
              </a:schemeClr>
            </a:solidFill>
          </p:spPr>
          <p:txBody>
            <a:bodyPr wrap="square" lIns="0" tIns="0" rIns="0" bIns="0" rtlCol="0" anchor="ctr">
              <a:spAutoFit/>
            </a:bodyPr>
            <a:lstStyle/>
            <a:p>
              <a:pPr algn="ctr" defTabSz="914225">
                <a:defRPr/>
              </a:pPr>
              <a:r>
                <a:rPr lang="en-US" sz="1371" kern="0" spc="-70">
                  <a:gradFill>
                    <a:gsLst>
                      <a:gs pos="100000">
                        <a:srgbClr val="FFFFFF"/>
                      </a:gs>
                      <a:gs pos="0">
                        <a:srgbClr val="FFFFFF"/>
                      </a:gs>
                    </a:gsLst>
                    <a:lin ang="5400000" scaled="0"/>
                  </a:gradFill>
                  <a:latin typeface="Segoe UI"/>
                </a:rPr>
                <a:t>Query</a:t>
              </a:r>
            </a:p>
          </p:txBody>
        </p:sp>
        <p:cxnSp>
          <p:nvCxnSpPr>
            <p:cNvPr id="59" name="Straight Arrow Connector 58"/>
            <p:cNvCxnSpPr/>
            <p:nvPr/>
          </p:nvCxnSpPr>
          <p:spPr>
            <a:xfrm>
              <a:off x="5761042" y="4968981"/>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704654" y="4968981"/>
              <a:ext cx="312997"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052590" y="4861374"/>
              <a:ext cx="715614" cy="215215"/>
            </a:xfrm>
            <a:prstGeom prst="rect">
              <a:avLst/>
            </a:prstGeom>
            <a:solidFill>
              <a:schemeClr val="accent5">
                <a:lumMod val="60000"/>
                <a:lumOff val="40000"/>
              </a:schemeClr>
            </a:solidFill>
          </p:spPr>
          <p:txBody>
            <a:bodyPr wrap="square" lIns="0" tIns="0" rIns="0" bIns="0" rtlCol="0" anchor="ctr">
              <a:spAutoFit/>
            </a:bodyPr>
            <a:lstStyle/>
            <a:p>
              <a:pPr algn="ctr" defTabSz="914225">
                <a:defRPr/>
              </a:pPr>
              <a:r>
                <a:rPr lang="en-US" sz="1371" kern="0" spc="-70">
                  <a:gradFill>
                    <a:gsLst>
                      <a:gs pos="100000">
                        <a:srgbClr val="161616"/>
                      </a:gs>
                      <a:gs pos="0">
                        <a:srgbClr val="161616"/>
                      </a:gs>
                    </a:gsLst>
                    <a:lin ang="5400000" scaled="0"/>
                  </a:gradFill>
                  <a:latin typeface="Segoe UI"/>
                </a:rPr>
                <a:t>Result 3</a:t>
              </a:r>
            </a:p>
          </p:txBody>
        </p:sp>
        <p:grpSp>
          <p:nvGrpSpPr>
            <p:cNvPr id="10" name="Group 9"/>
            <p:cNvGrpSpPr/>
            <p:nvPr/>
          </p:nvGrpSpPr>
          <p:grpSpPr>
            <a:xfrm>
              <a:off x="4975649" y="4885619"/>
              <a:ext cx="710201" cy="166725"/>
              <a:chOff x="4115140" y="5094442"/>
              <a:chExt cx="710201" cy="166725"/>
            </a:xfrm>
          </p:grpSpPr>
          <p:sp>
            <p:nvSpPr>
              <p:cNvPr id="108" name="Rectangle 107"/>
              <p:cNvSpPr/>
              <p:nvPr/>
            </p:nvSpPr>
            <p:spPr bwMode="auto">
              <a:xfrm>
                <a:off x="4115140"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sp>
            <p:nvSpPr>
              <p:cNvPr id="109" name="Rectangle 108"/>
              <p:cNvSpPr/>
              <p:nvPr/>
            </p:nvSpPr>
            <p:spPr bwMode="auto">
              <a:xfrm>
                <a:off x="4296087"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sp>
            <p:nvSpPr>
              <p:cNvPr id="110" name="Rectangle 109"/>
              <p:cNvSpPr/>
              <p:nvPr/>
            </p:nvSpPr>
            <p:spPr bwMode="auto">
              <a:xfrm>
                <a:off x="4480896"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sp>
            <p:nvSpPr>
              <p:cNvPr id="111" name="Rectangle 110"/>
              <p:cNvSpPr/>
              <p:nvPr/>
            </p:nvSpPr>
            <p:spPr bwMode="auto">
              <a:xfrm>
                <a:off x="4659261"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175" kern="0">
                  <a:gradFill>
                    <a:gsLst>
                      <a:gs pos="100000">
                        <a:srgbClr val="FFFFFF"/>
                      </a:gs>
                      <a:gs pos="0">
                        <a:srgbClr val="FFFFFF"/>
                      </a:gs>
                    </a:gsLst>
                    <a:lin ang="5400000" scaled="0"/>
                  </a:gradFill>
                  <a:latin typeface="Segoe UI"/>
                </a:endParaRPr>
              </a:p>
            </p:txBody>
          </p:sp>
        </p:grpSp>
      </p:grpSp>
      <p:cxnSp>
        <p:nvCxnSpPr>
          <p:cNvPr id="119" name="Straight Connector 118"/>
          <p:cNvCxnSpPr/>
          <p:nvPr/>
        </p:nvCxnSpPr>
        <p:spPr>
          <a:xfrm flipH="1">
            <a:off x="5243134" y="4440772"/>
            <a:ext cx="31259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555723" y="4025285"/>
            <a:ext cx="0" cy="850011"/>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5555724" y="4023963"/>
            <a:ext cx="1571956" cy="1322"/>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570334" y="4440613"/>
            <a:ext cx="1534478" cy="160"/>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5559899" y="4868463"/>
            <a:ext cx="1572145" cy="5575"/>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267053" y="5520351"/>
            <a:ext cx="1472700" cy="896411"/>
            <a:chOff x="846895" y="5578479"/>
            <a:chExt cx="1502443" cy="914515"/>
          </a:xfrm>
        </p:grpSpPr>
        <p:grpSp>
          <p:nvGrpSpPr>
            <p:cNvPr id="148" name="Group 147"/>
            <p:cNvGrpSpPr/>
            <p:nvPr/>
          </p:nvGrpSpPr>
          <p:grpSpPr>
            <a:xfrm>
              <a:off x="846895" y="5578479"/>
              <a:ext cx="1457567" cy="277099"/>
              <a:chOff x="5836139" y="5758778"/>
              <a:chExt cx="1429117" cy="271691"/>
            </a:xfrm>
          </p:grpSpPr>
          <p:sp>
            <p:nvSpPr>
              <p:cNvPr id="27" name="TextBox 26"/>
              <p:cNvSpPr txBox="1"/>
              <p:nvPr/>
            </p:nvSpPr>
            <p:spPr>
              <a:xfrm>
                <a:off x="6081905" y="5758778"/>
                <a:ext cx="1183351" cy="271691"/>
              </a:xfrm>
              <a:prstGeom prst="rect">
                <a:avLst/>
              </a:prstGeom>
              <a:noFill/>
            </p:spPr>
            <p:txBody>
              <a:bodyPr wrap="none" lIns="0" tIns="0" rIns="0" bIns="0" rtlCol="0">
                <a:spAutoFit/>
              </a:bodyPr>
              <a:lstStyle/>
              <a:p>
                <a:pPr defTabSz="914225">
                  <a:defRPr/>
                </a:pPr>
                <a:r>
                  <a:rPr lang="en-US" sz="1765" kern="0" spc="-70" err="1">
                    <a:gradFill>
                      <a:gsLst>
                        <a:gs pos="1250">
                          <a:srgbClr val="161616"/>
                        </a:gs>
                        <a:gs pos="100000">
                          <a:srgbClr val="161616"/>
                        </a:gs>
                      </a:gsLst>
                      <a:lin ang="5400000" scaled="0"/>
                    </a:gradFill>
                    <a:latin typeface="Segoe UI Light"/>
                  </a:rPr>
                  <a:t>PartitionId</a:t>
                </a:r>
                <a:r>
                  <a:rPr lang="en-US" sz="1765" kern="0" spc="-70">
                    <a:gradFill>
                      <a:gsLst>
                        <a:gs pos="1250">
                          <a:srgbClr val="161616"/>
                        </a:gs>
                        <a:gs pos="100000">
                          <a:srgbClr val="161616"/>
                        </a:gs>
                      </a:gsLst>
                      <a:lin ang="5400000" scaled="0"/>
                    </a:gradFill>
                    <a:latin typeface="Segoe UI Light"/>
                  </a:rPr>
                  <a:t> = 1</a:t>
                </a:r>
              </a:p>
            </p:txBody>
          </p:sp>
          <p:sp>
            <p:nvSpPr>
              <p:cNvPr id="135" name="Rectangle 134"/>
              <p:cNvSpPr/>
              <p:nvPr/>
            </p:nvSpPr>
            <p:spPr bwMode="auto">
              <a:xfrm>
                <a:off x="5836139" y="5845470"/>
                <a:ext cx="162838" cy="1634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567" kern="0">
                  <a:gradFill>
                    <a:gsLst>
                      <a:gs pos="1250">
                        <a:srgbClr val="161616"/>
                      </a:gs>
                      <a:gs pos="100000">
                        <a:srgbClr val="161616"/>
                      </a:gs>
                    </a:gsLst>
                    <a:lin ang="5400000" scaled="0"/>
                  </a:gradFill>
                  <a:latin typeface="Segoe UI Light"/>
                </a:endParaRPr>
              </a:p>
            </p:txBody>
          </p:sp>
        </p:grpSp>
        <p:sp>
          <p:nvSpPr>
            <p:cNvPr id="30" name="TextBox 29"/>
            <p:cNvSpPr txBox="1"/>
            <p:nvPr/>
          </p:nvSpPr>
          <p:spPr>
            <a:xfrm>
              <a:off x="1097947" y="6215896"/>
              <a:ext cx="1244523" cy="277098"/>
            </a:xfrm>
            <a:prstGeom prst="rect">
              <a:avLst/>
            </a:prstGeom>
            <a:noFill/>
          </p:spPr>
          <p:txBody>
            <a:bodyPr wrap="none" lIns="0" tIns="0" rIns="0" bIns="0" rtlCol="0">
              <a:spAutoFit/>
            </a:bodyPr>
            <a:lstStyle/>
            <a:p>
              <a:pPr defTabSz="914225">
                <a:defRPr/>
              </a:pPr>
              <a:r>
                <a:rPr lang="en-US" sz="1765" kern="0" spc="-70" err="1">
                  <a:gradFill>
                    <a:gsLst>
                      <a:gs pos="1250">
                        <a:srgbClr val="161616"/>
                      </a:gs>
                      <a:gs pos="100000">
                        <a:srgbClr val="161616"/>
                      </a:gs>
                    </a:gsLst>
                    <a:lin ang="5400000" scaled="0"/>
                  </a:gradFill>
                  <a:latin typeface="Segoe UI Light"/>
                </a:rPr>
                <a:t>PartitionId</a:t>
              </a:r>
              <a:r>
                <a:rPr lang="en-US" sz="1765" kern="0" spc="-70">
                  <a:gradFill>
                    <a:gsLst>
                      <a:gs pos="1250">
                        <a:srgbClr val="161616"/>
                      </a:gs>
                      <a:gs pos="100000">
                        <a:srgbClr val="161616"/>
                      </a:gs>
                    </a:gsLst>
                    <a:lin ang="5400000" scaled="0"/>
                  </a:gradFill>
                  <a:latin typeface="Segoe UI Light"/>
                </a:rPr>
                <a:t> = 3</a:t>
              </a:r>
            </a:p>
          </p:txBody>
        </p:sp>
        <p:sp>
          <p:nvSpPr>
            <p:cNvPr id="29" name="TextBox 28"/>
            <p:cNvSpPr txBox="1"/>
            <p:nvPr/>
          </p:nvSpPr>
          <p:spPr>
            <a:xfrm>
              <a:off x="1104815" y="5911096"/>
              <a:ext cx="1244523" cy="277099"/>
            </a:xfrm>
            <a:prstGeom prst="rect">
              <a:avLst/>
            </a:prstGeom>
            <a:noFill/>
          </p:spPr>
          <p:txBody>
            <a:bodyPr wrap="none" lIns="0" tIns="0" rIns="0" bIns="0" rtlCol="0">
              <a:spAutoFit/>
            </a:bodyPr>
            <a:lstStyle/>
            <a:p>
              <a:pPr defTabSz="914225">
                <a:defRPr/>
              </a:pPr>
              <a:r>
                <a:rPr lang="en-US" sz="1765" kern="0" spc="-70" err="1">
                  <a:gradFill>
                    <a:gsLst>
                      <a:gs pos="1250">
                        <a:srgbClr val="161616"/>
                      </a:gs>
                      <a:gs pos="100000">
                        <a:srgbClr val="161616"/>
                      </a:gs>
                    </a:gsLst>
                    <a:lin ang="5400000" scaled="0"/>
                  </a:gradFill>
                  <a:latin typeface="Segoe UI Light"/>
                </a:rPr>
                <a:t>PartitionId</a:t>
              </a:r>
              <a:r>
                <a:rPr lang="en-US" sz="1765" kern="0" spc="-70">
                  <a:gradFill>
                    <a:gsLst>
                      <a:gs pos="1250">
                        <a:srgbClr val="161616"/>
                      </a:gs>
                      <a:gs pos="100000">
                        <a:srgbClr val="161616"/>
                      </a:gs>
                    </a:gsLst>
                    <a:lin ang="5400000" scaled="0"/>
                  </a:gradFill>
                  <a:latin typeface="Segoe UI Light"/>
                </a:rPr>
                <a:t> = 2</a:t>
              </a:r>
            </a:p>
          </p:txBody>
        </p:sp>
      </p:grpSp>
      <p:sp>
        <p:nvSpPr>
          <p:cNvPr id="145" name="TextBox 144"/>
          <p:cNvSpPr txBox="1"/>
          <p:nvPr/>
        </p:nvSpPr>
        <p:spPr>
          <a:xfrm>
            <a:off x="5657792" y="3764539"/>
            <a:ext cx="1183016" cy="271613"/>
          </a:xfrm>
          <a:prstGeom prst="rect">
            <a:avLst/>
          </a:prstGeom>
          <a:noFill/>
        </p:spPr>
        <p:txBody>
          <a:bodyPr wrap="none" lIns="0" tIns="0" rIns="0" bIns="0" rtlCol="0">
            <a:spAutoFit/>
          </a:bodyPr>
          <a:lstStyle/>
          <a:p>
            <a:pPr defTabSz="914225">
              <a:defRPr/>
            </a:pPr>
            <a:r>
              <a:rPr lang="en-US" sz="1765" kern="0" spc="-70" err="1">
                <a:gradFill>
                  <a:gsLst>
                    <a:gs pos="1250">
                      <a:srgbClr val="161616"/>
                    </a:gs>
                    <a:gs pos="100000">
                      <a:srgbClr val="161616"/>
                    </a:gs>
                  </a:gsLst>
                  <a:lin ang="5400000" scaled="0"/>
                </a:gradFill>
                <a:latin typeface="Segoe UI Light" panose="020B0502040204020203" pitchFamily="34" charset="0"/>
              </a:rPr>
              <a:t>PartitionId</a:t>
            </a:r>
            <a:r>
              <a:rPr lang="en-US" sz="1765" kern="0" spc="-70">
                <a:gradFill>
                  <a:gsLst>
                    <a:gs pos="1250">
                      <a:srgbClr val="161616"/>
                    </a:gs>
                    <a:gs pos="100000">
                      <a:srgbClr val="161616"/>
                    </a:gs>
                  </a:gsLst>
                  <a:lin ang="5400000" scaled="0"/>
                </a:gradFill>
                <a:latin typeface="Segoe UI Light" panose="020B0502040204020203" pitchFamily="34" charset="0"/>
              </a:rPr>
              <a:t> = 1</a:t>
            </a:r>
          </a:p>
        </p:txBody>
      </p:sp>
      <p:sp>
        <p:nvSpPr>
          <p:cNvPr id="146" name="TextBox 145"/>
          <p:cNvSpPr txBox="1"/>
          <p:nvPr/>
        </p:nvSpPr>
        <p:spPr>
          <a:xfrm>
            <a:off x="5657791" y="4161911"/>
            <a:ext cx="1219886" cy="271613"/>
          </a:xfrm>
          <a:prstGeom prst="rect">
            <a:avLst/>
          </a:prstGeom>
          <a:noFill/>
        </p:spPr>
        <p:txBody>
          <a:bodyPr wrap="none" lIns="0" tIns="0" rIns="0" bIns="0" rtlCol="0">
            <a:spAutoFit/>
          </a:bodyPr>
          <a:lstStyle/>
          <a:p>
            <a:pPr defTabSz="914225">
              <a:defRPr/>
            </a:pPr>
            <a:r>
              <a:rPr lang="en-US" sz="1765" kern="0" spc="-70" err="1">
                <a:gradFill>
                  <a:gsLst>
                    <a:gs pos="1250">
                      <a:srgbClr val="161616"/>
                    </a:gs>
                    <a:gs pos="100000">
                      <a:srgbClr val="161616"/>
                    </a:gs>
                  </a:gsLst>
                  <a:lin ang="5400000" scaled="0"/>
                </a:gradFill>
                <a:latin typeface="Segoe UI Light" panose="020B0502040204020203" pitchFamily="34" charset="0"/>
              </a:rPr>
              <a:t>PartitionId</a:t>
            </a:r>
            <a:r>
              <a:rPr lang="en-US" sz="1765" kern="0" spc="-70">
                <a:gradFill>
                  <a:gsLst>
                    <a:gs pos="1250">
                      <a:srgbClr val="161616"/>
                    </a:gs>
                    <a:gs pos="100000">
                      <a:srgbClr val="161616"/>
                    </a:gs>
                  </a:gsLst>
                  <a:lin ang="5400000" scaled="0"/>
                </a:gradFill>
                <a:latin typeface="Segoe UI Light" panose="020B0502040204020203" pitchFamily="34" charset="0"/>
              </a:rPr>
              <a:t> = 2</a:t>
            </a:r>
          </a:p>
        </p:txBody>
      </p:sp>
      <p:sp>
        <p:nvSpPr>
          <p:cNvPr id="147" name="TextBox 146"/>
          <p:cNvSpPr txBox="1"/>
          <p:nvPr/>
        </p:nvSpPr>
        <p:spPr>
          <a:xfrm>
            <a:off x="5651346" y="4571199"/>
            <a:ext cx="1219886" cy="271613"/>
          </a:xfrm>
          <a:prstGeom prst="rect">
            <a:avLst/>
          </a:prstGeom>
          <a:noFill/>
        </p:spPr>
        <p:txBody>
          <a:bodyPr wrap="none" lIns="0" tIns="0" rIns="0" bIns="0" rtlCol="0">
            <a:spAutoFit/>
          </a:bodyPr>
          <a:lstStyle/>
          <a:p>
            <a:pPr defTabSz="914225">
              <a:defRPr/>
            </a:pPr>
            <a:r>
              <a:rPr lang="en-US" sz="1765" kern="0" spc="-70" err="1">
                <a:gradFill>
                  <a:gsLst>
                    <a:gs pos="1250">
                      <a:srgbClr val="161616"/>
                    </a:gs>
                    <a:gs pos="100000">
                      <a:srgbClr val="161616"/>
                    </a:gs>
                  </a:gsLst>
                  <a:lin ang="5400000" scaled="0"/>
                </a:gradFill>
                <a:latin typeface="Segoe UI Light" panose="020B0502040204020203" pitchFamily="34" charset="0"/>
              </a:rPr>
              <a:t>PartitionId</a:t>
            </a:r>
            <a:r>
              <a:rPr lang="en-US" sz="1765" kern="0" spc="-70">
                <a:gradFill>
                  <a:gsLst>
                    <a:gs pos="1250">
                      <a:srgbClr val="161616"/>
                    </a:gs>
                    <a:gs pos="100000">
                      <a:srgbClr val="161616"/>
                    </a:gs>
                  </a:gsLst>
                  <a:lin ang="5400000" scaled="0"/>
                </a:gradFill>
                <a:latin typeface="Segoe UI Light" panose="020B0502040204020203" pitchFamily="34" charset="0"/>
              </a:rPr>
              <a:t> = 3</a:t>
            </a:r>
          </a:p>
        </p:txBody>
      </p:sp>
      <p:sp>
        <p:nvSpPr>
          <p:cNvPr id="69" name="Oval 68"/>
          <p:cNvSpPr/>
          <p:nvPr/>
        </p:nvSpPr>
        <p:spPr bwMode="auto">
          <a:xfrm>
            <a:off x="2510872" y="3055543"/>
            <a:ext cx="2838022" cy="277045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4" rIns="0" bIns="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567" kern="0">
              <a:gradFill>
                <a:gsLst>
                  <a:gs pos="0">
                    <a:srgbClr val="FFFFFF"/>
                  </a:gs>
                  <a:gs pos="100000">
                    <a:srgbClr val="FFFFFF"/>
                  </a:gs>
                </a:gsLst>
                <a:lin ang="5400000" scaled="1"/>
              </a:gradFill>
              <a:latin typeface="Segoe UI"/>
              <a:ea typeface="Segoe UI" pitchFamily="34" charset="0"/>
              <a:cs typeface="Segoe UI" pitchFamily="34" charset="0"/>
            </a:endParaRPr>
          </a:p>
          <a:p>
            <a:pPr algn="ctr" defTabSz="913927" fontAlgn="base">
              <a:lnSpc>
                <a:spcPct val="90000"/>
              </a:lnSpc>
              <a:spcBef>
                <a:spcPct val="0"/>
              </a:spcBef>
              <a:spcAft>
                <a:spcPct val="0"/>
              </a:spcAft>
              <a:defRPr/>
            </a:pPr>
            <a:endParaRPr lang="en-US" sz="1567" kern="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70" name="Freeform 5"/>
          <p:cNvSpPr>
            <a:spLocks noEditPoints="1"/>
          </p:cNvSpPr>
          <p:nvPr/>
        </p:nvSpPr>
        <p:spPr bwMode="auto">
          <a:xfrm>
            <a:off x="3691359" y="4212682"/>
            <a:ext cx="541960" cy="583653"/>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a:solidFill>
                <a:srgbClr val="404040"/>
              </a:solidFill>
              <a:latin typeface="Segoe UI"/>
            </a:endParaRPr>
          </a:p>
        </p:txBody>
      </p:sp>
      <p:grpSp>
        <p:nvGrpSpPr>
          <p:cNvPr id="4" name="Group 3"/>
          <p:cNvGrpSpPr/>
          <p:nvPr/>
        </p:nvGrpSpPr>
        <p:grpSpPr>
          <a:xfrm>
            <a:off x="3317419" y="3674910"/>
            <a:ext cx="1224931" cy="163424"/>
            <a:chOff x="945251" y="4062050"/>
            <a:chExt cx="1249670" cy="166724"/>
          </a:xfrm>
        </p:grpSpPr>
        <p:sp>
          <p:nvSpPr>
            <p:cNvPr id="82" name="Rectangle 81"/>
            <p:cNvSpPr/>
            <p:nvPr/>
          </p:nvSpPr>
          <p:spPr bwMode="auto">
            <a:xfrm>
              <a:off x="945251" y="4062050"/>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sp>
          <p:nvSpPr>
            <p:cNvPr id="87" name="Rectangle 86"/>
            <p:cNvSpPr/>
            <p:nvPr/>
          </p:nvSpPr>
          <p:spPr bwMode="auto">
            <a:xfrm>
              <a:off x="1312554" y="4062050"/>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sp>
          <p:nvSpPr>
            <p:cNvPr id="88" name="Rectangle 87"/>
            <p:cNvSpPr/>
            <p:nvPr/>
          </p:nvSpPr>
          <p:spPr bwMode="auto">
            <a:xfrm>
              <a:off x="2028841" y="4062050"/>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sp>
          <p:nvSpPr>
            <p:cNvPr id="92" name="Rectangle 91"/>
            <p:cNvSpPr/>
            <p:nvPr/>
          </p:nvSpPr>
          <p:spPr bwMode="auto">
            <a:xfrm>
              <a:off x="1700345" y="4062050"/>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grpSp>
      <p:grpSp>
        <p:nvGrpSpPr>
          <p:cNvPr id="7" name="Group 6"/>
          <p:cNvGrpSpPr/>
          <p:nvPr/>
        </p:nvGrpSpPr>
        <p:grpSpPr>
          <a:xfrm>
            <a:off x="3333081" y="5124805"/>
            <a:ext cx="1193607" cy="163424"/>
            <a:chOff x="871339" y="5182262"/>
            <a:chExt cx="1217714" cy="166724"/>
          </a:xfrm>
        </p:grpSpPr>
        <p:sp>
          <p:nvSpPr>
            <p:cNvPr id="84" name="Rectangle 83"/>
            <p:cNvSpPr/>
            <p:nvPr/>
          </p:nvSpPr>
          <p:spPr bwMode="auto">
            <a:xfrm>
              <a:off x="1236854" y="5182262"/>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sp>
          <p:nvSpPr>
            <p:cNvPr id="85" name="Rectangle 84"/>
            <p:cNvSpPr/>
            <p:nvPr/>
          </p:nvSpPr>
          <p:spPr bwMode="auto">
            <a:xfrm>
              <a:off x="1922973" y="5182262"/>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sp>
          <p:nvSpPr>
            <p:cNvPr id="91" name="Rectangle 90"/>
            <p:cNvSpPr/>
            <p:nvPr/>
          </p:nvSpPr>
          <p:spPr bwMode="auto">
            <a:xfrm>
              <a:off x="1547788" y="5182262"/>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sp>
          <p:nvSpPr>
            <p:cNvPr id="93" name="Rectangle 92"/>
            <p:cNvSpPr/>
            <p:nvPr/>
          </p:nvSpPr>
          <p:spPr bwMode="auto">
            <a:xfrm>
              <a:off x="871339" y="5182262"/>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grpSp>
      <p:grpSp>
        <p:nvGrpSpPr>
          <p:cNvPr id="13" name="Group 12"/>
          <p:cNvGrpSpPr/>
          <p:nvPr/>
        </p:nvGrpSpPr>
        <p:grpSpPr>
          <a:xfrm>
            <a:off x="4613688" y="4359060"/>
            <a:ext cx="496421" cy="163424"/>
            <a:chOff x="2072794" y="4398616"/>
            <a:chExt cx="506447" cy="166724"/>
          </a:xfrm>
        </p:grpSpPr>
        <p:sp>
          <p:nvSpPr>
            <p:cNvPr id="86" name="Rectangle 85"/>
            <p:cNvSpPr/>
            <p:nvPr/>
          </p:nvSpPr>
          <p:spPr bwMode="auto">
            <a:xfrm>
              <a:off x="2413161" y="4398616"/>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sp>
          <p:nvSpPr>
            <p:cNvPr id="90" name="Rectangle 89"/>
            <p:cNvSpPr/>
            <p:nvPr/>
          </p:nvSpPr>
          <p:spPr bwMode="auto">
            <a:xfrm>
              <a:off x="2072794" y="4398616"/>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grpSp>
      <p:grpSp>
        <p:nvGrpSpPr>
          <p:cNvPr id="16" name="Group 15"/>
          <p:cNvGrpSpPr/>
          <p:nvPr/>
        </p:nvGrpSpPr>
        <p:grpSpPr>
          <a:xfrm>
            <a:off x="2690132" y="4359060"/>
            <a:ext cx="540357" cy="163424"/>
            <a:chOff x="527448" y="4398811"/>
            <a:chExt cx="551270" cy="166724"/>
          </a:xfrm>
        </p:grpSpPr>
        <p:sp>
          <p:nvSpPr>
            <p:cNvPr id="83" name="Rectangle 82"/>
            <p:cNvSpPr/>
            <p:nvPr/>
          </p:nvSpPr>
          <p:spPr bwMode="auto">
            <a:xfrm>
              <a:off x="912638" y="4398811"/>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sp>
          <p:nvSpPr>
            <p:cNvPr id="89" name="Rectangle 88"/>
            <p:cNvSpPr/>
            <p:nvPr/>
          </p:nvSpPr>
          <p:spPr bwMode="auto">
            <a:xfrm>
              <a:off x="527448" y="4398811"/>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2000" kern="0">
                <a:gradFill>
                  <a:gsLst>
                    <a:gs pos="0">
                      <a:srgbClr val="FFFFFF"/>
                    </a:gs>
                    <a:gs pos="100000">
                      <a:srgbClr val="FFFFFF"/>
                    </a:gs>
                  </a:gsLst>
                  <a:lin ang="5400000" scaled="0"/>
                </a:gradFill>
                <a:latin typeface="Segoe UI"/>
              </a:endParaRPr>
            </a:p>
          </p:txBody>
        </p:sp>
      </p:grpSp>
      <p:sp>
        <p:nvSpPr>
          <p:cNvPr id="17" name="TextBox 16"/>
          <p:cNvSpPr txBox="1"/>
          <p:nvPr/>
        </p:nvSpPr>
        <p:spPr>
          <a:xfrm>
            <a:off x="3257723" y="3162569"/>
            <a:ext cx="1487169" cy="538879"/>
          </a:xfrm>
          <a:prstGeom prst="rect">
            <a:avLst/>
          </a:prstGeom>
          <a:noFill/>
        </p:spPr>
        <p:txBody>
          <a:bodyPr wrap="none" lIns="179259" tIns="143407" rIns="179259" bIns="143407" rtlCol="0">
            <a:spAutoFit/>
          </a:bodyPr>
          <a:lstStyle/>
          <a:p>
            <a:pPr defTabSz="914225">
              <a:lnSpc>
                <a:spcPct val="90000"/>
              </a:lnSpc>
              <a:spcAft>
                <a:spcPts val="588"/>
              </a:spcAft>
              <a:defRPr/>
            </a:pPr>
            <a:r>
              <a:rPr lang="en-US" sz="1765" b="1" kern="0">
                <a:gradFill>
                  <a:gsLst>
                    <a:gs pos="100000">
                      <a:srgbClr val="FFFFFF"/>
                    </a:gs>
                    <a:gs pos="0">
                      <a:srgbClr val="FFFFFF"/>
                    </a:gs>
                  </a:gsLst>
                  <a:lin ang="5400000" scaled="0"/>
                </a:gradFill>
                <a:latin typeface="Segoe UI"/>
              </a:rPr>
              <a:t>Event Hub</a:t>
            </a:r>
          </a:p>
        </p:txBody>
      </p:sp>
      <p:sp>
        <p:nvSpPr>
          <p:cNvPr id="94" name="Rectangle 93"/>
          <p:cNvSpPr/>
          <p:nvPr/>
        </p:nvSpPr>
        <p:spPr bwMode="auto">
          <a:xfrm>
            <a:off x="1254490" y="6220560"/>
            <a:ext cx="162792" cy="1634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567" kern="0">
              <a:gradFill>
                <a:gsLst>
                  <a:gs pos="0">
                    <a:srgbClr val="FFFFFF"/>
                  </a:gs>
                  <a:gs pos="100000">
                    <a:srgbClr val="FFFFFF"/>
                  </a:gs>
                </a:gsLst>
                <a:lin ang="5400000" scaled="0"/>
              </a:gradFill>
              <a:latin typeface="Segoe UI"/>
            </a:endParaRPr>
          </a:p>
        </p:txBody>
      </p:sp>
      <p:sp>
        <p:nvSpPr>
          <p:cNvPr id="95" name="Rectangle 94"/>
          <p:cNvSpPr/>
          <p:nvPr/>
        </p:nvSpPr>
        <p:spPr bwMode="auto">
          <a:xfrm>
            <a:off x="1267049" y="5916756"/>
            <a:ext cx="162792" cy="1634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a:defRPr/>
            </a:pPr>
            <a:endParaRPr lang="en-US" sz="1567" kern="0">
              <a:solidFill>
                <a:srgbClr val="FFFFFF">
                  <a:lumMod val="95000"/>
                </a:srgbClr>
              </a:solidFill>
              <a:latin typeface="Segoe UI"/>
            </a:endParaRPr>
          </a:p>
        </p:txBody>
      </p:sp>
    </p:spTree>
    <p:extLst>
      <p:ext uri="{BB962C8B-B14F-4D97-AF65-F5344CB8AC3E}">
        <p14:creationId xmlns:p14="http://schemas.microsoft.com/office/powerpoint/2010/main" val="190298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 2016 </a:t>
            </a:r>
            <a:r>
              <a:rPr lang="en-US" dirty="0" err="1"/>
              <a:t>PolyBase</a:t>
            </a:r>
            <a:r>
              <a:rPr lang="en-US" dirty="0"/>
              <a:t/>
            </a:r>
            <a:br>
              <a:rPr lang="en-US" dirty="0"/>
            </a:br>
            <a:r>
              <a:rPr lang="en-US" sz="2745" dirty="0"/>
              <a:t>Combining relational &amp; big data</a:t>
            </a:r>
          </a:p>
        </p:txBody>
      </p:sp>
      <p:grpSp>
        <p:nvGrpSpPr>
          <p:cNvPr id="5" name="Group 4"/>
          <p:cNvGrpSpPr/>
          <p:nvPr/>
        </p:nvGrpSpPr>
        <p:grpSpPr>
          <a:xfrm>
            <a:off x="1421774" y="3818808"/>
            <a:ext cx="1326663" cy="828782"/>
            <a:chOff x="1230528" y="3607143"/>
            <a:chExt cx="1353650" cy="845641"/>
          </a:xfrm>
        </p:grpSpPr>
        <p:sp>
          <p:nvSpPr>
            <p:cNvPr id="6" name="TextBox 5"/>
            <p:cNvSpPr txBox="1"/>
            <p:nvPr/>
          </p:nvSpPr>
          <p:spPr>
            <a:xfrm>
              <a:off x="1230528" y="3607143"/>
              <a:ext cx="1353650" cy="845641"/>
            </a:xfrm>
            <a:prstGeom prst="rect">
              <a:avLst/>
            </a:prstGeom>
            <a:noFill/>
          </p:spPr>
          <p:txBody>
            <a:bodyPr wrap="square" lIns="89617" tIns="143366" rIns="179208" bIns="143366" rtlCol="0">
              <a:noAutofit/>
            </a:bodyPr>
            <a:lstStyle/>
            <a:p>
              <a:pPr defTabSz="912979">
                <a:lnSpc>
                  <a:spcPct val="90000"/>
                </a:lnSpc>
                <a:spcAft>
                  <a:spcPts val="588"/>
                </a:spcAft>
                <a:defRPr/>
              </a:pPr>
              <a:r>
                <a:rPr lang="en-US" sz="1370" kern="0" dirty="0">
                  <a:solidFill>
                    <a:srgbClr val="505050"/>
                  </a:solidFill>
                  <a:latin typeface="Segoe UI Semibold" panose="020B0702040204020203" pitchFamily="34" charset="0"/>
                  <a:cs typeface="Segoe UI Semibold" panose="020B0702040204020203" pitchFamily="34" charset="0"/>
                </a:rPr>
                <a:t> T-SQL query</a:t>
              </a:r>
            </a:p>
          </p:txBody>
        </p:sp>
        <p:sp>
          <p:nvSpPr>
            <p:cNvPr id="7" name="Right Arrow 6"/>
            <p:cNvSpPr/>
            <p:nvPr/>
          </p:nvSpPr>
          <p:spPr bwMode="auto">
            <a:xfrm>
              <a:off x="1375625" y="3937409"/>
              <a:ext cx="1188890" cy="182880"/>
            </a:xfrm>
            <a:prstGeom prst="right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grpSp>
      <p:grpSp>
        <p:nvGrpSpPr>
          <p:cNvPr id="8" name="Group 7"/>
          <p:cNvGrpSpPr/>
          <p:nvPr/>
        </p:nvGrpSpPr>
        <p:grpSpPr>
          <a:xfrm>
            <a:off x="2796764" y="2134590"/>
            <a:ext cx="3034809" cy="4212600"/>
            <a:chOff x="2559533" y="1974400"/>
            <a:chExt cx="3096542" cy="4298291"/>
          </a:xfrm>
        </p:grpSpPr>
        <p:sp>
          <p:nvSpPr>
            <p:cNvPr id="9" name="Right Brace 8"/>
            <p:cNvSpPr/>
            <p:nvPr/>
          </p:nvSpPr>
          <p:spPr>
            <a:xfrm flipV="1">
              <a:off x="5458476" y="2011491"/>
              <a:ext cx="197599" cy="4206240"/>
            </a:xfrm>
            <a:prstGeom prst="rightBrace">
              <a:avLst>
                <a:gd name="adj1" fmla="val 43816"/>
                <a:gd name="adj2" fmla="val 50000"/>
              </a:avLst>
            </a:prstGeom>
            <a:ln>
              <a:solidFill>
                <a:srgbClr val="FF8C00"/>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592" tIns="44796" rIns="89592" bIns="44796" numCol="1" spcCol="0" rtlCol="0" fromWordArt="0" anchor="ctr" anchorCtr="0" forceAA="0" compatLnSpc="1">
              <a:prstTxWarp prst="textNoShape">
                <a:avLst/>
              </a:prstTxWarp>
              <a:noAutofit/>
            </a:bodyPr>
            <a:lstStyle/>
            <a:p>
              <a:pPr algn="ctr" defTabSz="912803">
                <a:defRPr/>
              </a:pPr>
              <a:endParaRPr lang="en-US" sz="1765" kern="0">
                <a:solidFill>
                  <a:srgbClr val="000000"/>
                </a:solidFill>
                <a:latin typeface="Segoe UI"/>
              </a:endParaRPr>
            </a:p>
          </p:txBody>
        </p:sp>
        <p:sp>
          <p:nvSpPr>
            <p:cNvPr id="10" name="Right Brace 9"/>
            <p:cNvSpPr/>
            <p:nvPr/>
          </p:nvSpPr>
          <p:spPr>
            <a:xfrm flipH="1" flipV="1">
              <a:off x="2559533" y="2011491"/>
              <a:ext cx="197599" cy="4206240"/>
            </a:xfrm>
            <a:prstGeom prst="rightBrace">
              <a:avLst>
                <a:gd name="adj1" fmla="val 43816"/>
                <a:gd name="adj2" fmla="val 50000"/>
              </a:avLst>
            </a:prstGeom>
            <a:ln>
              <a:solidFill>
                <a:srgbClr val="FF8C00"/>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592" tIns="44796" rIns="89592" bIns="44796" numCol="1" spcCol="0" rtlCol="0" fromWordArt="0" anchor="ctr" anchorCtr="0" forceAA="0" compatLnSpc="1">
              <a:prstTxWarp prst="textNoShape">
                <a:avLst/>
              </a:prstTxWarp>
              <a:noAutofit/>
            </a:bodyPr>
            <a:lstStyle/>
            <a:p>
              <a:pPr algn="ctr" defTabSz="912803">
                <a:defRPr/>
              </a:pPr>
              <a:endParaRPr lang="en-US" sz="1765" kern="0">
                <a:solidFill>
                  <a:srgbClr val="000000"/>
                </a:solidFill>
                <a:latin typeface="Segoe UI"/>
              </a:endParaRPr>
            </a:p>
          </p:txBody>
        </p:sp>
        <p:grpSp>
          <p:nvGrpSpPr>
            <p:cNvPr id="11" name="Group 10"/>
            <p:cNvGrpSpPr/>
            <p:nvPr/>
          </p:nvGrpSpPr>
          <p:grpSpPr>
            <a:xfrm>
              <a:off x="2799700" y="1974400"/>
              <a:ext cx="2619188" cy="4298291"/>
              <a:chOff x="2799700" y="1974400"/>
              <a:chExt cx="2619188" cy="4298291"/>
            </a:xfrm>
          </p:grpSpPr>
          <p:sp>
            <p:nvSpPr>
              <p:cNvPr id="12" name="Rectangle 11"/>
              <p:cNvSpPr/>
              <p:nvPr/>
            </p:nvSpPr>
            <p:spPr bwMode="auto">
              <a:xfrm>
                <a:off x="2807494" y="1974400"/>
                <a:ext cx="2611394" cy="429829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89604" rIns="89604" bIns="143366" numCol="1" spcCol="0" rtlCol="0" fromWordArt="0" anchor="t" anchorCtr="0" forceAA="0" compatLnSpc="1">
                <a:prstTxWarp prst="textNoShape">
                  <a:avLst/>
                </a:prstTxWarp>
                <a:noAutofit/>
              </a:bodyPr>
              <a:lstStyle/>
              <a:p>
                <a:pPr defTabSz="913576">
                  <a:lnSpc>
                    <a:spcPct val="90000"/>
                  </a:lnSpc>
                  <a:defRPr/>
                </a:pPr>
                <a:endParaRPr lang="en-US" sz="1961" kern="0"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3" name="Freeform 12"/>
              <p:cNvSpPr>
                <a:spLocks noEditPoints="1"/>
              </p:cNvSpPr>
              <p:nvPr/>
            </p:nvSpPr>
            <p:spPr bwMode="auto">
              <a:xfrm>
                <a:off x="3776824" y="5514687"/>
                <a:ext cx="293400" cy="70479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chemeClr val="bg1"/>
              </a:solidFill>
              <a:ln>
                <a:noFill/>
              </a:ln>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3">
                  <a:solidFill>
                    <a:srgbClr val="000000"/>
                  </a:solidFill>
                </a:endParaRPr>
              </a:p>
            </p:txBody>
          </p:sp>
          <p:sp>
            <p:nvSpPr>
              <p:cNvPr id="14" name="Freeform 13"/>
              <p:cNvSpPr>
                <a:spLocks noEditPoints="1"/>
              </p:cNvSpPr>
              <p:nvPr/>
            </p:nvSpPr>
            <p:spPr bwMode="auto">
              <a:xfrm>
                <a:off x="4098926" y="5514687"/>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chemeClr val="bg1">
                  <a:alpha val="70000"/>
                </a:schemeClr>
              </a:solidFill>
              <a:ln>
                <a:noFill/>
              </a:ln>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3">
                  <a:solidFill>
                    <a:srgbClr val="000000"/>
                  </a:solidFill>
                </a:endParaRPr>
              </a:p>
            </p:txBody>
          </p:sp>
          <p:sp>
            <p:nvSpPr>
              <p:cNvPr id="15" name="Freeform 14"/>
              <p:cNvSpPr>
                <a:spLocks noEditPoints="1"/>
              </p:cNvSpPr>
              <p:nvPr/>
            </p:nvSpPr>
            <p:spPr bwMode="auto">
              <a:xfrm>
                <a:off x="4389137" y="5619928"/>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bg1"/>
              </a:solidFill>
              <a:ln>
                <a:noFill/>
              </a:ln>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3">
                  <a:solidFill>
                    <a:srgbClr val="000000"/>
                  </a:solidFill>
                </a:endParaRPr>
              </a:p>
            </p:txBody>
          </p:sp>
          <p:sp>
            <p:nvSpPr>
              <p:cNvPr id="16" name="Freeform 15"/>
              <p:cNvSpPr>
                <a:spLocks noEditPoints="1"/>
              </p:cNvSpPr>
              <p:nvPr/>
            </p:nvSpPr>
            <p:spPr bwMode="auto">
              <a:xfrm>
                <a:off x="2875241" y="5514687"/>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chemeClr val="bg1">
                  <a:alpha val="70000"/>
                </a:schemeClr>
              </a:solidFill>
              <a:ln>
                <a:noFill/>
              </a:ln>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3">
                  <a:solidFill>
                    <a:srgbClr val="000000"/>
                  </a:solidFill>
                </a:endParaRPr>
              </a:p>
            </p:txBody>
          </p:sp>
          <p:sp>
            <p:nvSpPr>
              <p:cNvPr id="17" name="Freeform 16"/>
              <p:cNvSpPr>
                <a:spLocks noEditPoints="1"/>
              </p:cNvSpPr>
              <p:nvPr/>
            </p:nvSpPr>
            <p:spPr bwMode="auto">
              <a:xfrm>
                <a:off x="3489148" y="5667763"/>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chemeClr val="bg1">
                  <a:alpha val="70000"/>
                </a:schemeClr>
              </a:solidFill>
              <a:ln>
                <a:noFill/>
              </a:ln>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3">
                  <a:solidFill>
                    <a:srgbClr val="000000"/>
                  </a:solidFill>
                </a:endParaRPr>
              </a:p>
            </p:txBody>
          </p:sp>
          <p:sp>
            <p:nvSpPr>
              <p:cNvPr id="18" name="Freeform 17"/>
              <p:cNvSpPr>
                <a:spLocks noEditPoints="1"/>
              </p:cNvSpPr>
              <p:nvPr/>
            </p:nvSpPr>
            <p:spPr bwMode="auto">
              <a:xfrm>
                <a:off x="3165453" y="5619928"/>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bg1"/>
              </a:solidFill>
              <a:ln>
                <a:noFill/>
              </a:ln>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3">
                  <a:solidFill>
                    <a:srgbClr val="000000"/>
                  </a:solidFill>
                </a:endParaRPr>
              </a:p>
            </p:txBody>
          </p:sp>
          <p:sp>
            <p:nvSpPr>
              <p:cNvPr id="19" name="Freeform 18"/>
              <p:cNvSpPr>
                <a:spLocks noEditPoints="1"/>
              </p:cNvSpPr>
              <p:nvPr/>
            </p:nvSpPr>
            <p:spPr bwMode="auto">
              <a:xfrm>
                <a:off x="4716470" y="5567370"/>
                <a:ext cx="261509" cy="652113"/>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chemeClr val="bg1">
                  <a:alpha val="70000"/>
                </a:schemeClr>
              </a:solidFill>
              <a:ln>
                <a:noFill/>
              </a:ln>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3">
                  <a:solidFill>
                    <a:srgbClr val="000000"/>
                  </a:solidFill>
                </a:endParaRPr>
              </a:p>
            </p:txBody>
          </p:sp>
          <p:sp>
            <p:nvSpPr>
              <p:cNvPr id="20" name="Freeform 19"/>
              <p:cNvSpPr>
                <a:spLocks noEditPoints="1"/>
              </p:cNvSpPr>
              <p:nvPr/>
            </p:nvSpPr>
            <p:spPr bwMode="auto">
              <a:xfrm>
                <a:off x="5006682" y="5664744"/>
                <a:ext cx="294995" cy="55474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bg1"/>
              </a:solidFill>
              <a:ln>
                <a:noFill/>
              </a:ln>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3">
                  <a:solidFill>
                    <a:srgbClr val="000000"/>
                  </a:solidFill>
                </a:endParaRPr>
              </a:p>
            </p:txBody>
          </p:sp>
          <p:sp>
            <p:nvSpPr>
              <p:cNvPr id="21" name="TextBox 20"/>
              <p:cNvSpPr txBox="1"/>
              <p:nvPr/>
            </p:nvSpPr>
            <p:spPr>
              <a:xfrm>
                <a:off x="2799700" y="4497168"/>
                <a:ext cx="1449887" cy="397874"/>
              </a:xfrm>
              <a:prstGeom prst="rect">
                <a:avLst/>
              </a:prstGeom>
              <a:noFill/>
            </p:spPr>
            <p:txBody>
              <a:bodyPr wrap="square" lIns="179208" tIns="143366" rIns="179208" bIns="143366" rtlCol="0">
                <a:noAutofit/>
              </a:bodyPr>
              <a:lstStyle/>
              <a:p>
                <a:pPr defTabSz="912979">
                  <a:lnSpc>
                    <a:spcPct val="90000"/>
                  </a:lnSpc>
                  <a:spcAft>
                    <a:spcPts val="588"/>
                  </a:spcAft>
                  <a:defRPr/>
                </a:pPr>
                <a:r>
                  <a:rPr lang="en-US" sz="1567" kern="0" dirty="0">
                    <a:solidFill>
                      <a:srgbClr val="505050"/>
                    </a:solidFill>
                    <a:latin typeface="Segoe UI Semibold" panose="020B0702040204020203" pitchFamily="34" charset="0"/>
                    <a:cs typeface="Segoe UI Semibold" panose="020B0702040204020203" pitchFamily="34" charset="0"/>
                  </a:rPr>
                  <a:t>SQL Server</a:t>
                </a:r>
              </a:p>
            </p:txBody>
          </p:sp>
          <p:sp>
            <p:nvSpPr>
              <p:cNvPr id="22" name="Freeform 21"/>
              <p:cNvSpPr>
                <a:spLocks/>
              </p:cNvSpPr>
              <p:nvPr/>
            </p:nvSpPr>
            <p:spPr bwMode="auto">
              <a:xfrm flipH="1">
                <a:off x="4144836" y="3674910"/>
                <a:ext cx="1030878" cy="72298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lumMod val="75000"/>
                </a:schemeClr>
              </a:solidFill>
              <a:ln>
                <a:noFill/>
              </a:ln>
            </p:spPr>
            <p:txBody>
              <a:bodyPr vert="horz" wrap="square" lIns="89604" tIns="44802" rIns="89604" bIns="44802" numCol="1" anchor="t" anchorCtr="0" compatLnSpc="1">
                <a:prstTxWarp prst="textNoShape">
                  <a:avLst/>
                </a:prstTxWarp>
              </a:bodyPr>
              <a:lstStyle/>
              <a:p>
                <a:pPr defTabSz="912979">
                  <a:defRPr/>
                </a:pPr>
                <a:endParaRPr lang="en-IN" sz="1765" kern="0">
                  <a:solidFill>
                    <a:srgbClr val="000000"/>
                  </a:solidFill>
                  <a:latin typeface="Segoe UI"/>
                </a:endParaRPr>
              </a:p>
            </p:txBody>
          </p:sp>
          <p:sp>
            <p:nvSpPr>
              <p:cNvPr id="23" name="TextBox 22"/>
              <p:cNvSpPr txBox="1"/>
              <p:nvPr/>
            </p:nvSpPr>
            <p:spPr>
              <a:xfrm>
                <a:off x="4215037" y="4502717"/>
                <a:ext cx="1159612" cy="386777"/>
              </a:xfrm>
              <a:prstGeom prst="rect">
                <a:avLst/>
              </a:prstGeom>
              <a:noFill/>
            </p:spPr>
            <p:txBody>
              <a:bodyPr wrap="square" lIns="179208" tIns="143366" rIns="179208" bIns="143366" rtlCol="0">
                <a:noAutofit/>
              </a:bodyPr>
              <a:lstStyle/>
              <a:p>
                <a:pPr defTabSz="912979">
                  <a:lnSpc>
                    <a:spcPct val="90000"/>
                  </a:lnSpc>
                  <a:spcAft>
                    <a:spcPts val="588"/>
                  </a:spcAft>
                  <a:defRPr/>
                </a:pPr>
                <a:r>
                  <a:rPr lang="en-US" sz="1567" kern="0" dirty="0">
                    <a:solidFill>
                      <a:srgbClr val="505050"/>
                    </a:solidFill>
                    <a:latin typeface="Segoe UI Semibold" panose="020B0702040204020203" pitchFamily="34" charset="0"/>
                    <a:cs typeface="Segoe UI Semibold" panose="020B0702040204020203" pitchFamily="34" charset="0"/>
                  </a:rPr>
                  <a:t>Hadoop</a:t>
                </a:r>
              </a:p>
            </p:txBody>
          </p:sp>
          <p:grpSp>
            <p:nvGrpSpPr>
              <p:cNvPr id="24" name="Group 23"/>
              <p:cNvGrpSpPr>
                <a:grpSpLocks noChangeAspect="1"/>
              </p:cNvGrpSpPr>
              <p:nvPr/>
            </p:nvGrpSpPr>
            <p:grpSpPr>
              <a:xfrm>
                <a:off x="3158883" y="3447945"/>
                <a:ext cx="731520" cy="949952"/>
                <a:chOff x="7716230" y="2584442"/>
                <a:chExt cx="822843" cy="1068544"/>
              </a:xfrm>
            </p:grpSpPr>
            <p:sp>
              <p:nvSpPr>
                <p:cNvPr id="26" name="Oval 25"/>
                <p:cNvSpPr>
                  <a:spLocks noChangeArrowheads="1"/>
                </p:cNvSpPr>
                <p:nvPr/>
              </p:nvSpPr>
              <p:spPr bwMode="auto">
                <a:xfrm>
                  <a:off x="7730307" y="2584442"/>
                  <a:ext cx="794690" cy="151004"/>
                </a:xfrm>
                <a:prstGeom prst="ellipse">
                  <a:avLst/>
                </a:prstGeom>
                <a:solidFill>
                  <a:srgbClr val="FF8C00"/>
                </a:solidFill>
                <a:ln>
                  <a:noFill/>
                </a:ln>
                <a:extLst/>
              </p:spPr>
              <p:txBody>
                <a:bodyPr vert="horz" wrap="square" lIns="89592" tIns="44796" rIns="89592" bIns="44796" numCol="1" anchor="t" anchorCtr="0" compatLnSpc="1">
                  <a:prstTxWarp prst="textNoShape">
                    <a:avLst/>
                  </a:prstTxWarp>
                </a:bodyPr>
                <a:lstStyle/>
                <a:p>
                  <a:pPr defTabSz="913698">
                    <a:defRPr/>
                  </a:pPr>
                  <a:endParaRPr lang="en-US" sz="1765" kern="0">
                    <a:solidFill>
                      <a:srgbClr val="FFFFFF"/>
                    </a:solidFill>
                    <a:latin typeface="Segoe UI"/>
                  </a:endParaRPr>
                </a:p>
              </p:txBody>
            </p:sp>
            <p:sp>
              <p:nvSpPr>
                <p:cNvPr id="27" name="Freeform 123"/>
                <p:cNvSpPr>
                  <a:spLocks noEditPoints="1"/>
                </p:cNvSpPr>
                <p:nvPr/>
              </p:nvSpPr>
              <p:spPr bwMode="auto">
                <a:xfrm>
                  <a:off x="7716230" y="2689379"/>
                  <a:ext cx="822843" cy="96360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C000"/>
                </a:solidFill>
                <a:ln>
                  <a:noFill/>
                </a:ln>
                <a:extLst/>
              </p:spPr>
              <p:txBody>
                <a:bodyPr vert="horz" wrap="square" lIns="89592" tIns="44796" rIns="89592" bIns="44796" numCol="1" anchor="t" anchorCtr="0" compatLnSpc="1">
                  <a:prstTxWarp prst="textNoShape">
                    <a:avLst/>
                  </a:prstTxWarp>
                </a:bodyPr>
                <a:lstStyle/>
                <a:p>
                  <a:pPr defTabSz="913698">
                    <a:defRPr/>
                  </a:pPr>
                  <a:endParaRPr lang="en-US" sz="1765" kern="0">
                    <a:solidFill>
                      <a:srgbClr val="FFFFFF"/>
                    </a:solidFill>
                    <a:latin typeface="Segoe UI"/>
                  </a:endParaRPr>
                </a:p>
              </p:txBody>
            </p:sp>
          </p:grpSp>
          <p:sp>
            <p:nvSpPr>
              <p:cNvPr id="25" name="Freeform 24"/>
              <p:cNvSpPr>
                <a:spLocks/>
              </p:cNvSpPr>
              <p:nvPr/>
            </p:nvSpPr>
            <p:spPr bwMode="auto">
              <a:xfrm>
                <a:off x="4213629" y="2041758"/>
                <a:ext cx="1135092" cy="697497"/>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alpha val="66000"/>
                </a:schemeClr>
              </a:solidFill>
              <a:ln>
                <a:noFill/>
              </a:ln>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3" dirty="0">
                  <a:solidFill>
                    <a:srgbClr val="000000"/>
                  </a:solidFill>
                </a:endParaRPr>
              </a:p>
            </p:txBody>
          </p:sp>
        </p:grpSp>
      </p:grpSp>
      <p:grpSp>
        <p:nvGrpSpPr>
          <p:cNvPr id="28" name="Group 27"/>
          <p:cNvGrpSpPr/>
          <p:nvPr/>
        </p:nvGrpSpPr>
        <p:grpSpPr>
          <a:xfrm>
            <a:off x="5800937" y="3069523"/>
            <a:ext cx="1366652" cy="2024753"/>
            <a:chOff x="5684731" y="2928355"/>
            <a:chExt cx="1585650" cy="2201631"/>
          </a:xfrm>
        </p:grpSpPr>
        <p:sp>
          <p:nvSpPr>
            <p:cNvPr id="29" name="Vertical Scroll 28"/>
            <p:cNvSpPr/>
            <p:nvPr/>
          </p:nvSpPr>
          <p:spPr bwMode="auto">
            <a:xfrm>
              <a:off x="5684731" y="2928355"/>
              <a:ext cx="1585650" cy="2145293"/>
            </a:xfrm>
            <a:prstGeom prst="verticalScroll">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0" name="TextBox 29"/>
            <p:cNvSpPr txBox="1"/>
            <p:nvPr/>
          </p:nvSpPr>
          <p:spPr>
            <a:xfrm>
              <a:off x="5966737" y="3116321"/>
              <a:ext cx="1119283" cy="2013665"/>
            </a:xfrm>
            <a:prstGeom prst="rect">
              <a:avLst/>
            </a:prstGeom>
            <a:noFill/>
          </p:spPr>
          <p:txBody>
            <a:bodyPr wrap="none" lIns="89617" tIns="143387" rIns="179234" bIns="143387" rtlCol="0">
              <a:noAutofit/>
            </a:bodyPr>
            <a:lstStyle/>
            <a:p>
              <a:pPr defTabSz="913154">
                <a:lnSpc>
                  <a:spcPct val="90000"/>
                </a:lnSpc>
                <a:spcAft>
                  <a:spcPts val="588"/>
                </a:spcAft>
                <a:defRPr/>
              </a:pPr>
              <a:r>
                <a:rPr lang="en-US" sz="1567" kern="0" dirty="0">
                  <a:solidFill>
                    <a:srgbClr val="FF8C00"/>
                  </a:solidFill>
                  <a:latin typeface="Segoe UI"/>
                </a:rPr>
                <a:t>Predicted</a:t>
              </a:r>
              <a:br>
                <a:rPr lang="en-US" sz="1567" kern="0" dirty="0">
                  <a:solidFill>
                    <a:srgbClr val="FF8C00"/>
                  </a:solidFill>
                  <a:latin typeface="Segoe UI"/>
                </a:rPr>
              </a:br>
              <a:r>
                <a:rPr lang="en-US" sz="1567" kern="0" dirty="0">
                  <a:solidFill>
                    <a:srgbClr val="FF8C00"/>
                  </a:solidFill>
                  <a:latin typeface="Segoe UI"/>
                </a:rPr>
                <a:t>premium:</a:t>
              </a:r>
              <a:endParaRPr lang="en-US" sz="588" kern="0" dirty="0">
                <a:solidFill>
                  <a:srgbClr val="C00000"/>
                </a:solidFill>
                <a:latin typeface="Segoe UI"/>
              </a:endParaRPr>
            </a:p>
            <a:p>
              <a:pPr defTabSz="913154">
                <a:lnSpc>
                  <a:spcPct val="90000"/>
                </a:lnSpc>
                <a:spcAft>
                  <a:spcPts val="588"/>
                </a:spcAft>
                <a:defRPr/>
              </a:pPr>
              <a:r>
                <a:rPr lang="en-US" sz="588" kern="0" dirty="0">
                  <a:solidFill>
                    <a:srgbClr val="FF8C00"/>
                  </a:solidFill>
                  <a:latin typeface="Segoe UI"/>
                </a:rPr>
                <a:t>************************</a:t>
              </a:r>
            </a:p>
            <a:p>
              <a:pPr defTabSz="913154">
                <a:lnSpc>
                  <a:spcPct val="90000"/>
                </a:lnSpc>
                <a:spcAft>
                  <a:spcPts val="588"/>
                </a:spcAft>
                <a:defRPr/>
              </a:pPr>
              <a:r>
                <a:rPr lang="en-US" sz="588" kern="0" dirty="0">
                  <a:solidFill>
                    <a:srgbClr val="FF8C00"/>
                  </a:solidFill>
                  <a:latin typeface="Segoe UI"/>
                </a:rPr>
                <a:t>**********************</a:t>
              </a:r>
            </a:p>
            <a:p>
              <a:pPr defTabSz="913154">
                <a:lnSpc>
                  <a:spcPct val="90000"/>
                </a:lnSpc>
                <a:spcAft>
                  <a:spcPts val="588"/>
                </a:spcAft>
                <a:defRPr/>
              </a:pPr>
              <a:r>
                <a:rPr lang="en-US" sz="588" kern="0" dirty="0">
                  <a:solidFill>
                    <a:srgbClr val="FF8C00"/>
                  </a:solidFill>
                  <a:latin typeface="Segoe UI"/>
                </a:rPr>
                <a:t>*********************</a:t>
              </a:r>
            </a:p>
            <a:p>
              <a:pPr defTabSz="913154">
                <a:lnSpc>
                  <a:spcPct val="90000"/>
                </a:lnSpc>
                <a:spcAft>
                  <a:spcPts val="588"/>
                </a:spcAft>
                <a:defRPr/>
              </a:pPr>
              <a:r>
                <a:rPr lang="en-US" sz="588" kern="0" dirty="0">
                  <a:solidFill>
                    <a:srgbClr val="FF8C00"/>
                  </a:solidFill>
                  <a:latin typeface="Segoe UI"/>
                </a:rPr>
                <a:t>**********************</a:t>
              </a:r>
            </a:p>
            <a:p>
              <a:pPr defTabSz="913154">
                <a:lnSpc>
                  <a:spcPct val="90000"/>
                </a:lnSpc>
                <a:spcAft>
                  <a:spcPts val="1200"/>
                </a:spcAft>
                <a:defRPr/>
              </a:pPr>
              <a:r>
                <a:rPr lang="en-US" sz="588" kern="0" dirty="0">
                  <a:solidFill>
                    <a:srgbClr val="FF8C00"/>
                  </a:solidFill>
                  <a:latin typeface="Segoe UI"/>
                </a:rPr>
                <a:t>***********************</a:t>
              </a:r>
            </a:p>
            <a:p>
              <a:pPr defTabSz="913154">
                <a:lnSpc>
                  <a:spcPct val="90000"/>
                </a:lnSpc>
                <a:spcAft>
                  <a:spcPts val="588"/>
                </a:spcAft>
                <a:defRPr/>
              </a:pPr>
              <a:r>
                <a:rPr lang="en-US" sz="1370" kern="0" dirty="0">
                  <a:solidFill>
                    <a:srgbClr val="C00000"/>
                  </a:solidFill>
                  <a:latin typeface="Segoe UI"/>
                </a:rPr>
                <a:t> </a:t>
              </a:r>
              <a:r>
                <a:rPr lang="en-US" sz="1370" kern="0" dirty="0">
                  <a:solidFill>
                    <a:srgbClr val="FF8C00"/>
                  </a:solidFill>
                  <a:latin typeface="Segoe UI"/>
                </a:rPr>
                <a:t>$658.39</a:t>
              </a:r>
            </a:p>
            <a:p>
              <a:pPr defTabSz="913154">
                <a:lnSpc>
                  <a:spcPct val="90000"/>
                </a:lnSpc>
                <a:spcAft>
                  <a:spcPts val="588"/>
                </a:spcAft>
                <a:defRPr/>
              </a:pPr>
              <a:endParaRPr lang="en-US" sz="588" kern="0" dirty="0">
                <a:solidFill>
                  <a:srgbClr val="C00000"/>
                </a:solidFill>
                <a:latin typeface="Segoe UI"/>
              </a:endParaRPr>
            </a:p>
          </p:txBody>
        </p:sp>
      </p:grpSp>
      <p:cxnSp>
        <p:nvCxnSpPr>
          <p:cNvPr id="31" name="Straight Connector 30"/>
          <p:cNvCxnSpPr/>
          <p:nvPr/>
        </p:nvCxnSpPr>
        <p:spPr>
          <a:xfrm flipH="1">
            <a:off x="1831586" y="4464325"/>
            <a:ext cx="1497211" cy="826403"/>
          </a:xfrm>
          <a:prstGeom prst="line">
            <a:avLst/>
          </a:prstGeom>
          <a:ln w="15875">
            <a:solidFill>
              <a:srgbClr val="FF8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5224432" y="4509768"/>
            <a:ext cx="723619" cy="1079398"/>
          </a:xfrm>
          <a:prstGeom prst="line">
            <a:avLst/>
          </a:prstGeom>
          <a:ln w="15875">
            <a:solidFill>
              <a:srgbClr val="FF8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881276" y="5608627"/>
            <a:ext cx="736560" cy="684984"/>
            <a:chOff x="5881214" y="5411101"/>
            <a:chExt cx="736770" cy="685178"/>
          </a:xfrm>
        </p:grpSpPr>
        <p:sp>
          <p:nvSpPr>
            <p:cNvPr id="34" name="Freeform 127"/>
            <p:cNvSpPr>
              <a:spLocks noEditPoints="1"/>
            </p:cNvSpPr>
            <p:nvPr/>
          </p:nvSpPr>
          <p:spPr bwMode="black">
            <a:xfrm>
              <a:off x="5939094" y="5543453"/>
              <a:ext cx="678890" cy="552826"/>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accent1">
                <a:lumMod val="75000"/>
              </a:schemeClr>
            </a:solidFill>
            <a:ln>
              <a:noFill/>
            </a:ln>
            <a:extLst/>
          </p:spPr>
          <p:txBody>
            <a:bodyPr vert="horz" wrap="square" lIns="89617" tIns="44808" rIns="89617" bIns="44808" numCol="1" anchor="t" anchorCtr="0" compatLnSpc="1">
              <a:prstTxWarp prst="textNoShape">
                <a:avLst/>
              </a:prstTxWarp>
            </a:bodyPr>
            <a:lstStyle/>
            <a:p>
              <a:pPr defTabSz="913154">
                <a:defRPr/>
              </a:pPr>
              <a:endParaRPr lang="en-US" sz="1765" kern="0">
                <a:solidFill>
                  <a:srgbClr val="000000"/>
                </a:solidFill>
                <a:latin typeface="Segoe UI"/>
              </a:endParaRPr>
            </a:p>
          </p:txBody>
        </p:sp>
        <p:sp>
          <p:nvSpPr>
            <p:cNvPr id="35" name="Freeform 34"/>
            <p:cNvSpPr>
              <a:spLocks noChangeAspect="1"/>
            </p:cNvSpPr>
            <p:nvPr/>
          </p:nvSpPr>
          <p:spPr>
            <a:xfrm rot="19720331">
              <a:off x="5881214" y="5411101"/>
              <a:ext cx="274320" cy="127067"/>
            </a:xfrm>
            <a:custGeom>
              <a:avLst/>
              <a:gdLst/>
              <a:ahLst/>
              <a:cxnLst/>
              <a:rect l="l" t="t" r="r" b="b"/>
              <a:pathLst>
                <a:path w="2252662" h="1241074">
                  <a:moveTo>
                    <a:pt x="1168673" y="873897"/>
                  </a:moveTo>
                  <a:cubicBezTo>
                    <a:pt x="1422363" y="887818"/>
                    <a:pt x="1590476" y="1059404"/>
                    <a:pt x="1631156" y="1088674"/>
                  </a:cubicBezTo>
                  <a:lnTo>
                    <a:pt x="1490662" y="1236311"/>
                  </a:lnTo>
                  <a:cubicBezTo>
                    <a:pt x="1370013" y="1185512"/>
                    <a:pt x="1177924" y="929923"/>
                    <a:pt x="778668" y="1241074"/>
                  </a:cubicBezTo>
                  <a:lnTo>
                    <a:pt x="628650" y="1083911"/>
                  </a:lnTo>
                  <a:cubicBezTo>
                    <a:pt x="833438" y="913950"/>
                    <a:pt x="1016459" y="865543"/>
                    <a:pt x="1168673" y="873897"/>
                  </a:cubicBezTo>
                  <a:close/>
                  <a:moveTo>
                    <a:pt x="1167682" y="426778"/>
                  </a:moveTo>
                  <a:cubicBezTo>
                    <a:pt x="1582192" y="444172"/>
                    <a:pt x="1876127" y="724341"/>
                    <a:pt x="1943100" y="771966"/>
                  </a:cubicBezTo>
                  <a:lnTo>
                    <a:pt x="1795462" y="924366"/>
                  </a:lnTo>
                  <a:cubicBezTo>
                    <a:pt x="1635125" y="794985"/>
                    <a:pt x="1131887" y="386997"/>
                    <a:pt x="457200" y="914841"/>
                  </a:cubicBezTo>
                  <a:lnTo>
                    <a:pt x="314325" y="786253"/>
                  </a:lnTo>
                  <a:cubicBezTo>
                    <a:pt x="626864" y="500503"/>
                    <a:pt x="918976" y="416341"/>
                    <a:pt x="1167682" y="426778"/>
                  </a:cubicBezTo>
                  <a:close/>
                  <a:moveTo>
                    <a:pt x="1122266" y="14"/>
                  </a:moveTo>
                  <a:cubicBezTo>
                    <a:pt x="1684635" y="2525"/>
                    <a:pt x="2113756" y="340365"/>
                    <a:pt x="2252662" y="462404"/>
                  </a:cubicBezTo>
                  <a:lnTo>
                    <a:pt x="2114550" y="619567"/>
                  </a:lnTo>
                  <a:cubicBezTo>
                    <a:pt x="1916112" y="495742"/>
                    <a:pt x="1186656" y="-206726"/>
                    <a:pt x="147637" y="619567"/>
                  </a:cubicBezTo>
                  <a:lnTo>
                    <a:pt x="0" y="476692"/>
                  </a:lnTo>
                  <a:cubicBezTo>
                    <a:pt x="399455" y="117718"/>
                    <a:pt x="784845" y="-1493"/>
                    <a:pt x="1122266" y="14"/>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49">
                <a:defRPr/>
              </a:pPr>
              <a:endParaRPr lang="en-US" sz="1200" kern="0" dirty="0" err="1">
                <a:solidFill>
                  <a:srgbClr val="FFFFFF"/>
                </a:solidFill>
                <a:latin typeface="Segoe UI"/>
              </a:endParaRPr>
            </a:p>
          </p:txBody>
        </p:sp>
      </p:grpSp>
      <p:grpSp>
        <p:nvGrpSpPr>
          <p:cNvPr id="36" name="Group 35"/>
          <p:cNvGrpSpPr>
            <a:grpSpLocks noChangeAspect="1"/>
          </p:cNvGrpSpPr>
          <p:nvPr/>
        </p:nvGrpSpPr>
        <p:grpSpPr>
          <a:xfrm>
            <a:off x="619491" y="3729369"/>
            <a:ext cx="893259" cy="537778"/>
            <a:chOff x="2152240" y="2615295"/>
            <a:chExt cx="671609" cy="404336"/>
          </a:xfrm>
        </p:grpSpPr>
        <p:sp>
          <p:nvSpPr>
            <p:cNvPr id="37" name="Rectangle 157"/>
            <p:cNvSpPr/>
            <p:nvPr/>
          </p:nvSpPr>
          <p:spPr bwMode="auto">
            <a:xfrm>
              <a:off x="2165188" y="2615296"/>
              <a:ext cx="471786" cy="347792"/>
            </a:xfrm>
            <a:custGeom>
              <a:avLst/>
              <a:gdLst>
                <a:gd name="connsiteX0" fmla="*/ 0 w 356963"/>
                <a:gd name="connsiteY0" fmla="*/ 0 h 607111"/>
                <a:gd name="connsiteX1" fmla="*/ 356963 w 356963"/>
                <a:gd name="connsiteY1" fmla="*/ 0 h 607111"/>
                <a:gd name="connsiteX2" fmla="*/ 356963 w 356963"/>
                <a:gd name="connsiteY2" fmla="*/ 607111 h 607111"/>
                <a:gd name="connsiteX3" fmla="*/ 0 w 356963"/>
                <a:gd name="connsiteY3" fmla="*/ 607111 h 607111"/>
                <a:gd name="connsiteX4" fmla="*/ 0 w 356963"/>
                <a:gd name="connsiteY4" fmla="*/ 0 h 607111"/>
                <a:gd name="connsiteX0" fmla="*/ 0 w 356963"/>
                <a:gd name="connsiteY0" fmla="*/ 0 h 607111"/>
                <a:gd name="connsiteX1" fmla="*/ 356963 w 356963"/>
                <a:gd name="connsiteY1" fmla="*/ 0 h 607111"/>
                <a:gd name="connsiteX2" fmla="*/ 0 w 356963"/>
                <a:gd name="connsiteY2" fmla="*/ 607111 h 607111"/>
                <a:gd name="connsiteX3" fmla="*/ 0 w 356963"/>
                <a:gd name="connsiteY3" fmla="*/ 0 h 607111"/>
              </a:gdLst>
              <a:ahLst/>
              <a:cxnLst>
                <a:cxn ang="0">
                  <a:pos x="connsiteX0" y="connsiteY0"/>
                </a:cxn>
                <a:cxn ang="0">
                  <a:pos x="connsiteX1" y="connsiteY1"/>
                </a:cxn>
                <a:cxn ang="0">
                  <a:pos x="connsiteX2" y="connsiteY2"/>
                </a:cxn>
                <a:cxn ang="0">
                  <a:pos x="connsiteX3" y="connsiteY3"/>
                </a:cxn>
              </a:cxnLst>
              <a:rect l="l" t="t" r="r" b="b"/>
              <a:pathLst>
                <a:path w="356963" h="607111">
                  <a:moveTo>
                    <a:pt x="0" y="0"/>
                  </a:moveTo>
                  <a:lnTo>
                    <a:pt x="356963" y="0"/>
                  </a:lnTo>
                  <a:lnTo>
                    <a:pt x="0" y="607111"/>
                  </a:lnTo>
                  <a:lnTo>
                    <a:pt x="0" y="0"/>
                  </a:lnTo>
                  <a:close/>
                </a:path>
              </a:pathLst>
            </a:custGeom>
            <a:solidFill>
              <a:schemeClr val="bg1">
                <a:alpha val="3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IN" sz="1961" b="1" kern="0" dirty="0" err="1">
                <a:solidFill>
                  <a:srgbClr val="FFFFFF"/>
                </a:solidFill>
                <a:latin typeface="Segoe UI Light"/>
                <a:ea typeface="Segoe UI" pitchFamily="34" charset="0"/>
                <a:cs typeface="Segoe UI" pitchFamily="34" charset="0"/>
              </a:endParaRPr>
            </a:p>
          </p:txBody>
        </p:sp>
        <p:grpSp>
          <p:nvGrpSpPr>
            <p:cNvPr id="38" name="Group 37"/>
            <p:cNvGrpSpPr/>
            <p:nvPr/>
          </p:nvGrpSpPr>
          <p:grpSpPr bwMode="black">
            <a:xfrm>
              <a:off x="2152240" y="2615295"/>
              <a:ext cx="671609" cy="404336"/>
              <a:chOff x="863600" y="2393157"/>
              <a:chExt cx="876300" cy="527844"/>
            </a:xfrm>
            <a:solidFill>
              <a:schemeClr val="tx1"/>
            </a:solidFill>
          </p:grpSpPr>
          <p:sp>
            <p:nvSpPr>
              <p:cNvPr id="39" name="Freeform 38"/>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005695"/>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7">
                  <a:defRPr/>
                </a:pPr>
                <a:endParaRPr lang="en-US" sz="1765" kern="0" spc="-120" dirty="0">
                  <a:solidFill>
                    <a:srgbClr val="000000">
                      <a:lumMod val="50000"/>
                    </a:srgbClr>
                  </a:solidFill>
                  <a:latin typeface="Segoe Light" pitchFamily="34" charset="0"/>
                </a:endParaRPr>
              </a:p>
            </p:txBody>
          </p:sp>
          <p:sp>
            <p:nvSpPr>
              <p:cNvPr id="40"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5695"/>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7">
                  <a:defRPr/>
                </a:pPr>
                <a:endParaRPr lang="en-US" sz="1765" kern="0" spc="-120" dirty="0">
                  <a:solidFill>
                    <a:srgbClr val="000000">
                      <a:lumMod val="50000"/>
                    </a:srgbClr>
                  </a:solidFill>
                  <a:latin typeface="Segoe Light" pitchFamily="34" charset="0"/>
                </a:endParaRPr>
              </a:p>
            </p:txBody>
          </p:sp>
        </p:grpSp>
      </p:grpSp>
      <p:grpSp>
        <p:nvGrpSpPr>
          <p:cNvPr id="41" name="Group 40"/>
          <p:cNvGrpSpPr>
            <a:grpSpLocks noChangeAspect="1"/>
          </p:cNvGrpSpPr>
          <p:nvPr/>
        </p:nvGrpSpPr>
        <p:grpSpPr>
          <a:xfrm>
            <a:off x="4236652" y="3111736"/>
            <a:ext cx="444906" cy="525991"/>
            <a:chOff x="4221470" y="5212261"/>
            <a:chExt cx="284247" cy="336051"/>
          </a:xfrm>
        </p:grpSpPr>
        <p:grpSp>
          <p:nvGrpSpPr>
            <p:cNvPr id="42" name="Group 41"/>
            <p:cNvGrpSpPr/>
            <p:nvPr/>
          </p:nvGrpSpPr>
          <p:grpSpPr>
            <a:xfrm rot="10800000">
              <a:off x="4221470" y="5212261"/>
              <a:ext cx="284247" cy="336051"/>
              <a:chOff x="4710120" y="5169893"/>
              <a:chExt cx="284247" cy="315193"/>
            </a:xfrm>
          </p:grpSpPr>
          <p:sp>
            <p:nvSpPr>
              <p:cNvPr id="52" name="Freeform 51"/>
              <p:cNvSpPr>
                <a:spLocks noChangeAspect="1"/>
              </p:cNvSpPr>
              <p:nvPr/>
            </p:nvSpPr>
            <p:spPr bwMode="auto">
              <a:xfrm rot="16200000">
                <a:off x="4694647" y="5185366"/>
                <a:ext cx="315193" cy="284247"/>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chemeClr val="tx2">
                  <a:lumMod val="60000"/>
                  <a:lumOff val="40000"/>
                </a:schemeClr>
              </a:solidFill>
              <a:ln w="9525" cap="flat" cmpd="sng" algn="ctr">
                <a:solidFill>
                  <a:schemeClr val="tx2">
                    <a:lumMod val="60000"/>
                    <a:lumOff val="40000"/>
                  </a:schemeClr>
                </a:solidFill>
                <a:prstDash val="solid"/>
              </a:ln>
              <a:effectLst/>
            </p:spPr>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algn="ctr" defTabSz="895575">
                  <a:defRPr/>
                </a:pPr>
                <a:endParaRPr lang="en-US" sz="1369" kern="0" spc="-49" dirty="0">
                  <a:ln>
                    <a:solidFill>
                      <a:srgbClr val="FFFFFF">
                        <a:alpha val="0"/>
                      </a:srgbClr>
                    </a:solidFill>
                  </a:ln>
                  <a:solidFill>
                    <a:srgbClr val="000000"/>
                  </a:solidFill>
                  <a:latin typeface="Segoe UI"/>
                  <a:ea typeface="Segoe UI" pitchFamily="34" charset="0"/>
                  <a:cs typeface="Segoe UI" pitchFamily="34" charset="0"/>
                </a:endParaRPr>
              </a:p>
            </p:txBody>
          </p:sp>
          <p:sp>
            <p:nvSpPr>
              <p:cNvPr id="53" name="Rectangle 52"/>
              <p:cNvSpPr/>
              <p:nvPr/>
            </p:nvSpPr>
            <p:spPr>
              <a:xfrm>
                <a:off x="4727370" y="5184932"/>
                <a:ext cx="244616" cy="286662"/>
              </a:xfrm>
              <a:prstGeom prst="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4" tIns="44802" rIns="89604" bIns="44802" numCol="1" spcCol="0" rtlCol="0" fromWordArt="0" anchor="ctr" anchorCtr="0" forceAA="0" compatLnSpc="1">
                <a:prstTxWarp prst="textNoShape">
                  <a:avLst/>
                </a:prstTxWarp>
                <a:noAutofit/>
              </a:bodyPr>
              <a:lstStyle/>
              <a:p>
                <a:pPr algn="ctr" defTabSz="912979">
                  <a:defRPr/>
                </a:pPr>
                <a:endParaRPr lang="en-US" sz="1765" kern="0">
                  <a:solidFill>
                    <a:prstClr val="white"/>
                  </a:solidFill>
                  <a:latin typeface="Segoe UI"/>
                </a:endParaRPr>
              </a:p>
            </p:txBody>
          </p:sp>
        </p:grpSp>
        <p:grpSp>
          <p:nvGrpSpPr>
            <p:cNvPr id="43" name="Group 42"/>
            <p:cNvGrpSpPr/>
            <p:nvPr/>
          </p:nvGrpSpPr>
          <p:grpSpPr>
            <a:xfrm>
              <a:off x="4225721" y="5224167"/>
              <a:ext cx="263064" cy="315192"/>
              <a:chOff x="4721454" y="5169895"/>
              <a:chExt cx="263064" cy="315192"/>
            </a:xfrm>
          </p:grpSpPr>
          <p:cxnSp>
            <p:nvCxnSpPr>
              <p:cNvPr id="44" name="Straight Connector 43"/>
              <p:cNvCxnSpPr/>
              <p:nvPr/>
            </p:nvCxnSpPr>
            <p:spPr>
              <a:xfrm>
                <a:off x="4809715" y="5169895"/>
                <a:ext cx="0" cy="315192"/>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871058" y="5169895"/>
                <a:ext cx="0" cy="315192"/>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929134" y="5169895"/>
                <a:ext cx="0" cy="315192"/>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721454" y="5272105"/>
                <a:ext cx="2622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21454" y="5325057"/>
                <a:ext cx="2622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22262" y="5378009"/>
                <a:ext cx="2622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22262" y="5430961"/>
                <a:ext cx="2622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22181" y="5219153"/>
                <a:ext cx="26225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aphicFrame>
        <p:nvGraphicFramePr>
          <p:cNvPr id="58" name="Table 57"/>
          <p:cNvGraphicFramePr>
            <a:graphicFrameLocks noGrp="1"/>
          </p:cNvGraphicFramePr>
          <p:nvPr>
            <p:extLst/>
          </p:nvPr>
        </p:nvGraphicFramePr>
        <p:xfrm>
          <a:off x="540974" y="5368375"/>
          <a:ext cx="2273478" cy="827438"/>
        </p:xfrm>
        <a:graphic>
          <a:graphicData uri="http://schemas.openxmlformats.org/drawingml/2006/table">
            <a:tbl>
              <a:tblPr/>
              <a:tblGrid>
                <a:gridCol w="910953">
                  <a:extLst>
                    <a:ext uri="{9D8B030D-6E8A-4147-A177-3AD203B41FA5}">
                      <a16:colId xmlns:a16="http://schemas.microsoft.com/office/drawing/2014/main" val="20000"/>
                    </a:ext>
                  </a:extLst>
                </a:gridCol>
                <a:gridCol w="753661">
                  <a:extLst>
                    <a:ext uri="{9D8B030D-6E8A-4147-A177-3AD203B41FA5}">
                      <a16:colId xmlns:a16="http://schemas.microsoft.com/office/drawing/2014/main" val="20001"/>
                    </a:ext>
                  </a:extLst>
                </a:gridCol>
                <a:gridCol w="608864">
                  <a:extLst>
                    <a:ext uri="{9D8B030D-6E8A-4147-A177-3AD203B41FA5}">
                      <a16:colId xmlns:a16="http://schemas.microsoft.com/office/drawing/2014/main" val="20002"/>
                    </a:ext>
                  </a:extLst>
                </a:gridCol>
              </a:tblGrid>
              <a:tr h="331192">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100" b="0" i="0" u="none" strike="noStrike" dirty="0">
                          <a:solidFill>
                            <a:schemeClr val="bg1"/>
                          </a:solidFill>
                          <a:effectLst/>
                          <a:latin typeface="+mn-lt"/>
                          <a:cs typeface="Segoe UI" panose="020B0502040204020203" pitchFamily="34" charset="0"/>
                        </a:rPr>
                        <a:t>Name</a:t>
                      </a:r>
                    </a:p>
                  </a:txBody>
                  <a:tcPr marL="89630" marR="13176" marT="13176" marB="0" anchor="ctr">
                    <a:lnL>
                      <a:noFill/>
                    </a:lnL>
                    <a:lnR w="635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05695"/>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100" b="0" i="0" u="none" strike="noStrike" dirty="0">
                          <a:solidFill>
                            <a:schemeClr val="bg1"/>
                          </a:solidFill>
                          <a:effectLst/>
                          <a:latin typeface="+mn-lt"/>
                          <a:cs typeface="Segoe UI" panose="020B0502040204020203" pitchFamily="34" charset="0"/>
                        </a:rPr>
                        <a:t>DOB</a:t>
                      </a:r>
                    </a:p>
                  </a:txBody>
                  <a:tcPr marL="89630" marR="13176" marT="13176"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005695"/>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100" b="0" i="0" u="none" strike="noStrike" dirty="0">
                          <a:solidFill>
                            <a:schemeClr val="bg1"/>
                          </a:solidFill>
                          <a:effectLst/>
                          <a:latin typeface="+mn-lt"/>
                          <a:cs typeface="Segoe UI" panose="020B0502040204020203" pitchFamily="34" charset="0"/>
                        </a:rPr>
                        <a:t>State</a:t>
                      </a:r>
                    </a:p>
                  </a:txBody>
                  <a:tcPr marL="89630" marR="13176" marT="13176" marB="0" anchor="ctr">
                    <a:lnL w="635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005695"/>
                    </a:solidFill>
                  </a:tcPr>
                </a:tc>
                <a:extLst>
                  <a:ext uri="{0D108BD9-81ED-4DB2-BD59-A6C34878D82A}">
                    <a16:rowId xmlns:a16="http://schemas.microsoft.com/office/drawing/2014/main" val="10000"/>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100" b="0" i="0" u="none" strike="noStrike" dirty="0">
                          <a:solidFill>
                            <a:schemeClr val="tx1"/>
                          </a:solidFill>
                          <a:effectLst/>
                          <a:latin typeface="+mn-lt"/>
                          <a:cs typeface="Segoe UI" panose="020B0502040204020203" pitchFamily="34" charset="0"/>
                        </a:rPr>
                        <a:t>Denny Usher</a:t>
                      </a:r>
                    </a:p>
                  </a:txBody>
                  <a:tcPr marL="45713" marR="0" marT="0" marB="0" anchor="ctr">
                    <a:lnL>
                      <a:noFill/>
                    </a:lnL>
                    <a:lnR w="6350" cap="flat" cmpd="sng" algn="ctr">
                      <a:solidFill>
                        <a:schemeClr val="bg1"/>
                      </a:solidFill>
                      <a:prstDash val="solid"/>
                      <a:round/>
                      <a:headEnd type="none" w="med" len="med"/>
                      <a:tailEnd type="none" w="med" len="med"/>
                    </a:lnR>
                    <a:lnT>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100" b="0" i="0" u="none" strike="noStrike" dirty="0">
                          <a:solidFill>
                            <a:schemeClr val="tx1"/>
                          </a:solidFill>
                          <a:effectLst/>
                          <a:latin typeface="+mn-lt"/>
                          <a:cs typeface="Segoe UI" panose="020B0502040204020203" pitchFamily="34" charset="0"/>
                        </a:rPr>
                        <a:t>11/13/58</a:t>
                      </a:r>
                    </a:p>
                  </a:txBody>
                  <a:tcPr marL="45713"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indent="0" algn="l" fontAlgn="b"/>
                      <a:r>
                        <a:rPr lang="en-US" sz="1100" b="0" i="0" u="none" strike="noStrike" dirty="0">
                          <a:solidFill>
                            <a:schemeClr val="tx1"/>
                          </a:solidFill>
                          <a:effectLst/>
                          <a:latin typeface="+mn-lt"/>
                          <a:cs typeface="Segoe UI" panose="020B0502040204020203" pitchFamily="34" charset="0"/>
                        </a:rPr>
                        <a:t>WA</a:t>
                      </a:r>
                    </a:p>
                  </a:txBody>
                  <a:tcPr marL="45713" marR="0" marT="0" marB="0" anchor="ctr">
                    <a:lnL w="6350" cap="flat" cmpd="sng" algn="ctr">
                      <a:solidFill>
                        <a:schemeClr val="bg1"/>
                      </a:solidFill>
                      <a:prstDash val="solid"/>
                      <a:round/>
                      <a:headEnd type="none" w="med" len="med"/>
                      <a:tailEnd type="none" w="med" len="med"/>
                    </a:lnL>
                    <a:lnR>
                      <a:noFill/>
                    </a:lnR>
                    <a:lnT>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10001"/>
                  </a:ext>
                </a:extLst>
              </a:tr>
              <a:tr h="248123">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indent="0" algn="l" defTabSz="932597" rtl="0" eaLnBrk="1" fontAlgn="b" latinLnBrk="0" hangingPunct="1">
                        <a:lnSpc>
                          <a:spcPct val="100000"/>
                        </a:lnSpc>
                        <a:spcBef>
                          <a:spcPts val="0"/>
                        </a:spcBef>
                        <a:spcAft>
                          <a:spcPts val="0"/>
                        </a:spcAft>
                        <a:buClrTx/>
                        <a:buSzTx/>
                        <a:buFontTx/>
                        <a:buNone/>
                        <a:tabLst/>
                        <a:defRPr/>
                      </a:pPr>
                      <a:r>
                        <a:rPr lang="en-US" sz="1100" dirty="0">
                          <a:solidFill>
                            <a:schemeClr val="tx1"/>
                          </a:solidFill>
                          <a:latin typeface="+mn-lt"/>
                          <a:cs typeface="Segoe UI" panose="020B0502040204020203" pitchFamily="34" charset="0"/>
                        </a:rPr>
                        <a:t>Gina Burch</a:t>
                      </a:r>
                    </a:p>
                  </a:txBody>
                  <a:tcPr marL="45713" marR="0" marT="0" marB="0" anchor="ctr">
                    <a:lnL>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rgbClr val="BFBFB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100" b="0" i="0" u="none" strike="noStrike" dirty="0">
                          <a:solidFill>
                            <a:schemeClr val="tx1"/>
                          </a:solidFill>
                          <a:effectLst/>
                          <a:latin typeface="+mn-lt"/>
                          <a:cs typeface="Segoe UI" panose="020B0502040204020203" pitchFamily="34" charset="0"/>
                        </a:rPr>
                        <a:t>04/29/76</a:t>
                      </a:r>
                    </a:p>
                  </a:txBody>
                  <a:tcPr marL="45713"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rgbClr val="BFBFBF"/>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algn="l" fontAlgn="b"/>
                      <a:r>
                        <a:rPr lang="en-US" sz="1100" b="0" i="0" u="none" strike="noStrike" dirty="0">
                          <a:solidFill>
                            <a:schemeClr val="tx1"/>
                          </a:solidFill>
                          <a:effectLst/>
                          <a:latin typeface="+mn-lt"/>
                          <a:cs typeface="Segoe UI" panose="020B0502040204020203" pitchFamily="34" charset="0"/>
                        </a:rPr>
                        <a:t>WA</a:t>
                      </a:r>
                    </a:p>
                  </a:txBody>
                  <a:tcPr marL="45713" marR="0" marT="0" marB="0" anchor="ctr">
                    <a:lnL w="6350" cap="flat" cmpd="sng" algn="ctr">
                      <a:solidFill>
                        <a:schemeClr val="bg1"/>
                      </a:solidFill>
                      <a:prstDash val="solid"/>
                      <a:round/>
                      <a:headEnd type="none" w="med" len="med"/>
                      <a:tailEnd type="none" w="med" len="med"/>
                    </a:lnL>
                    <a:lnR>
                      <a:noFill/>
                    </a:lnR>
                    <a:lnT w="635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10235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par>
                                <p:cTn id="12" presetID="10" presetClass="entr" presetSubtype="0"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up)">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From data to decisions and actions</a:t>
            </a:r>
          </a:p>
        </p:txBody>
      </p:sp>
      <p:sp>
        <p:nvSpPr>
          <p:cNvPr id="178" name="Freeform 177"/>
          <p:cNvSpPr>
            <a:spLocks noChangeAspect="1"/>
          </p:cNvSpPr>
          <p:nvPr/>
        </p:nvSpPr>
        <p:spPr bwMode="black">
          <a:xfrm>
            <a:off x="-3241596" y="1406702"/>
            <a:ext cx="5534364" cy="327433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noFill/>
          <a:ln w="15875">
            <a:solidFill>
              <a:schemeClr val="tx1">
                <a:lumMod val="85000"/>
              </a:schemeClr>
            </a:solidFill>
          </a:ln>
        </p:spPr>
        <p:txBody>
          <a:bodyPr vert="horz" wrap="square" lIns="89595" tIns="44799" rIns="89595" bIns="44799" numCol="1" anchor="t" anchorCtr="0" compatLnSpc="1">
            <a:prstTxWarp prst="textNoShape">
              <a:avLst/>
            </a:prstTxWarp>
          </a:bodyPr>
          <a:lstStyle/>
          <a:p>
            <a:pPr defTabSz="913834">
              <a:defRPr/>
            </a:pPr>
            <a:endParaRPr lang="en-US" kern="0" dirty="0">
              <a:solidFill>
                <a:srgbClr val="0078D7"/>
              </a:solidFill>
              <a:latin typeface="Segoe UI"/>
            </a:endParaRPr>
          </a:p>
        </p:txBody>
      </p:sp>
      <p:sp>
        <p:nvSpPr>
          <p:cNvPr id="180" name="Freeform 179"/>
          <p:cNvSpPr>
            <a:spLocks noChangeAspect="1"/>
          </p:cNvSpPr>
          <p:nvPr/>
        </p:nvSpPr>
        <p:spPr bwMode="black">
          <a:xfrm>
            <a:off x="-3241596" y="1406701"/>
            <a:ext cx="5443621" cy="3274334"/>
          </a:xfrm>
          <a:custGeom>
            <a:avLst/>
            <a:gdLst>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1776664 h 3275263"/>
              <a:gd name="connsiteX6" fmla="*/ 5064139 w 5445165"/>
              <a:gd name="connsiteY6" fmla="*/ 2696062 h 3275263"/>
              <a:gd name="connsiteX7" fmla="*/ 5445165 w 5445165"/>
              <a:gd name="connsiteY7" fmla="*/ 2696062 h 3275263"/>
              <a:gd name="connsiteX8" fmla="*/ 5416736 w 5445165"/>
              <a:gd name="connsiteY8" fmla="*/ 2755536 h 3275263"/>
              <a:gd name="connsiteX9" fmla="*/ 4557349 w 5445165"/>
              <a:gd name="connsiteY9" fmla="*/ 3275263 h 3275263"/>
              <a:gd name="connsiteX10" fmla="*/ 976239 w 5445165"/>
              <a:gd name="connsiteY10" fmla="*/ 3275263 h 3275263"/>
              <a:gd name="connsiteX11" fmla="*/ 0 w 5445165"/>
              <a:gd name="connsiteY11" fmla="*/ 2281406 h 3275263"/>
              <a:gd name="connsiteX12" fmla="*/ 976239 w 5445165"/>
              <a:gd name="connsiteY12" fmla="*/ 1296948 h 3275263"/>
              <a:gd name="connsiteX13" fmla="*/ 1213259 w 5445165"/>
              <a:gd name="connsiteY13" fmla="*/ 1327492 h 3275263"/>
              <a:gd name="connsiteX14" fmla="*/ 2170725 w 5445165"/>
              <a:gd name="connsiteY14" fmla="*/ 519249 h 3275263"/>
              <a:gd name="connsiteX15" fmla="*/ 2757407 w 5445165"/>
              <a:gd name="connsiteY15" fmla="*/ 716611 h 3275263"/>
              <a:gd name="connsiteX16" fmla="*/ 3703139 w 5445165"/>
              <a:gd name="connsiteY16" fmla="*/ 0 h 3275263"/>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2696062 h 3275263"/>
              <a:gd name="connsiteX6" fmla="*/ 5445165 w 5445165"/>
              <a:gd name="connsiteY6" fmla="*/ 2696062 h 3275263"/>
              <a:gd name="connsiteX7" fmla="*/ 5416736 w 5445165"/>
              <a:gd name="connsiteY7" fmla="*/ 2755536 h 3275263"/>
              <a:gd name="connsiteX8" fmla="*/ 4557349 w 5445165"/>
              <a:gd name="connsiteY8" fmla="*/ 3275263 h 3275263"/>
              <a:gd name="connsiteX9" fmla="*/ 976239 w 5445165"/>
              <a:gd name="connsiteY9" fmla="*/ 3275263 h 3275263"/>
              <a:gd name="connsiteX10" fmla="*/ 0 w 5445165"/>
              <a:gd name="connsiteY10" fmla="*/ 2281406 h 3275263"/>
              <a:gd name="connsiteX11" fmla="*/ 976239 w 5445165"/>
              <a:gd name="connsiteY11" fmla="*/ 1296948 h 3275263"/>
              <a:gd name="connsiteX12" fmla="*/ 1213259 w 5445165"/>
              <a:gd name="connsiteY12" fmla="*/ 1327492 h 3275263"/>
              <a:gd name="connsiteX13" fmla="*/ 2170725 w 5445165"/>
              <a:gd name="connsiteY13" fmla="*/ 519249 h 3275263"/>
              <a:gd name="connsiteX14" fmla="*/ 2757407 w 5445165"/>
              <a:gd name="connsiteY14" fmla="*/ 716611 h 3275263"/>
              <a:gd name="connsiteX15" fmla="*/ 3703139 w 5445165"/>
              <a:gd name="connsiteY15" fmla="*/ 0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15" fmla="*/ 5155579 w 5445165"/>
              <a:gd name="connsiteY15" fmla="*/ 2787502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0" fmla="*/ 5445165 w 5445165"/>
              <a:gd name="connsiteY0" fmla="*/ 2696062 h 3275263"/>
              <a:gd name="connsiteX1" fmla="*/ 5416736 w 5445165"/>
              <a:gd name="connsiteY1" fmla="*/ 2755536 h 3275263"/>
              <a:gd name="connsiteX2" fmla="*/ 4557349 w 5445165"/>
              <a:gd name="connsiteY2" fmla="*/ 3275263 h 3275263"/>
              <a:gd name="connsiteX3" fmla="*/ 976239 w 5445165"/>
              <a:gd name="connsiteY3" fmla="*/ 3275263 h 3275263"/>
              <a:gd name="connsiteX4" fmla="*/ 0 w 5445165"/>
              <a:gd name="connsiteY4" fmla="*/ 2281406 h 3275263"/>
              <a:gd name="connsiteX5" fmla="*/ 976239 w 5445165"/>
              <a:gd name="connsiteY5" fmla="*/ 1296948 h 3275263"/>
              <a:gd name="connsiteX6" fmla="*/ 1213259 w 5445165"/>
              <a:gd name="connsiteY6" fmla="*/ 1327492 h 3275263"/>
              <a:gd name="connsiteX7" fmla="*/ 2170725 w 5445165"/>
              <a:gd name="connsiteY7" fmla="*/ 519249 h 3275263"/>
              <a:gd name="connsiteX8" fmla="*/ 2757407 w 5445165"/>
              <a:gd name="connsiteY8" fmla="*/ 716611 h 3275263"/>
              <a:gd name="connsiteX9" fmla="*/ 3703139 w 5445165"/>
              <a:gd name="connsiteY9" fmla="*/ 0 h 3275263"/>
              <a:gd name="connsiteX10" fmla="*/ 4651218 w 5445165"/>
              <a:gd name="connsiteY10" fmla="*/ 996206 h 3275263"/>
              <a:gd name="connsiteX11" fmla="*/ 4618364 w 5445165"/>
              <a:gd name="connsiteY11" fmla="*/ 1296948 h 3275263"/>
              <a:gd name="connsiteX12" fmla="*/ 5381738 w 5445165"/>
              <a:gd name="connsiteY12" fmla="*/ 1749785 h 3275263"/>
              <a:gd name="connsiteX13" fmla="*/ 5397105 w 5445165"/>
              <a:gd name="connsiteY13" fmla="*/ 1776664 h 327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5165" h="3275263">
                <a:moveTo>
                  <a:pt x="5445165" y="2696062"/>
                </a:moveTo>
                <a:lnTo>
                  <a:pt x="5416736" y="2755536"/>
                </a:lnTo>
                <a:cubicBezTo>
                  <a:pt x="5249790" y="3065374"/>
                  <a:pt x="4925199" y="3275263"/>
                  <a:pt x="4557349" y="3275263"/>
                </a:cubicBezTo>
                <a:lnTo>
                  <a:pt x="976239" y="3275263"/>
                </a:lnTo>
                <a:cubicBezTo>
                  <a:pt x="452919" y="3275263"/>
                  <a:pt x="0" y="2819452"/>
                  <a:pt x="0" y="2281406"/>
                </a:cubicBezTo>
                <a:cubicBezTo>
                  <a:pt x="0" y="1741012"/>
                  <a:pt x="452919" y="1296948"/>
                  <a:pt x="976239" y="1296948"/>
                </a:cubicBezTo>
                <a:cubicBezTo>
                  <a:pt x="1058375" y="1296948"/>
                  <a:pt x="1142857" y="1306346"/>
                  <a:pt x="1213259" y="1327492"/>
                </a:cubicBezTo>
                <a:cubicBezTo>
                  <a:pt x="1295395" y="850535"/>
                  <a:pt x="1687298" y="519249"/>
                  <a:pt x="2170725" y="519249"/>
                </a:cubicBezTo>
                <a:cubicBezTo>
                  <a:pt x="2396011" y="519249"/>
                  <a:pt x="2593136" y="580337"/>
                  <a:pt x="2757407" y="716611"/>
                </a:cubicBezTo>
                <a:cubicBezTo>
                  <a:pt x="2879437" y="300742"/>
                  <a:pt x="3271341" y="0"/>
                  <a:pt x="3703139" y="0"/>
                </a:cubicBezTo>
                <a:cubicBezTo>
                  <a:pt x="4228807" y="0"/>
                  <a:pt x="4651218" y="446413"/>
                  <a:pt x="4651218" y="996206"/>
                </a:cubicBezTo>
                <a:cubicBezTo>
                  <a:pt x="4651218" y="1099586"/>
                  <a:pt x="4639485" y="1202966"/>
                  <a:pt x="4618364" y="1296948"/>
                </a:cubicBezTo>
                <a:cubicBezTo>
                  <a:pt x="4941039" y="1316038"/>
                  <a:pt x="5218797" y="1492988"/>
                  <a:pt x="5381738" y="1749785"/>
                </a:cubicBezTo>
                <a:lnTo>
                  <a:pt x="5397105" y="1776664"/>
                </a:lnTo>
              </a:path>
            </a:pathLst>
          </a:custGeom>
          <a:noFill/>
          <a:ln w="15875">
            <a:solidFill>
              <a:schemeClr val="accent1"/>
            </a:solidFill>
          </a:ln>
        </p:spPr>
        <p:txBody>
          <a:bodyPr vert="horz" wrap="square" lIns="89595" tIns="44799" rIns="89595" bIns="44799" numCol="1" anchor="t" anchorCtr="0" compatLnSpc="1">
            <a:prstTxWarp prst="textNoShape">
              <a:avLst/>
            </a:prstTxWarp>
            <a:noAutofit/>
          </a:bodyPr>
          <a:lstStyle/>
          <a:p>
            <a:pPr defTabSz="913834">
              <a:defRPr/>
            </a:pPr>
            <a:endParaRPr lang="en-US" kern="0" dirty="0">
              <a:solidFill>
                <a:srgbClr val="0078D7"/>
              </a:solidFill>
              <a:latin typeface="Segoe UI"/>
            </a:endParaRPr>
          </a:p>
        </p:txBody>
      </p:sp>
      <p:grpSp>
        <p:nvGrpSpPr>
          <p:cNvPr id="4" name="Group 3"/>
          <p:cNvGrpSpPr/>
          <p:nvPr/>
        </p:nvGrpSpPr>
        <p:grpSpPr>
          <a:xfrm>
            <a:off x="2943773" y="1681788"/>
            <a:ext cx="7509414" cy="544671"/>
            <a:chOff x="3002345" y="1714761"/>
            <a:chExt cx="7661080" cy="555671"/>
          </a:xfrm>
        </p:grpSpPr>
        <p:sp>
          <p:nvSpPr>
            <p:cNvPr id="181" name="Rectangle 180"/>
            <p:cNvSpPr/>
            <p:nvPr/>
          </p:nvSpPr>
          <p:spPr>
            <a:xfrm>
              <a:off x="4660998" y="1715529"/>
              <a:ext cx="1720646" cy="554903"/>
            </a:xfrm>
            <a:prstGeom prst="rect">
              <a:avLst/>
            </a:prstGeom>
            <a:ln>
              <a:noFill/>
            </a:ln>
          </p:spPr>
          <p:txBody>
            <a:bodyPr wrap="square">
              <a:spAutoFit/>
            </a:bodyPr>
            <a:lstStyle/>
            <a:p>
              <a:pPr algn="ctr" defTabSz="932384">
                <a:defRPr/>
              </a:pPr>
              <a:r>
                <a:rPr lang="en-US" kern="0" dirty="0">
                  <a:solidFill>
                    <a:srgbClr val="0078D7"/>
                  </a:solidFill>
                  <a:latin typeface="Segoe UI"/>
                </a:rPr>
                <a:t>Diagnostic</a:t>
              </a:r>
            </a:p>
            <a:p>
              <a:pPr algn="ctr" defTabSz="932384">
                <a:defRPr/>
              </a:pPr>
              <a:r>
                <a:rPr lang="en-US" sz="1077" kern="0" dirty="0">
                  <a:solidFill>
                    <a:srgbClr val="0078D7"/>
                  </a:solidFill>
                  <a:latin typeface="Segoe UI"/>
                </a:rPr>
                <a:t>[Interactive Dashboards]</a:t>
              </a:r>
            </a:p>
          </p:txBody>
        </p:sp>
        <p:sp>
          <p:nvSpPr>
            <p:cNvPr id="182" name="Rectangle 181"/>
            <p:cNvSpPr/>
            <p:nvPr/>
          </p:nvSpPr>
          <p:spPr>
            <a:xfrm>
              <a:off x="8177395" y="1714761"/>
              <a:ext cx="2486030" cy="554903"/>
            </a:xfrm>
            <a:prstGeom prst="rect">
              <a:avLst/>
            </a:prstGeom>
            <a:ln>
              <a:noFill/>
            </a:ln>
          </p:spPr>
          <p:txBody>
            <a:bodyPr wrap="square">
              <a:spAutoFit/>
            </a:bodyPr>
            <a:lstStyle/>
            <a:p>
              <a:pPr algn="ctr" defTabSz="932384">
                <a:defRPr/>
              </a:pPr>
              <a:r>
                <a:rPr lang="en-US" kern="0" dirty="0">
                  <a:solidFill>
                    <a:srgbClr val="0078D7"/>
                  </a:solidFill>
                  <a:latin typeface="Segoe UI"/>
                </a:rPr>
                <a:t>Prescriptive</a:t>
              </a:r>
            </a:p>
            <a:p>
              <a:pPr algn="ctr" defTabSz="932384">
                <a:defRPr/>
              </a:pPr>
              <a:r>
                <a:rPr lang="en-US" sz="1077" kern="0" dirty="0">
                  <a:solidFill>
                    <a:srgbClr val="0078D7"/>
                  </a:solidFill>
                  <a:latin typeface="Segoe UI"/>
                </a:rPr>
                <a:t>[Recommendations &amp; Automation]</a:t>
              </a:r>
            </a:p>
          </p:txBody>
        </p:sp>
        <p:sp>
          <p:nvSpPr>
            <p:cNvPr id="183" name="Rectangle 182"/>
            <p:cNvSpPr/>
            <p:nvPr/>
          </p:nvSpPr>
          <p:spPr>
            <a:xfrm>
              <a:off x="6761373" y="1715528"/>
              <a:ext cx="1408188" cy="554903"/>
            </a:xfrm>
            <a:prstGeom prst="rect">
              <a:avLst/>
            </a:prstGeom>
            <a:ln>
              <a:noFill/>
            </a:ln>
          </p:spPr>
          <p:txBody>
            <a:bodyPr wrap="none">
              <a:spAutoFit/>
            </a:bodyPr>
            <a:lstStyle/>
            <a:p>
              <a:pPr algn="ctr" defTabSz="932384">
                <a:defRPr/>
              </a:pPr>
              <a:r>
                <a:rPr lang="en-US" kern="0" dirty="0">
                  <a:solidFill>
                    <a:srgbClr val="0078D7"/>
                  </a:solidFill>
                  <a:latin typeface="Segoe UI"/>
                </a:rPr>
                <a:t>Predictive</a:t>
              </a:r>
            </a:p>
            <a:p>
              <a:pPr algn="ctr" defTabSz="932384">
                <a:defRPr/>
              </a:pPr>
              <a:r>
                <a:rPr lang="en-US" sz="1077" kern="0" dirty="0">
                  <a:solidFill>
                    <a:srgbClr val="0078D7"/>
                  </a:solidFill>
                  <a:latin typeface="Segoe UI"/>
                </a:rPr>
                <a:t>[Machine Learning]</a:t>
              </a:r>
            </a:p>
          </p:txBody>
        </p:sp>
        <p:sp>
          <p:nvSpPr>
            <p:cNvPr id="184" name="Rectangle 183"/>
            <p:cNvSpPr/>
            <p:nvPr/>
          </p:nvSpPr>
          <p:spPr>
            <a:xfrm>
              <a:off x="3002345" y="1714761"/>
              <a:ext cx="1359134" cy="554903"/>
            </a:xfrm>
            <a:prstGeom prst="rect">
              <a:avLst/>
            </a:prstGeom>
            <a:ln>
              <a:noFill/>
            </a:ln>
          </p:spPr>
          <p:txBody>
            <a:bodyPr wrap="none">
              <a:spAutoFit/>
            </a:bodyPr>
            <a:lstStyle/>
            <a:p>
              <a:pPr algn="ctr" defTabSz="932384">
                <a:defRPr/>
              </a:pPr>
              <a:r>
                <a:rPr lang="en-US" kern="0" dirty="0">
                  <a:solidFill>
                    <a:srgbClr val="0078D7"/>
                  </a:solidFill>
                  <a:latin typeface="Segoe UI"/>
                </a:rPr>
                <a:t>Descriptive</a:t>
              </a:r>
            </a:p>
            <a:p>
              <a:pPr algn="ctr" defTabSz="932384">
                <a:defRPr/>
              </a:pPr>
              <a:r>
                <a:rPr lang="en-US" sz="1077" kern="0" dirty="0">
                  <a:solidFill>
                    <a:srgbClr val="0078D7"/>
                  </a:solidFill>
                  <a:latin typeface="Segoe UI"/>
                </a:rPr>
                <a:t>[Reports]</a:t>
              </a:r>
            </a:p>
          </p:txBody>
        </p:sp>
      </p:grpSp>
      <p:grpSp>
        <p:nvGrpSpPr>
          <p:cNvPr id="5" name="Group 4"/>
          <p:cNvGrpSpPr/>
          <p:nvPr/>
        </p:nvGrpSpPr>
        <p:grpSpPr>
          <a:xfrm>
            <a:off x="-3233715" y="1406700"/>
            <a:ext cx="16195072" cy="3274334"/>
            <a:chOff x="-3299910" y="1434117"/>
            <a:chExt cx="16522160" cy="3340465"/>
          </a:xfrm>
        </p:grpSpPr>
        <p:pic>
          <p:nvPicPr>
            <p:cNvPr id="179" name="Picture 178"/>
            <p:cNvPicPr>
              <a:picLocks noChangeAspect="1"/>
            </p:cNvPicPr>
            <p:nvPr/>
          </p:nvPicPr>
          <p:blipFill>
            <a:blip r:embed="rId3" cstate="print">
              <a:extLst>
                <a:ext uri="{28A0092B-C50C-407E-A947-70E740481C1C}">
                  <a14:useLocalDpi xmlns:a14="http://schemas.microsoft.com/office/drawing/2010/main" val="0"/>
                </a:ext>
              </a:extLst>
            </a:blip>
            <a:srcRect l="7755" t="7572" r="11263" b="5820"/>
            <a:stretch>
              <a:fillRect/>
            </a:stretch>
          </p:blipFill>
          <p:spPr>
            <a:xfrm>
              <a:off x="-3299910" y="1434117"/>
              <a:ext cx="5646141" cy="3340465"/>
            </a:xfrm>
            <a:custGeom>
              <a:avLst/>
              <a:gdLst>
                <a:gd name="connsiteX0" fmla="*/ 7199010 w 10762017"/>
                <a:gd name="connsiteY0" fmla="*/ 0 h 6367209"/>
                <a:gd name="connsiteX1" fmla="*/ 9042102 w 10762017"/>
                <a:gd name="connsiteY1" fmla="*/ 1936655 h 6367209"/>
                <a:gd name="connsiteX2" fmla="*/ 8978232 w 10762017"/>
                <a:gd name="connsiteY2" fmla="*/ 2521305 h 6367209"/>
                <a:gd name="connsiteX3" fmla="*/ 10762017 w 10762017"/>
                <a:gd name="connsiteY3" fmla="*/ 4435122 h 6367209"/>
                <a:gd name="connsiteX4" fmla="*/ 8859617 w 10762017"/>
                <a:gd name="connsiteY4" fmla="*/ 6367209 h 6367209"/>
                <a:gd name="connsiteX5" fmla="*/ 1897838 w 10762017"/>
                <a:gd name="connsiteY5" fmla="*/ 6367209 h 6367209"/>
                <a:gd name="connsiteX6" fmla="*/ 0 w 10762017"/>
                <a:gd name="connsiteY6" fmla="*/ 4435122 h 6367209"/>
                <a:gd name="connsiteX7" fmla="*/ 1897838 w 10762017"/>
                <a:gd name="connsiteY7" fmla="*/ 2521305 h 6367209"/>
                <a:gd name="connsiteX8" fmla="*/ 2358611 w 10762017"/>
                <a:gd name="connsiteY8" fmla="*/ 2580684 h 6367209"/>
                <a:gd name="connsiteX9" fmla="*/ 4219952 w 10762017"/>
                <a:gd name="connsiteY9" fmla="*/ 1009436 h 6367209"/>
                <a:gd name="connsiteX10" fmla="*/ 5360479 w 10762017"/>
                <a:gd name="connsiteY10" fmla="*/ 1393113 h 6367209"/>
                <a:gd name="connsiteX11" fmla="*/ 7199010 w 10762017"/>
                <a:gd name="connsiteY11" fmla="*/ 0 h 63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2017" h="6367209">
                  <a:moveTo>
                    <a:pt x="7199010" y="0"/>
                  </a:moveTo>
                  <a:cubicBezTo>
                    <a:pt x="8220922" y="0"/>
                    <a:pt x="9042102" y="867841"/>
                    <a:pt x="9042102" y="1936655"/>
                  </a:cubicBezTo>
                  <a:cubicBezTo>
                    <a:pt x="9042102" y="2137629"/>
                    <a:pt x="9019291" y="2338602"/>
                    <a:pt x="8978232" y="2521305"/>
                  </a:cubicBezTo>
                  <a:cubicBezTo>
                    <a:pt x="9981896" y="2580684"/>
                    <a:pt x="10762017" y="3425686"/>
                    <a:pt x="10762017" y="4435122"/>
                  </a:cubicBezTo>
                  <a:cubicBezTo>
                    <a:pt x="10762017" y="5503936"/>
                    <a:pt x="9899778" y="6367209"/>
                    <a:pt x="8859617" y="6367209"/>
                  </a:cubicBezTo>
                  <a:cubicBezTo>
                    <a:pt x="1897838" y="6367209"/>
                    <a:pt x="1897838" y="6367209"/>
                    <a:pt x="1897838" y="6367209"/>
                  </a:cubicBezTo>
                  <a:cubicBezTo>
                    <a:pt x="880487" y="6367209"/>
                    <a:pt x="0" y="5481098"/>
                    <a:pt x="0" y="4435122"/>
                  </a:cubicBezTo>
                  <a:cubicBezTo>
                    <a:pt x="0" y="3384578"/>
                    <a:pt x="880487" y="2521305"/>
                    <a:pt x="1897838" y="2521305"/>
                  </a:cubicBezTo>
                  <a:cubicBezTo>
                    <a:pt x="2057512" y="2521305"/>
                    <a:pt x="2221748" y="2539576"/>
                    <a:pt x="2358611" y="2580684"/>
                  </a:cubicBezTo>
                  <a:cubicBezTo>
                    <a:pt x="2518285" y="1653465"/>
                    <a:pt x="3280157" y="1009436"/>
                    <a:pt x="4219952" y="1009436"/>
                  </a:cubicBezTo>
                  <a:cubicBezTo>
                    <a:pt x="4657914" y="1009436"/>
                    <a:pt x="5041132" y="1128193"/>
                    <a:pt x="5360479" y="1393113"/>
                  </a:cubicBezTo>
                  <a:cubicBezTo>
                    <a:pt x="5597709" y="584651"/>
                    <a:pt x="6359581" y="0"/>
                    <a:pt x="7199010" y="0"/>
                  </a:cubicBezTo>
                  <a:close/>
                </a:path>
              </a:pathLst>
            </a:custGeom>
            <a:solidFill>
              <a:schemeClr val="accent1"/>
            </a:solidFill>
            <a:ln>
              <a:solidFill>
                <a:schemeClr val="tx1">
                  <a:lumMod val="85000"/>
                </a:schemeClr>
              </a:solidFill>
            </a:ln>
          </p:spPr>
        </p:pic>
        <p:grpSp>
          <p:nvGrpSpPr>
            <p:cNvPr id="2" name="Group 1"/>
            <p:cNvGrpSpPr/>
            <p:nvPr/>
          </p:nvGrpSpPr>
          <p:grpSpPr>
            <a:xfrm>
              <a:off x="2230634" y="2716188"/>
              <a:ext cx="9489175" cy="1966433"/>
              <a:chOff x="2230634" y="2716188"/>
              <a:chExt cx="9489175" cy="1966433"/>
            </a:xfrm>
          </p:grpSpPr>
          <p:grpSp>
            <p:nvGrpSpPr>
              <p:cNvPr id="143" name="Group 142"/>
              <p:cNvGrpSpPr/>
              <p:nvPr/>
            </p:nvGrpSpPr>
            <p:grpSpPr>
              <a:xfrm>
                <a:off x="4613310" y="2724917"/>
                <a:ext cx="1892336" cy="1893743"/>
                <a:chOff x="5061285" y="2537516"/>
                <a:chExt cx="1855400" cy="1856779"/>
              </a:xfrm>
            </p:grpSpPr>
            <p:sp>
              <p:nvSpPr>
                <p:cNvPr id="144" name="Freeform 6"/>
                <p:cNvSpPr>
                  <a:spLocks/>
                </p:cNvSpPr>
                <p:nvPr/>
              </p:nvSpPr>
              <p:spPr bwMode="auto">
                <a:xfrm>
                  <a:off x="5061285" y="2594497"/>
                  <a:ext cx="1785294"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rgbClr val="505050"/>
                </a:solidFill>
                <a:ln w="9525">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sp>
              <p:nvSpPr>
                <p:cNvPr id="145" name="Freeform 7"/>
                <p:cNvSpPr>
                  <a:spLocks/>
                </p:cNvSpPr>
                <p:nvPr/>
              </p:nvSpPr>
              <p:spPr bwMode="auto">
                <a:xfrm>
                  <a:off x="5132600" y="3486539"/>
                  <a:ext cx="1784085" cy="907756"/>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rgbClr val="505050"/>
                </a:solidFill>
                <a:ln w="9525">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sp>
              <p:nvSpPr>
                <p:cNvPr id="146" name="Freeform 145"/>
                <p:cNvSpPr>
                  <a:spLocks/>
                </p:cNvSpPr>
                <p:nvPr/>
              </p:nvSpPr>
              <p:spPr bwMode="auto">
                <a:xfrm flipV="1">
                  <a:off x="5965543" y="2537516"/>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chemeClr val="accent1"/>
                  </a:solidFill>
                  <a:prstDash val="solid"/>
                  <a:miter lim="800000"/>
                  <a:headEnd type="none"/>
                  <a:tailEnd type="none"/>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b="1" kern="0" dirty="0">
                    <a:solidFill>
                      <a:srgbClr val="0078D7"/>
                    </a:solidFill>
                    <a:latin typeface="Segoe UI"/>
                    <a:ea typeface="Segoe UI" pitchFamily="34" charset="0"/>
                    <a:cs typeface="Segoe UI" pitchFamily="34" charset="0"/>
                  </a:endParaRPr>
                </a:p>
              </p:txBody>
            </p:sp>
          </p:grpSp>
          <p:sp>
            <p:nvSpPr>
              <p:cNvPr id="147" name="Freeform 146"/>
              <p:cNvSpPr>
                <a:spLocks/>
              </p:cNvSpPr>
              <p:nvPr/>
            </p:nvSpPr>
            <p:spPr bwMode="auto">
              <a:xfrm>
                <a:off x="10104779" y="3300845"/>
                <a:ext cx="730860" cy="805847"/>
              </a:xfrm>
              <a:custGeom>
                <a:avLst/>
                <a:gdLst>
                  <a:gd name="connsiteX0" fmla="*/ 1756 w 716594"/>
                  <a:gd name="connsiteY0" fmla="*/ 0 h 790118"/>
                  <a:gd name="connsiteX1" fmla="*/ 21643 w 716594"/>
                  <a:gd name="connsiteY1" fmla="*/ 0 h 790118"/>
                  <a:gd name="connsiteX2" fmla="*/ 71788 w 716594"/>
                  <a:gd name="connsiteY2" fmla="*/ 126230 h 790118"/>
                  <a:gd name="connsiteX3" fmla="*/ 102410 w 716594"/>
                  <a:gd name="connsiteY3" fmla="*/ 257086 h 790118"/>
                  <a:gd name="connsiteX4" fmla="*/ 112914 w 716594"/>
                  <a:gd name="connsiteY4" fmla="*/ 392033 h 790118"/>
                  <a:gd name="connsiteX5" fmla="*/ 188370 w 716594"/>
                  <a:gd name="connsiteY5" fmla="*/ 392033 h 790118"/>
                  <a:gd name="connsiteX6" fmla="*/ 688942 w 716594"/>
                  <a:gd name="connsiteY6" fmla="*/ 392033 h 790118"/>
                  <a:gd name="connsiteX7" fmla="*/ 380235 w 716594"/>
                  <a:gd name="connsiteY7" fmla="*/ 83302 h 790118"/>
                  <a:gd name="connsiteX8" fmla="*/ 392616 w 716594"/>
                  <a:gd name="connsiteY8" fmla="*/ 70919 h 790118"/>
                  <a:gd name="connsiteX9" fmla="*/ 716594 w 716594"/>
                  <a:gd name="connsiteY9" fmla="*/ 395060 h 790118"/>
                  <a:gd name="connsiteX10" fmla="*/ 703938 w 716594"/>
                  <a:gd name="connsiteY10" fmla="*/ 407855 h 790118"/>
                  <a:gd name="connsiteX11" fmla="*/ 703938 w 716594"/>
                  <a:gd name="connsiteY11" fmla="*/ 409643 h 790118"/>
                  <a:gd name="connsiteX12" fmla="*/ 702012 w 716594"/>
                  <a:gd name="connsiteY12" fmla="*/ 409643 h 790118"/>
                  <a:gd name="connsiteX13" fmla="*/ 392616 w 716594"/>
                  <a:gd name="connsiteY13" fmla="*/ 719200 h 790118"/>
                  <a:gd name="connsiteX14" fmla="*/ 380235 w 716594"/>
                  <a:gd name="connsiteY14" fmla="*/ 706818 h 790118"/>
                  <a:gd name="connsiteX15" fmla="*/ 677249 w 716594"/>
                  <a:gd name="connsiteY15" fmla="*/ 409643 h 790118"/>
                  <a:gd name="connsiteX16" fmla="*/ 112983 w 716594"/>
                  <a:gd name="connsiteY16" fmla="*/ 409643 h 790118"/>
                  <a:gd name="connsiteX17" fmla="*/ 111749 w 716594"/>
                  <a:gd name="connsiteY17" fmla="*/ 409643 h 790118"/>
                  <a:gd name="connsiteX18" fmla="*/ 102410 w 716594"/>
                  <a:gd name="connsiteY18" fmla="*/ 528817 h 790118"/>
                  <a:gd name="connsiteX19" fmla="*/ 71788 w 716594"/>
                  <a:gd name="connsiteY19" fmla="*/ 660583 h 790118"/>
                  <a:gd name="connsiteX20" fmla="*/ 19858 w 716594"/>
                  <a:gd name="connsiteY20" fmla="*/ 790118 h 790118"/>
                  <a:gd name="connsiteX21" fmla="*/ 0 w 716594"/>
                  <a:gd name="connsiteY21" fmla="*/ 790118 h 790118"/>
                  <a:gd name="connsiteX22" fmla="*/ 1140 w 716594"/>
                  <a:gd name="connsiteY22" fmla="*/ 788232 h 790118"/>
                  <a:gd name="connsiteX23" fmla="*/ 54809 w 716594"/>
                  <a:gd name="connsiteY23" fmla="*/ 655725 h 790118"/>
                  <a:gd name="connsiteX24" fmla="*/ 93617 w 716594"/>
                  <a:gd name="connsiteY24" fmla="*/ 393407 h 790118"/>
                  <a:gd name="connsiteX25" fmla="*/ 54809 w 716594"/>
                  <a:gd name="connsiteY25" fmla="*/ 131088 h 7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594" h="790118">
                    <a:moveTo>
                      <a:pt x="1756" y="0"/>
                    </a:moveTo>
                    <a:lnTo>
                      <a:pt x="21643" y="0"/>
                    </a:lnTo>
                    <a:lnTo>
                      <a:pt x="71788" y="126230"/>
                    </a:lnTo>
                    <a:cubicBezTo>
                      <a:pt x="85128" y="168736"/>
                      <a:pt x="95436" y="212455"/>
                      <a:pt x="102410" y="257086"/>
                    </a:cubicBezTo>
                    <a:lnTo>
                      <a:pt x="112914" y="392033"/>
                    </a:lnTo>
                    <a:lnTo>
                      <a:pt x="188370" y="392033"/>
                    </a:lnTo>
                    <a:cubicBezTo>
                      <a:pt x="688942" y="392033"/>
                      <a:pt x="688942" y="392033"/>
                      <a:pt x="688942" y="392033"/>
                    </a:cubicBezTo>
                    <a:cubicBezTo>
                      <a:pt x="380235" y="83302"/>
                      <a:pt x="380235" y="83302"/>
                      <a:pt x="380235" y="83302"/>
                    </a:cubicBezTo>
                    <a:cubicBezTo>
                      <a:pt x="392616" y="70919"/>
                      <a:pt x="392616" y="70919"/>
                      <a:pt x="392616" y="70919"/>
                    </a:cubicBezTo>
                    <a:cubicBezTo>
                      <a:pt x="716594" y="395060"/>
                      <a:pt x="716594" y="395060"/>
                      <a:pt x="716594" y="395060"/>
                    </a:cubicBezTo>
                    <a:cubicBezTo>
                      <a:pt x="703938" y="407855"/>
                      <a:pt x="703938" y="407855"/>
                      <a:pt x="703938" y="407855"/>
                    </a:cubicBezTo>
                    <a:lnTo>
                      <a:pt x="703938" y="409643"/>
                    </a:lnTo>
                    <a:cubicBezTo>
                      <a:pt x="702012" y="409643"/>
                      <a:pt x="702012" y="409643"/>
                      <a:pt x="702012" y="409643"/>
                    </a:cubicBezTo>
                    <a:cubicBezTo>
                      <a:pt x="392616" y="719200"/>
                      <a:pt x="392616" y="719200"/>
                      <a:pt x="392616" y="719200"/>
                    </a:cubicBezTo>
                    <a:cubicBezTo>
                      <a:pt x="380235" y="706818"/>
                      <a:pt x="380235" y="706818"/>
                      <a:pt x="380235" y="706818"/>
                    </a:cubicBezTo>
                    <a:cubicBezTo>
                      <a:pt x="677249" y="409643"/>
                      <a:pt x="677249" y="409643"/>
                      <a:pt x="677249" y="409643"/>
                    </a:cubicBezTo>
                    <a:cubicBezTo>
                      <a:pt x="304950" y="409643"/>
                      <a:pt x="165337" y="409643"/>
                      <a:pt x="112983" y="409643"/>
                    </a:cubicBezTo>
                    <a:lnTo>
                      <a:pt x="111749" y="409643"/>
                    </a:lnTo>
                    <a:lnTo>
                      <a:pt x="102410" y="528817"/>
                    </a:lnTo>
                    <a:cubicBezTo>
                      <a:pt x="95436" y="573751"/>
                      <a:pt x="85128" y="618078"/>
                      <a:pt x="71788" y="660583"/>
                    </a:cubicBezTo>
                    <a:lnTo>
                      <a:pt x="19858" y="790118"/>
                    </a:lnTo>
                    <a:lnTo>
                      <a:pt x="0" y="790118"/>
                    </a:lnTo>
                    <a:lnTo>
                      <a:pt x="1140" y="788232"/>
                    </a:lnTo>
                    <a:cubicBezTo>
                      <a:pt x="22255" y="746125"/>
                      <a:pt x="40256" y="701874"/>
                      <a:pt x="54809" y="655725"/>
                    </a:cubicBezTo>
                    <a:cubicBezTo>
                      <a:pt x="81490" y="570715"/>
                      <a:pt x="93617" y="483275"/>
                      <a:pt x="93617" y="393407"/>
                    </a:cubicBezTo>
                    <a:cubicBezTo>
                      <a:pt x="93617" y="303538"/>
                      <a:pt x="81490" y="216099"/>
                      <a:pt x="54809" y="131088"/>
                    </a:cubicBezTo>
                    <a:close/>
                  </a:path>
                </a:pathLst>
              </a:custGeom>
              <a:solidFill>
                <a:srgbClr val="505050"/>
              </a:solidFill>
              <a:ln>
                <a:solidFill>
                  <a:schemeClr val="accent1"/>
                </a:solidFill>
              </a:ln>
              <a:extLst/>
            </p:spPr>
            <p:txBody>
              <a:bodyPr vert="horz" wrap="square" lIns="91414" tIns="45706" rIns="91414" bIns="45706" numCol="1" anchor="t" anchorCtr="0" compatLnSpc="1">
                <a:prstTxWarp prst="textNoShape">
                  <a:avLst/>
                </a:prstTxWarp>
                <a:noAutofit/>
              </a:bodyPr>
              <a:lstStyle/>
              <a:p>
                <a:pPr defTabSz="932384">
                  <a:defRPr/>
                </a:pPr>
                <a:endParaRPr lang="en-US" kern="0">
                  <a:solidFill>
                    <a:srgbClr val="0078D7"/>
                  </a:solidFill>
                  <a:latin typeface="Segoe UI"/>
                </a:endParaRPr>
              </a:p>
            </p:txBody>
          </p:sp>
          <p:sp>
            <p:nvSpPr>
              <p:cNvPr id="148" name="Freeform 17"/>
              <p:cNvSpPr>
                <a:spLocks noEditPoints="1"/>
              </p:cNvSpPr>
              <p:nvPr/>
            </p:nvSpPr>
            <p:spPr bwMode="auto">
              <a:xfrm>
                <a:off x="3510351" y="3240922"/>
                <a:ext cx="383850" cy="464683"/>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rgbClr val="747474"/>
              </a:solidFill>
              <a:ln>
                <a:solidFill>
                  <a:schemeClr val="accent1"/>
                </a:solidFill>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sp>
            <p:nvSpPr>
              <p:cNvPr id="149" name="Freeform 18"/>
              <p:cNvSpPr>
                <a:spLocks noEditPoints="1"/>
              </p:cNvSpPr>
              <p:nvPr/>
            </p:nvSpPr>
            <p:spPr bwMode="auto">
              <a:xfrm>
                <a:off x="9018706" y="3240922"/>
                <a:ext cx="580261" cy="580320"/>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rgbClr val="747474"/>
              </a:solidFill>
              <a:ln>
                <a:solidFill>
                  <a:schemeClr val="accent1"/>
                </a:solidFill>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sp>
            <p:nvSpPr>
              <p:cNvPr id="150" name="Freeform 19"/>
              <p:cNvSpPr>
                <a:spLocks noEditPoints="1"/>
              </p:cNvSpPr>
              <p:nvPr/>
            </p:nvSpPr>
            <p:spPr bwMode="auto">
              <a:xfrm>
                <a:off x="7147327" y="3240921"/>
                <a:ext cx="580261" cy="577529"/>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rgbClr val="747474"/>
              </a:solidFill>
              <a:ln>
                <a:solidFill>
                  <a:schemeClr val="accent1"/>
                </a:solidFill>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sp>
            <p:nvSpPr>
              <p:cNvPr id="151" name="Freeform 20"/>
              <p:cNvSpPr>
                <a:spLocks noEditPoints="1"/>
              </p:cNvSpPr>
              <p:nvPr/>
            </p:nvSpPr>
            <p:spPr bwMode="auto">
              <a:xfrm>
                <a:off x="5216777" y="3240922"/>
                <a:ext cx="690849" cy="427267"/>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rgbClr val="747474"/>
              </a:solidFill>
              <a:ln>
                <a:solidFill>
                  <a:schemeClr val="accent1"/>
                </a:solidFill>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sp>
            <p:nvSpPr>
              <p:cNvPr id="152" name="TextBox 151"/>
              <p:cNvSpPr txBox="1"/>
              <p:nvPr/>
            </p:nvSpPr>
            <p:spPr>
              <a:xfrm>
                <a:off x="8282154" y="3822180"/>
                <a:ext cx="2053363" cy="704713"/>
              </a:xfrm>
              <a:prstGeom prst="rect">
                <a:avLst/>
              </a:prstGeom>
              <a:noFill/>
              <a:ln>
                <a:noFill/>
              </a:ln>
            </p:spPr>
            <p:txBody>
              <a:bodyPr wrap="square" lIns="182828" tIns="146263" rIns="182828" bIns="146263" rtlCol="0">
                <a:spAutoFit/>
              </a:bodyPr>
              <a:lstStyle/>
              <a:p>
                <a:pPr algn="ctr" defTabSz="932384">
                  <a:lnSpc>
                    <a:spcPct val="90000"/>
                  </a:lnSpc>
                  <a:spcAft>
                    <a:spcPts val="600"/>
                  </a:spcAft>
                  <a:defRPr/>
                </a:pPr>
                <a:r>
                  <a:rPr lang="en-US" sz="1400" kern="0" dirty="0">
                    <a:solidFill>
                      <a:srgbClr val="0078D7"/>
                    </a:solidFill>
                    <a:latin typeface="Segoe UI Semibold" panose="020B0702040204020203" pitchFamily="34" charset="0"/>
                    <a:cs typeface="Segoe UI Semibold" panose="020B0702040204020203" pitchFamily="34" charset="0"/>
                  </a:rPr>
                  <a:t>What</a:t>
                </a:r>
                <a:r>
                  <a:rPr lang="en-US" sz="1400" kern="0" dirty="0">
                    <a:solidFill>
                      <a:srgbClr val="0078D7"/>
                    </a:solidFill>
                    <a:latin typeface="Segoe UI"/>
                  </a:rPr>
                  <a:t> should </a:t>
                </a:r>
                <a:br>
                  <a:rPr lang="en-US" sz="1400" kern="0" dirty="0">
                    <a:solidFill>
                      <a:srgbClr val="0078D7"/>
                    </a:solidFill>
                    <a:latin typeface="Segoe UI"/>
                  </a:rPr>
                </a:br>
                <a:r>
                  <a:rPr lang="en-US" sz="1400" kern="0" dirty="0">
                    <a:solidFill>
                      <a:srgbClr val="0078D7"/>
                    </a:solidFill>
                    <a:latin typeface="Segoe UI"/>
                  </a:rPr>
                  <a:t>I do?</a:t>
                </a:r>
              </a:p>
            </p:txBody>
          </p:sp>
          <p:grpSp>
            <p:nvGrpSpPr>
              <p:cNvPr id="153" name="Group 152"/>
              <p:cNvGrpSpPr/>
              <p:nvPr/>
            </p:nvGrpSpPr>
            <p:grpSpPr>
              <a:xfrm>
                <a:off x="6485922" y="2783032"/>
                <a:ext cx="1891103" cy="1899589"/>
                <a:chOff x="6897346" y="2594497"/>
                <a:chExt cx="1854191" cy="1862511"/>
              </a:xfrm>
            </p:grpSpPr>
            <p:sp>
              <p:nvSpPr>
                <p:cNvPr id="154" name="Freeform 9"/>
                <p:cNvSpPr>
                  <a:spLocks/>
                </p:cNvSpPr>
                <p:nvPr/>
              </p:nvSpPr>
              <p:spPr bwMode="auto">
                <a:xfrm>
                  <a:off x="6967452" y="3488957"/>
                  <a:ext cx="1784085" cy="905338"/>
                </a:xfrm>
                <a:custGeom>
                  <a:avLst/>
                  <a:gdLst>
                    <a:gd name="T0" fmla="*/ 353 w 736"/>
                    <a:gd name="T1" fmla="*/ 373 h 373"/>
                    <a:gd name="T2" fmla="*/ 132 w 736"/>
                    <a:gd name="T3" fmla="*/ 300 h 373"/>
                    <a:gd name="T4" fmla="*/ 0 w 736"/>
                    <a:gd name="T5" fmla="*/ 113 h 373"/>
                    <a:gd name="T6" fmla="*/ 4 w 736"/>
                    <a:gd name="T7" fmla="*/ 98 h 373"/>
                    <a:gd name="T8" fmla="*/ 7 w 736"/>
                    <a:gd name="T9" fmla="*/ 111 h 373"/>
                    <a:gd name="T10" fmla="*/ 353 w 736"/>
                    <a:gd name="T11" fmla="*/ 365 h 373"/>
                    <a:gd name="T12" fmla="*/ 700 w 736"/>
                    <a:gd name="T13" fmla="*/ 111 h 373"/>
                    <a:gd name="T14" fmla="*/ 728 w 736"/>
                    <a:gd name="T15" fmla="*/ 2 h 373"/>
                    <a:gd name="T16" fmla="*/ 733 w 736"/>
                    <a:gd name="T17" fmla="*/ 0 h 373"/>
                    <a:gd name="T18" fmla="*/ 736 w 736"/>
                    <a:gd name="T19" fmla="*/ 4 h 373"/>
                    <a:gd name="T20" fmla="*/ 707 w 736"/>
                    <a:gd name="T21" fmla="*/ 113 h 373"/>
                    <a:gd name="T22" fmla="*/ 575 w 736"/>
                    <a:gd name="T23" fmla="*/ 300 h 373"/>
                    <a:gd name="T24" fmla="*/ 353 w 736"/>
                    <a:gd name="T25"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3">
                      <a:moveTo>
                        <a:pt x="353" y="373"/>
                      </a:moveTo>
                      <a:cubicBezTo>
                        <a:pt x="273" y="373"/>
                        <a:pt x="196" y="348"/>
                        <a:pt x="132" y="300"/>
                      </a:cubicBezTo>
                      <a:cubicBezTo>
                        <a:pt x="70" y="253"/>
                        <a:pt x="23" y="187"/>
                        <a:pt x="0" y="113"/>
                      </a:cubicBezTo>
                      <a:cubicBezTo>
                        <a:pt x="4" y="98"/>
                        <a:pt x="4" y="98"/>
                        <a:pt x="4" y="98"/>
                      </a:cubicBezTo>
                      <a:cubicBezTo>
                        <a:pt x="7" y="111"/>
                        <a:pt x="7" y="111"/>
                        <a:pt x="7" y="111"/>
                      </a:cubicBezTo>
                      <a:cubicBezTo>
                        <a:pt x="55" y="263"/>
                        <a:pt x="194" y="365"/>
                        <a:pt x="353" y="365"/>
                      </a:cubicBezTo>
                      <a:cubicBezTo>
                        <a:pt x="513" y="365"/>
                        <a:pt x="652" y="263"/>
                        <a:pt x="700" y="111"/>
                      </a:cubicBezTo>
                      <a:cubicBezTo>
                        <a:pt x="710" y="77"/>
                        <a:pt x="728" y="3"/>
                        <a:pt x="728" y="2"/>
                      </a:cubicBezTo>
                      <a:cubicBezTo>
                        <a:pt x="733" y="0"/>
                        <a:pt x="733" y="0"/>
                        <a:pt x="733" y="0"/>
                      </a:cubicBezTo>
                      <a:cubicBezTo>
                        <a:pt x="736" y="4"/>
                        <a:pt x="736" y="4"/>
                        <a:pt x="736" y="4"/>
                      </a:cubicBezTo>
                      <a:cubicBezTo>
                        <a:pt x="736" y="4"/>
                        <a:pt x="718" y="79"/>
                        <a:pt x="707" y="113"/>
                      </a:cubicBezTo>
                      <a:cubicBezTo>
                        <a:pt x="684" y="187"/>
                        <a:pt x="637" y="253"/>
                        <a:pt x="575" y="300"/>
                      </a:cubicBezTo>
                      <a:cubicBezTo>
                        <a:pt x="511" y="348"/>
                        <a:pt x="434" y="373"/>
                        <a:pt x="353" y="373"/>
                      </a:cubicBezTo>
                      <a:close/>
                    </a:path>
                  </a:pathLst>
                </a:custGeom>
                <a:solidFill>
                  <a:srgbClr val="505050"/>
                </a:solidFill>
                <a:ln w="9525">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sp>
              <p:nvSpPr>
                <p:cNvPr id="155" name="Freeform 8"/>
                <p:cNvSpPr>
                  <a:spLocks/>
                </p:cNvSpPr>
                <p:nvPr/>
              </p:nvSpPr>
              <p:spPr bwMode="auto">
                <a:xfrm>
                  <a:off x="6897346" y="2594497"/>
                  <a:ext cx="1784085"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3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3" y="275"/>
                        <a:pt x="733" y="275"/>
                        <a:pt x="733"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rgbClr val="505050"/>
                </a:solidFill>
                <a:ln w="9525">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sp>
              <p:nvSpPr>
                <p:cNvPr id="156" name="Freeform 155"/>
                <p:cNvSpPr>
                  <a:spLocks/>
                </p:cNvSpPr>
                <p:nvPr/>
              </p:nvSpPr>
              <p:spPr bwMode="auto">
                <a:xfrm flipV="1">
                  <a:off x="7731222" y="4313228"/>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chemeClr val="accent1"/>
                  </a:solidFill>
                  <a:prstDash val="solid"/>
                  <a:miter lim="800000"/>
                  <a:headEnd type="none"/>
                  <a:tailEnd type="none"/>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b="1" kern="0" dirty="0">
                    <a:solidFill>
                      <a:srgbClr val="0078D7"/>
                    </a:solidFill>
                    <a:latin typeface="Segoe UI"/>
                    <a:ea typeface="Segoe UI" pitchFamily="34" charset="0"/>
                    <a:cs typeface="Segoe UI" pitchFamily="34" charset="0"/>
                  </a:endParaRPr>
                </a:p>
              </p:txBody>
            </p:sp>
          </p:grpSp>
          <p:sp>
            <p:nvSpPr>
              <p:cNvPr id="157" name="TextBox 156"/>
              <p:cNvSpPr txBox="1"/>
              <p:nvPr/>
            </p:nvSpPr>
            <p:spPr>
              <a:xfrm>
                <a:off x="6356414" y="3822180"/>
                <a:ext cx="2212318" cy="704713"/>
              </a:xfrm>
              <a:prstGeom prst="rect">
                <a:avLst/>
              </a:prstGeom>
              <a:noFill/>
              <a:ln>
                <a:noFill/>
              </a:ln>
            </p:spPr>
            <p:txBody>
              <a:bodyPr wrap="square" lIns="182828" tIns="146263" rIns="182828" bIns="146263" rtlCol="0">
                <a:spAutoFit/>
              </a:bodyPr>
              <a:lstStyle/>
              <a:p>
                <a:pPr algn="ctr" defTabSz="932384">
                  <a:lnSpc>
                    <a:spcPct val="90000"/>
                  </a:lnSpc>
                  <a:spcAft>
                    <a:spcPts val="600"/>
                  </a:spcAft>
                  <a:defRPr/>
                </a:pPr>
                <a:r>
                  <a:rPr lang="en-US" sz="1400" kern="0" dirty="0">
                    <a:solidFill>
                      <a:srgbClr val="0078D7"/>
                    </a:solidFill>
                    <a:latin typeface="Segoe UI Semibold" panose="020B0702040204020203" pitchFamily="34" charset="0"/>
                    <a:cs typeface="Segoe UI Semibold" panose="020B0702040204020203" pitchFamily="34" charset="0"/>
                  </a:rPr>
                  <a:t>What will </a:t>
                </a:r>
                <a:br>
                  <a:rPr lang="en-US" sz="1400" kern="0" dirty="0">
                    <a:solidFill>
                      <a:srgbClr val="0078D7"/>
                    </a:solidFill>
                    <a:latin typeface="Segoe UI Semibold" panose="020B0702040204020203" pitchFamily="34" charset="0"/>
                    <a:cs typeface="Segoe UI Semibold" panose="020B0702040204020203" pitchFamily="34" charset="0"/>
                  </a:rPr>
                </a:br>
                <a:r>
                  <a:rPr lang="en-US" sz="1400" kern="0" dirty="0">
                    <a:solidFill>
                      <a:srgbClr val="0078D7"/>
                    </a:solidFill>
                    <a:latin typeface="Segoe UI"/>
                  </a:rPr>
                  <a:t>happen?</a:t>
                </a:r>
              </a:p>
            </p:txBody>
          </p:sp>
          <p:sp>
            <p:nvSpPr>
              <p:cNvPr id="158" name="TextBox 157"/>
              <p:cNvSpPr txBox="1"/>
              <p:nvPr/>
            </p:nvSpPr>
            <p:spPr>
              <a:xfrm>
                <a:off x="4665086" y="3822180"/>
                <a:ext cx="1781354" cy="704713"/>
              </a:xfrm>
              <a:prstGeom prst="rect">
                <a:avLst/>
              </a:prstGeom>
              <a:noFill/>
              <a:ln>
                <a:noFill/>
              </a:ln>
            </p:spPr>
            <p:txBody>
              <a:bodyPr wrap="square" lIns="182828" tIns="146263" rIns="182828" bIns="146263" rtlCol="0">
                <a:spAutoFit/>
              </a:bodyPr>
              <a:lstStyle/>
              <a:p>
                <a:pPr algn="ctr" defTabSz="932384">
                  <a:lnSpc>
                    <a:spcPct val="90000"/>
                  </a:lnSpc>
                  <a:spcAft>
                    <a:spcPts val="600"/>
                  </a:spcAft>
                  <a:defRPr/>
                </a:pPr>
                <a:r>
                  <a:rPr lang="en-US" sz="1400" kern="0" dirty="0">
                    <a:solidFill>
                      <a:srgbClr val="0078D7"/>
                    </a:solidFill>
                    <a:latin typeface="Segoe UI Semibold" panose="020B0702040204020203" pitchFamily="34" charset="0"/>
                    <a:cs typeface="Segoe UI Semibold" panose="020B0702040204020203" pitchFamily="34" charset="0"/>
                  </a:rPr>
                  <a:t>Why did it </a:t>
                </a:r>
                <a:r>
                  <a:rPr lang="en-US" sz="1400" kern="0" dirty="0">
                    <a:solidFill>
                      <a:srgbClr val="0078D7"/>
                    </a:solidFill>
                    <a:latin typeface="Segoe UI"/>
                  </a:rPr>
                  <a:t>happen?</a:t>
                </a:r>
              </a:p>
            </p:txBody>
          </p:sp>
          <p:sp>
            <p:nvSpPr>
              <p:cNvPr id="159" name="TextBox 158"/>
              <p:cNvSpPr txBox="1"/>
              <p:nvPr/>
            </p:nvSpPr>
            <p:spPr>
              <a:xfrm>
                <a:off x="2856830" y="3822180"/>
                <a:ext cx="1682800" cy="704713"/>
              </a:xfrm>
              <a:prstGeom prst="rect">
                <a:avLst/>
              </a:prstGeom>
              <a:noFill/>
              <a:ln>
                <a:noFill/>
              </a:ln>
            </p:spPr>
            <p:txBody>
              <a:bodyPr wrap="square" lIns="182828" tIns="146263" rIns="182828" bIns="146263" rtlCol="0">
                <a:spAutoFit/>
              </a:bodyPr>
              <a:lstStyle/>
              <a:p>
                <a:pPr algn="ctr" defTabSz="932384">
                  <a:lnSpc>
                    <a:spcPct val="90000"/>
                  </a:lnSpc>
                  <a:spcAft>
                    <a:spcPts val="600"/>
                  </a:spcAft>
                  <a:defRPr/>
                </a:pPr>
                <a:r>
                  <a:rPr lang="en-US" sz="1400" kern="0" dirty="0">
                    <a:solidFill>
                      <a:srgbClr val="0078D7"/>
                    </a:solidFill>
                    <a:latin typeface="Segoe UI Semibold" panose="020B0702040204020203" pitchFamily="34" charset="0"/>
                    <a:cs typeface="Segoe UI Semibold" panose="020B0702040204020203" pitchFamily="34" charset="0"/>
                  </a:rPr>
                  <a:t>What</a:t>
                </a:r>
                <a:r>
                  <a:rPr lang="en-US" sz="1400" kern="0" dirty="0">
                    <a:solidFill>
                      <a:srgbClr val="0078D7"/>
                    </a:solidFill>
                    <a:latin typeface="Segoe UI"/>
                  </a:rPr>
                  <a:t> happened?</a:t>
                </a:r>
              </a:p>
            </p:txBody>
          </p:sp>
          <p:grpSp>
            <p:nvGrpSpPr>
              <p:cNvPr id="160" name="Group 159"/>
              <p:cNvGrpSpPr/>
              <p:nvPr/>
            </p:nvGrpSpPr>
            <p:grpSpPr>
              <a:xfrm>
                <a:off x="2835789" y="2783032"/>
                <a:ext cx="1797247" cy="1893915"/>
                <a:chOff x="2912109" y="3202974"/>
                <a:chExt cx="1762167" cy="1856948"/>
              </a:xfrm>
            </p:grpSpPr>
            <p:sp>
              <p:nvSpPr>
                <p:cNvPr id="161" name="Freeform 160"/>
                <p:cNvSpPr>
                  <a:spLocks/>
                </p:cNvSpPr>
                <p:nvPr/>
              </p:nvSpPr>
              <p:spPr bwMode="auto">
                <a:xfrm>
                  <a:off x="2912109" y="3202974"/>
                  <a:ext cx="1762167" cy="1799798"/>
                </a:xfrm>
                <a:custGeom>
                  <a:avLst/>
                  <a:gdLst>
                    <a:gd name="connsiteX0" fmla="*/ 1754896 w 1762167"/>
                    <a:gd name="connsiteY0" fmla="*/ 891398 h 1799798"/>
                    <a:gd name="connsiteX1" fmla="*/ 1762167 w 1762167"/>
                    <a:gd name="connsiteY1" fmla="*/ 903542 h 1799798"/>
                    <a:gd name="connsiteX2" fmla="*/ 1691875 w 1762167"/>
                    <a:gd name="connsiteY2" fmla="*/ 1168290 h 1799798"/>
                    <a:gd name="connsiteX3" fmla="*/ 1371922 w 1762167"/>
                    <a:gd name="connsiteY3" fmla="*/ 1622490 h 1799798"/>
                    <a:gd name="connsiteX4" fmla="*/ 833821 w 1762167"/>
                    <a:gd name="connsiteY4" fmla="*/ 1799798 h 1799798"/>
                    <a:gd name="connsiteX5" fmla="*/ 7581 w 1762167"/>
                    <a:gd name="connsiteY5" fmla="*/ 1250568 h 1799798"/>
                    <a:gd name="connsiteX6" fmla="*/ 0 w 1762167"/>
                    <a:gd name="connsiteY6" fmla="*/ 1226151 h 1799798"/>
                    <a:gd name="connsiteX7" fmla="*/ 19954 w 1762167"/>
                    <a:gd name="connsiteY7" fmla="*/ 1226151 h 1799798"/>
                    <a:gd name="connsiteX8" fmla="*/ 25305 w 1762167"/>
                    <a:gd name="connsiteY8" fmla="*/ 1243434 h 1799798"/>
                    <a:gd name="connsiteX9" fmla="*/ 833821 w 1762167"/>
                    <a:gd name="connsiteY9" fmla="*/ 1780367 h 1799798"/>
                    <a:gd name="connsiteX10" fmla="*/ 1674907 w 1762167"/>
                    <a:gd name="connsiteY10" fmla="*/ 1163432 h 1799798"/>
                    <a:gd name="connsiteX11" fmla="*/ 1742776 w 1762167"/>
                    <a:gd name="connsiteY11" fmla="*/ 898685 h 1799798"/>
                    <a:gd name="connsiteX12" fmla="*/ 1754896 w 1762167"/>
                    <a:gd name="connsiteY12" fmla="*/ 891398 h 1799798"/>
                    <a:gd name="connsiteX13" fmla="*/ 833821 w 1762167"/>
                    <a:gd name="connsiteY13" fmla="*/ 0 h 1799798"/>
                    <a:gd name="connsiteX14" fmla="*/ 1371922 w 1762167"/>
                    <a:gd name="connsiteY14" fmla="*/ 179737 h 1799798"/>
                    <a:gd name="connsiteX15" fmla="*/ 1691875 w 1762167"/>
                    <a:gd name="connsiteY15" fmla="*/ 633937 h 1799798"/>
                    <a:gd name="connsiteX16" fmla="*/ 1682179 w 1762167"/>
                    <a:gd name="connsiteY16" fmla="*/ 667941 h 1799798"/>
                    <a:gd name="connsiteX17" fmla="*/ 1674907 w 1762167"/>
                    <a:gd name="connsiteY17" fmla="*/ 638795 h 1799798"/>
                    <a:gd name="connsiteX18" fmla="*/ 833821 w 1762167"/>
                    <a:gd name="connsiteY18" fmla="*/ 19431 h 1799798"/>
                    <a:gd name="connsiteX19" fmla="*/ 106183 w 1762167"/>
                    <a:gd name="connsiteY19" fmla="*/ 408668 h 1799798"/>
                    <a:gd name="connsiteX20" fmla="*/ 37699 w 1762167"/>
                    <a:gd name="connsiteY20" fmla="*/ 535467 h 1799798"/>
                    <a:gd name="connsiteX21" fmla="*/ 16135 w 1762167"/>
                    <a:gd name="connsiteY21" fmla="*/ 535467 h 1799798"/>
                    <a:gd name="connsiteX22" fmla="*/ 90371 w 1762167"/>
                    <a:gd name="connsiteY22" fmla="*/ 398251 h 1799798"/>
                    <a:gd name="connsiteX23" fmla="*/ 833821 w 1762167"/>
                    <a:gd name="connsiteY23" fmla="*/ 0 h 17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167" h="1799798">
                      <a:moveTo>
                        <a:pt x="1754896" y="891398"/>
                      </a:moveTo>
                      <a:cubicBezTo>
                        <a:pt x="1762167" y="903542"/>
                        <a:pt x="1762167" y="903542"/>
                        <a:pt x="1762167" y="903542"/>
                      </a:cubicBezTo>
                      <a:cubicBezTo>
                        <a:pt x="1762167" y="903542"/>
                        <a:pt x="1718537" y="1085708"/>
                        <a:pt x="1691875" y="1168290"/>
                      </a:cubicBezTo>
                      <a:cubicBezTo>
                        <a:pt x="1636125" y="1348027"/>
                        <a:pt x="1522203" y="1508333"/>
                        <a:pt x="1371922" y="1622490"/>
                      </a:cubicBezTo>
                      <a:cubicBezTo>
                        <a:pt x="1216794" y="1739076"/>
                        <a:pt x="1030155" y="1799798"/>
                        <a:pt x="833821" y="1799798"/>
                      </a:cubicBezTo>
                      <a:cubicBezTo>
                        <a:pt x="462967" y="1799798"/>
                        <a:pt x="143924" y="1573002"/>
                        <a:pt x="7581" y="1250568"/>
                      </a:cubicBezTo>
                      <a:lnTo>
                        <a:pt x="0" y="1226151"/>
                      </a:lnTo>
                      <a:lnTo>
                        <a:pt x="19954" y="1226151"/>
                      </a:lnTo>
                      <a:lnTo>
                        <a:pt x="25305" y="1243434"/>
                      </a:lnTo>
                      <a:cubicBezTo>
                        <a:pt x="158467" y="1559036"/>
                        <a:pt x="470239" y="1780367"/>
                        <a:pt x="833821" y="1780367"/>
                      </a:cubicBezTo>
                      <a:cubicBezTo>
                        <a:pt x="1221642" y="1780367"/>
                        <a:pt x="1558561" y="1532622"/>
                        <a:pt x="1674907" y="1163432"/>
                      </a:cubicBezTo>
                      <a:cubicBezTo>
                        <a:pt x="1699146" y="1080851"/>
                        <a:pt x="1742776" y="901114"/>
                        <a:pt x="1742776" y="898685"/>
                      </a:cubicBezTo>
                      <a:cubicBezTo>
                        <a:pt x="1754896" y="891398"/>
                        <a:pt x="1754896" y="891398"/>
                        <a:pt x="1754896" y="891398"/>
                      </a:cubicBezTo>
                      <a:close/>
                      <a:moveTo>
                        <a:pt x="833821" y="0"/>
                      </a:moveTo>
                      <a:cubicBezTo>
                        <a:pt x="1030155" y="0"/>
                        <a:pt x="1216794" y="63151"/>
                        <a:pt x="1371922" y="179737"/>
                      </a:cubicBezTo>
                      <a:cubicBezTo>
                        <a:pt x="1522203" y="291465"/>
                        <a:pt x="1636125" y="454200"/>
                        <a:pt x="1691875" y="633937"/>
                      </a:cubicBezTo>
                      <a:cubicBezTo>
                        <a:pt x="1682179" y="667941"/>
                        <a:pt x="1682179" y="667941"/>
                        <a:pt x="1682179" y="667941"/>
                      </a:cubicBezTo>
                      <a:cubicBezTo>
                        <a:pt x="1674907" y="638795"/>
                        <a:pt x="1674907" y="638795"/>
                        <a:pt x="1674907" y="638795"/>
                      </a:cubicBezTo>
                      <a:cubicBezTo>
                        <a:pt x="1558561" y="269606"/>
                        <a:pt x="1221642" y="19431"/>
                        <a:pt x="833821" y="19431"/>
                      </a:cubicBezTo>
                      <a:cubicBezTo>
                        <a:pt x="530836" y="19431"/>
                        <a:pt x="263830" y="174082"/>
                        <a:pt x="106183" y="408668"/>
                      </a:cubicBezTo>
                      <a:lnTo>
                        <a:pt x="37699" y="535467"/>
                      </a:lnTo>
                      <a:lnTo>
                        <a:pt x="16135" y="535467"/>
                      </a:lnTo>
                      <a:lnTo>
                        <a:pt x="90371" y="398251"/>
                      </a:lnTo>
                      <a:cubicBezTo>
                        <a:pt x="251711" y="158446"/>
                        <a:pt x="524776" y="0"/>
                        <a:pt x="833821" y="0"/>
                      </a:cubicBezTo>
                      <a:close/>
                    </a:path>
                  </a:pathLst>
                </a:custGeom>
                <a:solidFill>
                  <a:srgbClr val="505050"/>
                </a:solidFill>
                <a:ln w="9525">
                  <a:solidFill>
                    <a:schemeClr val="accent1"/>
                  </a:solidFill>
                  <a:round/>
                  <a:headEnd/>
                  <a:tailEnd/>
                </a:ln>
                <a:extLst/>
              </p:spPr>
              <p:txBody>
                <a:bodyPr vert="horz" wrap="square" lIns="91414" tIns="45706" rIns="91414" bIns="45706" numCol="1" anchor="t" anchorCtr="0" compatLnSpc="1">
                  <a:prstTxWarp prst="textNoShape">
                    <a:avLst/>
                  </a:prstTxWarp>
                  <a:noAutofit/>
                </a:bodyPr>
                <a:lstStyle/>
                <a:p>
                  <a:pPr defTabSz="932384">
                    <a:defRPr/>
                  </a:pPr>
                  <a:endParaRPr lang="en-US" kern="0">
                    <a:solidFill>
                      <a:srgbClr val="0078D7"/>
                    </a:solidFill>
                    <a:latin typeface="Segoe UI"/>
                  </a:endParaRPr>
                </a:p>
              </p:txBody>
            </p:sp>
            <p:sp>
              <p:nvSpPr>
                <p:cNvPr id="162" name="Freeform 161"/>
                <p:cNvSpPr>
                  <a:spLocks/>
                </p:cNvSpPr>
                <p:nvPr/>
              </p:nvSpPr>
              <p:spPr bwMode="auto">
                <a:xfrm flipV="1">
                  <a:off x="3705935" y="4916142"/>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chemeClr val="accent1"/>
                  </a:solidFill>
                  <a:prstDash val="solid"/>
                  <a:miter lim="800000"/>
                  <a:headEnd type="none"/>
                  <a:tailEnd type="none"/>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b="1" kern="0" dirty="0">
                    <a:solidFill>
                      <a:srgbClr val="0078D7"/>
                    </a:solidFill>
                    <a:latin typeface="Segoe UI"/>
                    <a:ea typeface="Segoe UI" pitchFamily="34" charset="0"/>
                    <a:cs typeface="Segoe UI" pitchFamily="34" charset="0"/>
                  </a:endParaRPr>
                </a:p>
              </p:txBody>
            </p:sp>
          </p:grpSp>
          <p:grpSp>
            <p:nvGrpSpPr>
              <p:cNvPr id="163" name="Group 162"/>
              <p:cNvGrpSpPr/>
              <p:nvPr/>
            </p:nvGrpSpPr>
            <p:grpSpPr>
              <a:xfrm>
                <a:off x="8357300" y="2716188"/>
                <a:ext cx="1733147" cy="1902473"/>
                <a:chOff x="8021047" y="3137434"/>
                <a:chExt cx="1699318" cy="1865339"/>
              </a:xfrm>
            </p:grpSpPr>
            <p:grpSp>
              <p:nvGrpSpPr>
                <p:cNvPr id="164" name="Group 163"/>
                <p:cNvGrpSpPr/>
                <p:nvPr/>
              </p:nvGrpSpPr>
              <p:grpSpPr>
                <a:xfrm>
                  <a:off x="8021047" y="3202974"/>
                  <a:ext cx="1699318" cy="1799799"/>
                  <a:chOff x="8732197" y="2594497"/>
                  <a:chExt cx="1699318" cy="1799799"/>
                </a:xfrm>
              </p:grpSpPr>
              <p:sp>
                <p:nvSpPr>
                  <p:cNvPr id="166" name="Freeform 165"/>
                  <p:cNvSpPr>
                    <a:spLocks/>
                  </p:cNvSpPr>
                  <p:nvPr/>
                </p:nvSpPr>
                <p:spPr bwMode="auto">
                  <a:xfrm>
                    <a:off x="8732197" y="2594497"/>
                    <a:ext cx="1699318" cy="903542"/>
                  </a:xfrm>
                  <a:custGeom>
                    <a:avLst/>
                    <a:gdLst>
                      <a:gd name="connsiteX0" fmla="*/ 928961 w 1699318"/>
                      <a:gd name="connsiteY0" fmla="*/ 0 h 903542"/>
                      <a:gd name="connsiteX1" fmla="*/ 1464994 w 1699318"/>
                      <a:gd name="connsiteY1" fmla="*/ 179737 h 903542"/>
                      <a:gd name="connsiteX2" fmla="*/ 1661458 w 1699318"/>
                      <a:gd name="connsiteY2" fmla="*/ 381334 h 903542"/>
                      <a:gd name="connsiteX3" fmla="*/ 1699318 w 1699318"/>
                      <a:gd name="connsiteY3" fmla="*/ 445566 h 903542"/>
                      <a:gd name="connsiteX4" fmla="*/ 1677941 w 1699318"/>
                      <a:gd name="connsiteY4" fmla="*/ 445566 h 903542"/>
                      <a:gd name="connsiteX5" fmla="*/ 1642168 w 1699318"/>
                      <a:gd name="connsiteY5" fmla="*/ 386268 h 903542"/>
                      <a:gd name="connsiteX6" fmla="*/ 928961 w 1699318"/>
                      <a:gd name="connsiteY6" fmla="*/ 19431 h 903542"/>
                      <a:gd name="connsiteX7" fmla="*/ 87317 w 1699318"/>
                      <a:gd name="connsiteY7" fmla="*/ 638795 h 903542"/>
                      <a:gd name="connsiteX8" fmla="*/ 19404 w 1699318"/>
                      <a:gd name="connsiteY8" fmla="*/ 903542 h 903542"/>
                      <a:gd name="connsiteX9" fmla="*/ 0 w 1699318"/>
                      <a:gd name="connsiteY9" fmla="*/ 898685 h 903542"/>
                      <a:gd name="connsiteX10" fmla="*/ 70339 w 1699318"/>
                      <a:gd name="connsiteY10" fmla="*/ 631508 h 903542"/>
                      <a:gd name="connsiteX11" fmla="*/ 390503 w 1699318"/>
                      <a:gd name="connsiteY11" fmla="*/ 179737 h 903542"/>
                      <a:gd name="connsiteX12" fmla="*/ 928961 w 1699318"/>
                      <a:gd name="connsiteY12" fmla="*/ 0 h 90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9318" h="903542">
                        <a:moveTo>
                          <a:pt x="928961" y="0"/>
                        </a:moveTo>
                        <a:cubicBezTo>
                          <a:pt x="1123000" y="0"/>
                          <a:pt x="1309763" y="63151"/>
                          <a:pt x="1464994" y="179737"/>
                        </a:cubicBezTo>
                        <a:cubicBezTo>
                          <a:pt x="1541397" y="235601"/>
                          <a:pt x="1607491" y="304217"/>
                          <a:pt x="1661458" y="381334"/>
                        </a:cubicBezTo>
                        <a:lnTo>
                          <a:pt x="1699318" y="445566"/>
                        </a:lnTo>
                        <a:lnTo>
                          <a:pt x="1677941" y="445566"/>
                        </a:lnTo>
                        <a:lnTo>
                          <a:pt x="1642168" y="386268"/>
                        </a:lnTo>
                        <a:cubicBezTo>
                          <a:pt x="1480153" y="160155"/>
                          <a:pt x="1218200" y="19431"/>
                          <a:pt x="928961" y="19431"/>
                        </a:cubicBezTo>
                        <a:cubicBezTo>
                          <a:pt x="540883" y="19431"/>
                          <a:pt x="203741" y="269606"/>
                          <a:pt x="87317" y="638795"/>
                        </a:cubicBezTo>
                        <a:cubicBezTo>
                          <a:pt x="63063" y="721377"/>
                          <a:pt x="19404" y="901114"/>
                          <a:pt x="19404" y="903542"/>
                        </a:cubicBezTo>
                        <a:cubicBezTo>
                          <a:pt x="0" y="898685"/>
                          <a:pt x="0" y="898685"/>
                          <a:pt x="0" y="898685"/>
                        </a:cubicBezTo>
                        <a:cubicBezTo>
                          <a:pt x="0" y="896256"/>
                          <a:pt x="43659" y="716519"/>
                          <a:pt x="70339" y="631508"/>
                        </a:cubicBezTo>
                        <a:cubicBezTo>
                          <a:pt x="126125" y="454200"/>
                          <a:pt x="240123" y="291465"/>
                          <a:pt x="390503" y="179737"/>
                        </a:cubicBezTo>
                        <a:cubicBezTo>
                          <a:pt x="545734" y="63151"/>
                          <a:pt x="732497" y="0"/>
                          <a:pt x="928961" y="0"/>
                        </a:cubicBezTo>
                        <a:close/>
                      </a:path>
                    </a:pathLst>
                  </a:custGeom>
                  <a:solidFill>
                    <a:srgbClr val="505050"/>
                  </a:solidFill>
                  <a:ln w="9525">
                    <a:solidFill>
                      <a:schemeClr val="accent1"/>
                    </a:solidFill>
                    <a:round/>
                    <a:headEnd/>
                    <a:tailEnd/>
                  </a:ln>
                  <a:extLst/>
                </p:spPr>
                <p:txBody>
                  <a:bodyPr vert="horz" wrap="square" lIns="91414" tIns="45706" rIns="91414" bIns="45706" numCol="1" anchor="t" anchorCtr="0" compatLnSpc="1">
                    <a:prstTxWarp prst="textNoShape">
                      <a:avLst/>
                    </a:prstTxWarp>
                    <a:noAutofit/>
                  </a:bodyPr>
                  <a:lstStyle/>
                  <a:p>
                    <a:pPr defTabSz="932384">
                      <a:defRPr/>
                    </a:pPr>
                    <a:endParaRPr lang="en-US" kern="0">
                      <a:solidFill>
                        <a:srgbClr val="0078D7"/>
                      </a:solidFill>
                      <a:latin typeface="Segoe UI"/>
                    </a:endParaRPr>
                  </a:p>
                </p:txBody>
              </p:sp>
              <p:sp>
                <p:nvSpPr>
                  <p:cNvPr id="167" name="Freeform 166"/>
                  <p:cNvSpPr>
                    <a:spLocks/>
                  </p:cNvSpPr>
                  <p:nvPr/>
                </p:nvSpPr>
                <p:spPr bwMode="auto">
                  <a:xfrm>
                    <a:off x="8802536" y="3726355"/>
                    <a:ext cx="1626033" cy="667941"/>
                  </a:xfrm>
                  <a:custGeom>
                    <a:avLst/>
                    <a:gdLst>
                      <a:gd name="connsiteX0" fmla="*/ 9702 w 1626033"/>
                      <a:gd name="connsiteY0" fmla="*/ 0 h 667941"/>
                      <a:gd name="connsiteX1" fmla="*/ 16978 w 1626033"/>
                      <a:gd name="connsiteY1" fmla="*/ 31575 h 667941"/>
                      <a:gd name="connsiteX2" fmla="*/ 858622 w 1626033"/>
                      <a:gd name="connsiteY2" fmla="*/ 648510 h 667941"/>
                      <a:gd name="connsiteX3" fmla="*/ 1571829 w 1626033"/>
                      <a:gd name="connsiteY3" fmla="*/ 283723 h 667941"/>
                      <a:gd name="connsiteX4" fmla="*/ 1605457 w 1626033"/>
                      <a:gd name="connsiteY4" fmla="*/ 228109 h 667941"/>
                      <a:gd name="connsiteX5" fmla="*/ 1626033 w 1626033"/>
                      <a:gd name="connsiteY5" fmla="*/ 228109 h 667941"/>
                      <a:gd name="connsiteX6" fmla="*/ 1590209 w 1626033"/>
                      <a:gd name="connsiteY6" fmla="*/ 288126 h 667941"/>
                      <a:gd name="connsiteX7" fmla="*/ 1394655 w 1626033"/>
                      <a:gd name="connsiteY7" fmla="*/ 490633 h 667941"/>
                      <a:gd name="connsiteX8" fmla="*/ 858622 w 1626033"/>
                      <a:gd name="connsiteY8" fmla="*/ 667941 h 667941"/>
                      <a:gd name="connsiteX9" fmla="*/ 320164 w 1626033"/>
                      <a:gd name="connsiteY9" fmla="*/ 490633 h 667941"/>
                      <a:gd name="connsiteX10" fmla="*/ 0 w 1626033"/>
                      <a:gd name="connsiteY10" fmla="*/ 36433 h 667941"/>
                      <a:gd name="connsiteX11" fmla="*/ 9702 w 1626033"/>
                      <a:gd name="connsiteY11" fmla="*/ 0 h 66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6033" h="667941">
                        <a:moveTo>
                          <a:pt x="9702" y="0"/>
                        </a:moveTo>
                        <a:cubicBezTo>
                          <a:pt x="16978" y="31575"/>
                          <a:pt x="16978" y="31575"/>
                          <a:pt x="16978" y="31575"/>
                        </a:cubicBezTo>
                        <a:cubicBezTo>
                          <a:pt x="133402" y="400765"/>
                          <a:pt x="470544" y="648510"/>
                          <a:pt x="858622" y="648510"/>
                        </a:cubicBezTo>
                        <a:cubicBezTo>
                          <a:pt x="1147861" y="648510"/>
                          <a:pt x="1409814" y="509154"/>
                          <a:pt x="1571829" y="283723"/>
                        </a:cubicBezTo>
                        <a:lnTo>
                          <a:pt x="1605457" y="228109"/>
                        </a:lnTo>
                        <a:lnTo>
                          <a:pt x="1626033" y="228109"/>
                        </a:lnTo>
                        <a:lnTo>
                          <a:pt x="1590209" y="288126"/>
                        </a:lnTo>
                        <a:cubicBezTo>
                          <a:pt x="1535939" y="364939"/>
                          <a:pt x="1469845" y="433555"/>
                          <a:pt x="1394655" y="490633"/>
                        </a:cubicBezTo>
                        <a:cubicBezTo>
                          <a:pt x="1239424" y="607219"/>
                          <a:pt x="1052661" y="667941"/>
                          <a:pt x="858622" y="667941"/>
                        </a:cubicBezTo>
                        <a:cubicBezTo>
                          <a:pt x="662158" y="667941"/>
                          <a:pt x="475395" y="607219"/>
                          <a:pt x="320164" y="490633"/>
                        </a:cubicBezTo>
                        <a:cubicBezTo>
                          <a:pt x="169784" y="376476"/>
                          <a:pt x="55786" y="216170"/>
                          <a:pt x="0" y="36433"/>
                        </a:cubicBezTo>
                        <a:cubicBezTo>
                          <a:pt x="9702" y="0"/>
                          <a:pt x="9702" y="0"/>
                          <a:pt x="9702" y="0"/>
                        </a:cubicBezTo>
                        <a:close/>
                      </a:path>
                    </a:pathLst>
                  </a:custGeom>
                  <a:solidFill>
                    <a:srgbClr val="505050"/>
                  </a:solidFill>
                  <a:ln w="9525">
                    <a:solidFill>
                      <a:schemeClr val="accent1"/>
                    </a:solidFill>
                    <a:round/>
                    <a:headEnd/>
                    <a:tailEnd/>
                  </a:ln>
                  <a:extLst/>
                </p:spPr>
                <p:txBody>
                  <a:bodyPr vert="horz" wrap="square" lIns="91414" tIns="45706" rIns="91414" bIns="45706" numCol="1" anchor="t" anchorCtr="0" compatLnSpc="1">
                    <a:prstTxWarp prst="textNoShape">
                      <a:avLst/>
                    </a:prstTxWarp>
                    <a:noAutofit/>
                  </a:bodyPr>
                  <a:lstStyle/>
                  <a:p>
                    <a:pPr defTabSz="932384">
                      <a:defRPr/>
                    </a:pPr>
                    <a:endParaRPr lang="en-US" kern="0">
                      <a:solidFill>
                        <a:srgbClr val="0078D7"/>
                      </a:solidFill>
                      <a:latin typeface="Segoe UI"/>
                    </a:endParaRPr>
                  </a:p>
                </p:txBody>
              </p:sp>
            </p:grpSp>
            <p:sp>
              <p:nvSpPr>
                <p:cNvPr id="165" name="Freeform 164"/>
                <p:cNvSpPr>
                  <a:spLocks/>
                </p:cNvSpPr>
                <p:nvPr/>
              </p:nvSpPr>
              <p:spPr bwMode="auto">
                <a:xfrm flipV="1">
                  <a:off x="8904402" y="3137434"/>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chemeClr val="accent1"/>
                  </a:solidFill>
                  <a:prstDash val="solid"/>
                  <a:miter lim="800000"/>
                  <a:headEnd type="none"/>
                  <a:tailEnd type="none"/>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b="1" kern="0" dirty="0">
                    <a:solidFill>
                      <a:srgbClr val="0078D7"/>
                    </a:solidFill>
                    <a:latin typeface="Segoe UI"/>
                    <a:ea typeface="Segoe UI" pitchFamily="34" charset="0"/>
                    <a:cs typeface="Segoe UI" pitchFamily="34" charset="0"/>
                  </a:endParaRPr>
                </a:p>
              </p:txBody>
            </p:sp>
          </p:grpSp>
          <p:grpSp>
            <p:nvGrpSpPr>
              <p:cNvPr id="168" name="Group 167"/>
              <p:cNvGrpSpPr/>
              <p:nvPr/>
            </p:nvGrpSpPr>
            <p:grpSpPr>
              <a:xfrm>
                <a:off x="11201122" y="2846066"/>
                <a:ext cx="518687" cy="845227"/>
                <a:chOff x="5386388" y="-390526"/>
                <a:chExt cx="741363" cy="1208089"/>
              </a:xfrm>
              <a:solidFill>
                <a:schemeClr val="accent1"/>
              </a:solidFill>
            </p:grpSpPr>
            <p:sp>
              <p:nvSpPr>
                <p:cNvPr id="169"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solidFill>
                    <a:schemeClr val="accent1"/>
                  </a:solidFill>
                  <a:round/>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sp>
              <p:nvSpPr>
                <p:cNvPr id="170"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solidFill>
                    <a:schemeClr val="accent1"/>
                  </a:solidFill>
                  <a:round/>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sp>
              <p:nvSpPr>
                <p:cNvPr id="171"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solidFill>
                    <a:schemeClr val="accent1"/>
                  </a:solidFill>
                  <a:round/>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sp>
              <p:nvSpPr>
                <p:cNvPr id="172"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solidFill>
                    <a:schemeClr val="accent1"/>
                  </a:solidFill>
                  <a:round/>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0078D7"/>
                    </a:solidFill>
                    <a:latin typeface="Segoe UI"/>
                  </a:endParaRPr>
                </a:p>
              </p:txBody>
            </p:sp>
          </p:grpSp>
          <p:grpSp>
            <p:nvGrpSpPr>
              <p:cNvPr id="175" name="Group 174"/>
              <p:cNvGrpSpPr/>
              <p:nvPr/>
            </p:nvGrpSpPr>
            <p:grpSpPr>
              <a:xfrm>
                <a:off x="2230634" y="3292648"/>
                <a:ext cx="725151" cy="837795"/>
                <a:chOff x="2410020" y="3665627"/>
                <a:chExt cx="710997" cy="821442"/>
              </a:xfrm>
            </p:grpSpPr>
            <p:sp>
              <p:nvSpPr>
                <p:cNvPr id="176" name="Freeform 175"/>
                <p:cNvSpPr>
                  <a:spLocks noChangeAspect="1"/>
                </p:cNvSpPr>
                <p:nvPr/>
              </p:nvSpPr>
              <p:spPr bwMode="black">
                <a:xfrm>
                  <a:off x="2410020" y="3665627"/>
                  <a:ext cx="108828" cy="821442"/>
                </a:xfrm>
                <a:custGeom>
                  <a:avLst/>
                  <a:gdLst>
                    <a:gd name="connsiteX0" fmla="*/ 0 w 207586"/>
                    <a:gd name="connsiteY0" fmla="*/ 0 h 821531"/>
                    <a:gd name="connsiteX1" fmla="*/ 207586 w 207586"/>
                    <a:gd name="connsiteY1" fmla="*/ 0 h 821531"/>
                    <a:gd name="connsiteX2" fmla="*/ 207586 w 207586"/>
                    <a:gd name="connsiteY2" fmla="*/ 821531 h 821531"/>
                    <a:gd name="connsiteX3" fmla="*/ 44462 w 207586"/>
                    <a:gd name="connsiteY3" fmla="*/ 821531 h 821531"/>
                    <a:gd name="connsiteX4" fmla="*/ 68506 w 207586"/>
                    <a:gd name="connsiteY4" fmla="*/ 755375 h 821531"/>
                    <a:gd name="connsiteX5" fmla="*/ 112964 w 207586"/>
                    <a:gd name="connsiteY5" fmla="*/ 459498 h 821531"/>
                    <a:gd name="connsiteX6" fmla="*/ 4136 w 207586"/>
                    <a:gd name="connsiteY6" fmla="*/ 7234 h 821531"/>
                    <a:gd name="connsiteX7" fmla="*/ 0 w 207586"/>
                    <a:gd name="connsiteY7"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0 w 207586"/>
                    <a:gd name="connsiteY6"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91440 w 207586"/>
                    <a:gd name="connsiteY6"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5" fmla="*/ 91440 w 112964"/>
                    <a:gd name="connsiteY5"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0" fmla="*/ 255576 w 368540"/>
                    <a:gd name="connsiteY0" fmla="*/ 0 h 783431"/>
                    <a:gd name="connsiteX1" fmla="*/ 0 w 368540"/>
                    <a:gd name="connsiteY1" fmla="*/ 783431 h 783431"/>
                    <a:gd name="connsiteX2" fmla="*/ 324082 w 368540"/>
                    <a:gd name="connsiteY2" fmla="*/ 755375 h 783431"/>
                    <a:gd name="connsiteX3" fmla="*/ 368540 w 368540"/>
                    <a:gd name="connsiteY3" fmla="*/ 459498 h 783431"/>
                    <a:gd name="connsiteX4" fmla="*/ 259712 w 368540"/>
                    <a:gd name="connsiteY4" fmla="*/ 7234 h 783431"/>
                    <a:gd name="connsiteX0" fmla="*/ 0 w 368540"/>
                    <a:gd name="connsiteY0" fmla="*/ 776197 h 776197"/>
                    <a:gd name="connsiteX1" fmla="*/ 324082 w 368540"/>
                    <a:gd name="connsiteY1" fmla="*/ 748141 h 776197"/>
                    <a:gd name="connsiteX2" fmla="*/ 368540 w 368540"/>
                    <a:gd name="connsiteY2" fmla="*/ 452264 h 776197"/>
                    <a:gd name="connsiteX3" fmla="*/ 259712 w 368540"/>
                    <a:gd name="connsiteY3" fmla="*/ 0 h 776197"/>
                    <a:gd name="connsiteX0" fmla="*/ 64370 w 108828"/>
                    <a:gd name="connsiteY0" fmla="*/ 748141 h 748141"/>
                    <a:gd name="connsiteX1" fmla="*/ 108828 w 108828"/>
                    <a:gd name="connsiteY1" fmla="*/ 452264 h 748141"/>
                    <a:gd name="connsiteX2" fmla="*/ 0 w 108828"/>
                    <a:gd name="connsiteY2" fmla="*/ 0 h 748141"/>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Lst>
                  <a:ahLst/>
                  <a:cxnLst>
                    <a:cxn ang="0">
                      <a:pos x="connsiteX0" y="connsiteY0"/>
                    </a:cxn>
                    <a:cxn ang="0">
                      <a:pos x="connsiteX1" y="connsiteY1"/>
                    </a:cxn>
                    <a:cxn ang="0">
                      <a:pos x="connsiteX2" y="connsiteY2"/>
                    </a:cxn>
                  </a:cxnLst>
                  <a:rect l="l" t="t" r="r" b="b"/>
                  <a:pathLst>
                    <a:path w="108828" h="772783">
                      <a:moveTo>
                        <a:pt x="40557" y="772783"/>
                      </a:moveTo>
                      <a:cubicBezTo>
                        <a:pt x="86091" y="683842"/>
                        <a:pt x="108828" y="555350"/>
                        <a:pt x="108828" y="452264"/>
                      </a:cubicBezTo>
                      <a:cubicBezTo>
                        <a:pt x="108828" y="289999"/>
                        <a:pt x="69640" y="135994"/>
                        <a:pt x="0" y="0"/>
                      </a:cubicBezTo>
                    </a:path>
                  </a:pathLst>
                </a:custGeom>
                <a:noFill/>
                <a:ln w="15875">
                  <a:solidFill>
                    <a:schemeClr val="accent1"/>
                  </a:solidFill>
                </a:ln>
              </p:spPr>
              <p:txBody>
                <a:bodyPr vert="horz" wrap="square" lIns="89595" tIns="44799" rIns="89595" bIns="44799" numCol="1" anchor="t" anchorCtr="0" compatLnSpc="1">
                  <a:prstTxWarp prst="textNoShape">
                    <a:avLst/>
                  </a:prstTxWarp>
                  <a:noAutofit/>
                </a:bodyPr>
                <a:lstStyle/>
                <a:p>
                  <a:pPr defTabSz="913834">
                    <a:defRPr/>
                  </a:pPr>
                  <a:endParaRPr lang="en-US" kern="0" dirty="0">
                    <a:solidFill>
                      <a:srgbClr val="0078D7"/>
                    </a:solidFill>
                    <a:latin typeface="Segoe UI"/>
                  </a:endParaRPr>
                </a:p>
              </p:txBody>
            </p:sp>
            <p:sp>
              <p:nvSpPr>
                <p:cNvPr id="177" name="Freeform 176"/>
                <p:cNvSpPr>
                  <a:spLocks/>
                </p:cNvSpPr>
                <p:nvPr/>
              </p:nvSpPr>
              <p:spPr bwMode="auto">
                <a:xfrm>
                  <a:off x="2516358" y="3752208"/>
                  <a:ext cx="604659" cy="648281"/>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rgbClr val="505050"/>
                </a:solidFill>
                <a:ln>
                  <a:solidFill>
                    <a:schemeClr val="accent1"/>
                  </a:solidFill>
                </a:ln>
                <a:extLst/>
              </p:spPr>
              <p:txBody>
                <a:bodyPr vert="horz" wrap="square" lIns="91414" tIns="45706" rIns="91414" bIns="45706" numCol="1" anchor="t" anchorCtr="0" compatLnSpc="1">
                  <a:prstTxWarp prst="textNoShape">
                    <a:avLst/>
                  </a:prstTxWarp>
                  <a:noAutofit/>
                </a:bodyPr>
                <a:lstStyle/>
                <a:p>
                  <a:pPr defTabSz="932384">
                    <a:defRPr/>
                  </a:pPr>
                  <a:endParaRPr lang="en-US" kern="0">
                    <a:solidFill>
                      <a:srgbClr val="0078D7"/>
                    </a:solidFill>
                    <a:latin typeface="Segoe UI"/>
                  </a:endParaRPr>
                </a:p>
              </p:txBody>
            </p:sp>
          </p:grpSp>
        </p:grpSp>
        <p:sp>
          <p:nvSpPr>
            <p:cNvPr id="186" name="TextBox 185"/>
            <p:cNvSpPr txBox="1"/>
            <p:nvPr/>
          </p:nvSpPr>
          <p:spPr>
            <a:xfrm>
              <a:off x="10898246" y="3874203"/>
              <a:ext cx="2324004" cy="704779"/>
            </a:xfrm>
            <a:prstGeom prst="rect">
              <a:avLst/>
            </a:prstGeom>
            <a:noFill/>
          </p:spPr>
          <p:txBody>
            <a:bodyPr wrap="square" lIns="182828" tIns="146263" rIns="182828" bIns="146263" rtlCol="0">
              <a:spAutoFit/>
            </a:bodyPr>
            <a:lstStyle/>
            <a:p>
              <a:pPr defTabSz="932384">
                <a:lnSpc>
                  <a:spcPct val="90000"/>
                </a:lnSpc>
                <a:spcAft>
                  <a:spcPts val="600"/>
                </a:spcAft>
                <a:defRPr/>
              </a:pPr>
              <a:r>
                <a:rPr lang="en-US" sz="2800" kern="0" spc="-50" dirty="0">
                  <a:solidFill>
                    <a:srgbClr val="0078D7"/>
                  </a:solidFill>
                  <a:latin typeface="Segoe UI Light"/>
                </a:rPr>
                <a:t>Insight</a:t>
              </a:r>
            </a:p>
          </p:txBody>
        </p:sp>
      </p:grpSp>
    </p:spTree>
    <p:extLst>
      <p:ext uri="{BB962C8B-B14F-4D97-AF65-F5344CB8AC3E}">
        <p14:creationId xmlns:p14="http://schemas.microsoft.com/office/powerpoint/2010/main" val="249497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Example: Data and Service Architecture</a:t>
            </a:r>
          </a:p>
        </p:txBody>
      </p:sp>
      <p:sp>
        <p:nvSpPr>
          <p:cNvPr id="5" name="Rectangle 4"/>
          <p:cNvSpPr>
            <a:spLocks noChangeArrowheads="1"/>
          </p:cNvSpPr>
          <p:nvPr/>
        </p:nvSpPr>
        <p:spPr bwMode="auto">
          <a:xfrm>
            <a:off x="6364887" y="1981129"/>
            <a:ext cx="181073" cy="36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30" tIns="44814" rIns="89630" bIns="44814" numCol="1" anchor="ctr" anchorCtr="0" compatLnSpc="1">
            <a:prstTxWarp prst="textNoShape">
              <a:avLst/>
            </a:prstTxWarp>
            <a:spAutoFit/>
          </a:bodyPr>
          <a:lstStyle/>
          <a:p>
            <a:pPr defTabSz="896214">
              <a:defRPr/>
            </a:pPr>
            <a:endParaRPr lang="en-US" sz="1765" kern="0">
              <a:solidFill>
                <a:sysClr val="windowText" lastClr="000000"/>
              </a:solidFill>
              <a:latin typeface="Segoe UI"/>
            </a:endParaRPr>
          </a:p>
        </p:txBody>
      </p:sp>
      <p:sp>
        <p:nvSpPr>
          <p:cNvPr id="7" name="Rectangle 6"/>
          <p:cNvSpPr/>
          <p:nvPr/>
        </p:nvSpPr>
        <p:spPr bwMode="auto">
          <a:xfrm>
            <a:off x="3182000" y="3204928"/>
            <a:ext cx="1702947" cy="14340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Ingest</a:t>
            </a:r>
          </a:p>
        </p:txBody>
      </p:sp>
      <p:sp>
        <p:nvSpPr>
          <p:cNvPr id="8" name="Rectangle 7"/>
          <p:cNvSpPr/>
          <p:nvPr/>
        </p:nvSpPr>
        <p:spPr bwMode="auto">
          <a:xfrm>
            <a:off x="5154212" y="3204928"/>
            <a:ext cx="1702947" cy="14340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Store</a:t>
            </a:r>
          </a:p>
        </p:txBody>
      </p:sp>
      <p:sp>
        <p:nvSpPr>
          <p:cNvPr id="9" name="Rectangle 8"/>
          <p:cNvSpPr/>
          <p:nvPr/>
        </p:nvSpPr>
        <p:spPr bwMode="auto">
          <a:xfrm>
            <a:off x="7081918" y="3204928"/>
            <a:ext cx="1702947" cy="14340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Interact</a:t>
            </a:r>
          </a:p>
        </p:txBody>
      </p:sp>
      <p:sp>
        <p:nvSpPr>
          <p:cNvPr id="10" name="Rectangle 9"/>
          <p:cNvSpPr/>
          <p:nvPr/>
        </p:nvSpPr>
        <p:spPr bwMode="auto">
          <a:xfrm>
            <a:off x="5154212" y="4907875"/>
            <a:ext cx="1702947" cy="14340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Analyze</a:t>
            </a:r>
          </a:p>
        </p:txBody>
      </p:sp>
      <p:sp>
        <p:nvSpPr>
          <p:cNvPr id="11" name="Rectangle 10"/>
          <p:cNvSpPr/>
          <p:nvPr/>
        </p:nvSpPr>
        <p:spPr bwMode="auto">
          <a:xfrm>
            <a:off x="3182000" y="1973641"/>
            <a:ext cx="1702947" cy="9210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Govern</a:t>
            </a:r>
          </a:p>
        </p:txBody>
      </p:sp>
      <p:sp>
        <p:nvSpPr>
          <p:cNvPr id="12" name="Rectangle 11"/>
          <p:cNvSpPr/>
          <p:nvPr/>
        </p:nvSpPr>
        <p:spPr bwMode="auto">
          <a:xfrm>
            <a:off x="5154212" y="1973641"/>
            <a:ext cx="1702947" cy="9210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Secure</a:t>
            </a:r>
          </a:p>
        </p:txBody>
      </p:sp>
      <p:sp>
        <p:nvSpPr>
          <p:cNvPr id="13" name="Rectangle 12"/>
          <p:cNvSpPr/>
          <p:nvPr/>
        </p:nvSpPr>
        <p:spPr bwMode="auto">
          <a:xfrm>
            <a:off x="7081918" y="1973641"/>
            <a:ext cx="1702947" cy="9210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Monitor</a:t>
            </a:r>
          </a:p>
        </p:txBody>
      </p:sp>
      <p:grpSp>
        <p:nvGrpSpPr>
          <p:cNvPr id="19" name="Group 18"/>
          <p:cNvGrpSpPr/>
          <p:nvPr/>
        </p:nvGrpSpPr>
        <p:grpSpPr>
          <a:xfrm>
            <a:off x="1973076" y="2535120"/>
            <a:ext cx="896288" cy="1613320"/>
            <a:chOff x="1782744" y="2399993"/>
            <a:chExt cx="914390" cy="1645903"/>
          </a:xfrm>
        </p:grpSpPr>
        <p:sp>
          <p:nvSpPr>
            <p:cNvPr id="14" name="Rectangle 13"/>
            <p:cNvSpPr/>
            <p:nvPr/>
          </p:nvSpPr>
          <p:spPr bwMode="auto">
            <a:xfrm>
              <a:off x="1782744" y="2399993"/>
              <a:ext cx="914390" cy="16459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505050"/>
                </a:solidFill>
                <a:latin typeface="Segoe UI"/>
              </a:endParaRPr>
            </a:p>
          </p:txBody>
        </p:sp>
        <p:sp>
          <p:nvSpPr>
            <p:cNvPr id="16" name="Can 15"/>
            <p:cNvSpPr/>
            <p:nvPr/>
          </p:nvSpPr>
          <p:spPr bwMode="auto">
            <a:xfrm>
              <a:off x="1920604" y="3040067"/>
              <a:ext cx="640073" cy="365756"/>
            </a:xfrm>
            <a:prstGeom prst="can">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7" name="Lightning Bolt 16"/>
            <p:cNvSpPr/>
            <p:nvPr/>
          </p:nvSpPr>
          <p:spPr bwMode="auto">
            <a:xfrm>
              <a:off x="1920604" y="3520121"/>
              <a:ext cx="640074" cy="434336"/>
            </a:xfrm>
            <a:prstGeom prst="lightningBol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Segoe UI"/>
              </a:endParaRPr>
            </a:p>
          </p:txBody>
        </p:sp>
        <p:sp>
          <p:nvSpPr>
            <p:cNvPr id="18" name="Snip Single Corner Rectangle 17"/>
            <p:cNvSpPr/>
            <p:nvPr/>
          </p:nvSpPr>
          <p:spPr bwMode="auto">
            <a:xfrm>
              <a:off x="1920604" y="2491433"/>
              <a:ext cx="640073" cy="365756"/>
            </a:xfrm>
            <a:prstGeom prst="snip1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22" name="Group 21"/>
          <p:cNvGrpSpPr/>
          <p:nvPr/>
        </p:nvGrpSpPr>
        <p:grpSpPr>
          <a:xfrm>
            <a:off x="802959" y="1818092"/>
            <a:ext cx="628089" cy="537773"/>
            <a:chOff x="365439" y="1942799"/>
            <a:chExt cx="640775" cy="548634"/>
          </a:xfrm>
        </p:grpSpPr>
        <p:sp>
          <p:nvSpPr>
            <p:cNvPr id="21" name="Cloud 20"/>
            <p:cNvSpPr/>
            <p:nvPr/>
          </p:nvSpPr>
          <p:spPr bwMode="auto">
            <a:xfrm>
              <a:off x="457580" y="2125677"/>
              <a:ext cx="548634" cy="365756"/>
            </a:xfrm>
            <a:prstGeom prst="cloud">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0" name="Sun 19"/>
            <p:cNvSpPr/>
            <p:nvPr/>
          </p:nvSpPr>
          <p:spPr bwMode="auto">
            <a:xfrm>
              <a:off x="365439" y="1942799"/>
              <a:ext cx="457195" cy="365756"/>
            </a:xfrm>
            <a:prstGeom prst="sun">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pic>
        <p:nvPicPr>
          <p:cNvPr id="26" name="Picture 25" descr="Tools Free Stock Photo - Public Domain Pictures"/>
          <p:cNvPicPr>
            <a:picLocks noChangeAspect="1"/>
          </p:cNvPicPr>
          <p:nvPr/>
        </p:nvPicPr>
        <p:blipFill rotWithShape="1">
          <a:blip r:embed="rId2">
            <a:duotone>
              <a:schemeClr val="bg2">
                <a:shade val="45000"/>
                <a:satMod val="135000"/>
              </a:schemeClr>
              <a:prstClr val="white"/>
            </a:duotone>
          </a:blip>
          <a:srcRect r="8696"/>
          <a:stretch/>
        </p:blipFill>
        <p:spPr>
          <a:xfrm>
            <a:off x="860750" y="4448511"/>
            <a:ext cx="512508" cy="504179"/>
          </a:xfrm>
          <a:prstGeom prst="rect">
            <a:avLst/>
          </a:prstGeom>
        </p:spPr>
      </p:pic>
      <p:grpSp>
        <p:nvGrpSpPr>
          <p:cNvPr id="38" name="Group 37"/>
          <p:cNvGrpSpPr/>
          <p:nvPr/>
        </p:nvGrpSpPr>
        <p:grpSpPr>
          <a:xfrm>
            <a:off x="9591524" y="1905312"/>
            <a:ext cx="806658" cy="2855498"/>
            <a:chOff x="9804125" y="1955196"/>
            <a:chExt cx="822949" cy="2913170"/>
          </a:xfrm>
        </p:grpSpPr>
        <p:grpSp>
          <p:nvGrpSpPr>
            <p:cNvPr id="31" name="Group 30"/>
            <p:cNvGrpSpPr/>
            <p:nvPr/>
          </p:nvGrpSpPr>
          <p:grpSpPr>
            <a:xfrm>
              <a:off x="9804125" y="1955196"/>
              <a:ext cx="784819" cy="913909"/>
              <a:chOff x="9967236" y="2034719"/>
              <a:chExt cx="784819" cy="913909"/>
            </a:xfrm>
          </p:grpSpPr>
          <p:pic>
            <p:nvPicPr>
              <p:cNvPr id="29" name="Picture 28" descr="Abstract person by nicubunu - abstract figure of a person"/>
              <p:cNvPicPr>
                <a:picLocks noChangeAspect="1"/>
              </p:cNvPicPr>
              <p:nvPr/>
            </p:nvPicPr>
            <p:blipFill>
              <a:blip r:embed="rId3">
                <a:duotone>
                  <a:schemeClr val="accent2">
                    <a:shade val="45000"/>
                    <a:satMod val="135000"/>
                  </a:schemeClr>
                  <a:prstClr val="white"/>
                </a:duotone>
              </a:blip>
              <a:stretch>
                <a:fillRect/>
              </a:stretch>
            </p:blipFill>
            <p:spPr>
              <a:xfrm>
                <a:off x="9967236" y="2034719"/>
                <a:ext cx="784819" cy="913909"/>
              </a:xfrm>
              <a:prstGeom prst="rect">
                <a:avLst/>
              </a:prstGeom>
            </p:spPr>
          </p:pic>
          <p:sp>
            <p:nvSpPr>
              <p:cNvPr id="30" name="TextBox 29"/>
              <p:cNvSpPr txBox="1"/>
              <p:nvPr/>
            </p:nvSpPr>
            <p:spPr>
              <a:xfrm>
                <a:off x="10058675" y="2345635"/>
                <a:ext cx="640073" cy="420115"/>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882" kern="0" dirty="0">
                    <a:gradFill>
                      <a:gsLst>
                        <a:gs pos="2917">
                          <a:srgbClr val="FFFFFF"/>
                        </a:gs>
                        <a:gs pos="30000">
                          <a:srgbClr val="FFFFFF"/>
                        </a:gs>
                      </a:gsLst>
                      <a:lin ang="5400000" scaled="0"/>
                    </a:gradFill>
                    <a:latin typeface="Segoe UI"/>
                  </a:rPr>
                  <a:t>Ops</a:t>
                </a:r>
              </a:p>
            </p:txBody>
          </p:sp>
        </p:grpSp>
        <p:grpSp>
          <p:nvGrpSpPr>
            <p:cNvPr id="32" name="Group 31"/>
            <p:cNvGrpSpPr/>
            <p:nvPr/>
          </p:nvGrpSpPr>
          <p:grpSpPr>
            <a:xfrm>
              <a:off x="9823190" y="2954826"/>
              <a:ext cx="784819" cy="913909"/>
              <a:chOff x="9967236" y="2034719"/>
              <a:chExt cx="784819" cy="913909"/>
            </a:xfrm>
          </p:grpSpPr>
          <p:pic>
            <p:nvPicPr>
              <p:cNvPr id="33" name="Picture 32" descr="Abstract person by nicubunu - abstract figure of a person"/>
              <p:cNvPicPr>
                <a:picLocks noChangeAspect="1"/>
              </p:cNvPicPr>
              <p:nvPr/>
            </p:nvPicPr>
            <p:blipFill>
              <a:blip r:embed="rId3">
                <a:duotone>
                  <a:schemeClr val="accent2">
                    <a:shade val="45000"/>
                    <a:satMod val="135000"/>
                  </a:schemeClr>
                  <a:prstClr val="white"/>
                </a:duotone>
              </a:blip>
              <a:stretch>
                <a:fillRect/>
              </a:stretch>
            </p:blipFill>
            <p:spPr>
              <a:xfrm>
                <a:off x="9967236" y="2034719"/>
                <a:ext cx="784819" cy="913909"/>
              </a:xfrm>
              <a:prstGeom prst="rect">
                <a:avLst/>
              </a:prstGeom>
            </p:spPr>
          </p:pic>
          <p:sp>
            <p:nvSpPr>
              <p:cNvPr id="34" name="TextBox 33"/>
              <p:cNvSpPr txBox="1"/>
              <p:nvPr/>
            </p:nvSpPr>
            <p:spPr>
              <a:xfrm>
                <a:off x="10058675" y="2345635"/>
                <a:ext cx="640073" cy="420115"/>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882" kern="0" dirty="0">
                    <a:gradFill>
                      <a:gsLst>
                        <a:gs pos="2917">
                          <a:srgbClr val="FFFFFF"/>
                        </a:gs>
                        <a:gs pos="30000">
                          <a:srgbClr val="FFFFFF"/>
                        </a:gs>
                      </a:gsLst>
                      <a:lin ang="5400000" scaled="0"/>
                    </a:gradFill>
                    <a:latin typeface="Segoe UI"/>
                  </a:rPr>
                  <a:t>Mkt</a:t>
                </a:r>
              </a:p>
            </p:txBody>
          </p:sp>
        </p:grpSp>
        <p:grpSp>
          <p:nvGrpSpPr>
            <p:cNvPr id="35" name="Group 34"/>
            <p:cNvGrpSpPr/>
            <p:nvPr/>
          </p:nvGrpSpPr>
          <p:grpSpPr>
            <a:xfrm>
              <a:off x="9842255" y="3954457"/>
              <a:ext cx="784819" cy="913909"/>
              <a:chOff x="9967236" y="2034719"/>
              <a:chExt cx="784819" cy="913909"/>
            </a:xfrm>
          </p:grpSpPr>
          <p:pic>
            <p:nvPicPr>
              <p:cNvPr id="36" name="Picture 35" descr="Abstract person by nicubunu - abstract figure of a person"/>
              <p:cNvPicPr>
                <a:picLocks noChangeAspect="1"/>
              </p:cNvPicPr>
              <p:nvPr/>
            </p:nvPicPr>
            <p:blipFill>
              <a:blip r:embed="rId3">
                <a:duotone>
                  <a:schemeClr val="accent2">
                    <a:shade val="45000"/>
                    <a:satMod val="135000"/>
                  </a:schemeClr>
                  <a:prstClr val="white"/>
                </a:duotone>
              </a:blip>
              <a:stretch>
                <a:fillRect/>
              </a:stretch>
            </p:blipFill>
            <p:spPr>
              <a:xfrm>
                <a:off x="9967236" y="2034719"/>
                <a:ext cx="784819" cy="913909"/>
              </a:xfrm>
              <a:prstGeom prst="rect">
                <a:avLst/>
              </a:prstGeom>
            </p:spPr>
          </p:pic>
          <p:sp>
            <p:nvSpPr>
              <p:cNvPr id="37" name="TextBox 36"/>
              <p:cNvSpPr txBox="1"/>
              <p:nvPr/>
            </p:nvSpPr>
            <p:spPr>
              <a:xfrm>
                <a:off x="10058675" y="2345635"/>
                <a:ext cx="640073" cy="420115"/>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882" kern="0" dirty="0">
                    <a:gradFill>
                      <a:gsLst>
                        <a:gs pos="2917">
                          <a:srgbClr val="FFFFFF"/>
                        </a:gs>
                        <a:gs pos="30000">
                          <a:srgbClr val="FFFFFF"/>
                        </a:gs>
                      </a:gsLst>
                      <a:lin ang="5400000" scaled="0"/>
                    </a:gradFill>
                    <a:latin typeface="Segoe UI"/>
                  </a:rPr>
                  <a:t>Sales</a:t>
                </a:r>
              </a:p>
            </p:txBody>
          </p:sp>
        </p:grpSp>
      </p:grpSp>
      <p:grpSp>
        <p:nvGrpSpPr>
          <p:cNvPr id="42" name="Group 41"/>
          <p:cNvGrpSpPr/>
          <p:nvPr/>
        </p:nvGrpSpPr>
        <p:grpSpPr>
          <a:xfrm>
            <a:off x="4235031" y="5731688"/>
            <a:ext cx="806660" cy="895816"/>
            <a:chOff x="8412773" y="5280562"/>
            <a:chExt cx="822951" cy="913909"/>
          </a:xfrm>
        </p:grpSpPr>
        <p:pic>
          <p:nvPicPr>
            <p:cNvPr id="40" name="Picture 39" descr="Abstract person by nicubunu - abstract figure of a person"/>
            <p:cNvPicPr>
              <a:picLocks noChangeAspect="1"/>
            </p:cNvPicPr>
            <p:nvPr/>
          </p:nvPicPr>
          <p:blipFill>
            <a:blip r:embed="rId3">
              <a:duotone>
                <a:schemeClr val="accent2">
                  <a:shade val="45000"/>
                  <a:satMod val="135000"/>
                </a:schemeClr>
                <a:prstClr val="white"/>
              </a:duotone>
            </a:blip>
            <a:stretch>
              <a:fillRect/>
            </a:stretch>
          </p:blipFill>
          <p:spPr>
            <a:xfrm>
              <a:off x="8412773" y="5280562"/>
              <a:ext cx="784819" cy="913909"/>
            </a:xfrm>
            <a:prstGeom prst="rect">
              <a:avLst/>
            </a:prstGeom>
          </p:spPr>
        </p:pic>
        <p:sp>
          <p:nvSpPr>
            <p:cNvPr id="41" name="TextBox 40"/>
            <p:cNvSpPr txBox="1"/>
            <p:nvPr/>
          </p:nvSpPr>
          <p:spPr>
            <a:xfrm>
              <a:off x="8412773" y="5581929"/>
              <a:ext cx="822951" cy="420115"/>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882" kern="0" dirty="0">
                  <a:gradFill>
                    <a:gsLst>
                      <a:gs pos="2917">
                        <a:srgbClr val="FFFFFF"/>
                      </a:gs>
                      <a:gs pos="30000">
                        <a:srgbClr val="FFFFFF"/>
                      </a:gs>
                    </a:gsLst>
                    <a:lin ang="5400000" scaled="0"/>
                  </a:gradFill>
                  <a:latin typeface="Segoe UI"/>
                </a:rPr>
                <a:t>Analyst</a:t>
              </a:r>
            </a:p>
          </p:txBody>
        </p:sp>
      </p:grpSp>
      <p:grpSp>
        <p:nvGrpSpPr>
          <p:cNvPr id="43" name="Group 42"/>
          <p:cNvGrpSpPr/>
          <p:nvPr/>
        </p:nvGrpSpPr>
        <p:grpSpPr>
          <a:xfrm>
            <a:off x="7082199" y="5678296"/>
            <a:ext cx="806660" cy="895816"/>
            <a:chOff x="8412773" y="5280562"/>
            <a:chExt cx="822951" cy="913909"/>
          </a:xfrm>
        </p:grpSpPr>
        <p:pic>
          <p:nvPicPr>
            <p:cNvPr id="44" name="Picture 43" descr="Abstract person by nicubunu - abstract figure of a person"/>
            <p:cNvPicPr>
              <a:picLocks noChangeAspect="1"/>
            </p:cNvPicPr>
            <p:nvPr/>
          </p:nvPicPr>
          <p:blipFill>
            <a:blip r:embed="rId3">
              <a:duotone>
                <a:schemeClr val="accent2">
                  <a:shade val="45000"/>
                  <a:satMod val="135000"/>
                </a:schemeClr>
                <a:prstClr val="white"/>
              </a:duotone>
            </a:blip>
            <a:stretch>
              <a:fillRect/>
            </a:stretch>
          </p:blipFill>
          <p:spPr>
            <a:xfrm>
              <a:off x="8412773" y="5280562"/>
              <a:ext cx="784819" cy="913909"/>
            </a:xfrm>
            <a:prstGeom prst="rect">
              <a:avLst/>
            </a:prstGeom>
          </p:spPr>
        </p:pic>
        <p:sp>
          <p:nvSpPr>
            <p:cNvPr id="45" name="TextBox 44"/>
            <p:cNvSpPr txBox="1"/>
            <p:nvPr/>
          </p:nvSpPr>
          <p:spPr>
            <a:xfrm>
              <a:off x="8412773" y="5581929"/>
              <a:ext cx="822951" cy="420115"/>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882" kern="0" dirty="0">
                  <a:gradFill>
                    <a:gsLst>
                      <a:gs pos="2917">
                        <a:srgbClr val="FFFFFF"/>
                      </a:gs>
                      <a:gs pos="30000">
                        <a:srgbClr val="FFFFFF"/>
                      </a:gs>
                    </a:gsLst>
                    <a:lin ang="5400000" scaled="0"/>
                  </a:gradFill>
                  <a:latin typeface="Segoe UI"/>
                </a:rPr>
                <a:t>Scientist</a:t>
              </a:r>
            </a:p>
          </p:txBody>
        </p:sp>
      </p:grpSp>
      <p:sp>
        <p:nvSpPr>
          <p:cNvPr id="54" name="Freeform 53"/>
          <p:cNvSpPr>
            <a:spLocks noChangeArrowheads="1"/>
          </p:cNvSpPr>
          <p:nvPr/>
        </p:nvSpPr>
        <p:spPr bwMode="auto">
          <a:xfrm>
            <a:off x="961870" y="2649487"/>
            <a:ext cx="310267" cy="274727"/>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accent2"/>
          </a:solidFill>
          <a:ln>
            <a:solidFill>
              <a:schemeClr val="bg2">
                <a:lumMod val="75000"/>
              </a:schemeClr>
            </a:solidFill>
          </a:ln>
        </p:spPr>
        <p:txBody>
          <a:bodyPr vert="horz" wrap="square" lIns="91414" tIns="45706" rIns="91414" bIns="45706" numCol="1" anchor="t" anchorCtr="0" compatLnSpc="1">
            <a:prstTxWarp prst="textNoShape">
              <a:avLst/>
            </a:prstTxWarp>
            <a:noAutofit/>
          </a:bodyPr>
          <a:lstStyle/>
          <a:p>
            <a:pPr defTabSz="896214">
              <a:defRPr/>
            </a:pPr>
            <a:endParaRPr lang="en-US" kern="0" dirty="0">
              <a:solidFill>
                <a:sysClr val="windowText" lastClr="000000"/>
              </a:solidFill>
              <a:latin typeface="Segoe UI"/>
            </a:endParaRPr>
          </a:p>
        </p:txBody>
      </p:sp>
      <p:sp>
        <p:nvSpPr>
          <p:cNvPr id="55" name="Freeform 54"/>
          <p:cNvSpPr>
            <a:spLocks/>
          </p:cNvSpPr>
          <p:nvPr/>
        </p:nvSpPr>
        <p:spPr bwMode="auto">
          <a:xfrm>
            <a:off x="1002496" y="3162524"/>
            <a:ext cx="229012" cy="388607"/>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accent2"/>
          </a:solidFill>
          <a:ln>
            <a:solidFill>
              <a:schemeClr val="bg2">
                <a:lumMod val="75000"/>
              </a:schemeClr>
            </a:solidFill>
          </a:ln>
        </p:spPr>
        <p:txBody>
          <a:bodyPr vert="horz" wrap="square" lIns="91414" tIns="45706" rIns="91414" bIns="45706" numCol="1" anchor="t" anchorCtr="0" compatLnSpc="1">
            <a:prstTxWarp prst="textNoShape">
              <a:avLst/>
            </a:prstTxWarp>
            <a:noAutofit/>
          </a:bodyPr>
          <a:lstStyle/>
          <a:p>
            <a:pPr defTabSz="896214">
              <a:defRPr/>
            </a:pPr>
            <a:endParaRPr lang="en-US" kern="0">
              <a:solidFill>
                <a:sysClr val="windowText" lastClr="000000"/>
              </a:solidFill>
              <a:latin typeface="Segoe UI"/>
            </a:endParaRPr>
          </a:p>
        </p:txBody>
      </p:sp>
      <p:pic>
        <p:nvPicPr>
          <p:cNvPr id="60" name="Picture 59"/>
          <p:cNvPicPr>
            <a:picLocks noChangeAspect="1"/>
          </p:cNvPicPr>
          <p:nvPr/>
        </p:nvPicPr>
        <p:blipFill>
          <a:blip r:embed="rId4" cstate="email">
            <a:duotone>
              <a:prstClr val="black"/>
              <a:schemeClr val="accent2">
                <a:tint val="45000"/>
                <a:satMod val="400000"/>
              </a:schemeClr>
            </a:duotone>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a:ext>
            </a:extLst>
          </a:blip>
          <a:stretch>
            <a:fillRect/>
          </a:stretch>
        </p:blipFill>
        <p:spPr>
          <a:xfrm>
            <a:off x="760549" y="3655376"/>
            <a:ext cx="712907" cy="834148"/>
          </a:xfrm>
          <a:prstGeom prst="rect">
            <a:avLst/>
          </a:prstGeom>
        </p:spPr>
      </p:pic>
      <p:sp>
        <p:nvSpPr>
          <p:cNvPr id="61" name="Chevron 60"/>
          <p:cNvSpPr/>
          <p:nvPr/>
        </p:nvSpPr>
        <p:spPr bwMode="auto">
          <a:xfrm>
            <a:off x="1452887" y="3073660"/>
            <a:ext cx="420562" cy="492958"/>
          </a:xfrm>
          <a:prstGeom prst="chevron">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62" name="Flowchart: Process 61"/>
          <p:cNvSpPr/>
          <p:nvPr/>
        </p:nvSpPr>
        <p:spPr bwMode="auto">
          <a:xfrm>
            <a:off x="3407138" y="3697885"/>
            <a:ext cx="1344432" cy="633478"/>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Clean / Aggregate / Join / Augment</a:t>
            </a:r>
          </a:p>
        </p:txBody>
      </p:sp>
      <p:sp>
        <p:nvSpPr>
          <p:cNvPr id="63" name="Flowchart: Process 62"/>
          <p:cNvSpPr/>
          <p:nvPr/>
        </p:nvSpPr>
        <p:spPr bwMode="auto">
          <a:xfrm>
            <a:off x="5378971" y="3608258"/>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Published</a:t>
            </a:r>
          </a:p>
        </p:txBody>
      </p:sp>
      <p:sp>
        <p:nvSpPr>
          <p:cNvPr id="64" name="Flowchart: Process 63"/>
          <p:cNvSpPr/>
          <p:nvPr/>
        </p:nvSpPr>
        <p:spPr bwMode="auto">
          <a:xfrm>
            <a:off x="5378971" y="3921959"/>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Enriched</a:t>
            </a:r>
          </a:p>
        </p:txBody>
      </p:sp>
      <p:sp>
        <p:nvSpPr>
          <p:cNvPr id="65" name="Flowchart: Process 64"/>
          <p:cNvSpPr/>
          <p:nvPr/>
        </p:nvSpPr>
        <p:spPr bwMode="auto">
          <a:xfrm>
            <a:off x="5378971" y="4235660"/>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Raw</a:t>
            </a:r>
          </a:p>
        </p:txBody>
      </p:sp>
      <p:sp>
        <p:nvSpPr>
          <p:cNvPr id="66" name="Flowchart: Process 65"/>
          <p:cNvSpPr/>
          <p:nvPr/>
        </p:nvSpPr>
        <p:spPr bwMode="auto">
          <a:xfrm>
            <a:off x="7216643" y="3621136"/>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Dashboards</a:t>
            </a:r>
          </a:p>
        </p:txBody>
      </p:sp>
      <p:sp>
        <p:nvSpPr>
          <p:cNvPr id="67" name="Flowchart: Process 66"/>
          <p:cNvSpPr/>
          <p:nvPr/>
        </p:nvSpPr>
        <p:spPr bwMode="auto">
          <a:xfrm>
            <a:off x="7216643" y="3934837"/>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Reports</a:t>
            </a:r>
          </a:p>
        </p:txBody>
      </p:sp>
      <p:sp>
        <p:nvSpPr>
          <p:cNvPr id="68" name="Flowchart: Process 67"/>
          <p:cNvSpPr/>
          <p:nvPr/>
        </p:nvSpPr>
        <p:spPr bwMode="auto">
          <a:xfrm>
            <a:off x="7216643" y="4248537"/>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Apps</a:t>
            </a:r>
          </a:p>
        </p:txBody>
      </p:sp>
      <p:sp>
        <p:nvSpPr>
          <p:cNvPr id="71" name="Flowchart: Process 70"/>
          <p:cNvSpPr/>
          <p:nvPr/>
        </p:nvSpPr>
        <p:spPr bwMode="auto">
          <a:xfrm>
            <a:off x="5336479" y="5346296"/>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Analytics</a:t>
            </a:r>
          </a:p>
        </p:txBody>
      </p:sp>
      <p:sp>
        <p:nvSpPr>
          <p:cNvPr id="72" name="Flowchart: Process 71"/>
          <p:cNvSpPr/>
          <p:nvPr/>
        </p:nvSpPr>
        <p:spPr bwMode="auto">
          <a:xfrm>
            <a:off x="5336479" y="5659997"/>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Modeling</a:t>
            </a:r>
          </a:p>
        </p:txBody>
      </p:sp>
      <p:sp>
        <p:nvSpPr>
          <p:cNvPr id="73" name="Flowchart: Process 72"/>
          <p:cNvSpPr/>
          <p:nvPr/>
        </p:nvSpPr>
        <p:spPr bwMode="auto">
          <a:xfrm>
            <a:off x="5336479" y="5973698"/>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Experimentation</a:t>
            </a:r>
          </a:p>
        </p:txBody>
      </p:sp>
      <p:sp>
        <p:nvSpPr>
          <p:cNvPr id="74" name="Flowchart: Process 73"/>
          <p:cNvSpPr/>
          <p:nvPr/>
        </p:nvSpPr>
        <p:spPr bwMode="auto">
          <a:xfrm>
            <a:off x="3407137" y="2486475"/>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Metadata</a:t>
            </a:r>
          </a:p>
        </p:txBody>
      </p:sp>
      <p:sp>
        <p:nvSpPr>
          <p:cNvPr id="75" name="Flowchart: Process 74"/>
          <p:cNvSpPr/>
          <p:nvPr/>
        </p:nvSpPr>
        <p:spPr bwMode="auto">
          <a:xfrm>
            <a:off x="5378235" y="2475125"/>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Identity/Access</a:t>
            </a:r>
          </a:p>
        </p:txBody>
      </p:sp>
      <p:sp>
        <p:nvSpPr>
          <p:cNvPr id="76" name="Flowchart: Process 75"/>
          <p:cNvSpPr/>
          <p:nvPr/>
        </p:nvSpPr>
        <p:spPr bwMode="auto">
          <a:xfrm>
            <a:off x="7248784" y="2475125"/>
            <a:ext cx="1344432" cy="268887"/>
          </a:xfrm>
          <a:prstGeom prst="flowChartProcess">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077" kern="0" dirty="0">
                <a:gradFill>
                  <a:gsLst>
                    <a:gs pos="0">
                      <a:srgbClr val="FFFFFF"/>
                    </a:gs>
                    <a:gs pos="100000">
                      <a:srgbClr val="FFFFFF"/>
                    </a:gs>
                  </a:gsLst>
                  <a:lin ang="5400000" scaled="0"/>
                </a:gradFill>
                <a:latin typeface="Segoe UI"/>
              </a:rPr>
              <a:t>Operations</a:t>
            </a:r>
          </a:p>
        </p:txBody>
      </p:sp>
      <p:sp>
        <p:nvSpPr>
          <p:cNvPr id="77" name="Chevron 76"/>
          <p:cNvSpPr/>
          <p:nvPr/>
        </p:nvSpPr>
        <p:spPr bwMode="auto">
          <a:xfrm>
            <a:off x="9011479" y="3028081"/>
            <a:ext cx="420562" cy="492958"/>
          </a:xfrm>
          <a:prstGeom prst="chevron">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9930239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Example: Data and Service Architecture</a:t>
            </a:r>
          </a:p>
        </p:txBody>
      </p:sp>
      <p:sp>
        <p:nvSpPr>
          <p:cNvPr id="5" name="Rectangle 4"/>
          <p:cNvSpPr>
            <a:spLocks noChangeArrowheads="1"/>
          </p:cNvSpPr>
          <p:nvPr/>
        </p:nvSpPr>
        <p:spPr bwMode="auto">
          <a:xfrm>
            <a:off x="6364887" y="1981129"/>
            <a:ext cx="181073" cy="36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30" tIns="44814" rIns="89630" bIns="44814" numCol="1" anchor="ctr" anchorCtr="0" compatLnSpc="1">
            <a:prstTxWarp prst="textNoShape">
              <a:avLst/>
            </a:prstTxWarp>
            <a:spAutoFit/>
          </a:bodyPr>
          <a:lstStyle/>
          <a:p>
            <a:pPr defTabSz="896214">
              <a:defRPr/>
            </a:pPr>
            <a:endParaRPr lang="en-US" sz="1765" kern="0">
              <a:solidFill>
                <a:sysClr val="windowText" lastClr="000000"/>
              </a:solidFill>
              <a:latin typeface="Segoe UI"/>
            </a:endParaRPr>
          </a:p>
        </p:txBody>
      </p:sp>
      <p:sp>
        <p:nvSpPr>
          <p:cNvPr id="7" name="Rectangle 6"/>
          <p:cNvSpPr/>
          <p:nvPr/>
        </p:nvSpPr>
        <p:spPr bwMode="auto">
          <a:xfrm>
            <a:off x="3182000" y="3204928"/>
            <a:ext cx="1702947" cy="14340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Ingest</a:t>
            </a:r>
          </a:p>
        </p:txBody>
      </p:sp>
      <p:sp>
        <p:nvSpPr>
          <p:cNvPr id="8" name="Rectangle 7"/>
          <p:cNvSpPr/>
          <p:nvPr/>
        </p:nvSpPr>
        <p:spPr bwMode="auto">
          <a:xfrm>
            <a:off x="5154212" y="3204928"/>
            <a:ext cx="1702947" cy="14340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Store</a:t>
            </a:r>
          </a:p>
        </p:txBody>
      </p:sp>
      <p:sp>
        <p:nvSpPr>
          <p:cNvPr id="9" name="Rectangle 8"/>
          <p:cNvSpPr/>
          <p:nvPr/>
        </p:nvSpPr>
        <p:spPr bwMode="auto">
          <a:xfrm>
            <a:off x="7081918" y="3204928"/>
            <a:ext cx="1702947" cy="14340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Interact</a:t>
            </a:r>
          </a:p>
        </p:txBody>
      </p:sp>
      <p:sp>
        <p:nvSpPr>
          <p:cNvPr id="10" name="Rectangle 9"/>
          <p:cNvSpPr/>
          <p:nvPr/>
        </p:nvSpPr>
        <p:spPr bwMode="auto">
          <a:xfrm>
            <a:off x="5154212" y="4907875"/>
            <a:ext cx="1702947" cy="14340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Analyze</a:t>
            </a:r>
          </a:p>
        </p:txBody>
      </p:sp>
      <p:sp>
        <p:nvSpPr>
          <p:cNvPr id="11" name="Rectangle 10"/>
          <p:cNvSpPr/>
          <p:nvPr/>
        </p:nvSpPr>
        <p:spPr bwMode="auto">
          <a:xfrm>
            <a:off x="3182000" y="1973641"/>
            <a:ext cx="1702947" cy="9210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Govern</a:t>
            </a:r>
          </a:p>
        </p:txBody>
      </p:sp>
      <p:sp>
        <p:nvSpPr>
          <p:cNvPr id="12" name="Rectangle 11"/>
          <p:cNvSpPr/>
          <p:nvPr/>
        </p:nvSpPr>
        <p:spPr bwMode="auto">
          <a:xfrm>
            <a:off x="5154212" y="1973641"/>
            <a:ext cx="1702947" cy="9210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Secure</a:t>
            </a:r>
          </a:p>
        </p:txBody>
      </p:sp>
      <p:sp>
        <p:nvSpPr>
          <p:cNvPr id="13" name="Rectangle 12"/>
          <p:cNvSpPr/>
          <p:nvPr/>
        </p:nvSpPr>
        <p:spPr bwMode="auto">
          <a:xfrm>
            <a:off x="7081918" y="1973641"/>
            <a:ext cx="1702947" cy="9210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t" anchorCtr="0" compatLnSpc="1">
            <a:prstTxWarp prst="textNoShape">
              <a:avLst/>
            </a:prstTxWarp>
          </a:bodyPr>
          <a:lstStyle/>
          <a:p>
            <a:pPr algn="ctr" defTabSz="913927" fontAlgn="base">
              <a:spcBef>
                <a:spcPct val="0"/>
              </a:spcBef>
              <a:spcAft>
                <a:spcPct val="0"/>
              </a:spcAft>
              <a:defRPr/>
            </a:pPr>
            <a:r>
              <a:rPr lang="en-US" sz="1961" kern="0" dirty="0">
                <a:solidFill>
                  <a:srgbClr val="505050"/>
                </a:solidFill>
                <a:latin typeface="Segoe UI"/>
              </a:rPr>
              <a:t>Monitor</a:t>
            </a:r>
          </a:p>
        </p:txBody>
      </p:sp>
      <p:grpSp>
        <p:nvGrpSpPr>
          <p:cNvPr id="19" name="Group 18"/>
          <p:cNvGrpSpPr/>
          <p:nvPr/>
        </p:nvGrpSpPr>
        <p:grpSpPr>
          <a:xfrm>
            <a:off x="1973076" y="2535120"/>
            <a:ext cx="896288" cy="1613320"/>
            <a:chOff x="1782744" y="2399993"/>
            <a:chExt cx="914390" cy="1645903"/>
          </a:xfrm>
        </p:grpSpPr>
        <p:sp>
          <p:nvSpPr>
            <p:cNvPr id="14" name="Rectangle 13"/>
            <p:cNvSpPr/>
            <p:nvPr/>
          </p:nvSpPr>
          <p:spPr bwMode="auto">
            <a:xfrm>
              <a:off x="1782744" y="2399993"/>
              <a:ext cx="914390" cy="164590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505050"/>
                </a:solidFill>
                <a:latin typeface="Segoe UI"/>
              </a:endParaRPr>
            </a:p>
          </p:txBody>
        </p:sp>
        <p:sp>
          <p:nvSpPr>
            <p:cNvPr id="16" name="Can 15"/>
            <p:cNvSpPr/>
            <p:nvPr/>
          </p:nvSpPr>
          <p:spPr bwMode="auto">
            <a:xfrm>
              <a:off x="1920604" y="3040067"/>
              <a:ext cx="640073" cy="365756"/>
            </a:xfrm>
            <a:prstGeom prst="can">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7" name="Lightning Bolt 16"/>
            <p:cNvSpPr/>
            <p:nvPr/>
          </p:nvSpPr>
          <p:spPr bwMode="auto">
            <a:xfrm>
              <a:off x="1920604" y="3520121"/>
              <a:ext cx="640074" cy="434336"/>
            </a:xfrm>
            <a:prstGeom prst="lightningBol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Segoe UI"/>
              </a:endParaRPr>
            </a:p>
          </p:txBody>
        </p:sp>
        <p:sp>
          <p:nvSpPr>
            <p:cNvPr id="18" name="Snip Single Corner Rectangle 17"/>
            <p:cNvSpPr/>
            <p:nvPr/>
          </p:nvSpPr>
          <p:spPr bwMode="auto">
            <a:xfrm>
              <a:off x="1920604" y="2491433"/>
              <a:ext cx="640073" cy="365756"/>
            </a:xfrm>
            <a:prstGeom prst="snip1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22" name="Group 21"/>
          <p:cNvGrpSpPr/>
          <p:nvPr/>
        </p:nvGrpSpPr>
        <p:grpSpPr>
          <a:xfrm>
            <a:off x="802959" y="1818092"/>
            <a:ext cx="628089" cy="537773"/>
            <a:chOff x="365439" y="1942799"/>
            <a:chExt cx="640775" cy="548634"/>
          </a:xfrm>
        </p:grpSpPr>
        <p:sp>
          <p:nvSpPr>
            <p:cNvPr id="21" name="Cloud 20"/>
            <p:cNvSpPr/>
            <p:nvPr/>
          </p:nvSpPr>
          <p:spPr bwMode="auto">
            <a:xfrm>
              <a:off x="457580" y="2125677"/>
              <a:ext cx="548634" cy="365756"/>
            </a:xfrm>
            <a:prstGeom prst="cloud">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0" name="Sun 19"/>
            <p:cNvSpPr/>
            <p:nvPr/>
          </p:nvSpPr>
          <p:spPr bwMode="auto">
            <a:xfrm>
              <a:off x="365439" y="1942799"/>
              <a:ext cx="457195" cy="365756"/>
            </a:xfrm>
            <a:prstGeom prst="sun">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pic>
        <p:nvPicPr>
          <p:cNvPr id="26" name="Picture 25" descr="Tools Free Stock Photo - Public Domain Pictures"/>
          <p:cNvPicPr>
            <a:picLocks noChangeAspect="1"/>
          </p:cNvPicPr>
          <p:nvPr/>
        </p:nvPicPr>
        <p:blipFill rotWithShape="1">
          <a:blip r:embed="rId2">
            <a:duotone>
              <a:schemeClr val="bg2">
                <a:shade val="45000"/>
                <a:satMod val="135000"/>
              </a:schemeClr>
              <a:prstClr val="white"/>
            </a:duotone>
          </a:blip>
          <a:srcRect r="8696"/>
          <a:stretch/>
        </p:blipFill>
        <p:spPr>
          <a:xfrm>
            <a:off x="860750" y="4448511"/>
            <a:ext cx="512508" cy="504179"/>
          </a:xfrm>
          <a:prstGeom prst="rect">
            <a:avLst/>
          </a:prstGeom>
        </p:spPr>
      </p:pic>
      <p:grpSp>
        <p:nvGrpSpPr>
          <p:cNvPr id="38" name="Group 37"/>
          <p:cNvGrpSpPr/>
          <p:nvPr/>
        </p:nvGrpSpPr>
        <p:grpSpPr>
          <a:xfrm>
            <a:off x="9591524" y="1905312"/>
            <a:ext cx="806658" cy="2855498"/>
            <a:chOff x="9804125" y="1955196"/>
            <a:chExt cx="822949" cy="2913170"/>
          </a:xfrm>
        </p:grpSpPr>
        <p:grpSp>
          <p:nvGrpSpPr>
            <p:cNvPr id="31" name="Group 30"/>
            <p:cNvGrpSpPr/>
            <p:nvPr/>
          </p:nvGrpSpPr>
          <p:grpSpPr>
            <a:xfrm>
              <a:off x="9804125" y="1955196"/>
              <a:ext cx="784819" cy="913909"/>
              <a:chOff x="9967236" y="2034719"/>
              <a:chExt cx="784819" cy="913909"/>
            </a:xfrm>
          </p:grpSpPr>
          <p:pic>
            <p:nvPicPr>
              <p:cNvPr id="29" name="Picture 28" descr="Abstract person by nicubunu - abstract figure of a person"/>
              <p:cNvPicPr>
                <a:picLocks noChangeAspect="1"/>
              </p:cNvPicPr>
              <p:nvPr/>
            </p:nvPicPr>
            <p:blipFill>
              <a:blip r:embed="rId3">
                <a:duotone>
                  <a:schemeClr val="accent2">
                    <a:shade val="45000"/>
                    <a:satMod val="135000"/>
                  </a:schemeClr>
                  <a:prstClr val="white"/>
                </a:duotone>
              </a:blip>
              <a:stretch>
                <a:fillRect/>
              </a:stretch>
            </p:blipFill>
            <p:spPr>
              <a:xfrm>
                <a:off x="9967236" y="2034719"/>
                <a:ext cx="784819" cy="913909"/>
              </a:xfrm>
              <a:prstGeom prst="rect">
                <a:avLst/>
              </a:prstGeom>
            </p:spPr>
          </p:pic>
          <p:sp>
            <p:nvSpPr>
              <p:cNvPr id="30" name="TextBox 29"/>
              <p:cNvSpPr txBox="1"/>
              <p:nvPr/>
            </p:nvSpPr>
            <p:spPr>
              <a:xfrm>
                <a:off x="10058675" y="2345635"/>
                <a:ext cx="640073" cy="420115"/>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882" kern="0" dirty="0">
                    <a:gradFill>
                      <a:gsLst>
                        <a:gs pos="2917">
                          <a:srgbClr val="FFFFFF"/>
                        </a:gs>
                        <a:gs pos="30000">
                          <a:srgbClr val="FFFFFF"/>
                        </a:gs>
                      </a:gsLst>
                      <a:lin ang="5400000" scaled="0"/>
                    </a:gradFill>
                    <a:latin typeface="Segoe UI"/>
                  </a:rPr>
                  <a:t>Ops</a:t>
                </a:r>
              </a:p>
            </p:txBody>
          </p:sp>
        </p:grpSp>
        <p:grpSp>
          <p:nvGrpSpPr>
            <p:cNvPr id="32" name="Group 31"/>
            <p:cNvGrpSpPr/>
            <p:nvPr/>
          </p:nvGrpSpPr>
          <p:grpSpPr>
            <a:xfrm>
              <a:off x="9823190" y="2954826"/>
              <a:ext cx="784819" cy="913909"/>
              <a:chOff x="9967236" y="2034719"/>
              <a:chExt cx="784819" cy="913909"/>
            </a:xfrm>
          </p:grpSpPr>
          <p:pic>
            <p:nvPicPr>
              <p:cNvPr id="33" name="Picture 32" descr="Abstract person by nicubunu - abstract figure of a person"/>
              <p:cNvPicPr>
                <a:picLocks noChangeAspect="1"/>
              </p:cNvPicPr>
              <p:nvPr/>
            </p:nvPicPr>
            <p:blipFill>
              <a:blip r:embed="rId3">
                <a:duotone>
                  <a:schemeClr val="accent2">
                    <a:shade val="45000"/>
                    <a:satMod val="135000"/>
                  </a:schemeClr>
                  <a:prstClr val="white"/>
                </a:duotone>
              </a:blip>
              <a:stretch>
                <a:fillRect/>
              </a:stretch>
            </p:blipFill>
            <p:spPr>
              <a:xfrm>
                <a:off x="9967236" y="2034719"/>
                <a:ext cx="784819" cy="913909"/>
              </a:xfrm>
              <a:prstGeom prst="rect">
                <a:avLst/>
              </a:prstGeom>
            </p:spPr>
          </p:pic>
          <p:sp>
            <p:nvSpPr>
              <p:cNvPr id="34" name="TextBox 33"/>
              <p:cNvSpPr txBox="1"/>
              <p:nvPr/>
            </p:nvSpPr>
            <p:spPr>
              <a:xfrm>
                <a:off x="10058675" y="2345635"/>
                <a:ext cx="640073" cy="420115"/>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882" kern="0" dirty="0">
                    <a:gradFill>
                      <a:gsLst>
                        <a:gs pos="2917">
                          <a:srgbClr val="FFFFFF"/>
                        </a:gs>
                        <a:gs pos="30000">
                          <a:srgbClr val="FFFFFF"/>
                        </a:gs>
                      </a:gsLst>
                      <a:lin ang="5400000" scaled="0"/>
                    </a:gradFill>
                    <a:latin typeface="Segoe UI"/>
                  </a:rPr>
                  <a:t>Mkt</a:t>
                </a:r>
              </a:p>
            </p:txBody>
          </p:sp>
        </p:grpSp>
        <p:grpSp>
          <p:nvGrpSpPr>
            <p:cNvPr id="35" name="Group 34"/>
            <p:cNvGrpSpPr/>
            <p:nvPr/>
          </p:nvGrpSpPr>
          <p:grpSpPr>
            <a:xfrm>
              <a:off x="9842255" y="3954457"/>
              <a:ext cx="784819" cy="913909"/>
              <a:chOff x="9967236" y="2034719"/>
              <a:chExt cx="784819" cy="913909"/>
            </a:xfrm>
          </p:grpSpPr>
          <p:pic>
            <p:nvPicPr>
              <p:cNvPr id="36" name="Picture 35" descr="Abstract person by nicubunu - abstract figure of a person"/>
              <p:cNvPicPr>
                <a:picLocks noChangeAspect="1"/>
              </p:cNvPicPr>
              <p:nvPr/>
            </p:nvPicPr>
            <p:blipFill>
              <a:blip r:embed="rId3">
                <a:duotone>
                  <a:schemeClr val="accent2">
                    <a:shade val="45000"/>
                    <a:satMod val="135000"/>
                  </a:schemeClr>
                  <a:prstClr val="white"/>
                </a:duotone>
              </a:blip>
              <a:stretch>
                <a:fillRect/>
              </a:stretch>
            </p:blipFill>
            <p:spPr>
              <a:xfrm>
                <a:off x="9967236" y="2034719"/>
                <a:ext cx="784819" cy="913909"/>
              </a:xfrm>
              <a:prstGeom prst="rect">
                <a:avLst/>
              </a:prstGeom>
            </p:spPr>
          </p:pic>
          <p:sp>
            <p:nvSpPr>
              <p:cNvPr id="37" name="TextBox 36"/>
              <p:cNvSpPr txBox="1"/>
              <p:nvPr/>
            </p:nvSpPr>
            <p:spPr>
              <a:xfrm>
                <a:off x="10058675" y="2345635"/>
                <a:ext cx="640073" cy="420115"/>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882" kern="0" dirty="0">
                    <a:gradFill>
                      <a:gsLst>
                        <a:gs pos="2917">
                          <a:srgbClr val="FFFFFF"/>
                        </a:gs>
                        <a:gs pos="30000">
                          <a:srgbClr val="FFFFFF"/>
                        </a:gs>
                      </a:gsLst>
                      <a:lin ang="5400000" scaled="0"/>
                    </a:gradFill>
                    <a:latin typeface="Segoe UI"/>
                  </a:rPr>
                  <a:t>Sales</a:t>
                </a:r>
              </a:p>
            </p:txBody>
          </p:sp>
        </p:grpSp>
      </p:grpSp>
      <p:grpSp>
        <p:nvGrpSpPr>
          <p:cNvPr id="42" name="Group 41"/>
          <p:cNvGrpSpPr/>
          <p:nvPr/>
        </p:nvGrpSpPr>
        <p:grpSpPr>
          <a:xfrm>
            <a:off x="4235031" y="5731688"/>
            <a:ext cx="806660" cy="895816"/>
            <a:chOff x="8412773" y="5280562"/>
            <a:chExt cx="822951" cy="913909"/>
          </a:xfrm>
        </p:grpSpPr>
        <p:pic>
          <p:nvPicPr>
            <p:cNvPr id="40" name="Picture 39" descr="Abstract person by nicubunu - abstract figure of a person"/>
            <p:cNvPicPr>
              <a:picLocks noChangeAspect="1"/>
            </p:cNvPicPr>
            <p:nvPr/>
          </p:nvPicPr>
          <p:blipFill>
            <a:blip r:embed="rId3">
              <a:duotone>
                <a:schemeClr val="accent2">
                  <a:shade val="45000"/>
                  <a:satMod val="135000"/>
                </a:schemeClr>
                <a:prstClr val="white"/>
              </a:duotone>
            </a:blip>
            <a:stretch>
              <a:fillRect/>
            </a:stretch>
          </p:blipFill>
          <p:spPr>
            <a:xfrm>
              <a:off x="8412773" y="5280562"/>
              <a:ext cx="784819" cy="913909"/>
            </a:xfrm>
            <a:prstGeom prst="rect">
              <a:avLst/>
            </a:prstGeom>
          </p:spPr>
        </p:pic>
        <p:sp>
          <p:nvSpPr>
            <p:cNvPr id="41" name="TextBox 40"/>
            <p:cNvSpPr txBox="1"/>
            <p:nvPr/>
          </p:nvSpPr>
          <p:spPr>
            <a:xfrm>
              <a:off x="8412773" y="5581929"/>
              <a:ext cx="822951" cy="420115"/>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882" kern="0" dirty="0">
                  <a:gradFill>
                    <a:gsLst>
                      <a:gs pos="2917">
                        <a:srgbClr val="FFFFFF"/>
                      </a:gs>
                      <a:gs pos="30000">
                        <a:srgbClr val="FFFFFF"/>
                      </a:gs>
                    </a:gsLst>
                    <a:lin ang="5400000" scaled="0"/>
                  </a:gradFill>
                  <a:latin typeface="Segoe UI"/>
                </a:rPr>
                <a:t>Analyst</a:t>
              </a:r>
            </a:p>
          </p:txBody>
        </p:sp>
      </p:grpSp>
      <p:grpSp>
        <p:nvGrpSpPr>
          <p:cNvPr id="43" name="Group 42"/>
          <p:cNvGrpSpPr/>
          <p:nvPr/>
        </p:nvGrpSpPr>
        <p:grpSpPr>
          <a:xfrm>
            <a:off x="7082199" y="5678296"/>
            <a:ext cx="806660" cy="895816"/>
            <a:chOff x="8412773" y="5280562"/>
            <a:chExt cx="822951" cy="913909"/>
          </a:xfrm>
        </p:grpSpPr>
        <p:pic>
          <p:nvPicPr>
            <p:cNvPr id="44" name="Picture 43" descr="Abstract person by nicubunu - abstract figure of a person"/>
            <p:cNvPicPr>
              <a:picLocks noChangeAspect="1"/>
            </p:cNvPicPr>
            <p:nvPr/>
          </p:nvPicPr>
          <p:blipFill>
            <a:blip r:embed="rId3">
              <a:duotone>
                <a:schemeClr val="accent2">
                  <a:shade val="45000"/>
                  <a:satMod val="135000"/>
                </a:schemeClr>
                <a:prstClr val="white"/>
              </a:duotone>
            </a:blip>
            <a:stretch>
              <a:fillRect/>
            </a:stretch>
          </p:blipFill>
          <p:spPr>
            <a:xfrm>
              <a:off x="8412773" y="5280562"/>
              <a:ext cx="784819" cy="913909"/>
            </a:xfrm>
            <a:prstGeom prst="rect">
              <a:avLst/>
            </a:prstGeom>
          </p:spPr>
        </p:pic>
        <p:sp>
          <p:nvSpPr>
            <p:cNvPr id="45" name="TextBox 44"/>
            <p:cNvSpPr txBox="1"/>
            <p:nvPr/>
          </p:nvSpPr>
          <p:spPr>
            <a:xfrm>
              <a:off x="8412773" y="5581929"/>
              <a:ext cx="822951" cy="420115"/>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882" kern="0" dirty="0">
                  <a:gradFill>
                    <a:gsLst>
                      <a:gs pos="2917">
                        <a:srgbClr val="FFFFFF"/>
                      </a:gs>
                      <a:gs pos="30000">
                        <a:srgbClr val="FFFFFF"/>
                      </a:gs>
                    </a:gsLst>
                    <a:lin ang="5400000" scaled="0"/>
                  </a:gradFill>
                  <a:latin typeface="Segoe UI"/>
                </a:rPr>
                <a:t>Scientist</a:t>
              </a:r>
            </a:p>
          </p:txBody>
        </p:sp>
      </p:grpSp>
      <p:sp>
        <p:nvSpPr>
          <p:cNvPr id="54" name="Freeform 53"/>
          <p:cNvSpPr>
            <a:spLocks noChangeArrowheads="1"/>
          </p:cNvSpPr>
          <p:nvPr/>
        </p:nvSpPr>
        <p:spPr bwMode="auto">
          <a:xfrm>
            <a:off x="961870" y="2649487"/>
            <a:ext cx="310267" cy="274727"/>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accent2"/>
          </a:solidFill>
          <a:ln>
            <a:solidFill>
              <a:schemeClr val="bg2">
                <a:lumMod val="75000"/>
              </a:schemeClr>
            </a:solidFill>
          </a:ln>
        </p:spPr>
        <p:txBody>
          <a:bodyPr vert="horz" wrap="square" lIns="91414" tIns="45706" rIns="91414" bIns="45706" numCol="1" anchor="t" anchorCtr="0" compatLnSpc="1">
            <a:prstTxWarp prst="textNoShape">
              <a:avLst/>
            </a:prstTxWarp>
            <a:noAutofit/>
          </a:bodyPr>
          <a:lstStyle/>
          <a:p>
            <a:pPr defTabSz="896214">
              <a:defRPr/>
            </a:pPr>
            <a:endParaRPr lang="en-US" kern="0" dirty="0">
              <a:solidFill>
                <a:sysClr val="windowText" lastClr="000000"/>
              </a:solidFill>
              <a:latin typeface="Segoe UI"/>
            </a:endParaRPr>
          </a:p>
        </p:txBody>
      </p:sp>
      <p:sp>
        <p:nvSpPr>
          <p:cNvPr id="55" name="Freeform 54"/>
          <p:cNvSpPr>
            <a:spLocks/>
          </p:cNvSpPr>
          <p:nvPr/>
        </p:nvSpPr>
        <p:spPr bwMode="auto">
          <a:xfrm>
            <a:off x="1002496" y="3162524"/>
            <a:ext cx="229012" cy="388607"/>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accent2"/>
          </a:solidFill>
          <a:ln>
            <a:solidFill>
              <a:schemeClr val="bg2">
                <a:lumMod val="75000"/>
              </a:schemeClr>
            </a:solidFill>
          </a:ln>
        </p:spPr>
        <p:txBody>
          <a:bodyPr vert="horz" wrap="square" lIns="91414" tIns="45706" rIns="91414" bIns="45706" numCol="1" anchor="t" anchorCtr="0" compatLnSpc="1">
            <a:prstTxWarp prst="textNoShape">
              <a:avLst/>
            </a:prstTxWarp>
            <a:noAutofit/>
          </a:bodyPr>
          <a:lstStyle/>
          <a:p>
            <a:pPr defTabSz="896214">
              <a:defRPr/>
            </a:pPr>
            <a:endParaRPr lang="en-US" kern="0">
              <a:solidFill>
                <a:sysClr val="windowText" lastClr="000000"/>
              </a:solidFill>
              <a:latin typeface="Segoe UI"/>
            </a:endParaRPr>
          </a:p>
        </p:txBody>
      </p:sp>
      <p:pic>
        <p:nvPicPr>
          <p:cNvPr id="60" name="Picture 59"/>
          <p:cNvPicPr>
            <a:picLocks noChangeAspect="1"/>
          </p:cNvPicPr>
          <p:nvPr/>
        </p:nvPicPr>
        <p:blipFill>
          <a:blip r:embed="rId4" cstate="email">
            <a:duotone>
              <a:prstClr val="black"/>
              <a:schemeClr val="accent2">
                <a:tint val="45000"/>
                <a:satMod val="400000"/>
              </a:schemeClr>
            </a:duotone>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a:ext>
            </a:extLst>
          </a:blip>
          <a:stretch>
            <a:fillRect/>
          </a:stretch>
        </p:blipFill>
        <p:spPr>
          <a:xfrm>
            <a:off x="760549" y="3655376"/>
            <a:ext cx="712907" cy="834148"/>
          </a:xfrm>
          <a:prstGeom prst="rect">
            <a:avLst/>
          </a:prstGeom>
        </p:spPr>
      </p:pic>
      <p:sp>
        <p:nvSpPr>
          <p:cNvPr id="61" name="Chevron 60"/>
          <p:cNvSpPr/>
          <p:nvPr/>
        </p:nvSpPr>
        <p:spPr bwMode="auto">
          <a:xfrm>
            <a:off x="1452887" y="3073660"/>
            <a:ext cx="420562" cy="492958"/>
          </a:xfrm>
          <a:prstGeom prst="chevron">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77" name="Chevron 76"/>
          <p:cNvSpPr/>
          <p:nvPr/>
        </p:nvSpPr>
        <p:spPr bwMode="auto">
          <a:xfrm>
            <a:off x="9011479" y="3028081"/>
            <a:ext cx="420562" cy="492958"/>
          </a:xfrm>
          <a:prstGeom prst="chevron">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nvGrpSpPr>
          <p:cNvPr id="4" name="Group 3"/>
          <p:cNvGrpSpPr/>
          <p:nvPr/>
        </p:nvGrpSpPr>
        <p:grpSpPr>
          <a:xfrm>
            <a:off x="3259384" y="3697887"/>
            <a:ext cx="985917" cy="759008"/>
            <a:chOff x="635764" y="5612172"/>
            <a:chExt cx="1005830" cy="774338"/>
          </a:xfrm>
        </p:grpSpPr>
        <p:sp>
          <p:nvSpPr>
            <p:cNvPr id="56" name="Freeform 55"/>
            <p:cNvSpPr/>
            <p:nvPr/>
          </p:nvSpPr>
          <p:spPr bwMode="auto">
            <a:xfrm>
              <a:off x="843529" y="5612172"/>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3" name="TextBox 2"/>
            <p:cNvSpPr txBox="1"/>
            <p:nvPr/>
          </p:nvSpPr>
          <p:spPr>
            <a:xfrm>
              <a:off x="635764" y="5800196"/>
              <a:ext cx="1005830" cy="586314"/>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028" kern="0" dirty="0">
                  <a:solidFill>
                    <a:srgbClr val="505050"/>
                  </a:solidFill>
                  <a:latin typeface="Segoe UI"/>
                </a:rPr>
                <a:t>Data Factory</a:t>
              </a:r>
            </a:p>
          </p:txBody>
        </p:sp>
      </p:grpSp>
      <p:grpSp>
        <p:nvGrpSpPr>
          <p:cNvPr id="90" name="Group 89"/>
          <p:cNvGrpSpPr/>
          <p:nvPr/>
        </p:nvGrpSpPr>
        <p:grpSpPr>
          <a:xfrm>
            <a:off x="4335097" y="3697887"/>
            <a:ext cx="206689" cy="270374"/>
            <a:chOff x="3473450" y="4579938"/>
            <a:chExt cx="1741488" cy="2278062"/>
          </a:xfrm>
          <a:solidFill>
            <a:schemeClr val="bg2">
              <a:lumMod val="75000"/>
            </a:schemeClr>
          </a:solidFill>
        </p:grpSpPr>
        <p:sp>
          <p:nvSpPr>
            <p:cNvPr id="92"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93"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94"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sp>
        <p:nvSpPr>
          <p:cNvPr id="82" name="Freeform 81"/>
          <p:cNvSpPr>
            <a:spLocks/>
          </p:cNvSpPr>
          <p:nvPr/>
        </p:nvSpPr>
        <p:spPr bwMode="auto">
          <a:xfrm>
            <a:off x="3886183" y="3697887"/>
            <a:ext cx="327613" cy="25972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2">
              <a:lumMod val="75000"/>
            </a:schemeClr>
          </a:solidFill>
          <a:ln w="6350">
            <a:noFill/>
          </a:ln>
        </p:spPr>
        <p:txBody>
          <a:bodyPr vert="horz" wrap="square" lIns="91414" tIns="45706" rIns="91414" bIns="45706" numCol="1" anchor="t" anchorCtr="0" compatLnSpc="1">
            <a:prstTxWarp prst="textNoShape">
              <a:avLst/>
            </a:prstTxWarp>
          </a:bodyPr>
          <a:lstStyle/>
          <a:p>
            <a:pPr defTabSz="896214">
              <a:defRPr/>
            </a:pPr>
            <a:endParaRPr lang="en-US" sz="1600" kern="0" dirty="0">
              <a:solidFill>
                <a:sysClr val="windowText" lastClr="000000"/>
              </a:solidFill>
              <a:latin typeface="Segoe UI"/>
            </a:endParaRPr>
          </a:p>
        </p:txBody>
      </p:sp>
      <p:sp>
        <p:nvSpPr>
          <p:cNvPr id="95" name="TextBox 94"/>
          <p:cNvSpPr txBox="1"/>
          <p:nvPr/>
        </p:nvSpPr>
        <p:spPr>
          <a:xfrm>
            <a:off x="3667786" y="2358643"/>
            <a:ext cx="941103" cy="574707"/>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028" kern="0" dirty="0">
                <a:solidFill>
                  <a:srgbClr val="505050"/>
                </a:solidFill>
                <a:latin typeface="Segoe UI"/>
              </a:rPr>
              <a:t>Data Catalog</a:t>
            </a:r>
          </a:p>
        </p:txBody>
      </p:sp>
      <p:grpSp>
        <p:nvGrpSpPr>
          <p:cNvPr id="96" name="Group 95"/>
          <p:cNvGrpSpPr/>
          <p:nvPr/>
        </p:nvGrpSpPr>
        <p:grpSpPr>
          <a:xfrm>
            <a:off x="3413464" y="2453885"/>
            <a:ext cx="257608" cy="274029"/>
            <a:chOff x="3232150" y="382588"/>
            <a:chExt cx="5727700" cy="6092825"/>
          </a:xfrm>
          <a:solidFill>
            <a:schemeClr val="bg2">
              <a:lumMod val="75000"/>
            </a:schemeClr>
          </a:solidFill>
        </p:grpSpPr>
        <p:sp>
          <p:nvSpPr>
            <p:cNvPr id="9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9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9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pic>
        <p:nvPicPr>
          <p:cNvPr id="24" name="Picture 23"/>
          <p:cNvPicPr>
            <a:picLocks noChangeAspect="1"/>
          </p:cNvPicPr>
          <p:nvPr/>
        </p:nvPicPr>
        <p:blipFill>
          <a:blip r:embed="rId6">
            <a:duotone>
              <a:schemeClr val="bg2">
                <a:shade val="45000"/>
                <a:satMod val="135000"/>
              </a:schemeClr>
              <a:prstClr val="white"/>
            </a:duotone>
          </a:blip>
          <a:stretch>
            <a:fillRect/>
          </a:stretch>
        </p:blipFill>
        <p:spPr>
          <a:xfrm>
            <a:off x="5378971" y="2353106"/>
            <a:ext cx="446601" cy="446601"/>
          </a:xfrm>
          <a:prstGeom prst="rect">
            <a:avLst/>
          </a:prstGeom>
        </p:spPr>
      </p:pic>
      <p:sp>
        <p:nvSpPr>
          <p:cNvPr id="100" name="TextBox 99"/>
          <p:cNvSpPr txBox="1"/>
          <p:nvPr/>
        </p:nvSpPr>
        <p:spPr>
          <a:xfrm>
            <a:off x="3765651" y="3982756"/>
            <a:ext cx="1061673" cy="432161"/>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028" kern="0" dirty="0">
                <a:solidFill>
                  <a:srgbClr val="505050"/>
                </a:solidFill>
                <a:latin typeface="Segoe UI"/>
              </a:rPr>
              <a:t>HDI / ADLA</a:t>
            </a:r>
          </a:p>
        </p:txBody>
      </p:sp>
      <p:sp>
        <p:nvSpPr>
          <p:cNvPr id="101" name="TextBox 100"/>
          <p:cNvSpPr txBox="1"/>
          <p:nvPr/>
        </p:nvSpPr>
        <p:spPr>
          <a:xfrm>
            <a:off x="5750548" y="2324551"/>
            <a:ext cx="941103" cy="574707"/>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028" kern="0" dirty="0">
                <a:solidFill>
                  <a:srgbClr val="505050"/>
                </a:solidFill>
                <a:latin typeface="Segoe UI"/>
              </a:rPr>
              <a:t>Active Directory</a:t>
            </a:r>
          </a:p>
        </p:txBody>
      </p:sp>
      <p:pic>
        <p:nvPicPr>
          <p:cNvPr id="25" name="Picture 24"/>
          <p:cNvPicPr>
            <a:picLocks noChangeAspect="1"/>
          </p:cNvPicPr>
          <p:nvPr/>
        </p:nvPicPr>
        <p:blipFill>
          <a:blip r:embed="rId7">
            <a:duotone>
              <a:schemeClr val="accent2">
                <a:shade val="45000"/>
                <a:satMod val="135000"/>
              </a:schemeClr>
              <a:prstClr val="white"/>
            </a:duotone>
          </a:blip>
          <a:stretch>
            <a:fillRect/>
          </a:stretch>
        </p:blipFill>
        <p:spPr>
          <a:xfrm>
            <a:off x="7199772" y="2366635"/>
            <a:ext cx="419540" cy="419540"/>
          </a:xfrm>
          <a:prstGeom prst="rect">
            <a:avLst/>
          </a:prstGeom>
        </p:spPr>
      </p:pic>
      <p:sp>
        <p:nvSpPr>
          <p:cNvPr id="102" name="TextBox 101"/>
          <p:cNvSpPr txBox="1"/>
          <p:nvPr/>
        </p:nvSpPr>
        <p:spPr>
          <a:xfrm>
            <a:off x="7482400" y="2310445"/>
            <a:ext cx="941103" cy="574707"/>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028" kern="0" dirty="0">
                <a:solidFill>
                  <a:srgbClr val="505050"/>
                </a:solidFill>
                <a:latin typeface="Segoe UI"/>
              </a:rPr>
              <a:t>Op / App Insights</a:t>
            </a:r>
          </a:p>
        </p:txBody>
      </p:sp>
      <p:grpSp>
        <p:nvGrpSpPr>
          <p:cNvPr id="103" name="Group 102"/>
          <p:cNvGrpSpPr/>
          <p:nvPr/>
        </p:nvGrpSpPr>
        <p:grpSpPr>
          <a:xfrm>
            <a:off x="6179833" y="3697888"/>
            <a:ext cx="294944" cy="302621"/>
            <a:chOff x="4068192" y="3363795"/>
            <a:chExt cx="324957" cy="324957"/>
          </a:xfrm>
        </p:grpSpPr>
        <p:sp>
          <p:nvSpPr>
            <p:cNvPr id="104" name="Rounded Rectangle 103"/>
            <p:cNvSpPr/>
            <p:nvPr/>
          </p:nvSpPr>
          <p:spPr bwMode="auto">
            <a:xfrm>
              <a:off x="4068192" y="3363795"/>
              <a:ext cx="324957" cy="324957"/>
            </a:xfrm>
            <a:prstGeom prst="roundRect">
              <a:avLst/>
            </a:prstGeom>
            <a:solidFill>
              <a:schemeClr val="tx1"/>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4106551" y="3401141"/>
              <a:ext cx="43611" cy="43611"/>
            </a:xfrm>
            <a:prstGeom prst="rect">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4245904" y="3401141"/>
              <a:ext cx="43611" cy="43611"/>
            </a:xfrm>
            <a:prstGeom prst="rect">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Oval 106"/>
            <p:cNvSpPr/>
            <p:nvPr/>
          </p:nvSpPr>
          <p:spPr bwMode="auto">
            <a:xfrm>
              <a:off x="4174625" y="3401529"/>
              <a:ext cx="46815" cy="46816"/>
            </a:xfrm>
            <a:prstGeom prst="ellipse">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Oval 107"/>
            <p:cNvSpPr/>
            <p:nvPr/>
          </p:nvSpPr>
          <p:spPr bwMode="auto">
            <a:xfrm>
              <a:off x="4313978" y="3401529"/>
              <a:ext cx="46815" cy="46816"/>
            </a:xfrm>
            <a:prstGeom prst="ellipse">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4106551" y="3550317"/>
              <a:ext cx="43611" cy="43611"/>
            </a:xfrm>
            <a:prstGeom prst="rect">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Rectangle 109"/>
            <p:cNvSpPr/>
            <p:nvPr/>
          </p:nvSpPr>
          <p:spPr bwMode="auto">
            <a:xfrm>
              <a:off x="4245904" y="3550317"/>
              <a:ext cx="43611" cy="43611"/>
            </a:xfrm>
            <a:prstGeom prst="rect">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p:cNvSpPr/>
            <p:nvPr/>
          </p:nvSpPr>
          <p:spPr bwMode="auto">
            <a:xfrm>
              <a:off x="4174625" y="3550705"/>
              <a:ext cx="46815" cy="46816"/>
            </a:xfrm>
            <a:prstGeom prst="ellipse">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p:cNvSpPr/>
            <p:nvPr/>
          </p:nvSpPr>
          <p:spPr bwMode="auto">
            <a:xfrm>
              <a:off x="4313978" y="3550705"/>
              <a:ext cx="46815" cy="46816"/>
            </a:xfrm>
            <a:prstGeom prst="ellipse">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p:cNvSpPr/>
            <p:nvPr/>
          </p:nvSpPr>
          <p:spPr bwMode="auto">
            <a:xfrm>
              <a:off x="4178218" y="3621636"/>
              <a:ext cx="43611" cy="43611"/>
            </a:xfrm>
            <a:prstGeom prst="rect">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p:cNvSpPr/>
            <p:nvPr/>
          </p:nvSpPr>
          <p:spPr bwMode="auto">
            <a:xfrm>
              <a:off x="4317571" y="3621636"/>
              <a:ext cx="43611" cy="43611"/>
            </a:xfrm>
            <a:prstGeom prst="rect">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Oval 114"/>
            <p:cNvSpPr/>
            <p:nvPr/>
          </p:nvSpPr>
          <p:spPr bwMode="auto">
            <a:xfrm>
              <a:off x="4106939" y="3622024"/>
              <a:ext cx="46815" cy="46816"/>
            </a:xfrm>
            <a:prstGeom prst="ellipse">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p:cNvSpPr/>
            <p:nvPr/>
          </p:nvSpPr>
          <p:spPr bwMode="auto">
            <a:xfrm>
              <a:off x="4246293" y="3622024"/>
              <a:ext cx="46815" cy="46816"/>
            </a:xfrm>
            <a:prstGeom prst="ellipse">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p:cNvSpPr/>
            <p:nvPr/>
          </p:nvSpPr>
          <p:spPr bwMode="auto">
            <a:xfrm>
              <a:off x="4178218" y="3465945"/>
              <a:ext cx="43611" cy="43611"/>
            </a:xfrm>
            <a:prstGeom prst="rect">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p:cNvSpPr/>
            <p:nvPr/>
          </p:nvSpPr>
          <p:spPr bwMode="auto">
            <a:xfrm>
              <a:off x="4317571" y="3465945"/>
              <a:ext cx="43611" cy="43611"/>
            </a:xfrm>
            <a:prstGeom prst="rect">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p:cNvSpPr/>
            <p:nvPr/>
          </p:nvSpPr>
          <p:spPr bwMode="auto">
            <a:xfrm>
              <a:off x="4106939" y="3466334"/>
              <a:ext cx="46815" cy="46816"/>
            </a:xfrm>
            <a:prstGeom prst="ellipse">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p:cNvSpPr/>
            <p:nvPr/>
          </p:nvSpPr>
          <p:spPr bwMode="auto">
            <a:xfrm>
              <a:off x="4246293" y="3466334"/>
              <a:ext cx="46815" cy="46816"/>
            </a:xfrm>
            <a:prstGeom prst="ellipse">
              <a:avLst/>
            </a:prstGeom>
            <a:solidFill>
              <a:srgbClr val="0078D7"/>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p:cNvGrpSpPr/>
          <p:nvPr/>
        </p:nvGrpSpPr>
        <p:grpSpPr>
          <a:xfrm>
            <a:off x="5421611" y="3697888"/>
            <a:ext cx="346817" cy="327380"/>
            <a:chOff x="-3084513" y="3390510"/>
            <a:chExt cx="2716213" cy="3363913"/>
          </a:xfrm>
          <a:solidFill>
            <a:schemeClr val="bg2">
              <a:lumMod val="75000"/>
            </a:schemeClr>
          </a:solidFill>
        </p:grpSpPr>
        <p:sp>
          <p:nvSpPr>
            <p:cNvPr id="12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sp>
          <p:nvSpPr>
            <p:cNvPr id="12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896214">
                <a:defRPr/>
              </a:pPr>
              <a:endParaRPr lang="en-US" kern="0">
                <a:solidFill>
                  <a:sysClr val="windowText" lastClr="000000"/>
                </a:solidFill>
                <a:latin typeface="Segoe UI"/>
              </a:endParaRPr>
            </a:p>
          </p:txBody>
        </p:sp>
      </p:grpSp>
      <p:sp>
        <p:nvSpPr>
          <p:cNvPr id="124" name="Freeform 123"/>
          <p:cNvSpPr/>
          <p:nvPr/>
        </p:nvSpPr>
        <p:spPr bwMode="auto">
          <a:xfrm flipH="1">
            <a:off x="5460667" y="5669466"/>
            <a:ext cx="250353" cy="26493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5" name="Freeform 124"/>
          <p:cNvSpPr>
            <a:spLocks/>
          </p:cNvSpPr>
          <p:nvPr/>
        </p:nvSpPr>
        <p:spPr bwMode="auto">
          <a:xfrm>
            <a:off x="6087530" y="5659172"/>
            <a:ext cx="327613" cy="25972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2">
              <a:lumMod val="75000"/>
            </a:schemeClr>
          </a:solidFill>
          <a:ln w="6350">
            <a:noFill/>
          </a:ln>
        </p:spPr>
        <p:txBody>
          <a:bodyPr vert="horz" wrap="square" lIns="91414" tIns="45706" rIns="91414" bIns="45706" numCol="1" anchor="t" anchorCtr="0" compatLnSpc="1">
            <a:prstTxWarp prst="textNoShape">
              <a:avLst/>
            </a:prstTxWarp>
          </a:bodyPr>
          <a:lstStyle/>
          <a:p>
            <a:pPr defTabSz="896214">
              <a:defRPr/>
            </a:pPr>
            <a:endParaRPr lang="en-US" sz="1600" kern="0" dirty="0">
              <a:solidFill>
                <a:sysClr val="windowText" lastClr="000000"/>
              </a:solidFill>
              <a:latin typeface="Segoe UI"/>
            </a:endParaRPr>
          </a:p>
        </p:txBody>
      </p:sp>
      <p:grpSp>
        <p:nvGrpSpPr>
          <p:cNvPr id="126" name="Group 125"/>
          <p:cNvGrpSpPr/>
          <p:nvPr/>
        </p:nvGrpSpPr>
        <p:grpSpPr>
          <a:xfrm>
            <a:off x="7314952" y="3697887"/>
            <a:ext cx="386240" cy="247530"/>
            <a:chOff x="7884058" y="5368509"/>
            <a:chExt cx="324905" cy="207663"/>
          </a:xfrm>
          <a:solidFill>
            <a:schemeClr val="bg2">
              <a:lumMod val="75000"/>
            </a:schemeClr>
          </a:solidFill>
        </p:grpSpPr>
        <p:sp>
          <p:nvSpPr>
            <p:cNvPr id="127"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17" tIns="44808" rIns="89617" bIns="44808"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28"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17" tIns="44808" rIns="89617" bIns="44808"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29"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17" tIns="44808" rIns="89617" bIns="44808"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30"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17" tIns="44808" rIns="89617" bIns="44808"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31"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17" tIns="44808" rIns="89617" bIns="44808" numCol="1" anchor="t" anchorCtr="0" compatLnSpc="1">
              <a:prstTxWarp prst="textNoShape">
                <a:avLst/>
              </a:prstTxWarp>
            </a:bodyPr>
            <a:lstStyle/>
            <a:p>
              <a:pPr defTabSz="896214">
                <a:defRPr/>
              </a:pPr>
              <a:endParaRPr lang="en-US" sz="1765" kern="0">
                <a:solidFill>
                  <a:srgbClr val="FFFFFF"/>
                </a:solidFill>
                <a:latin typeface="Segoe UI"/>
              </a:endParaRPr>
            </a:p>
          </p:txBody>
        </p:sp>
      </p:grpSp>
      <p:sp>
        <p:nvSpPr>
          <p:cNvPr id="132" name="TextBox 131"/>
          <p:cNvSpPr txBox="1"/>
          <p:nvPr/>
        </p:nvSpPr>
        <p:spPr>
          <a:xfrm>
            <a:off x="5110085" y="4019467"/>
            <a:ext cx="1082644" cy="574707"/>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028" kern="0" dirty="0">
                <a:solidFill>
                  <a:srgbClr val="505050"/>
                </a:solidFill>
                <a:latin typeface="Segoe UI"/>
              </a:rPr>
              <a:t>Data Warehouse</a:t>
            </a:r>
          </a:p>
        </p:txBody>
      </p:sp>
      <p:sp>
        <p:nvSpPr>
          <p:cNvPr id="133" name="TextBox 132"/>
          <p:cNvSpPr txBox="1"/>
          <p:nvPr/>
        </p:nvSpPr>
        <p:spPr>
          <a:xfrm>
            <a:off x="5873821" y="4013383"/>
            <a:ext cx="1082644" cy="432161"/>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028" kern="0" dirty="0">
                <a:solidFill>
                  <a:srgbClr val="505050"/>
                </a:solidFill>
                <a:latin typeface="Segoe UI"/>
              </a:rPr>
              <a:t>ADLS / Blob</a:t>
            </a:r>
          </a:p>
        </p:txBody>
      </p:sp>
      <p:sp>
        <p:nvSpPr>
          <p:cNvPr id="134" name="TextBox 133"/>
          <p:cNvSpPr txBox="1"/>
          <p:nvPr/>
        </p:nvSpPr>
        <p:spPr>
          <a:xfrm>
            <a:off x="5110085" y="5864961"/>
            <a:ext cx="1710044" cy="432161"/>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028" kern="0" dirty="0">
                <a:solidFill>
                  <a:srgbClr val="505050"/>
                </a:solidFill>
                <a:latin typeface="Segoe UI"/>
              </a:rPr>
              <a:t>ML / R / CS / Spark</a:t>
            </a:r>
          </a:p>
        </p:txBody>
      </p:sp>
      <p:pic>
        <p:nvPicPr>
          <p:cNvPr id="27" name="Picture 26"/>
          <p:cNvPicPr>
            <a:picLocks noChangeAspect="1"/>
          </p:cNvPicPr>
          <p:nvPr/>
        </p:nvPicPr>
        <p:blipFill>
          <a:blip r:embed="rId8">
            <a:duotone>
              <a:schemeClr val="bg2">
                <a:shade val="45000"/>
                <a:satMod val="135000"/>
              </a:schemeClr>
              <a:prstClr val="white"/>
            </a:duotone>
          </a:blip>
          <a:stretch>
            <a:fillRect/>
          </a:stretch>
        </p:blipFill>
        <p:spPr>
          <a:xfrm>
            <a:off x="8067835" y="3697888"/>
            <a:ext cx="367470" cy="367470"/>
          </a:xfrm>
          <a:prstGeom prst="rect">
            <a:avLst/>
          </a:prstGeom>
        </p:spPr>
      </p:pic>
      <p:sp>
        <p:nvSpPr>
          <p:cNvPr id="135" name="TextBox 134"/>
          <p:cNvSpPr txBox="1"/>
          <p:nvPr/>
        </p:nvSpPr>
        <p:spPr>
          <a:xfrm>
            <a:off x="7114767" y="4000509"/>
            <a:ext cx="900816" cy="432161"/>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028" kern="0" dirty="0">
                <a:solidFill>
                  <a:srgbClr val="505050"/>
                </a:solidFill>
                <a:latin typeface="Segoe UI"/>
              </a:rPr>
              <a:t>PowerBI</a:t>
            </a:r>
          </a:p>
        </p:txBody>
      </p:sp>
      <p:sp>
        <p:nvSpPr>
          <p:cNvPr id="136" name="TextBox 135"/>
          <p:cNvSpPr txBox="1"/>
          <p:nvPr/>
        </p:nvSpPr>
        <p:spPr>
          <a:xfrm>
            <a:off x="7855657" y="4005089"/>
            <a:ext cx="900816" cy="432161"/>
          </a:xfrm>
          <a:prstGeom prst="rect">
            <a:avLst/>
          </a:prstGeom>
          <a:noFill/>
        </p:spPr>
        <p:txBody>
          <a:bodyPr wrap="square" lIns="179259" tIns="143407" rIns="179259" bIns="143407" rtlCol="0">
            <a:spAutoFit/>
          </a:bodyPr>
          <a:lstStyle/>
          <a:p>
            <a:pPr defTabSz="896214">
              <a:lnSpc>
                <a:spcPct val="90000"/>
              </a:lnSpc>
              <a:spcAft>
                <a:spcPts val="588"/>
              </a:spcAft>
              <a:defRPr/>
            </a:pPr>
            <a:r>
              <a:rPr lang="en-US" sz="1028" kern="0" dirty="0">
                <a:solidFill>
                  <a:srgbClr val="505050"/>
                </a:solidFill>
                <a:latin typeface="Segoe UI"/>
              </a:rPr>
              <a:t>App </a:t>
            </a:r>
            <a:r>
              <a:rPr lang="en-US" sz="1028" kern="0" dirty="0" err="1">
                <a:solidFill>
                  <a:srgbClr val="505050"/>
                </a:solidFill>
                <a:latin typeface="Segoe UI"/>
              </a:rPr>
              <a:t>Svcs</a:t>
            </a:r>
            <a:endParaRPr lang="en-US" sz="1028" kern="0" dirty="0">
              <a:solidFill>
                <a:srgbClr val="505050"/>
              </a:solidFill>
              <a:latin typeface="Segoe UI"/>
            </a:endParaRPr>
          </a:p>
        </p:txBody>
      </p:sp>
    </p:spTree>
    <p:extLst>
      <p:ext uri="{BB962C8B-B14F-4D97-AF65-F5344CB8AC3E}">
        <p14:creationId xmlns:p14="http://schemas.microsoft.com/office/powerpoint/2010/main" val="15673604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ADF: Azure Data Factory</a:t>
            </a:r>
          </a:p>
        </p:txBody>
      </p:sp>
      <p:pic>
        <p:nvPicPr>
          <p:cNvPr id="3" name="Picture 2"/>
          <p:cNvPicPr>
            <a:picLocks noChangeAspect="1"/>
          </p:cNvPicPr>
          <p:nvPr/>
        </p:nvPicPr>
        <p:blipFill>
          <a:blip r:embed="rId3"/>
          <a:stretch>
            <a:fillRect/>
          </a:stretch>
        </p:blipFill>
        <p:spPr>
          <a:xfrm>
            <a:off x="441655" y="1805373"/>
            <a:ext cx="11311012" cy="3106069"/>
          </a:xfrm>
          <a:prstGeom prst="rect">
            <a:avLst/>
          </a:prstGeom>
        </p:spPr>
      </p:pic>
    </p:spTree>
    <p:extLst>
      <p:ext uri="{BB962C8B-B14F-4D97-AF65-F5344CB8AC3E}">
        <p14:creationId xmlns:p14="http://schemas.microsoft.com/office/powerpoint/2010/main" val="107463312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3708985" cy="899537"/>
          </a:xfrm>
        </p:spPr>
        <p:txBody>
          <a:bodyPr/>
          <a:lstStyle/>
          <a:p>
            <a:r>
              <a:rPr lang="en-US" dirty="0"/>
              <a:t>Monitoring &amp; Servicing System</a:t>
            </a:r>
          </a:p>
        </p:txBody>
      </p:sp>
      <p:pic>
        <p:nvPicPr>
          <p:cNvPr id="5" name="Picture 4"/>
          <p:cNvPicPr>
            <a:picLocks noChangeAspect="1"/>
          </p:cNvPicPr>
          <p:nvPr/>
        </p:nvPicPr>
        <p:blipFill>
          <a:blip r:embed="rId3"/>
          <a:stretch>
            <a:fillRect/>
          </a:stretch>
        </p:blipFill>
        <p:spPr>
          <a:xfrm>
            <a:off x="2382173" y="488"/>
            <a:ext cx="7820840" cy="6528796"/>
          </a:xfrm>
          <a:prstGeom prst="rect">
            <a:avLst/>
          </a:prstGeom>
        </p:spPr>
      </p:pic>
      <p:sp>
        <p:nvSpPr>
          <p:cNvPr id="6" name="TextBox 5"/>
          <p:cNvSpPr txBox="1"/>
          <p:nvPr/>
        </p:nvSpPr>
        <p:spPr>
          <a:xfrm>
            <a:off x="4684150" y="5476182"/>
            <a:ext cx="3247254" cy="669832"/>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D83B01">
                    <a:lumMod val="75000"/>
                  </a:srgbClr>
                </a:solidFill>
                <a:latin typeface="Segoe UI"/>
              </a:rPr>
              <a:t>Gateway server collates data files and zips into one file every 10 minutes</a:t>
            </a:r>
          </a:p>
        </p:txBody>
      </p:sp>
      <p:sp>
        <p:nvSpPr>
          <p:cNvPr id="7" name="TextBox 6"/>
          <p:cNvSpPr txBox="1"/>
          <p:nvPr/>
        </p:nvSpPr>
        <p:spPr>
          <a:xfrm>
            <a:off x="4895928" y="4770257"/>
            <a:ext cx="4729696" cy="745264"/>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D83B01">
                    <a:lumMod val="75000"/>
                  </a:srgbClr>
                </a:solidFill>
                <a:latin typeface="Segoe UI"/>
              </a:rPr>
              <a:t>Files are uploaded </a:t>
            </a:r>
          </a:p>
          <a:p>
            <a:pPr defTabSz="914367">
              <a:lnSpc>
                <a:spcPct val="90000"/>
              </a:lnSpc>
              <a:spcAft>
                <a:spcPts val="588"/>
              </a:spcAft>
            </a:pPr>
            <a:r>
              <a:rPr lang="en-US" sz="1372" dirty="0">
                <a:solidFill>
                  <a:srgbClr val="D83B01">
                    <a:lumMod val="75000"/>
                  </a:srgbClr>
                </a:solidFill>
                <a:latin typeface="Segoe UI"/>
              </a:rPr>
              <a:t>using secured FTP</a:t>
            </a:r>
          </a:p>
        </p:txBody>
      </p:sp>
      <p:sp>
        <p:nvSpPr>
          <p:cNvPr id="8" name="TextBox 7"/>
          <p:cNvSpPr txBox="1"/>
          <p:nvPr/>
        </p:nvSpPr>
        <p:spPr>
          <a:xfrm>
            <a:off x="6025408" y="3780025"/>
            <a:ext cx="2258959" cy="1050007"/>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D83B01">
                    <a:lumMod val="75000"/>
                  </a:srgbClr>
                </a:solidFill>
                <a:latin typeface="Segoe UI"/>
              </a:rPr>
              <a:t>Java scheduler monitors &amp; inserts metadata of file in queue for processing</a:t>
            </a:r>
          </a:p>
        </p:txBody>
      </p:sp>
      <p:sp>
        <p:nvSpPr>
          <p:cNvPr id="9" name="TextBox 8"/>
          <p:cNvSpPr txBox="1"/>
          <p:nvPr/>
        </p:nvSpPr>
        <p:spPr>
          <a:xfrm>
            <a:off x="5601853" y="1946558"/>
            <a:ext cx="2258959" cy="10498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D83B01">
                    <a:lumMod val="75000"/>
                  </a:srgbClr>
                </a:solidFill>
                <a:latin typeface="Segoe UI"/>
              </a:rPr>
              <a:t>Java process picks up the message and passes the file to the specific parser</a:t>
            </a:r>
          </a:p>
        </p:txBody>
      </p:sp>
      <p:sp>
        <p:nvSpPr>
          <p:cNvPr id="10" name="TextBox 9"/>
          <p:cNvSpPr txBox="1"/>
          <p:nvPr/>
        </p:nvSpPr>
        <p:spPr>
          <a:xfrm>
            <a:off x="6166593" y="1311226"/>
            <a:ext cx="2258959" cy="452590"/>
          </a:xfrm>
          <a:prstGeom prst="rect">
            <a:avLst/>
          </a:prstGeom>
          <a:noFill/>
        </p:spPr>
        <p:txBody>
          <a:bodyPr wrap="squar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350 parsers</a:t>
            </a:r>
          </a:p>
        </p:txBody>
      </p:sp>
      <p:sp>
        <p:nvSpPr>
          <p:cNvPr id="11" name="TextBox 10"/>
          <p:cNvSpPr txBox="1"/>
          <p:nvPr/>
        </p:nvSpPr>
        <p:spPr>
          <a:xfrm>
            <a:off x="7296072" y="87470"/>
            <a:ext cx="1411849" cy="1050007"/>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D83B01">
                    <a:lumMod val="75000"/>
                  </a:srgbClr>
                </a:solidFill>
                <a:latin typeface="Segoe UI"/>
              </a:rPr>
              <a:t>File parsers store data in Oracle SQL Database</a:t>
            </a:r>
          </a:p>
        </p:txBody>
      </p:sp>
      <p:sp>
        <p:nvSpPr>
          <p:cNvPr id="12" name="TextBox 11"/>
          <p:cNvSpPr txBox="1"/>
          <p:nvPr/>
        </p:nvSpPr>
        <p:spPr>
          <a:xfrm>
            <a:off x="9131476" y="179809"/>
            <a:ext cx="1623627" cy="1050007"/>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D83B01">
                    <a:lumMod val="75000"/>
                  </a:srgbClr>
                </a:solidFill>
                <a:latin typeface="Segoe UI"/>
              </a:rPr>
              <a:t>Triggers check for anomalies /errors in the data</a:t>
            </a:r>
          </a:p>
        </p:txBody>
      </p:sp>
      <p:sp>
        <p:nvSpPr>
          <p:cNvPr id="13" name="TextBox 12"/>
          <p:cNvSpPr txBox="1"/>
          <p:nvPr/>
        </p:nvSpPr>
        <p:spPr>
          <a:xfrm>
            <a:off x="9189420" y="1825184"/>
            <a:ext cx="1777461" cy="859920"/>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D83B01">
                    <a:lumMod val="75000"/>
                  </a:srgbClr>
                </a:solidFill>
                <a:latin typeface="Segoe UI"/>
              </a:rPr>
              <a:t>Schedule processor checks for any alerts</a:t>
            </a:r>
          </a:p>
        </p:txBody>
      </p:sp>
      <p:sp>
        <p:nvSpPr>
          <p:cNvPr id="14" name="TextBox 13"/>
          <p:cNvSpPr txBox="1"/>
          <p:nvPr/>
        </p:nvSpPr>
        <p:spPr>
          <a:xfrm>
            <a:off x="9413847" y="3687686"/>
            <a:ext cx="1989239" cy="1050007"/>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D83B01">
                    <a:lumMod val="75000"/>
                  </a:srgbClr>
                </a:solidFill>
                <a:latin typeface="Segoe UI"/>
              </a:rPr>
              <a:t>Their service request system API is invoked to create service tickets</a:t>
            </a:r>
          </a:p>
        </p:txBody>
      </p:sp>
      <p:sp>
        <p:nvSpPr>
          <p:cNvPr id="15" name="TextBox 14"/>
          <p:cNvSpPr txBox="1"/>
          <p:nvPr/>
        </p:nvSpPr>
        <p:spPr>
          <a:xfrm>
            <a:off x="8001997" y="5333060"/>
            <a:ext cx="1989239" cy="859920"/>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D83B01">
                    <a:lumMod val="75000"/>
                  </a:srgbClr>
                </a:solidFill>
                <a:latin typeface="Segoe UI"/>
              </a:rPr>
              <a:t>Service personnel attend to the instrument</a:t>
            </a:r>
          </a:p>
        </p:txBody>
      </p:sp>
      <p:grpSp>
        <p:nvGrpSpPr>
          <p:cNvPr id="23" name="Group 22"/>
          <p:cNvGrpSpPr/>
          <p:nvPr/>
        </p:nvGrpSpPr>
        <p:grpSpPr>
          <a:xfrm>
            <a:off x="98061" y="4251441"/>
            <a:ext cx="3964715" cy="1511578"/>
            <a:chOff x="100027" y="4336195"/>
            <a:chExt cx="4044216" cy="1541888"/>
          </a:xfrm>
        </p:grpSpPr>
        <p:sp>
          <p:nvSpPr>
            <p:cNvPr id="16" name="TextBox 15"/>
            <p:cNvSpPr txBox="1"/>
            <p:nvPr/>
          </p:nvSpPr>
          <p:spPr>
            <a:xfrm>
              <a:off x="100027" y="4336195"/>
              <a:ext cx="331236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D83B01">
                      <a:lumMod val="75000"/>
                    </a:srgbClr>
                  </a:solidFill>
                  <a:latin typeface="Segoe UI"/>
                </a:rPr>
                <a:t>Each facility has a gateway server that each medical instrument sends data to.</a:t>
              </a:r>
            </a:p>
          </p:txBody>
        </p:sp>
        <p:cxnSp>
          <p:nvCxnSpPr>
            <p:cNvPr id="4" name="Straight Arrow Connector 3"/>
            <p:cNvCxnSpPr/>
            <p:nvPr/>
          </p:nvCxnSpPr>
          <p:spPr>
            <a:xfrm flipV="1">
              <a:off x="3412395" y="4390857"/>
              <a:ext cx="429578" cy="3305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96616" y="4774776"/>
              <a:ext cx="647627" cy="11033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306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2" grpId="0"/>
      <p:bldP spid="13" grpId="0"/>
      <p:bldP spid="14"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sosceles Triangle 51"/>
          <p:cNvSpPr/>
          <p:nvPr/>
        </p:nvSpPr>
        <p:spPr>
          <a:xfrm rot="5400000">
            <a:off x="7296143" y="4523595"/>
            <a:ext cx="1751983" cy="3746443"/>
          </a:xfrm>
          <a:custGeom>
            <a:avLst/>
            <a:gdLst>
              <a:gd name="connsiteX0" fmla="*/ 0 w 3403786"/>
              <a:gd name="connsiteY0" fmla="*/ 1371600 h 1371600"/>
              <a:gd name="connsiteX1" fmla="*/ 1868236 w 3403786"/>
              <a:gd name="connsiteY1" fmla="*/ 0 h 1371600"/>
              <a:gd name="connsiteX2" fmla="*/ 3403786 w 3403786"/>
              <a:gd name="connsiteY2" fmla="*/ 1371600 h 1371600"/>
              <a:gd name="connsiteX3" fmla="*/ 0 w 3403786"/>
              <a:gd name="connsiteY3" fmla="*/ 1371600 h 1371600"/>
              <a:gd name="connsiteX0" fmla="*/ 0 w 3403786"/>
              <a:gd name="connsiteY0" fmla="*/ 3229190 h 3229190"/>
              <a:gd name="connsiteX1" fmla="*/ 1629650 w 3403786"/>
              <a:gd name="connsiteY1" fmla="*/ 0 h 3229190"/>
              <a:gd name="connsiteX2" fmla="*/ 3403786 w 3403786"/>
              <a:gd name="connsiteY2" fmla="*/ 3229190 h 3229190"/>
              <a:gd name="connsiteX3" fmla="*/ 0 w 3403786"/>
              <a:gd name="connsiteY3" fmla="*/ 3229190 h 3229190"/>
              <a:gd name="connsiteX0" fmla="*/ 0 w 3023021"/>
              <a:gd name="connsiteY0" fmla="*/ 3229190 h 3822109"/>
              <a:gd name="connsiteX1" fmla="*/ 1629650 w 3023021"/>
              <a:gd name="connsiteY1" fmla="*/ 0 h 3822109"/>
              <a:gd name="connsiteX2" fmla="*/ 3023021 w 3023021"/>
              <a:gd name="connsiteY2" fmla="*/ 3822109 h 3822109"/>
              <a:gd name="connsiteX3" fmla="*/ 0 w 3023021"/>
              <a:gd name="connsiteY3" fmla="*/ 3229190 h 3822109"/>
              <a:gd name="connsiteX0" fmla="*/ 0 w 2483455"/>
              <a:gd name="connsiteY0" fmla="*/ 1634333 h 3822109"/>
              <a:gd name="connsiteX1" fmla="*/ 1090084 w 2483455"/>
              <a:gd name="connsiteY1" fmla="*/ 0 h 3822109"/>
              <a:gd name="connsiteX2" fmla="*/ 2483455 w 2483455"/>
              <a:gd name="connsiteY2" fmla="*/ 3822109 h 3822109"/>
              <a:gd name="connsiteX3" fmla="*/ 0 w 2483455"/>
              <a:gd name="connsiteY3" fmla="*/ 1634333 h 3822109"/>
            </a:gdLst>
            <a:ahLst/>
            <a:cxnLst>
              <a:cxn ang="0">
                <a:pos x="connsiteX0" y="connsiteY0"/>
              </a:cxn>
              <a:cxn ang="0">
                <a:pos x="connsiteX1" y="connsiteY1"/>
              </a:cxn>
              <a:cxn ang="0">
                <a:pos x="connsiteX2" y="connsiteY2"/>
              </a:cxn>
              <a:cxn ang="0">
                <a:pos x="connsiteX3" y="connsiteY3"/>
              </a:cxn>
            </a:cxnLst>
            <a:rect l="l" t="t" r="r" b="b"/>
            <a:pathLst>
              <a:path w="2483455" h="3822109">
                <a:moveTo>
                  <a:pt x="0" y="1634333"/>
                </a:moveTo>
                <a:lnTo>
                  <a:pt x="1090084" y="0"/>
                </a:lnTo>
                <a:lnTo>
                  <a:pt x="2483455" y="3822109"/>
                </a:lnTo>
                <a:lnTo>
                  <a:pt x="0" y="1634333"/>
                </a:lnTo>
                <a:close/>
              </a:path>
            </a:pathLst>
          </a:custGeom>
          <a:gradFill>
            <a:gsLst>
              <a:gs pos="100000">
                <a:schemeClr val="bg1">
                  <a:alpha val="0"/>
                </a:schemeClr>
              </a:gs>
              <a:gs pos="0">
                <a:schemeClr val="accent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nvGrpSpPr>
          <p:cNvPr id="55" name="Group 54"/>
          <p:cNvGrpSpPr/>
          <p:nvPr/>
        </p:nvGrpSpPr>
        <p:grpSpPr>
          <a:xfrm>
            <a:off x="4971771" y="5933542"/>
            <a:ext cx="1740307" cy="255360"/>
            <a:chOff x="575253" y="3901735"/>
            <a:chExt cx="1775456" cy="260518"/>
          </a:xfrm>
        </p:grpSpPr>
        <p:grpSp>
          <p:nvGrpSpPr>
            <p:cNvPr id="56" name="Group 55"/>
            <p:cNvGrpSpPr/>
            <p:nvPr/>
          </p:nvGrpSpPr>
          <p:grpSpPr>
            <a:xfrm>
              <a:off x="575253" y="3901735"/>
              <a:ext cx="190624" cy="260518"/>
              <a:chOff x="1447438" y="3993203"/>
              <a:chExt cx="656000" cy="1195540"/>
            </a:xfrm>
          </p:grpSpPr>
          <p:sp>
            <p:nvSpPr>
              <p:cNvPr id="110" name="Freeform 109"/>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11" name="Oval 110"/>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nvGrpSpPr>
            <p:cNvPr id="70" name="Group 69"/>
            <p:cNvGrpSpPr/>
            <p:nvPr/>
          </p:nvGrpSpPr>
          <p:grpSpPr>
            <a:xfrm>
              <a:off x="798385" y="3901735"/>
              <a:ext cx="190624" cy="260518"/>
              <a:chOff x="1447438" y="3993203"/>
              <a:chExt cx="656000" cy="1195540"/>
            </a:xfrm>
          </p:grpSpPr>
          <p:sp>
            <p:nvSpPr>
              <p:cNvPr id="108" name="Freeform 107"/>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9" name="Oval 108"/>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nvGrpSpPr>
            <p:cNvPr id="71" name="Group 70"/>
            <p:cNvGrpSpPr/>
            <p:nvPr/>
          </p:nvGrpSpPr>
          <p:grpSpPr>
            <a:xfrm>
              <a:off x="1048828" y="3901735"/>
              <a:ext cx="190624" cy="260518"/>
              <a:chOff x="1447438" y="3993203"/>
              <a:chExt cx="656000" cy="1195540"/>
            </a:xfrm>
          </p:grpSpPr>
          <p:sp>
            <p:nvSpPr>
              <p:cNvPr id="106" name="Freeform 105"/>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7" name="Oval 106"/>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nvGrpSpPr>
            <p:cNvPr id="72" name="Group 71"/>
            <p:cNvGrpSpPr/>
            <p:nvPr/>
          </p:nvGrpSpPr>
          <p:grpSpPr>
            <a:xfrm>
              <a:off x="1271960" y="3901735"/>
              <a:ext cx="190624" cy="260518"/>
              <a:chOff x="1447438" y="3993203"/>
              <a:chExt cx="656000" cy="1195540"/>
            </a:xfrm>
          </p:grpSpPr>
          <p:sp>
            <p:nvSpPr>
              <p:cNvPr id="104" name="Freeform 103"/>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5" name="Oval 104"/>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nvGrpSpPr>
            <p:cNvPr id="73" name="Group 72"/>
            <p:cNvGrpSpPr/>
            <p:nvPr/>
          </p:nvGrpSpPr>
          <p:grpSpPr>
            <a:xfrm>
              <a:off x="1495878" y="3901735"/>
              <a:ext cx="190624" cy="260518"/>
              <a:chOff x="1447438" y="3993203"/>
              <a:chExt cx="656000" cy="1195540"/>
            </a:xfrm>
          </p:grpSpPr>
          <p:sp>
            <p:nvSpPr>
              <p:cNvPr id="102" name="Freeform 101"/>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3" name="Oval 102"/>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nvGrpSpPr>
            <p:cNvPr id="75" name="Group 74"/>
            <p:cNvGrpSpPr/>
            <p:nvPr/>
          </p:nvGrpSpPr>
          <p:grpSpPr>
            <a:xfrm>
              <a:off x="1719010" y="3901735"/>
              <a:ext cx="190624" cy="260518"/>
              <a:chOff x="1447438" y="3993203"/>
              <a:chExt cx="656000" cy="1195540"/>
            </a:xfrm>
          </p:grpSpPr>
          <p:sp>
            <p:nvSpPr>
              <p:cNvPr id="96" name="Freeform 95"/>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01" name="Oval 100"/>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nvGrpSpPr>
            <p:cNvPr id="76" name="Group 75"/>
            <p:cNvGrpSpPr/>
            <p:nvPr/>
          </p:nvGrpSpPr>
          <p:grpSpPr>
            <a:xfrm>
              <a:off x="1936953" y="3901735"/>
              <a:ext cx="190624" cy="260518"/>
              <a:chOff x="1447438" y="3993203"/>
              <a:chExt cx="656000" cy="1195540"/>
            </a:xfrm>
          </p:grpSpPr>
          <p:sp>
            <p:nvSpPr>
              <p:cNvPr id="94" name="Freeform 93"/>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95" name="Oval 94"/>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nvGrpSpPr>
            <p:cNvPr id="88" name="Group 87"/>
            <p:cNvGrpSpPr/>
            <p:nvPr/>
          </p:nvGrpSpPr>
          <p:grpSpPr>
            <a:xfrm>
              <a:off x="2160085" y="3901735"/>
              <a:ext cx="190624" cy="260518"/>
              <a:chOff x="1447438" y="3993203"/>
              <a:chExt cx="656000" cy="1195540"/>
            </a:xfrm>
          </p:grpSpPr>
          <p:sp>
            <p:nvSpPr>
              <p:cNvPr id="90" name="Freeform 89"/>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93" name="Oval 92"/>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sp>
        <p:nvSpPr>
          <p:cNvPr id="57" name="Rectangle 56">
            <a:hlinkClick r:id="rId3" action="ppaction://hlinksldjump"/>
          </p:cNvPr>
          <p:cNvSpPr/>
          <p:nvPr/>
        </p:nvSpPr>
        <p:spPr bwMode="auto">
          <a:xfrm>
            <a:off x="4553144" y="1214951"/>
            <a:ext cx="2500552" cy="4136313"/>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59" tIns="134445" rIns="179259" bIns="44814" numCol="1" spcCol="0" rtlCol="0" fromWordArt="0" anchor="t" anchorCtr="0" forceAA="0" compatLnSpc="1">
            <a:prstTxWarp prst="textNoShape">
              <a:avLst/>
            </a:prstTxWarp>
            <a:noAutofit/>
          </a:bodyPr>
          <a:lstStyle/>
          <a:p>
            <a:pPr defTabSz="761475" fontAlgn="base">
              <a:lnSpc>
                <a:spcPct val="90000"/>
              </a:lnSpc>
              <a:spcBef>
                <a:spcPct val="0"/>
              </a:spcBef>
              <a:spcAft>
                <a:spcPct val="0"/>
              </a:spcAft>
              <a:defRPr/>
            </a:pPr>
            <a:endParaRPr lang="en-US" sz="1371" kern="0" dirty="0">
              <a:ln>
                <a:solidFill>
                  <a:srgbClr val="FFFFFF">
                    <a:alpha val="0"/>
                  </a:srgbClr>
                </a:solidFill>
              </a:ln>
              <a:gradFill>
                <a:gsLst>
                  <a:gs pos="85841">
                    <a:srgbClr val="000000"/>
                  </a:gs>
                  <a:gs pos="0">
                    <a:srgbClr val="000000"/>
                  </a:gs>
                </a:gsLst>
                <a:lin ang="5400000" scaled="0"/>
              </a:gradFill>
              <a:latin typeface="Segoe UI Light"/>
            </a:endParaRPr>
          </a:p>
        </p:txBody>
      </p:sp>
      <p:sp>
        <p:nvSpPr>
          <p:cNvPr id="5" name="Slide Number Placeholder 4"/>
          <p:cNvSpPr>
            <a:spLocks noGrp="1"/>
          </p:cNvSpPr>
          <p:nvPr>
            <p:ph type="sldNum" sz="quarter" idx="4294967295"/>
          </p:nvPr>
        </p:nvSpPr>
        <p:spPr>
          <a:xfrm>
            <a:off x="11635619" y="6436890"/>
            <a:ext cx="555517" cy="133822"/>
          </a:xfrm>
          <a:prstGeom prst="rect">
            <a:avLst/>
          </a:prstGeom>
        </p:spPr>
        <p:txBody>
          <a:bodyPr/>
          <a:lstStyle/>
          <a:p>
            <a:pPr defTabSz="914367"/>
            <a:fld id="{27258FFF-F925-446B-8502-81C933981705}" type="slidenum">
              <a:rPr lang="en-US" sz="1765">
                <a:solidFill>
                  <a:srgbClr val="505050"/>
                </a:solidFill>
                <a:latin typeface="Segoe UI"/>
              </a:rPr>
              <a:pPr defTabSz="914367"/>
              <a:t>46</a:t>
            </a:fld>
            <a:endParaRPr lang="en-US" sz="1765">
              <a:solidFill>
                <a:srgbClr val="505050"/>
              </a:solidFill>
              <a:latin typeface="Segoe UI"/>
            </a:endParaRPr>
          </a:p>
        </p:txBody>
      </p:sp>
      <p:grpSp>
        <p:nvGrpSpPr>
          <p:cNvPr id="9" name="Group 8"/>
          <p:cNvGrpSpPr/>
          <p:nvPr/>
        </p:nvGrpSpPr>
        <p:grpSpPr>
          <a:xfrm>
            <a:off x="4565287" y="5447618"/>
            <a:ext cx="2500552" cy="1348472"/>
            <a:chOff x="3211420" y="5580436"/>
            <a:chExt cx="2551054" cy="1375708"/>
          </a:xfrm>
        </p:grpSpPr>
        <p:sp>
          <p:nvSpPr>
            <p:cNvPr id="19" name="TextBox 18"/>
            <p:cNvSpPr txBox="1"/>
            <p:nvPr/>
          </p:nvSpPr>
          <p:spPr>
            <a:xfrm>
              <a:off x="3712398" y="5582675"/>
              <a:ext cx="1594268" cy="408133"/>
            </a:xfrm>
            <a:prstGeom prst="rect">
              <a:avLst/>
            </a:prstGeom>
            <a:noFill/>
          </p:spPr>
          <p:txBody>
            <a:bodyPr wrap="none" rtlCol="0">
              <a:spAutoFit/>
            </a:bodyPr>
            <a:lstStyle/>
            <a:p>
              <a:pPr defTabSz="914367"/>
              <a:r>
                <a:rPr lang="en-US" sz="1961" dirty="0">
                  <a:solidFill>
                    <a:srgbClr val="505050"/>
                  </a:solidFill>
                  <a:latin typeface="Segoe UI Light"/>
                </a:rPr>
                <a:t>Data sources</a:t>
              </a:r>
            </a:p>
          </p:txBody>
        </p:sp>
        <p:grpSp>
          <p:nvGrpSpPr>
            <p:cNvPr id="8" name="Group 7"/>
            <p:cNvGrpSpPr/>
            <p:nvPr/>
          </p:nvGrpSpPr>
          <p:grpSpPr>
            <a:xfrm>
              <a:off x="3211420" y="5580436"/>
              <a:ext cx="2551054" cy="1375708"/>
              <a:chOff x="3211420" y="5580436"/>
              <a:chExt cx="2551054" cy="1375708"/>
            </a:xfrm>
          </p:grpSpPr>
          <p:sp>
            <p:nvSpPr>
              <p:cNvPr id="38" name="Rectangle 37"/>
              <p:cNvSpPr/>
              <p:nvPr/>
            </p:nvSpPr>
            <p:spPr>
              <a:xfrm>
                <a:off x="3211420" y="5580436"/>
                <a:ext cx="2551054" cy="13757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2" name="TextBox 11"/>
              <p:cNvSpPr txBox="1"/>
              <p:nvPr/>
            </p:nvSpPr>
            <p:spPr>
              <a:xfrm>
                <a:off x="3660548" y="6535324"/>
                <a:ext cx="425815" cy="166024"/>
              </a:xfrm>
              <a:prstGeom prst="rect">
                <a:avLst/>
              </a:prstGeom>
              <a:noFill/>
            </p:spPr>
            <p:txBody>
              <a:bodyPr wrap="square" lIns="0" tIns="0" rIns="0" bIns="0" rtlCol="0">
                <a:spAutoFit/>
              </a:bodyPr>
              <a:lstStyle/>
              <a:p>
                <a:pPr defTabSz="914367">
                  <a:lnSpc>
                    <a:spcPct val="90000"/>
                  </a:lnSpc>
                </a:pPr>
                <a:r>
                  <a:rPr lang="en-US" sz="1175" dirty="0">
                    <a:ln>
                      <a:solidFill>
                        <a:srgbClr val="FFFFFF">
                          <a:alpha val="0"/>
                        </a:srgbClr>
                      </a:solidFill>
                    </a:ln>
                    <a:gradFill>
                      <a:gsLst>
                        <a:gs pos="0">
                          <a:srgbClr val="D83B01"/>
                        </a:gs>
                        <a:gs pos="100000">
                          <a:srgbClr val="D83B01"/>
                        </a:gs>
                      </a:gsLst>
                      <a:lin ang="5400000" scaled="1"/>
                    </a:gradFill>
                    <a:latin typeface="Segoe UI"/>
                  </a:rPr>
                  <a:t>OLTP</a:t>
                </a:r>
              </a:p>
            </p:txBody>
          </p:sp>
          <p:grpSp>
            <p:nvGrpSpPr>
              <p:cNvPr id="37" name="Group 36"/>
              <p:cNvGrpSpPr/>
              <p:nvPr/>
            </p:nvGrpSpPr>
            <p:grpSpPr>
              <a:xfrm>
                <a:off x="3713183" y="6131801"/>
                <a:ext cx="244335" cy="333922"/>
                <a:chOff x="1447438" y="3993203"/>
                <a:chExt cx="656000" cy="1195540"/>
              </a:xfrm>
            </p:grpSpPr>
            <p:sp>
              <p:nvSpPr>
                <p:cNvPr id="49" name="Freeform 48"/>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45" name="Oval 44"/>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sp>
            <p:nvSpPr>
              <p:cNvPr id="58" name="TextBox 57"/>
              <p:cNvSpPr txBox="1"/>
              <p:nvPr/>
            </p:nvSpPr>
            <p:spPr>
              <a:xfrm>
                <a:off x="4175249" y="6535324"/>
                <a:ext cx="311570" cy="166024"/>
              </a:xfrm>
              <a:prstGeom prst="rect">
                <a:avLst/>
              </a:prstGeom>
              <a:noFill/>
            </p:spPr>
            <p:txBody>
              <a:bodyPr wrap="square" lIns="0" tIns="0" rIns="0" bIns="0" rtlCol="0">
                <a:spAutoFit/>
              </a:bodyPr>
              <a:lstStyle/>
              <a:p>
                <a:pPr defTabSz="914367">
                  <a:lnSpc>
                    <a:spcPct val="90000"/>
                  </a:lnSpc>
                </a:pPr>
                <a:r>
                  <a:rPr lang="en-US" sz="1175" dirty="0">
                    <a:ln>
                      <a:solidFill>
                        <a:srgbClr val="FFFFFF">
                          <a:alpha val="0"/>
                        </a:srgbClr>
                      </a:solidFill>
                    </a:ln>
                    <a:gradFill>
                      <a:gsLst>
                        <a:gs pos="0">
                          <a:srgbClr val="D83B01"/>
                        </a:gs>
                        <a:gs pos="100000">
                          <a:srgbClr val="D83B01"/>
                        </a:gs>
                      </a:gsLst>
                      <a:lin ang="5400000" scaled="1"/>
                    </a:gradFill>
                    <a:latin typeface="Segoe UI"/>
                  </a:rPr>
                  <a:t>ERP</a:t>
                </a:r>
              </a:p>
            </p:txBody>
          </p:sp>
          <p:grpSp>
            <p:nvGrpSpPr>
              <p:cNvPr id="59" name="Group 58"/>
              <p:cNvGrpSpPr/>
              <p:nvPr/>
            </p:nvGrpSpPr>
            <p:grpSpPr>
              <a:xfrm>
                <a:off x="4180336" y="6131801"/>
                <a:ext cx="244335" cy="333922"/>
                <a:chOff x="1447438" y="3993203"/>
                <a:chExt cx="656000" cy="1195540"/>
              </a:xfrm>
            </p:grpSpPr>
            <p:sp>
              <p:nvSpPr>
                <p:cNvPr id="60" name="Freeform 59"/>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61" name="Oval 60"/>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sp>
            <p:nvSpPr>
              <p:cNvPr id="62" name="TextBox 61"/>
              <p:cNvSpPr txBox="1"/>
              <p:nvPr/>
            </p:nvSpPr>
            <p:spPr>
              <a:xfrm>
                <a:off x="4605931" y="6535324"/>
                <a:ext cx="405739" cy="166024"/>
              </a:xfrm>
              <a:prstGeom prst="rect">
                <a:avLst/>
              </a:prstGeom>
              <a:noFill/>
            </p:spPr>
            <p:txBody>
              <a:bodyPr wrap="square" lIns="0" tIns="0" rIns="0" bIns="0" rtlCol="0">
                <a:spAutoFit/>
              </a:bodyPr>
              <a:lstStyle/>
              <a:p>
                <a:pPr defTabSz="914367">
                  <a:lnSpc>
                    <a:spcPct val="90000"/>
                  </a:lnSpc>
                </a:pPr>
                <a:r>
                  <a:rPr lang="en-US" sz="1175" dirty="0">
                    <a:ln>
                      <a:solidFill>
                        <a:srgbClr val="FFFFFF">
                          <a:alpha val="0"/>
                        </a:srgbClr>
                      </a:solidFill>
                    </a:ln>
                    <a:gradFill>
                      <a:gsLst>
                        <a:gs pos="0">
                          <a:srgbClr val="D83B01"/>
                        </a:gs>
                        <a:gs pos="100000">
                          <a:srgbClr val="D83B01"/>
                        </a:gs>
                      </a:gsLst>
                      <a:lin ang="5400000" scaled="1"/>
                    </a:gradFill>
                    <a:latin typeface="Segoe UI"/>
                  </a:rPr>
                  <a:t>CRM</a:t>
                </a:r>
              </a:p>
            </p:txBody>
          </p:sp>
          <p:grpSp>
            <p:nvGrpSpPr>
              <p:cNvPr id="63" name="Group 62"/>
              <p:cNvGrpSpPr/>
              <p:nvPr/>
            </p:nvGrpSpPr>
            <p:grpSpPr>
              <a:xfrm>
                <a:off x="4633808" y="6131801"/>
                <a:ext cx="244335" cy="333922"/>
                <a:chOff x="1447438" y="3993203"/>
                <a:chExt cx="656000" cy="1195540"/>
              </a:xfrm>
            </p:grpSpPr>
            <p:sp>
              <p:nvSpPr>
                <p:cNvPr id="64" name="Freeform 63"/>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65" name="Oval 64"/>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sp>
            <p:nvSpPr>
              <p:cNvPr id="66" name="TextBox 65"/>
              <p:cNvSpPr txBox="1"/>
              <p:nvPr/>
            </p:nvSpPr>
            <p:spPr>
              <a:xfrm>
                <a:off x="5068659" y="6535324"/>
                <a:ext cx="318466" cy="151970"/>
              </a:xfrm>
              <a:prstGeom prst="rect">
                <a:avLst/>
              </a:prstGeom>
              <a:noFill/>
            </p:spPr>
            <p:txBody>
              <a:bodyPr wrap="square" lIns="0" tIns="0" rIns="0" bIns="0" rtlCol="0">
                <a:noAutofit/>
              </a:bodyPr>
              <a:lstStyle/>
              <a:p>
                <a:pPr defTabSz="914367">
                  <a:lnSpc>
                    <a:spcPct val="90000"/>
                  </a:lnSpc>
                </a:pPr>
                <a:r>
                  <a:rPr lang="en-US" sz="1175" dirty="0">
                    <a:ln>
                      <a:solidFill>
                        <a:srgbClr val="FFFFFF">
                          <a:alpha val="0"/>
                        </a:srgbClr>
                      </a:solidFill>
                    </a:ln>
                    <a:gradFill>
                      <a:gsLst>
                        <a:gs pos="0">
                          <a:srgbClr val="D83B01"/>
                        </a:gs>
                        <a:gs pos="100000">
                          <a:srgbClr val="D83B01"/>
                        </a:gs>
                      </a:gsLst>
                      <a:lin ang="5400000" scaled="1"/>
                    </a:gradFill>
                    <a:latin typeface="Segoe UI"/>
                  </a:rPr>
                  <a:t>LOB</a:t>
                </a:r>
              </a:p>
            </p:txBody>
          </p:sp>
          <p:grpSp>
            <p:nvGrpSpPr>
              <p:cNvPr id="67" name="Group 66"/>
              <p:cNvGrpSpPr/>
              <p:nvPr/>
            </p:nvGrpSpPr>
            <p:grpSpPr>
              <a:xfrm>
                <a:off x="5062542" y="6131801"/>
                <a:ext cx="244335" cy="333922"/>
                <a:chOff x="1447438" y="3993203"/>
                <a:chExt cx="656000" cy="1195540"/>
              </a:xfrm>
            </p:grpSpPr>
            <p:sp>
              <p:nvSpPr>
                <p:cNvPr id="68" name="Freeform 67"/>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69" name="Oval 68"/>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grpSp>
      <p:grpSp>
        <p:nvGrpSpPr>
          <p:cNvPr id="4" name="Group 3"/>
          <p:cNvGrpSpPr/>
          <p:nvPr/>
        </p:nvGrpSpPr>
        <p:grpSpPr>
          <a:xfrm>
            <a:off x="4748559" y="3984022"/>
            <a:ext cx="2061485" cy="1254817"/>
            <a:chOff x="3427148" y="1967994"/>
            <a:chExt cx="2103120" cy="1375708"/>
          </a:xfrm>
        </p:grpSpPr>
        <p:sp>
          <p:nvSpPr>
            <p:cNvPr id="35" name="Rectangle 34"/>
            <p:cNvSpPr/>
            <p:nvPr/>
          </p:nvSpPr>
          <p:spPr bwMode="auto">
            <a:xfrm>
              <a:off x="3427148" y="1967994"/>
              <a:ext cx="2103120" cy="1375708"/>
            </a:xfrm>
            <a:prstGeom prst="rect">
              <a:avLst/>
            </a:prstGeom>
            <a:solidFill>
              <a:srgbClr val="92D050"/>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89630" rIns="179208" bIns="143366" numCol="1" spcCol="0" rtlCol="0" fromWordArt="0" anchor="t" anchorCtr="0" forceAA="0" compatLnSpc="1">
              <a:prstTxWarp prst="textNoShape">
                <a:avLst/>
              </a:prstTxWarp>
              <a:noAutofit/>
            </a:bodyPr>
            <a:lstStyle/>
            <a:p>
              <a:pPr algn="ctr" defTabSz="761181" fontAlgn="base">
                <a:lnSpc>
                  <a:spcPct val="90000"/>
                </a:lnSpc>
                <a:spcBef>
                  <a:spcPct val="0"/>
                </a:spcBef>
                <a:spcAft>
                  <a:spcPct val="0"/>
                </a:spcAft>
              </a:pPr>
              <a:endParaRPr lang="en-US" sz="1961" dirty="0">
                <a:gradFill>
                  <a:gsLst>
                    <a:gs pos="0">
                      <a:srgbClr val="505050"/>
                    </a:gs>
                    <a:gs pos="100000">
                      <a:srgbClr val="505050"/>
                    </a:gs>
                  </a:gsLst>
                  <a:lin ang="5400000" scaled="0"/>
                </a:gradFill>
                <a:latin typeface="Segoe UI"/>
              </a:endParaRPr>
            </a:p>
          </p:txBody>
        </p:sp>
        <p:sp>
          <p:nvSpPr>
            <p:cNvPr id="74" name="TextBox 73"/>
            <p:cNvSpPr txBox="1"/>
            <p:nvPr/>
          </p:nvSpPr>
          <p:spPr>
            <a:xfrm>
              <a:off x="4198022" y="1970592"/>
              <a:ext cx="572629" cy="438595"/>
            </a:xfrm>
            <a:prstGeom prst="rect">
              <a:avLst/>
            </a:prstGeom>
            <a:noFill/>
          </p:spPr>
          <p:txBody>
            <a:bodyPr wrap="none" rtlCol="0">
              <a:spAutoFit/>
            </a:bodyPr>
            <a:lstStyle/>
            <a:p>
              <a:pPr defTabSz="914367"/>
              <a:r>
                <a:rPr lang="en-US" sz="1961" dirty="0">
                  <a:gradFill>
                    <a:gsLst>
                      <a:gs pos="0">
                        <a:srgbClr val="FFFFFF"/>
                      </a:gs>
                      <a:gs pos="100000">
                        <a:srgbClr val="FFFFFF"/>
                      </a:gs>
                    </a:gsLst>
                    <a:lin ang="5400000" scaled="1"/>
                  </a:gradFill>
                  <a:latin typeface="Segoe UI Light"/>
                </a:rPr>
                <a:t>ETL</a:t>
              </a:r>
            </a:p>
          </p:txBody>
        </p:sp>
        <p:grpSp>
          <p:nvGrpSpPr>
            <p:cNvPr id="81" name="Group 80"/>
            <p:cNvGrpSpPr/>
            <p:nvPr/>
          </p:nvGrpSpPr>
          <p:grpSpPr>
            <a:xfrm>
              <a:off x="3641311" y="2449973"/>
              <a:ext cx="391813" cy="576239"/>
              <a:chOff x="3759911" y="2727063"/>
              <a:chExt cx="313300" cy="460770"/>
            </a:xfrm>
          </p:grpSpPr>
          <p:grpSp>
            <p:nvGrpSpPr>
              <p:cNvPr id="77" name="Group 76"/>
              <p:cNvGrpSpPr/>
              <p:nvPr/>
            </p:nvGrpSpPr>
            <p:grpSpPr>
              <a:xfrm>
                <a:off x="3759911" y="2853911"/>
                <a:ext cx="244335" cy="333922"/>
                <a:chOff x="1447438" y="3993203"/>
                <a:chExt cx="656000" cy="1195540"/>
              </a:xfrm>
            </p:grpSpPr>
            <p:sp>
              <p:nvSpPr>
                <p:cNvPr id="78" name="Freeform 77"/>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79" name="Oval 78"/>
                <p:cNvSpPr/>
                <p:nvPr/>
              </p:nvSpPr>
              <p:spPr>
                <a:xfrm>
                  <a:off x="1501819" y="4049582"/>
                  <a:ext cx="532616" cy="23768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sp>
            <p:nvSpPr>
              <p:cNvPr id="80" name="Freeform 36"/>
              <p:cNvSpPr>
                <a:spLocks/>
              </p:cNvSpPr>
              <p:nvPr/>
            </p:nvSpPr>
            <p:spPr bwMode="auto">
              <a:xfrm rot="4500000">
                <a:off x="3837481" y="2724921"/>
                <a:ext cx="233588" cy="237872"/>
              </a:xfrm>
              <a:custGeom>
                <a:avLst/>
                <a:gdLst/>
                <a:ahLst/>
                <a:cxnLst>
                  <a:cxn ang="0">
                    <a:pos x="769" y="780"/>
                  </a:cxn>
                  <a:cxn ang="0">
                    <a:pos x="103" y="291"/>
                  </a:cxn>
                  <a:cxn ang="0">
                    <a:pos x="0" y="313"/>
                  </a:cxn>
                  <a:cxn ang="0">
                    <a:pos x="212" y="0"/>
                  </a:cxn>
                  <a:cxn ang="0">
                    <a:pos x="400" y="313"/>
                  </a:cxn>
                  <a:cxn ang="0">
                    <a:pos x="297" y="291"/>
                  </a:cxn>
                  <a:cxn ang="0">
                    <a:pos x="770" y="780"/>
                  </a:cxn>
                </a:cxnLst>
                <a:rect l="0" t="0" r="r" b="b"/>
                <a:pathLst>
                  <a:path w="770" h="781">
                    <a:moveTo>
                      <a:pt x="769" y="780"/>
                    </a:moveTo>
                    <a:cubicBezTo>
                      <a:pt x="20" y="781"/>
                      <a:pt x="103" y="291"/>
                      <a:pt x="103" y="291"/>
                    </a:cubicBezTo>
                    <a:cubicBezTo>
                      <a:pt x="0" y="313"/>
                      <a:pt x="0" y="313"/>
                      <a:pt x="0" y="313"/>
                    </a:cubicBezTo>
                    <a:cubicBezTo>
                      <a:pt x="212" y="0"/>
                      <a:pt x="212" y="0"/>
                      <a:pt x="212" y="0"/>
                    </a:cubicBezTo>
                    <a:cubicBezTo>
                      <a:pt x="305" y="207"/>
                      <a:pt x="400" y="313"/>
                      <a:pt x="400" y="313"/>
                    </a:cubicBezTo>
                    <a:cubicBezTo>
                      <a:pt x="297" y="291"/>
                      <a:pt x="297" y="291"/>
                      <a:pt x="297" y="291"/>
                    </a:cubicBezTo>
                    <a:cubicBezTo>
                      <a:pt x="297" y="291"/>
                      <a:pt x="228" y="688"/>
                      <a:pt x="770" y="780"/>
                    </a:cubicBezTo>
                  </a:path>
                </a:pathLst>
              </a:custGeom>
              <a:solidFill>
                <a:schemeClr val="bg1"/>
              </a:solidFill>
              <a:ln w="9525">
                <a:noFill/>
                <a:round/>
                <a:headEnd/>
                <a:tailEnd/>
              </a:ln>
            </p:spPr>
            <p:txBody>
              <a:bodyPr vert="horz" wrap="square" lIns="89630" tIns="44814" rIns="89630" bIns="44814"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7" name="Group 96"/>
            <p:cNvGrpSpPr/>
            <p:nvPr/>
          </p:nvGrpSpPr>
          <p:grpSpPr>
            <a:xfrm>
              <a:off x="4205048" y="2574019"/>
              <a:ext cx="1182903" cy="486781"/>
              <a:chOff x="3375167" y="2601492"/>
              <a:chExt cx="1182903" cy="486781"/>
            </a:xfrm>
          </p:grpSpPr>
          <p:sp>
            <p:nvSpPr>
              <p:cNvPr id="82" name="Freeform 30"/>
              <p:cNvSpPr>
                <a:spLocks noEditPoints="1"/>
              </p:cNvSpPr>
              <p:nvPr/>
            </p:nvSpPr>
            <p:spPr bwMode="auto">
              <a:xfrm>
                <a:off x="3375167" y="2601492"/>
                <a:ext cx="382565" cy="486781"/>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sp>
            <p:nvSpPr>
              <p:cNvPr id="83" name="Freeform 30"/>
              <p:cNvSpPr>
                <a:spLocks noEditPoints="1"/>
              </p:cNvSpPr>
              <p:nvPr/>
            </p:nvSpPr>
            <p:spPr bwMode="auto">
              <a:xfrm>
                <a:off x="4175505" y="2601492"/>
                <a:ext cx="382565" cy="486781"/>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sp>
            <p:nvSpPr>
              <p:cNvPr id="84" name="Freeform 26"/>
              <p:cNvSpPr>
                <a:spLocks/>
              </p:cNvSpPr>
              <p:nvPr/>
            </p:nvSpPr>
            <p:spPr bwMode="auto">
              <a:xfrm>
                <a:off x="4018456" y="2738982"/>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sp>
            <p:nvSpPr>
              <p:cNvPr id="85" name="Freeform 26"/>
              <p:cNvSpPr>
                <a:spLocks/>
              </p:cNvSpPr>
              <p:nvPr/>
            </p:nvSpPr>
            <p:spPr bwMode="auto">
              <a:xfrm flipH="1">
                <a:off x="3810893" y="2735897"/>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grpSp>
      </p:grpSp>
      <p:grpSp>
        <p:nvGrpSpPr>
          <p:cNvPr id="6" name="Group 5"/>
          <p:cNvGrpSpPr/>
          <p:nvPr/>
        </p:nvGrpSpPr>
        <p:grpSpPr>
          <a:xfrm>
            <a:off x="4758132" y="2660299"/>
            <a:ext cx="2061485" cy="1254817"/>
            <a:chOff x="6692048" y="1967994"/>
            <a:chExt cx="2103120" cy="1375708"/>
          </a:xfrm>
        </p:grpSpPr>
        <p:sp>
          <p:nvSpPr>
            <p:cNvPr id="86" name="Rectangle 85"/>
            <p:cNvSpPr/>
            <p:nvPr/>
          </p:nvSpPr>
          <p:spPr bwMode="auto">
            <a:xfrm>
              <a:off x="6692048" y="1967994"/>
              <a:ext cx="2103120" cy="1375708"/>
            </a:xfrm>
            <a:prstGeom prst="rect">
              <a:avLst/>
            </a:prstGeom>
            <a:solidFill>
              <a:srgbClr val="F0880A"/>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89630" rIns="179208" bIns="143366" numCol="1" spcCol="0" rtlCol="0" fromWordArt="0" anchor="t" anchorCtr="0" forceAA="0" compatLnSpc="1">
              <a:prstTxWarp prst="textNoShape">
                <a:avLst/>
              </a:prstTxWarp>
              <a:noAutofit/>
            </a:bodyPr>
            <a:lstStyle/>
            <a:p>
              <a:pPr algn="ctr" defTabSz="761181" fontAlgn="base">
                <a:lnSpc>
                  <a:spcPct val="90000"/>
                </a:lnSpc>
                <a:spcBef>
                  <a:spcPct val="0"/>
                </a:spcBef>
                <a:spcAft>
                  <a:spcPct val="0"/>
                </a:spcAft>
              </a:pPr>
              <a:endParaRPr lang="en-US" sz="1961" dirty="0">
                <a:gradFill>
                  <a:gsLst>
                    <a:gs pos="0">
                      <a:srgbClr val="505050"/>
                    </a:gs>
                    <a:gs pos="100000">
                      <a:srgbClr val="505050"/>
                    </a:gs>
                  </a:gsLst>
                  <a:lin ang="5400000" scaled="0"/>
                </a:gradFill>
                <a:latin typeface="Segoe UI"/>
              </a:endParaRPr>
            </a:p>
          </p:txBody>
        </p:sp>
        <p:sp>
          <p:nvSpPr>
            <p:cNvPr id="87" name="TextBox 86"/>
            <p:cNvSpPr txBox="1"/>
            <p:nvPr/>
          </p:nvSpPr>
          <p:spPr>
            <a:xfrm>
              <a:off x="6729939" y="1970592"/>
              <a:ext cx="2035246" cy="438595"/>
            </a:xfrm>
            <a:prstGeom prst="rect">
              <a:avLst/>
            </a:prstGeom>
            <a:noFill/>
          </p:spPr>
          <p:txBody>
            <a:bodyPr wrap="square" rtlCol="0">
              <a:spAutoFit/>
            </a:bodyPr>
            <a:lstStyle/>
            <a:p>
              <a:pPr algn="ctr" defTabSz="914367"/>
              <a:r>
                <a:rPr lang="en-US" sz="1961" dirty="0">
                  <a:gradFill>
                    <a:gsLst>
                      <a:gs pos="0">
                        <a:srgbClr val="FFFFFF"/>
                      </a:gs>
                      <a:gs pos="100000">
                        <a:srgbClr val="FFFFFF"/>
                      </a:gs>
                    </a:gsLst>
                    <a:lin ang="5400000" scaled="1"/>
                  </a:gradFill>
                  <a:latin typeface="Segoe UI Light"/>
                </a:rPr>
                <a:t>Data warehouse</a:t>
              </a:r>
            </a:p>
          </p:txBody>
        </p:sp>
        <p:grpSp>
          <p:nvGrpSpPr>
            <p:cNvPr id="89" name="Group 88"/>
            <p:cNvGrpSpPr/>
            <p:nvPr/>
          </p:nvGrpSpPr>
          <p:grpSpPr>
            <a:xfrm>
              <a:off x="7528418" y="2535010"/>
              <a:ext cx="430381" cy="588184"/>
              <a:chOff x="1447438" y="3993203"/>
              <a:chExt cx="656000" cy="1195540"/>
            </a:xfrm>
          </p:grpSpPr>
          <p:sp>
            <p:nvSpPr>
              <p:cNvPr id="91" name="Freeform 90"/>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92" name="Oval 91"/>
              <p:cNvSpPr/>
              <p:nvPr/>
            </p:nvSpPr>
            <p:spPr>
              <a:xfrm>
                <a:off x="1501819" y="4049582"/>
                <a:ext cx="532616" cy="237683"/>
              </a:xfrm>
              <a:prstGeom prst="ellipse">
                <a:avLst/>
              </a:prstGeom>
              <a:solidFill>
                <a:srgbClr val="F08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grpSp>
        <p:nvGrpSpPr>
          <p:cNvPr id="7" name="Group 6"/>
          <p:cNvGrpSpPr/>
          <p:nvPr/>
        </p:nvGrpSpPr>
        <p:grpSpPr>
          <a:xfrm>
            <a:off x="4793667" y="1336992"/>
            <a:ext cx="2078614" cy="1265724"/>
            <a:chOff x="9787591" y="1970592"/>
            <a:chExt cx="2120595" cy="1387665"/>
          </a:xfrm>
          <a:solidFill>
            <a:srgbClr val="C00000"/>
          </a:solidFill>
        </p:grpSpPr>
        <p:sp>
          <p:nvSpPr>
            <p:cNvPr id="98" name="Rectangle 97"/>
            <p:cNvSpPr/>
            <p:nvPr/>
          </p:nvSpPr>
          <p:spPr bwMode="auto">
            <a:xfrm>
              <a:off x="9805066" y="1982549"/>
              <a:ext cx="2103120" cy="1375708"/>
            </a:xfrm>
            <a:prstGeom prst="rect">
              <a:avLst/>
            </a:prstGeom>
            <a:grp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89630" rIns="179208" bIns="143366" numCol="1" spcCol="0" rtlCol="0" fromWordArt="0" anchor="t" anchorCtr="0" forceAA="0" compatLnSpc="1">
              <a:prstTxWarp prst="textNoShape">
                <a:avLst/>
              </a:prstTxWarp>
              <a:noAutofit/>
            </a:bodyPr>
            <a:lstStyle/>
            <a:p>
              <a:pPr algn="ctr" defTabSz="761181" fontAlgn="base">
                <a:lnSpc>
                  <a:spcPct val="90000"/>
                </a:lnSpc>
                <a:spcBef>
                  <a:spcPct val="0"/>
                </a:spcBef>
                <a:spcAft>
                  <a:spcPct val="0"/>
                </a:spcAft>
              </a:pPr>
              <a:endParaRPr lang="en-US" sz="1961" dirty="0">
                <a:gradFill>
                  <a:gsLst>
                    <a:gs pos="0">
                      <a:srgbClr val="505050"/>
                    </a:gs>
                    <a:gs pos="100000">
                      <a:srgbClr val="505050"/>
                    </a:gs>
                  </a:gsLst>
                  <a:lin ang="5400000" scaled="0"/>
                </a:gradFill>
                <a:latin typeface="Segoe UI"/>
              </a:endParaRPr>
            </a:p>
          </p:txBody>
        </p:sp>
        <p:sp>
          <p:nvSpPr>
            <p:cNvPr id="99" name="TextBox 98"/>
            <p:cNvSpPr txBox="1"/>
            <p:nvPr/>
          </p:nvSpPr>
          <p:spPr>
            <a:xfrm>
              <a:off x="9787591" y="1970592"/>
              <a:ext cx="2055950" cy="438595"/>
            </a:xfrm>
            <a:prstGeom prst="rect">
              <a:avLst/>
            </a:prstGeom>
            <a:grpFill/>
          </p:spPr>
          <p:txBody>
            <a:bodyPr wrap="square" rtlCol="0">
              <a:spAutoFit/>
            </a:bodyPr>
            <a:lstStyle/>
            <a:p>
              <a:pPr algn="ctr" defTabSz="914367"/>
              <a:r>
                <a:rPr lang="en-US" sz="1961" dirty="0">
                  <a:gradFill>
                    <a:gsLst>
                      <a:gs pos="0">
                        <a:srgbClr val="FFFFFF"/>
                      </a:gs>
                      <a:gs pos="100000">
                        <a:srgbClr val="FFFFFF"/>
                      </a:gs>
                    </a:gsLst>
                    <a:lin ang="5400000" scaled="1"/>
                  </a:gradFill>
                  <a:latin typeface="Segoe UI Light"/>
                </a:rPr>
                <a:t>BI and analytics</a:t>
              </a:r>
            </a:p>
          </p:txBody>
        </p:sp>
        <p:pic>
          <p:nvPicPr>
            <p:cNvPr id="23" name="Picture 2" descr="\\MAGNUM\Projects\Microsoft\Cloud Power FY12\Design\ICONS_PNG\Pie.png"/>
            <p:cNvPicPr>
              <a:picLocks noChangeAspect="1" noChangeArrowheads="1"/>
            </p:cNvPicPr>
            <p:nvPr/>
          </p:nvPicPr>
          <p:blipFill>
            <a:blip r:embed="rId4" cstate="print">
              <a:lum bright="100000"/>
            </a:blip>
            <a:srcRect/>
            <a:stretch>
              <a:fillRect/>
            </a:stretch>
          </p:blipFill>
          <p:spPr bwMode="auto">
            <a:xfrm>
              <a:off x="10113849" y="2456784"/>
              <a:ext cx="580842" cy="580842"/>
            </a:xfrm>
            <a:prstGeom prst="rect">
              <a:avLst/>
            </a:prstGeom>
            <a:grpFill/>
            <a:ln w="15875">
              <a:solidFill>
                <a:schemeClr val="bg1"/>
              </a:solidFill>
            </a:ln>
          </p:spPr>
        </p:pic>
        <p:sp>
          <p:nvSpPr>
            <p:cNvPr id="26" name="TextBox 25"/>
            <p:cNvSpPr txBox="1"/>
            <p:nvPr/>
          </p:nvSpPr>
          <p:spPr>
            <a:xfrm>
              <a:off x="10019529" y="3100201"/>
              <a:ext cx="881713" cy="178415"/>
            </a:xfrm>
            <a:prstGeom prst="rect">
              <a:avLst/>
            </a:prstGeom>
            <a:grpFill/>
          </p:spPr>
          <p:txBody>
            <a:bodyPr wrap="square" lIns="0" tIns="0" rIns="0" bIns="0" rtlCol="0">
              <a:spAutoFit/>
            </a:bodyPr>
            <a:lstStyle/>
            <a:p>
              <a:pPr defTabSz="914367">
                <a:lnSpc>
                  <a:spcPct val="90000"/>
                </a:lnSpc>
              </a:pPr>
              <a:r>
                <a:rPr lang="en-US" sz="1175" dirty="0">
                  <a:ln>
                    <a:solidFill>
                      <a:srgbClr val="FFFFFF">
                        <a:alpha val="0"/>
                      </a:srgbClr>
                    </a:solidFill>
                  </a:ln>
                  <a:gradFill>
                    <a:gsLst>
                      <a:gs pos="0">
                        <a:srgbClr val="FFFFFF"/>
                      </a:gs>
                      <a:gs pos="100000">
                        <a:srgbClr val="FFFFFF"/>
                      </a:gs>
                    </a:gsLst>
                    <a:lin ang="5400000" scaled="1"/>
                  </a:gradFill>
                  <a:latin typeface="Segoe UI"/>
                </a:rPr>
                <a:t>Dashboards</a:t>
              </a:r>
            </a:p>
          </p:txBody>
        </p:sp>
        <p:sp>
          <p:nvSpPr>
            <p:cNvPr id="100" name="Freeform 6"/>
            <p:cNvSpPr>
              <a:spLocks noChangeAspect="1" noEditPoints="1"/>
            </p:cNvSpPr>
            <p:nvPr/>
          </p:nvSpPr>
          <p:spPr bwMode="black">
            <a:xfrm>
              <a:off x="11082345" y="2459919"/>
              <a:ext cx="429626" cy="549582"/>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grpFill/>
            <a:ln w="7" cap="flat">
              <a:noFill/>
              <a:prstDash val="solid"/>
              <a:miter lim="800000"/>
              <a:headEnd/>
              <a:tailEnd/>
            </a:ln>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sp>
          <p:nvSpPr>
            <p:cNvPr id="25" name="TextBox 24"/>
            <p:cNvSpPr txBox="1"/>
            <p:nvPr/>
          </p:nvSpPr>
          <p:spPr>
            <a:xfrm>
              <a:off x="10970430" y="3100201"/>
              <a:ext cx="743803" cy="178415"/>
            </a:xfrm>
            <a:prstGeom prst="rect">
              <a:avLst/>
            </a:prstGeom>
            <a:grp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defTabSz="914367"/>
              <a:r>
                <a:rPr lang="en-US" sz="1175" dirty="0">
                  <a:ln>
                    <a:solidFill>
                      <a:srgbClr val="FFFFFF">
                        <a:alpha val="0"/>
                      </a:srgbClr>
                    </a:solidFill>
                  </a:ln>
                  <a:gradFill>
                    <a:gsLst>
                      <a:gs pos="0">
                        <a:srgbClr val="FFFFFF"/>
                      </a:gs>
                      <a:gs pos="100000">
                        <a:srgbClr val="FFFFFF"/>
                      </a:gs>
                    </a:gsLst>
                    <a:lin ang="5400000" scaled="1"/>
                  </a:gradFill>
                  <a:latin typeface="Segoe UI"/>
                </a:rPr>
                <a:t>Reporting</a:t>
              </a:r>
            </a:p>
          </p:txBody>
        </p:sp>
      </p:grpSp>
      <p:grpSp>
        <p:nvGrpSpPr>
          <p:cNvPr id="112" name="Group 111"/>
          <p:cNvGrpSpPr/>
          <p:nvPr/>
        </p:nvGrpSpPr>
        <p:grpSpPr>
          <a:xfrm>
            <a:off x="2805473" y="4495213"/>
            <a:ext cx="1946819" cy="840536"/>
            <a:chOff x="338115" y="4564205"/>
            <a:chExt cx="1986138" cy="857513"/>
          </a:xfrm>
        </p:grpSpPr>
        <p:sp>
          <p:nvSpPr>
            <p:cNvPr id="113" name="Rectangle 112"/>
            <p:cNvSpPr/>
            <p:nvPr/>
          </p:nvSpPr>
          <p:spPr bwMode="auto">
            <a:xfrm>
              <a:off x="573539" y="4813865"/>
              <a:ext cx="1750714" cy="607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dirty="0">
                  <a:solidFill>
                    <a:srgbClr val="D83B01">
                      <a:lumMod val="50000"/>
                    </a:srgbClr>
                  </a:solidFill>
                  <a:latin typeface="Segoe UI Light"/>
                  <a:ea typeface="Segoe UI" pitchFamily="34" charset="0"/>
                  <a:cs typeface="Segoe UI" pitchFamily="34" charset="0"/>
                </a:rPr>
                <a:t>Increasing </a:t>
              </a:r>
            </a:p>
            <a:p>
              <a:pPr defTabSz="913927" fontAlgn="base">
                <a:lnSpc>
                  <a:spcPct val="90000"/>
                </a:lnSpc>
                <a:spcBef>
                  <a:spcPct val="0"/>
                </a:spcBef>
                <a:spcAft>
                  <a:spcPct val="0"/>
                </a:spcAft>
              </a:pPr>
              <a:r>
                <a:rPr lang="en-US" sz="1961" dirty="0">
                  <a:solidFill>
                    <a:srgbClr val="D83B01">
                      <a:lumMod val="50000"/>
                    </a:srgbClr>
                  </a:solidFill>
                  <a:latin typeface="Segoe UI Light"/>
                  <a:ea typeface="Segoe UI" pitchFamily="34" charset="0"/>
                  <a:cs typeface="Segoe UI" pitchFamily="34" charset="0"/>
                </a:rPr>
                <a:t>data volumes</a:t>
              </a:r>
            </a:p>
          </p:txBody>
        </p:sp>
        <p:grpSp>
          <p:nvGrpSpPr>
            <p:cNvPr id="114" name="Group 113"/>
            <p:cNvGrpSpPr/>
            <p:nvPr/>
          </p:nvGrpSpPr>
          <p:grpSpPr>
            <a:xfrm>
              <a:off x="338115" y="4564205"/>
              <a:ext cx="338802" cy="408133"/>
              <a:chOff x="1701199" y="4887650"/>
              <a:chExt cx="474533" cy="571639"/>
            </a:xfrm>
          </p:grpSpPr>
          <p:sp>
            <p:nvSpPr>
              <p:cNvPr id="115" name="Oval 114"/>
              <p:cNvSpPr/>
              <p:nvPr/>
            </p:nvSpPr>
            <p:spPr>
              <a:xfrm>
                <a:off x="1720397" y="4962286"/>
                <a:ext cx="421835" cy="421835"/>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16" name="TextBox 115"/>
              <p:cNvSpPr txBox="1"/>
              <p:nvPr/>
            </p:nvSpPr>
            <p:spPr>
              <a:xfrm>
                <a:off x="1701199" y="4887650"/>
                <a:ext cx="474533" cy="571639"/>
              </a:xfrm>
              <a:prstGeom prst="rect">
                <a:avLst/>
              </a:prstGeom>
              <a:noFill/>
            </p:spPr>
            <p:txBody>
              <a:bodyPr wrap="none" rtlCol="0">
                <a:spAutoFit/>
              </a:bodyPr>
              <a:lstStyle/>
              <a:p>
                <a:pPr defTabSz="914367"/>
                <a:r>
                  <a:rPr lang="en-US" sz="1961" b="1" dirty="0">
                    <a:solidFill>
                      <a:srgbClr val="D83B01">
                        <a:lumMod val="50000"/>
                      </a:srgbClr>
                    </a:solidFill>
                    <a:latin typeface="Segoe UI"/>
                  </a:rPr>
                  <a:t>1</a:t>
                </a:r>
              </a:p>
            </p:txBody>
          </p:sp>
        </p:grpSp>
      </p:grpSp>
      <p:grpSp>
        <p:nvGrpSpPr>
          <p:cNvPr id="117" name="Group 116"/>
          <p:cNvGrpSpPr/>
          <p:nvPr/>
        </p:nvGrpSpPr>
        <p:grpSpPr>
          <a:xfrm>
            <a:off x="7174949" y="1347897"/>
            <a:ext cx="1011024" cy="756048"/>
            <a:chOff x="9523115" y="2546730"/>
            <a:chExt cx="749631" cy="603503"/>
          </a:xfrm>
          <a:solidFill>
            <a:schemeClr val="accent3"/>
          </a:solidFill>
        </p:grpSpPr>
        <p:sp>
          <p:nvSpPr>
            <p:cNvPr id="118" name="Freeform 57"/>
            <p:cNvSpPr>
              <a:spLocks/>
            </p:cNvSpPr>
            <p:nvPr/>
          </p:nvSpPr>
          <p:spPr bwMode="auto">
            <a:xfrm>
              <a:off x="9990721" y="2546730"/>
              <a:ext cx="282025" cy="518749"/>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p:spPr>
          <p:txBody>
            <a:bodyPr vert="horz" wrap="square" lIns="87867" tIns="43934" rIns="87867" bIns="43934" numCol="1" anchor="t" anchorCtr="0" compatLnSpc="1">
              <a:prstTxWarp prst="textNoShape">
                <a:avLst/>
              </a:prstTxWarp>
            </a:bodyPr>
            <a:lstStyle/>
            <a:p>
              <a:pPr defTabSz="914367"/>
              <a:endParaRPr lang="en-US" sz="1729">
                <a:solidFill>
                  <a:srgbClr val="505050"/>
                </a:solidFill>
                <a:latin typeface="Segoe UI"/>
              </a:endParaRPr>
            </a:p>
          </p:txBody>
        </p:sp>
        <p:sp>
          <p:nvSpPr>
            <p:cNvPr id="119" name="Freeform 58"/>
            <p:cNvSpPr>
              <a:spLocks/>
            </p:cNvSpPr>
            <p:nvPr/>
          </p:nvSpPr>
          <p:spPr bwMode="auto">
            <a:xfrm>
              <a:off x="9523115" y="2546730"/>
              <a:ext cx="283486" cy="518749"/>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p:spPr>
          <p:txBody>
            <a:bodyPr vert="horz" wrap="square" lIns="87867" tIns="43934" rIns="87867" bIns="43934" numCol="1" anchor="t" anchorCtr="0" compatLnSpc="1">
              <a:prstTxWarp prst="textNoShape">
                <a:avLst/>
              </a:prstTxWarp>
            </a:bodyPr>
            <a:lstStyle/>
            <a:p>
              <a:pPr defTabSz="914367"/>
              <a:endParaRPr lang="en-US" sz="1729">
                <a:solidFill>
                  <a:srgbClr val="505050"/>
                </a:solidFill>
                <a:latin typeface="Segoe UI"/>
              </a:endParaRPr>
            </a:p>
          </p:txBody>
        </p:sp>
        <p:sp>
          <p:nvSpPr>
            <p:cNvPr id="120" name="Freeform 59"/>
            <p:cNvSpPr>
              <a:spLocks/>
            </p:cNvSpPr>
            <p:nvPr/>
          </p:nvSpPr>
          <p:spPr bwMode="auto">
            <a:xfrm>
              <a:off x="9810985" y="2584723"/>
              <a:ext cx="175352" cy="220651"/>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p:spPr>
          <p:txBody>
            <a:bodyPr vert="horz" wrap="square" lIns="87867" tIns="43934" rIns="87867" bIns="43934" numCol="1" anchor="t" anchorCtr="0" compatLnSpc="1">
              <a:prstTxWarp prst="textNoShape">
                <a:avLst/>
              </a:prstTxWarp>
            </a:bodyPr>
            <a:lstStyle/>
            <a:p>
              <a:pPr defTabSz="914367"/>
              <a:endParaRPr lang="en-US" sz="1729">
                <a:solidFill>
                  <a:srgbClr val="505050"/>
                </a:solidFill>
                <a:latin typeface="Segoe UI"/>
              </a:endParaRPr>
            </a:p>
          </p:txBody>
        </p:sp>
        <p:sp>
          <p:nvSpPr>
            <p:cNvPr id="121" name="Freeform 60"/>
            <p:cNvSpPr>
              <a:spLocks/>
            </p:cNvSpPr>
            <p:nvPr/>
          </p:nvSpPr>
          <p:spPr bwMode="auto">
            <a:xfrm>
              <a:off x="9735000" y="2802451"/>
              <a:ext cx="327323" cy="347782"/>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p:spPr>
          <p:txBody>
            <a:bodyPr vert="horz" wrap="square" lIns="87867" tIns="43934" rIns="87867" bIns="43934" numCol="1" anchor="t" anchorCtr="0" compatLnSpc="1">
              <a:prstTxWarp prst="textNoShape">
                <a:avLst/>
              </a:prstTxWarp>
            </a:bodyPr>
            <a:lstStyle/>
            <a:p>
              <a:pPr defTabSz="914367"/>
              <a:endParaRPr lang="en-US" sz="1729">
                <a:solidFill>
                  <a:srgbClr val="505050"/>
                </a:solidFill>
                <a:latin typeface="Segoe UI"/>
              </a:endParaRPr>
            </a:p>
          </p:txBody>
        </p:sp>
      </p:grpSp>
      <p:grpSp>
        <p:nvGrpSpPr>
          <p:cNvPr id="122" name="Group 121"/>
          <p:cNvGrpSpPr/>
          <p:nvPr/>
        </p:nvGrpSpPr>
        <p:grpSpPr>
          <a:xfrm>
            <a:off x="7243391" y="1917122"/>
            <a:ext cx="1504555" cy="610233"/>
            <a:chOff x="10721476" y="4137873"/>
            <a:chExt cx="1534942" cy="622557"/>
          </a:xfrm>
        </p:grpSpPr>
        <p:sp>
          <p:nvSpPr>
            <p:cNvPr id="123" name="Rectangle 122"/>
            <p:cNvSpPr/>
            <p:nvPr/>
          </p:nvSpPr>
          <p:spPr bwMode="auto">
            <a:xfrm>
              <a:off x="11036652" y="4248457"/>
              <a:ext cx="1219766" cy="511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dirty="0">
                  <a:solidFill>
                    <a:srgbClr val="D83B01">
                      <a:lumMod val="50000"/>
                    </a:srgbClr>
                  </a:solidFill>
                  <a:latin typeface="Segoe UI Light"/>
                  <a:ea typeface="Segoe UI" pitchFamily="34" charset="0"/>
                  <a:cs typeface="Segoe UI" pitchFamily="34" charset="0"/>
                </a:rPr>
                <a:t>Real-time </a:t>
              </a:r>
            </a:p>
            <a:p>
              <a:pPr defTabSz="913927" fontAlgn="base">
                <a:lnSpc>
                  <a:spcPct val="90000"/>
                </a:lnSpc>
                <a:spcBef>
                  <a:spcPct val="0"/>
                </a:spcBef>
                <a:spcAft>
                  <a:spcPct val="0"/>
                </a:spcAft>
              </a:pPr>
              <a:r>
                <a:rPr lang="en-US" sz="1961" dirty="0">
                  <a:solidFill>
                    <a:srgbClr val="D83B01">
                      <a:lumMod val="50000"/>
                    </a:srgbClr>
                  </a:solidFill>
                  <a:latin typeface="Segoe UI Light"/>
                  <a:ea typeface="Segoe UI" pitchFamily="34" charset="0"/>
                  <a:cs typeface="Segoe UI" pitchFamily="34" charset="0"/>
                </a:rPr>
                <a:t>data</a:t>
              </a:r>
            </a:p>
          </p:txBody>
        </p:sp>
        <p:grpSp>
          <p:nvGrpSpPr>
            <p:cNvPr id="124" name="Group 123"/>
            <p:cNvGrpSpPr/>
            <p:nvPr/>
          </p:nvGrpSpPr>
          <p:grpSpPr>
            <a:xfrm>
              <a:off x="10721476" y="4137873"/>
              <a:ext cx="338802" cy="408133"/>
              <a:chOff x="2430719" y="4876495"/>
              <a:chExt cx="498398" cy="600388"/>
            </a:xfrm>
          </p:grpSpPr>
          <p:sp>
            <p:nvSpPr>
              <p:cNvPr id="125" name="Oval 124"/>
              <p:cNvSpPr/>
              <p:nvPr/>
            </p:nvSpPr>
            <p:spPr>
              <a:xfrm>
                <a:off x="2451621" y="4962286"/>
                <a:ext cx="421835" cy="421835"/>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26" name="TextBox 125"/>
              <p:cNvSpPr txBox="1"/>
              <p:nvPr/>
            </p:nvSpPr>
            <p:spPr>
              <a:xfrm>
                <a:off x="2430719" y="4876495"/>
                <a:ext cx="498398" cy="600388"/>
              </a:xfrm>
              <a:prstGeom prst="rect">
                <a:avLst/>
              </a:prstGeom>
              <a:noFill/>
            </p:spPr>
            <p:txBody>
              <a:bodyPr wrap="none" rtlCol="0">
                <a:spAutoFit/>
              </a:bodyPr>
              <a:lstStyle/>
              <a:p>
                <a:pPr defTabSz="914367"/>
                <a:r>
                  <a:rPr lang="en-US" sz="1961" b="1" dirty="0">
                    <a:solidFill>
                      <a:srgbClr val="D83B01">
                        <a:lumMod val="50000"/>
                      </a:srgbClr>
                    </a:solidFill>
                    <a:latin typeface="Segoe UI"/>
                  </a:rPr>
                  <a:t>2</a:t>
                </a:r>
              </a:p>
            </p:txBody>
          </p:sp>
        </p:grpSp>
      </p:grpSp>
      <p:grpSp>
        <p:nvGrpSpPr>
          <p:cNvPr id="3" name="Group 2"/>
          <p:cNvGrpSpPr/>
          <p:nvPr/>
        </p:nvGrpSpPr>
        <p:grpSpPr>
          <a:xfrm>
            <a:off x="5730233" y="5448139"/>
            <a:ext cx="2867437" cy="1348472"/>
            <a:chOff x="5845082" y="5557180"/>
            <a:chExt cx="2925350" cy="1375708"/>
          </a:xfrm>
        </p:grpSpPr>
        <p:sp>
          <p:nvSpPr>
            <p:cNvPr id="128" name="Rectangle 127"/>
            <p:cNvSpPr/>
            <p:nvPr/>
          </p:nvSpPr>
          <p:spPr>
            <a:xfrm>
              <a:off x="5985292" y="5557180"/>
              <a:ext cx="2560320" cy="137570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29" name="TextBox 128"/>
            <p:cNvSpPr txBox="1"/>
            <p:nvPr/>
          </p:nvSpPr>
          <p:spPr>
            <a:xfrm>
              <a:off x="5845082" y="5559785"/>
              <a:ext cx="2925350" cy="408133"/>
            </a:xfrm>
            <a:prstGeom prst="rect">
              <a:avLst/>
            </a:prstGeom>
            <a:noFill/>
          </p:spPr>
          <p:txBody>
            <a:bodyPr wrap="square" rtlCol="0">
              <a:spAutoFit/>
            </a:bodyPr>
            <a:lstStyle/>
            <a:p>
              <a:pPr algn="ctr" defTabSz="914367"/>
              <a:r>
                <a:rPr lang="en-US" sz="1961" dirty="0">
                  <a:solidFill>
                    <a:srgbClr val="505050"/>
                  </a:solidFill>
                  <a:latin typeface="Segoe UI Light"/>
                </a:rPr>
                <a:t>Non-Relational Data</a:t>
              </a:r>
            </a:p>
          </p:txBody>
        </p:sp>
        <p:sp>
          <p:nvSpPr>
            <p:cNvPr id="130" name="TextBox 129"/>
            <p:cNvSpPr txBox="1"/>
            <p:nvPr/>
          </p:nvSpPr>
          <p:spPr>
            <a:xfrm>
              <a:off x="6191194" y="6642040"/>
              <a:ext cx="645845" cy="193695"/>
            </a:xfrm>
            <a:prstGeom prst="rect">
              <a:avLst/>
            </a:prstGeom>
            <a:noFill/>
          </p:spPr>
          <p:txBody>
            <a:bodyPr wrap="square" lIns="0" tIns="0" rIns="0" bIns="0" rtlCol="0">
              <a:spAutoFit/>
            </a:bodyPr>
            <a:lstStyle/>
            <a:p>
              <a:pPr defTabSz="914367">
                <a:lnSpc>
                  <a:spcPct val="90000"/>
                </a:lnSpc>
              </a:pPr>
              <a:r>
                <a:rPr lang="en-US" sz="1371" dirty="0">
                  <a:ln>
                    <a:solidFill>
                      <a:srgbClr val="FFFFFF">
                        <a:alpha val="0"/>
                      </a:srgbClr>
                    </a:solidFill>
                  </a:ln>
                  <a:gradFill>
                    <a:gsLst>
                      <a:gs pos="0">
                        <a:srgbClr val="D83B01"/>
                      </a:gs>
                      <a:gs pos="100000">
                        <a:srgbClr val="D83B01"/>
                      </a:gs>
                    </a:gsLst>
                    <a:lin ang="5400000" scaled="0"/>
                  </a:gradFill>
                  <a:latin typeface="Segoe UI"/>
                </a:rPr>
                <a:t>Devices</a:t>
              </a:r>
            </a:p>
          </p:txBody>
        </p:sp>
        <p:sp>
          <p:nvSpPr>
            <p:cNvPr id="131" name="TextBox 130"/>
            <p:cNvSpPr txBox="1"/>
            <p:nvPr/>
          </p:nvSpPr>
          <p:spPr>
            <a:xfrm>
              <a:off x="6936569" y="6643061"/>
              <a:ext cx="413078" cy="193695"/>
            </a:xfrm>
            <a:prstGeom prst="rect">
              <a:avLst/>
            </a:prstGeom>
            <a:noFill/>
          </p:spPr>
          <p:txBody>
            <a:bodyPr wrap="square" lIns="0" tIns="0" rIns="0" bIns="0" rtlCol="0">
              <a:spAutoFit/>
            </a:bodyPr>
            <a:lstStyle/>
            <a:p>
              <a:pPr defTabSz="914367">
                <a:lnSpc>
                  <a:spcPct val="90000"/>
                </a:lnSpc>
              </a:pPr>
              <a:r>
                <a:rPr lang="en-US" sz="1371" dirty="0">
                  <a:ln>
                    <a:solidFill>
                      <a:srgbClr val="FFFFFF">
                        <a:alpha val="0"/>
                      </a:srgbClr>
                    </a:solidFill>
                  </a:ln>
                  <a:gradFill>
                    <a:gsLst>
                      <a:gs pos="0">
                        <a:srgbClr val="D83B01"/>
                      </a:gs>
                      <a:gs pos="100000">
                        <a:srgbClr val="D83B01"/>
                      </a:gs>
                    </a:gsLst>
                    <a:lin ang="5400000" scaled="0"/>
                  </a:gradFill>
                  <a:latin typeface="Segoe UI"/>
                </a:rPr>
                <a:t>Web</a:t>
              </a:r>
            </a:p>
          </p:txBody>
        </p:sp>
        <p:sp>
          <p:nvSpPr>
            <p:cNvPr id="132" name="TextBox 131"/>
            <p:cNvSpPr txBox="1"/>
            <p:nvPr/>
          </p:nvSpPr>
          <p:spPr>
            <a:xfrm>
              <a:off x="7382163" y="6642040"/>
              <a:ext cx="627082" cy="193695"/>
            </a:xfrm>
            <a:prstGeom prst="rect">
              <a:avLst/>
            </a:prstGeom>
            <a:noFill/>
          </p:spPr>
          <p:txBody>
            <a:bodyPr wrap="square" lIns="0" tIns="0" rIns="0" bIns="0" rtlCol="0">
              <a:spAutoFit/>
            </a:bodyPr>
            <a:lstStyle/>
            <a:p>
              <a:pPr defTabSz="914367">
                <a:lnSpc>
                  <a:spcPct val="90000"/>
                </a:lnSpc>
              </a:pPr>
              <a:r>
                <a:rPr lang="en-US" sz="1371" dirty="0">
                  <a:ln>
                    <a:solidFill>
                      <a:srgbClr val="FFFFFF">
                        <a:alpha val="0"/>
                      </a:srgbClr>
                    </a:solidFill>
                  </a:ln>
                  <a:gradFill>
                    <a:gsLst>
                      <a:gs pos="0">
                        <a:srgbClr val="D83B01"/>
                      </a:gs>
                      <a:gs pos="100000">
                        <a:srgbClr val="D83B01"/>
                      </a:gs>
                    </a:gsLst>
                    <a:lin ang="5400000" scaled="0"/>
                  </a:gradFill>
                  <a:latin typeface="Segoe UI"/>
                </a:rPr>
                <a:t>Sensors</a:t>
              </a:r>
            </a:p>
          </p:txBody>
        </p:sp>
        <p:sp>
          <p:nvSpPr>
            <p:cNvPr id="133" name="TextBox 132"/>
            <p:cNvSpPr txBox="1"/>
            <p:nvPr/>
          </p:nvSpPr>
          <p:spPr>
            <a:xfrm>
              <a:off x="8059955" y="6646596"/>
              <a:ext cx="487175" cy="193695"/>
            </a:xfrm>
            <a:prstGeom prst="rect">
              <a:avLst/>
            </a:prstGeom>
            <a:noFill/>
          </p:spPr>
          <p:txBody>
            <a:bodyPr wrap="square" lIns="0" tIns="0" rIns="0" bIns="0" rtlCol="0">
              <a:spAutoFit/>
            </a:bodyPr>
            <a:lstStyle/>
            <a:p>
              <a:pPr defTabSz="914367">
                <a:lnSpc>
                  <a:spcPct val="90000"/>
                </a:lnSpc>
              </a:pPr>
              <a:r>
                <a:rPr lang="en-US" sz="1371" dirty="0">
                  <a:ln>
                    <a:solidFill>
                      <a:srgbClr val="FFFFFF">
                        <a:alpha val="0"/>
                      </a:srgbClr>
                    </a:solidFill>
                  </a:ln>
                  <a:gradFill>
                    <a:gsLst>
                      <a:gs pos="0">
                        <a:srgbClr val="D83B01"/>
                      </a:gs>
                      <a:gs pos="100000">
                        <a:srgbClr val="D83B01"/>
                      </a:gs>
                    </a:gsLst>
                    <a:lin ang="5400000" scaled="0"/>
                  </a:gradFill>
                  <a:latin typeface="Segoe UI"/>
                </a:rPr>
                <a:t>Social</a:t>
              </a:r>
            </a:p>
          </p:txBody>
        </p:sp>
        <p:grpSp>
          <p:nvGrpSpPr>
            <p:cNvPr id="134" name="Group 133"/>
            <p:cNvGrpSpPr/>
            <p:nvPr/>
          </p:nvGrpSpPr>
          <p:grpSpPr>
            <a:xfrm>
              <a:off x="6188634" y="6149009"/>
              <a:ext cx="645830" cy="382078"/>
              <a:chOff x="2850173" y="4068523"/>
              <a:chExt cx="724052" cy="428355"/>
            </a:xfrm>
          </p:grpSpPr>
          <p:sp>
            <p:nvSpPr>
              <p:cNvPr id="142"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defTabSz="914367"/>
                <a:endParaRPr lang="en-US" sz="1765">
                  <a:solidFill>
                    <a:srgbClr val="505050"/>
                  </a:solidFill>
                  <a:latin typeface="Segoe UI"/>
                </a:endParaRPr>
              </a:p>
            </p:txBody>
          </p:sp>
          <p:grpSp>
            <p:nvGrpSpPr>
              <p:cNvPr id="143" name="Group 142"/>
              <p:cNvGrpSpPr/>
              <p:nvPr/>
            </p:nvGrpSpPr>
            <p:grpSpPr>
              <a:xfrm>
                <a:off x="3113588" y="4171950"/>
                <a:ext cx="460637" cy="324928"/>
                <a:chOff x="6432941" y="4098201"/>
                <a:chExt cx="709176" cy="500244"/>
              </a:xfrm>
            </p:grpSpPr>
            <p:sp>
              <p:nvSpPr>
                <p:cNvPr id="144"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72" tIns="40336" rIns="80672" bIns="40336" numCol="1" rtlCol="0" anchor="ctr" anchorCtr="0" compatLnSpc="1">
                  <a:prstTxWarp prst="textNoShape">
                    <a:avLst/>
                  </a:prstTxWarp>
                </a:bodyPr>
                <a:lstStyle/>
                <a:p>
                  <a:pPr defTabSz="726007"/>
                  <a:endParaRPr lang="en-US" sz="1765" spc="-120" dirty="0">
                    <a:solidFill>
                      <a:srgbClr val="505050">
                        <a:lumMod val="50000"/>
                      </a:srgbClr>
                    </a:solidFill>
                    <a:latin typeface="Segoe Light" pitchFamily="34" charset="0"/>
                  </a:endParaRPr>
                </a:p>
              </p:txBody>
            </p:sp>
            <p:sp>
              <p:nvSpPr>
                <p:cNvPr id="145"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89626" tIns="44813" rIns="89626" bIns="44813" numCol="1" anchor="t" anchorCtr="0" compatLnSpc="1">
                  <a:prstTxWarp prst="textNoShape">
                    <a:avLst/>
                  </a:prstTxWarp>
                </a:bodyPr>
                <a:lstStyle/>
                <a:p>
                  <a:pPr defTabSz="896003"/>
                  <a:endParaRPr lang="en-US" sz="1667" dirty="0">
                    <a:solidFill>
                      <a:srgbClr val="000000"/>
                    </a:solidFill>
                    <a:latin typeface="Segoe UI"/>
                  </a:endParaRPr>
                </a:p>
              </p:txBody>
            </p:sp>
          </p:grpSp>
        </p:grpSp>
        <p:sp>
          <p:nvSpPr>
            <p:cNvPr id="135" name="Freeform 30"/>
            <p:cNvSpPr>
              <a:spLocks noChangeAspect="1" noEditPoints="1"/>
            </p:cNvSpPr>
            <p:nvPr/>
          </p:nvSpPr>
          <p:spPr bwMode="auto">
            <a:xfrm>
              <a:off x="6969821" y="6239501"/>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grpSp>
          <p:nvGrpSpPr>
            <p:cNvPr id="136" name="Group 135"/>
            <p:cNvGrpSpPr/>
            <p:nvPr/>
          </p:nvGrpSpPr>
          <p:grpSpPr>
            <a:xfrm>
              <a:off x="7374719" y="6267944"/>
              <a:ext cx="684049" cy="285824"/>
              <a:chOff x="5416550" y="3144838"/>
              <a:chExt cx="1352550" cy="565151"/>
            </a:xfrm>
            <a:solidFill>
              <a:srgbClr val="505050"/>
            </a:solidFill>
          </p:grpSpPr>
          <p:sp>
            <p:nvSpPr>
              <p:cNvPr id="138"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sp>
            <p:nvSpPr>
              <p:cNvPr id="139"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sp>
            <p:nvSpPr>
              <p:cNvPr id="140"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sp>
            <p:nvSpPr>
              <p:cNvPr id="141"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grpSp>
        <p:sp>
          <p:nvSpPr>
            <p:cNvPr id="137" name="Freeform 13"/>
            <p:cNvSpPr>
              <a:spLocks noChangeAspect="1" noEditPoints="1"/>
            </p:cNvSpPr>
            <p:nvPr/>
          </p:nvSpPr>
          <p:spPr bwMode="black">
            <a:xfrm>
              <a:off x="8119678" y="623662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tx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72" tIns="40336" rIns="80672" bIns="40336" numCol="1" rtlCol="0" anchor="ctr" anchorCtr="0" compatLnSpc="1">
              <a:prstTxWarp prst="textNoShape">
                <a:avLst/>
              </a:prstTxWarp>
            </a:bodyPr>
            <a:lstStyle/>
            <a:p>
              <a:pPr defTabSz="726007"/>
              <a:endParaRPr lang="en-US" sz="1765" spc="-120">
                <a:solidFill>
                  <a:srgbClr val="505050">
                    <a:lumMod val="50000"/>
                  </a:srgbClr>
                </a:solidFill>
                <a:latin typeface="Segoe Light" pitchFamily="34" charset="0"/>
              </a:endParaRPr>
            </a:p>
          </p:txBody>
        </p:sp>
      </p:grpSp>
      <p:grpSp>
        <p:nvGrpSpPr>
          <p:cNvPr id="146" name="Group 145"/>
          <p:cNvGrpSpPr/>
          <p:nvPr/>
        </p:nvGrpSpPr>
        <p:grpSpPr>
          <a:xfrm>
            <a:off x="7163950" y="4540764"/>
            <a:ext cx="2076888" cy="768704"/>
            <a:chOff x="4762781" y="4639153"/>
            <a:chExt cx="2118835" cy="784229"/>
          </a:xfrm>
        </p:grpSpPr>
        <p:sp>
          <p:nvSpPr>
            <p:cNvPr id="147" name="Rectangle 146"/>
            <p:cNvSpPr/>
            <p:nvPr/>
          </p:nvSpPr>
          <p:spPr bwMode="auto">
            <a:xfrm>
              <a:off x="4988781" y="4824373"/>
              <a:ext cx="1892835" cy="5990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dirty="0">
                  <a:solidFill>
                    <a:srgbClr val="D83B01">
                      <a:lumMod val="50000"/>
                    </a:srgbClr>
                  </a:solidFill>
                  <a:latin typeface="Segoe UI Light"/>
                  <a:ea typeface="Segoe UI" pitchFamily="34" charset="0"/>
                  <a:cs typeface="Segoe UI" pitchFamily="34" charset="0"/>
                </a:rPr>
                <a:t>New data </a:t>
              </a:r>
            </a:p>
            <a:p>
              <a:pPr defTabSz="913927" fontAlgn="base">
                <a:lnSpc>
                  <a:spcPct val="90000"/>
                </a:lnSpc>
                <a:spcBef>
                  <a:spcPct val="0"/>
                </a:spcBef>
                <a:spcAft>
                  <a:spcPct val="0"/>
                </a:spcAft>
              </a:pPr>
              <a:r>
                <a:rPr lang="en-US" sz="1961" dirty="0">
                  <a:solidFill>
                    <a:srgbClr val="D83B01">
                      <a:lumMod val="50000"/>
                    </a:srgbClr>
                  </a:solidFill>
                  <a:latin typeface="Segoe UI Light"/>
                  <a:ea typeface="Segoe UI" pitchFamily="34" charset="0"/>
                  <a:cs typeface="Segoe UI" pitchFamily="34" charset="0"/>
                </a:rPr>
                <a:t>sources &amp; types</a:t>
              </a:r>
            </a:p>
          </p:txBody>
        </p:sp>
        <p:grpSp>
          <p:nvGrpSpPr>
            <p:cNvPr id="148" name="Group 147"/>
            <p:cNvGrpSpPr/>
            <p:nvPr/>
          </p:nvGrpSpPr>
          <p:grpSpPr>
            <a:xfrm>
              <a:off x="4762781" y="4639153"/>
              <a:ext cx="338802" cy="408133"/>
              <a:chOff x="3012989" y="4901710"/>
              <a:chExt cx="455256" cy="548417"/>
            </a:xfrm>
          </p:grpSpPr>
          <p:sp>
            <p:nvSpPr>
              <p:cNvPr id="149" name="Oval 148"/>
              <p:cNvSpPr/>
              <p:nvPr/>
            </p:nvSpPr>
            <p:spPr>
              <a:xfrm>
                <a:off x="3021094" y="4962286"/>
                <a:ext cx="421835" cy="421835"/>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50" name="TextBox 149"/>
              <p:cNvSpPr txBox="1"/>
              <p:nvPr/>
            </p:nvSpPr>
            <p:spPr>
              <a:xfrm>
                <a:off x="3012989" y="4901710"/>
                <a:ext cx="455256" cy="548417"/>
              </a:xfrm>
              <a:prstGeom prst="rect">
                <a:avLst/>
              </a:prstGeom>
              <a:noFill/>
            </p:spPr>
            <p:txBody>
              <a:bodyPr wrap="none" rtlCol="0">
                <a:spAutoFit/>
              </a:bodyPr>
              <a:lstStyle/>
              <a:p>
                <a:pPr defTabSz="914367"/>
                <a:r>
                  <a:rPr lang="en-US" sz="1961" b="1" dirty="0">
                    <a:solidFill>
                      <a:srgbClr val="D83B01">
                        <a:lumMod val="50000"/>
                      </a:srgbClr>
                    </a:solidFill>
                    <a:latin typeface="Segoe UI"/>
                  </a:rPr>
                  <a:t>3</a:t>
                </a:r>
              </a:p>
            </p:txBody>
          </p:sp>
        </p:grpSp>
      </p:grpSp>
      <p:sp>
        <p:nvSpPr>
          <p:cNvPr id="151" name="Freeform 128"/>
          <p:cNvSpPr>
            <a:spLocks noChangeAspect="1"/>
          </p:cNvSpPr>
          <p:nvPr/>
        </p:nvSpPr>
        <p:spPr bwMode="black">
          <a:xfrm>
            <a:off x="9809029" y="5538419"/>
            <a:ext cx="1761545" cy="9731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367"/>
            <a:endParaRPr lang="en-US" sz="1765">
              <a:solidFill>
                <a:srgbClr val="505050"/>
              </a:solidFill>
              <a:latin typeface="Segoe UI"/>
            </a:endParaRPr>
          </a:p>
        </p:txBody>
      </p:sp>
      <p:grpSp>
        <p:nvGrpSpPr>
          <p:cNvPr id="152" name="Group 151"/>
          <p:cNvGrpSpPr/>
          <p:nvPr/>
        </p:nvGrpSpPr>
        <p:grpSpPr>
          <a:xfrm>
            <a:off x="557990" y="5436393"/>
            <a:ext cx="603978" cy="1240867"/>
            <a:chOff x="3229167" y="4410574"/>
            <a:chExt cx="616177" cy="1265928"/>
          </a:xfrm>
        </p:grpSpPr>
        <p:sp>
          <p:nvSpPr>
            <p:cNvPr id="153" name="Rectangle 152"/>
            <p:cNvSpPr/>
            <p:nvPr/>
          </p:nvSpPr>
          <p:spPr>
            <a:xfrm>
              <a:off x="3229167" y="4546758"/>
              <a:ext cx="501739" cy="94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54" name="Freeform 15"/>
            <p:cNvSpPr>
              <a:spLocks noEditPoints="1"/>
            </p:cNvSpPr>
            <p:nvPr/>
          </p:nvSpPr>
          <p:spPr bwMode="auto">
            <a:xfrm>
              <a:off x="3229167" y="4410574"/>
              <a:ext cx="616177" cy="1265928"/>
            </a:xfrm>
            <a:custGeom>
              <a:avLst/>
              <a:gdLst>
                <a:gd name="T0" fmla="*/ 248 w 312"/>
                <a:gd name="T1" fmla="*/ 48 h 641"/>
                <a:gd name="T2" fmla="*/ 71 w 312"/>
                <a:gd name="T3" fmla="*/ 0 h 641"/>
                <a:gd name="T4" fmla="*/ 258 w 312"/>
                <a:gd name="T5" fmla="*/ 641 h 641"/>
                <a:gd name="T6" fmla="*/ 312 w 312"/>
                <a:gd name="T7" fmla="*/ 10 h 641"/>
                <a:gd name="T8" fmla="*/ 258 w 312"/>
                <a:gd name="T9" fmla="*/ 641 h 641"/>
                <a:gd name="T10" fmla="*/ 248 w 312"/>
                <a:gd name="T11" fmla="*/ 55 h 641"/>
                <a:gd name="T12" fmla="*/ 0 w 312"/>
                <a:gd name="T13" fmla="*/ 641 h 641"/>
                <a:gd name="T14" fmla="*/ 19 w 312"/>
                <a:gd name="T15" fmla="*/ 107 h 641"/>
                <a:gd name="T16" fmla="*/ 232 w 312"/>
                <a:gd name="T17" fmla="*/ 78 h 641"/>
                <a:gd name="T18" fmla="*/ 19 w 312"/>
                <a:gd name="T19" fmla="*/ 107 h 641"/>
                <a:gd name="T20" fmla="*/ 232 w 312"/>
                <a:gd name="T21" fmla="*/ 135 h 641"/>
                <a:gd name="T22" fmla="*/ 19 w 312"/>
                <a:gd name="T23" fmla="*/ 121 h 641"/>
                <a:gd name="T24" fmla="*/ 19 w 312"/>
                <a:gd name="T25" fmla="*/ 166 h 641"/>
                <a:gd name="T26" fmla="*/ 232 w 312"/>
                <a:gd name="T27" fmla="*/ 152 h 641"/>
                <a:gd name="T28" fmla="*/ 19 w 312"/>
                <a:gd name="T29" fmla="*/ 166 h 641"/>
                <a:gd name="T30" fmla="*/ 232 w 312"/>
                <a:gd name="T31" fmla="*/ 196 h 641"/>
                <a:gd name="T32" fmla="*/ 19 w 312"/>
                <a:gd name="T33" fmla="*/ 182 h 641"/>
                <a:gd name="T34" fmla="*/ 19 w 312"/>
                <a:gd name="T35" fmla="*/ 227 h 641"/>
                <a:gd name="T36" fmla="*/ 232 w 312"/>
                <a:gd name="T37" fmla="*/ 213 h 641"/>
                <a:gd name="T38" fmla="*/ 19 w 312"/>
                <a:gd name="T39" fmla="*/ 227 h 641"/>
                <a:gd name="T40" fmla="*/ 232 w 312"/>
                <a:gd name="T41" fmla="*/ 258 h 641"/>
                <a:gd name="T42" fmla="*/ 19 w 312"/>
                <a:gd name="T43" fmla="*/ 244 h 641"/>
                <a:gd name="T44" fmla="*/ 19 w 312"/>
                <a:gd name="T45" fmla="*/ 289 h 641"/>
                <a:gd name="T46" fmla="*/ 232 w 312"/>
                <a:gd name="T47" fmla="*/ 274 h 641"/>
                <a:gd name="T48" fmla="*/ 19 w 312"/>
                <a:gd name="T49" fmla="*/ 289 h 641"/>
                <a:gd name="T50" fmla="*/ 232 w 312"/>
                <a:gd name="T51" fmla="*/ 319 h 641"/>
                <a:gd name="T52" fmla="*/ 19 w 312"/>
                <a:gd name="T53" fmla="*/ 305 h 641"/>
                <a:gd name="T54" fmla="*/ 19 w 312"/>
                <a:gd name="T55" fmla="*/ 352 h 641"/>
                <a:gd name="T56" fmla="*/ 232 w 312"/>
                <a:gd name="T57" fmla="*/ 338 h 641"/>
                <a:gd name="T58" fmla="*/ 19 w 312"/>
                <a:gd name="T59" fmla="*/ 352 h 641"/>
                <a:gd name="T60" fmla="*/ 232 w 312"/>
                <a:gd name="T61" fmla="*/ 383 h 641"/>
                <a:gd name="T62" fmla="*/ 19 w 312"/>
                <a:gd name="T63" fmla="*/ 369 h 641"/>
                <a:gd name="T64" fmla="*/ 19 w 312"/>
                <a:gd name="T65" fmla="*/ 414 h 641"/>
                <a:gd name="T66" fmla="*/ 232 w 312"/>
                <a:gd name="T67" fmla="*/ 400 h 641"/>
                <a:gd name="T68" fmla="*/ 19 w 312"/>
                <a:gd name="T69" fmla="*/ 414 h 641"/>
                <a:gd name="T70" fmla="*/ 232 w 312"/>
                <a:gd name="T71" fmla="*/ 445 h 641"/>
                <a:gd name="T72" fmla="*/ 19 w 312"/>
                <a:gd name="T73" fmla="*/ 43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641">
                  <a:moveTo>
                    <a:pt x="312" y="0"/>
                  </a:moveTo>
                  <a:lnTo>
                    <a:pt x="248" y="48"/>
                  </a:lnTo>
                  <a:lnTo>
                    <a:pt x="5" y="48"/>
                  </a:lnTo>
                  <a:lnTo>
                    <a:pt x="71" y="0"/>
                  </a:lnTo>
                  <a:lnTo>
                    <a:pt x="312" y="0"/>
                  </a:lnTo>
                  <a:close/>
                  <a:moveTo>
                    <a:pt x="258" y="641"/>
                  </a:moveTo>
                  <a:lnTo>
                    <a:pt x="312" y="572"/>
                  </a:lnTo>
                  <a:lnTo>
                    <a:pt x="312" y="10"/>
                  </a:lnTo>
                  <a:lnTo>
                    <a:pt x="258" y="52"/>
                  </a:lnTo>
                  <a:lnTo>
                    <a:pt x="258" y="641"/>
                  </a:lnTo>
                  <a:close/>
                  <a:moveTo>
                    <a:pt x="0" y="55"/>
                  </a:moveTo>
                  <a:lnTo>
                    <a:pt x="248" y="55"/>
                  </a:lnTo>
                  <a:lnTo>
                    <a:pt x="248" y="641"/>
                  </a:lnTo>
                  <a:lnTo>
                    <a:pt x="0" y="641"/>
                  </a:lnTo>
                  <a:lnTo>
                    <a:pt x="0" y="55"/>
                  </a:lnTo>
                  <a:close/>
                  <a:moveTo>
                    <a:pt x="19" y="107"/>
                  </a:moveTo>
                  <a:lnTo>
                    <a:pt x="232" y="107"/>
                  </a:lnTo>
                  <a:lnTo>
                    <a:pt x="232" y="78"/>
                  </a:lnTo>
                  <a:lnTo>
                    <a:pt x="19" y="78"/>
                  </a:lnTo>
                  <a:lnTo>
                    <a:pt x="19" y="107"/>
                  </a:lnTo>
                  <a:close/>
                  <a:moveTo>
                    <a:pt x="19" y="135"/>
                  </a:moveTo>
                  <a:lnTo>
                    <a:pt x="232" y="135"/>
                  </a:lnTo>
                  <a:lnTo>
                    <a:pt x="232" y="121"/>
                  </a:lnTo>
                  <a:lnTo>
                    <a:pt x="19" y="121"/>
                  </a:lnTo>
                  <a:lnTo>
                    <a:pt x="19" y="135"/>
                  </a:lnTo>
                  <a:close/>
                  <a:moveTo>
                    <a:pt x="19" y="166"/>
                  </a:moveTo>
                  <a:lnTo>
                    <a:pt x="232" y="166"/>
                  </a:lnTo>
                  <a:lnTo>
                    <a:pt x="232" y="152"/>
                  </a:lnTo>
                  <a:lnTo>
                    <a:pt x="19" y="152"/>
                  </a:lnTo>
                  <a:lnTo>
                    <a:pt x="19" y="166"/>
                  </a:lnTo>
                  <a:close/>
                  <a:moveTo>
                    <a:pt x="19" y="196"/>
                  </a:moveTo>
                  <a:lnTo>
                    <a:pt x="232" y="196"/>
                  </a:lnTo>
                  <a:lnTo>
                    <a:pt x="232" y="182"/>
                  </a:lnTo>
                  <a:lnTo>
                    <a:pt x="19" y="182"/>
                  </a:lnTo>
                  <a:lnTo>
                    <a:pt x="19" y="196"/>
                  </a:lnTo>
                  <a:close/>
                  <a:moveTo>
                    <a:pt x="19" y="227"/>
                  </a:moveTo>
                  <a:lnTo>
                    <a:pt x="232" y="227"/>
                  </a:lnTo>
                  <a:lnTo>
                    <a:pt x="232" y="213"/>
                  </a:lnTo>
                  <a:lnTo>
                    <a:pt x="19" y="213"/>
                  </a:lnTo>
                  <a:lnTo>
                    <a:pt x="19" y="227"/>
                  </a:lnTo>
                  <a:close/>
                  <a:moveTo>
                    <a:pt x="19" y="258"/>
                  </a:moveTo>
                  <a:lnTo>
                    <a:pt x="232" y="258"/>
                  </a:lnTo>
                  <a:lnTo>
                    <a:pt x="232" y="244"/>
                  </a:lnTo>
                  <a:lnTo>
                    <a:pt x="19" y="244"/>
                  </a:lnTo>
                  <a:lnTo>
                    <a:pt x="19" y="258"/>
                  </a:lnTo>
                  <a:close/>
                  <a:moveTo>
                    <a:pt x="19" y="289"/>
                  </a:moveTo>
                  <a:lnTo>
                    <a:pt x="232" y="289"/>
                  </a:lnTo>
                  <a:lnTo>
                    <a:pt x="232" y="274"/>
                  </a:lnTo>
                  <a:lnTo>
                    <a:pt x="19" y="274"/>
                  </a:lnTo>
                  <a:lnTo>
                    <a:pt x="19" y="289"/>
                  </a:lnTo>
                  <a:close/>
                  <a:moveTo>
                    <a:pt x="19" y="319"/>
                  </a:moveTo>
                  <a:lnTo>
                    <a:pt x="232" y="319"/>
                  </a:lnTo>
                  <a:lnTo>
                    <a:pt x="232" y="305"/>
                  </a:lnTo>
                  <a:lnTo>
                    <a:pt x="19" y="305"/>
                  </a:lnTo>
                  <a:lnTo>
                    <a:pt x="19" y="319"/>
                  </a:lnTo>
                  <a:close/>
                  <a:moveTo>
                    <a:pt x="19" y="352"/>
                  </a:moveTo>
                  <a:lnTo>
                    <a:pt x="232" y="352"/>
                  </a:lnTo>
                  <a:lnTo>
                    <a:pt x="232" y="338"/>
                  </a:lnTo>
                  <a:lnTo>
                    <a:pt x="19" y="338"/>
                  </a:lnTo>
                  <a:lnTo>
                    <a:pt x="19" y="352"/>
                  </a:lnTo>
                  <a:close/>
                  <a:moveTo>
                    <a:pt x="19" y="383"/>
                  </a:moveTo>
                  <a:lnTo>
                    <a:pt x="232" y="383"/>
                  </a:lnTo>
                  <a:lnTo>
                    <a:pt x="232" y="369"/>
                  </a:lnTo>
                  <a:lnTo>
                    <a:pt x="19" y="369"/>
                  </a:lnTo>
                  <a:lnTo>
                    <a:pt x="19" y="383"/>
                  </a:lnTo>
                  <a:close/>
                  <a:moveTo>
                    <a:pt x="19" y="414"/>
                  </a:moveTo>
                  <a:lnTo>
                    <a:pt x="232" y="414"/>
                  </a:lnTo>
                  <a:lnTo>
                    <a:pt x="232" y="400"/>
                  </a:lnTo>
                  <a:lnTo>
                    <a:pt x="19" y="400"/>
                  </a:lnTo>
                  <a:lnTo>
                    <a:pt x="19" y="414"/>
                  </a:lnTo>
                  <a:close/>
                  <a:moveTo>
                    <a:pt x="19" y="445"/>
                  </a:moveTo>
                  <a:lnTo>
                    <a:pt x="232" y="445"/>
                  </a:lnTo>
                  <a:lnTo>
                    <a:pt x="232" y="430"/>
                  </a:lnTo>
                  <a:lnTo>
                    <a:pt x="19" y="430"/>
                  </a:lnTo>
                  <a:lnTo>
                    <a:pt x="19" y="445"/>
                  </a:lnTo>
                  <a:close/>
                </a:path>
              </a:pathLst>
            </a:custGeom>
            <a:solidFill>
              <a:schemeClr val="tx1">
                <a:lumMod val="50000"/>
                <a:lumOff val="50000"/>
              </a:schemeClr>
            </a:solidFill>
            <a:ln>
              <a:noFill/>
            </a:ln>
            <a:extLst/>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grpSp>
      <p:sp>
        <p:nvSpPr>
          <p:cNvPr id="156" name="Isosceles Triangle 51"/>
          <p:cNvSpPr/>
          <p:nvPr/>
        </p:nvSpPr>
        <p:spPr>
          <a:xfrm rot="15847062">
            <a:off x="1911818" y="4755174"/>
            <a:ext cx="1450699" cy="2860133"/>
          </a:xfrm>
          <a:custGeom>
            <a:avLst/>
            <a:gdLst>
              <a:gd name="connsiteX0" fmla="*/ 0 w 3403786"/>
              <a:gd name="connsiteY0" fmla="*/ 1371600 h 1371600"/>
              <a:gd name="connsiteX1" fmla="*/ 1868236 w 3403786"/>
              <a:gd name="connsiteY1" fmla="*/ 0 h 1371600"/>
              <a:gd name="connsiteX2" fmla="*/ 3403786 w 3403786"/>
              <a:gd name="connsiteY2" fmla="*/ 1371600 h 1371600"/>
              <a:gd name="connsiteX3" fmla="*/ 0 w 3403786"/>
              <a:gd name="connsiteY3" fmla="*/ 1371600 h 1371600"/>
              <a:gd name="connsiteX0" fmla="*/ 0 w 3403786"/>
              <a:gd name="connsiteY0" fmla="*/ 3229190 h 3229190"/>
              <a:gd name="connsiteX1" fmla="*/ 1629650 w 3403786"/>
              <a:gd name="connsiteY1" fmla="*/ 0 h 3229190"/>
              <a:gd name="connsiteX2" fmla="*/ 3403786 w 3403786"/>
              <a:gd name="connsiteY2" fmla="*/ 3229190 h 3229190"/>
              <a:gd name="connsiteX3" fmla="*/ 0 w 3403786"/>
              <a:gd name="connsiteY3" fmla="*/ 3229190 h 3229190"/>
              <a:gd name="connsiteX0" fmla="*/ 0 w 3023021"/>
              <a:gd name="connsiteY0" fmla="*/ 3229190 h 3822109"/>
              <a:gd name="connsiteX1" fmla="*/ 1629650 w 3023021"/>
              <a:gd name="connsiteY1" fmla="*/ 0 h 3822109"/>
              <a:gd name="connsiteX2" fmla="*/ 3023021 w 3023021"/>
              <a:gd name="connsiteY2" fmla="*/ 3822109 h 3822109"/>
              <a:gd name="connsiteX3" fmla="*/ 0 w 3023021"/>
              <a:gd name="connsiteY3" fmla="*/ 3229190 h 3822109"/>
              <a:gd name="connsiteX0" fmla="*/ 0 w 2483455"/>
              <a:gd name="connsiteY0" fmla="*/ 1634333 h 3822109"/>
              <a:gd name="connsiteX1" fmla="*/ 1090084 w 2483455"/>
              <a:gd name="connsiteY1" fmla="*/ 0 h 3822109"/>
              <a:gd name="connsiteX2" fmla="*/ 2483455 w 2483455"/>
              <a:gd name="connsiteY2" fmla="*/ 3822109 h 3822109"/>
              <a:gd name="connsiteX3" fmla="*/ 0 w 2483455"/>
              <a:gd name="connsiteY3" fmla="*/ 1634333 h 3822109"/>
              <a:gd name="connsiteX0" fmla="*/ 0 w 2507311"/>
              <a:gd name="connsiteY0" fmla="*/ 1673418 h 3822109"/>
              <a:gd name="connsiteX1" fmla="*/ 1113940 w 2507311"/>
              <a:gd name="connsiteY1" fmla="*/ 0 h 3822109"/>
              <a:gd name="connsiteX2" fmla="*/ 2507311 w 2507311"/>
              <a:gd name="connsiteY2" fmla="*/ 3822109 h 3822109"/>
              <a:gd name="connsiteX3" fmla="*/ 0 w 2507311"/>
              <a:gd name="connsiteY3" fmla="*/ 1673418 h 3822109"/>
              <a:gd name="connsiteX0" fmla="*/ 0 w 2091500"/>
              <a:gd name="connsiteY0" fmla="*/ 1673418 h 2972012"/>
              <a:gd name="connsiteX1" fmla="*/ 1113940 w 2091500"/>
              <a:gd name="connsiteY1" fmla="*/ 0 h 2972012"/>
              <a:gd name="connsiteX2" fmla="*/ 2091500 w 2091500"/>
              <a:gd name="connsiteY2" fmla="*/ 2972012 h 2972012"/>
              <a:gd name="connsiteX3" fmla="*/ 0 w 2091500"/>
              <a:gd name="connsiteY3" fmla="*/ 1673418 h 2972012"/>
            </a:gdLst>
            <a:ahLst/>
            <a:cxnLst>
              <a:cxn ang="0">
                <a:pos x="connsiteX0" y="connsiteY0"/>
              </a:cxn>
              <a:cxn ang="0">
                <a:pos x="connsiteX1" y="connsiteY1"/>
              </a:cxn>
              <a:cxn ang="0">
                <a:pos x="connsiteX2" y="connsiteY2"/>
              </a:cxn>
              <a:cxn ang="0">
                <a:pos x="connsiteX3" y="connsiteY3"/>
              </a:cxn>
            </a:cxnLst>
            <a:rect l="l" t="t" r="r" b="b"/>
            <a:pathLst>
              <a:path w="2091500" h="2972012">
                <a:moveTo>
                  <a:pt x="0" y="1673418"/>
                </a:moveTo>
                <a:lnTo>
                  <a:pt x="1113940" y="0"/>
                </a:lnTo>
                <a:lnTo>
                  <a:pt x="2091500" y="2972012"/>
                </a:lnTo>
                <a:lnTo>
                  <a:pt x="0" y="1673418"/>
                </a:lnTo>
                <a:close/>
              </a:path>
            </a:pathLst>
          </a:custGeom>
          <a:gradFill>
            <a:gsLst>
              <a:gs pos="100000">
                <a:schemeClr val="bg1">
                  <a:alpha val="0"/>
                </a:schemeClr>
              </a:gs>
              <a:gs pos="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nvGrpSpPr>
          <p:cNvPr id="157" name="Group 156"/>
          <p:cNvGrpSpPr/>
          <p:nvPr/>
        </p:nvGrpSpPr>
        <p:grpSpPr>
          <a:xfrm>
            <a:off x="10285767" y="4586634"/>
            <a:ext cx="1482955" cy="861505"/>
            <a:chOff x="9184992" y="5230762"/>
            <a:chExt cx="1512906" cy="878904"/>
          </a:xfrm>
        </p:grpSpPr>
        <p:sp>
          <p:nvSpPr>
            <p:cNvPr id="158" name="Rectangle 157"/>
            <p:cNvSpPr/>
            <p:nvPr/>
          </p:nvSpPr>
          <p:spPr bwMode="auto">
            <a:xfrm>
              <a:off x="9184992" y="5491835"/>
              <a:ext cx="1512906" cy="61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dirty="0">
                  <a:solidFill>
                    <a:srgbClr val="D83B01">
                      <a:lumMod val="50000"/>
                    </a:srgbClr>
                  </a:solidFill>
                  <a:latin typeface="Segoe UI Light"/>
                  <a:ea typeface="Segoe UI" pitchFamily="34" charset="0"/>
                  <a:cs typeface="Segoe UI" pitchFamily="34" charset="0"/>
                </a:rPr>
                <a:t>Cloud-born </a:t>
              </a:r>
            </a:p>
            <a:p>
              <a:pPr defTabSz="913927" fontAlgn="base">
                <a:lnSpc>
                  <a:spcPct val="90000"/>
                </a:lnSpc>
                <a:spcBef>
                  <a:spcPct val="0"/>
                </a:spcBef>
                <a:spcAft>
                  <a:spcPct val="0"/>
                </a:spcAft>
              </a:pPr>
              <a:r>
                <a:rPr lang="en-US" sz="1961" dirty="0">
                  <a:solidFill>
                    <a:srgbClr val="D83B01">
                      <a:lumMod val="50000"/>
                    </a:srgbClr>
                  </a:solidFill>
                  <a:latin typeface="Segoe UI Light"/>
                  <a:ea typeface="Segoe UI" pitchFamily="34" charset="0"/>
                  <a:cs typeface="Segoe UI" pitchFamily="34" charset="0"/>
                </a:rPr>
                <a:t>data</a:t>
              </a:r>
            </a:p>
          </p:txBody>
        </p:sp>
        <p:grpSp>
          <p:nvGrpSpPr>
            <p:cNvPr id="159" name="Group 158"/>
            <p:cNvGrpSpPr/>
            <p:nvPr/>
          </p:nvGrpSpPr>
          <p:grpSpPr>
            <a:xfrm>
              <a:off x="9796519" y="5230762"/>
              <a:ext cx="345757" cy="408133"/>
              <a:chOff x="3642641" y="4931386"/>
              <a:chExt cx="430542" cy="508214"/>
            </a:xfrm>
          </p:grpSpPr>
          <p:sp>
            <p:nvSpPr>
              <p:cNvPr id="160" name="Oval 159"/>
              <p:cNvSpPr/>
              <p:nvPr/>
            </p:nvSpPr>
            <p:spPr>
              <a:xfrm>
                <a:off x="3651348" y="4962286"/>
                <a:ext cx="421835" cy="421835"/>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61" name="TextBox 160"/>
              <p:cNvSpPr txBox="1"/>
              <p:nvPr/>
            </p:nvSpPr>
            <p:spPr>
              <a:xfrm>
                <a:off x="3642641" y="4931386"/>
                <a:ext cx="421882" cy="508214"/>
              </a:xfrm>
              <a:prstGeom prst="rect">
                <a:avLst/>
              </a:prstGeom>
              <a:noFill/>
            </p:spPr>
            <p:txBody>
              <a:bodyPr wrap="none" rtlCol="0">
                <a:spAutoFit/>
              </a:bodyPr>
              <a:lstStyle/>
              <a:p>
                <a:pPr defTabSz="914367"/>
                <a:r>
                  <a:rPr lang="en-US" sz="1961" b="1" dirty="0">
                    <a:solidFill>
                      <a:srgbClr val="D83B01">
                        <a:lumMod val="50000"/>
                      </a:srgbClr>
                    </a:solidFill>
                    <a:latin typeface="Segoe UI"/>
                  </a:rPr>
                  <a:t>4</a:t>
                </a:r>
              </a:p>
            </p:txBody>
          </p:sp>
        </p:grpSp>
      </p:grpSp>
      <p:sp>
        <p:nvSpPr>
          <p:cNvPr id="162" name="Explosion 1 161"/>
          <p:cNvSpPr/>
          <p:nvPr/>
        </p:nvSpPr>
        <p:spPr>
          <a:xfrm>
            <a:off x="5319184" y="3332203"/>
            <a:ext cx="963804" cy="355172"/>
          </a:xfrm>
          <a:prstGeom prst="irregularSeal1">
            <a:avLst/>
          </a:prstGeom>
          <a:solidFill>
            <a:srgbClr val="F08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27" name="Freeform 6"/>
          <p:cNvSpPr>
            <a:spLocks noChangeAspect="1" noEditPoints="1"/>
          </p:cNvSpPr>
          <p:nvPr/>
        </p:nvSpPr>
        <p:spPr bwMode="black">
          <a:xfrm>
            <a:off x="6048299" y="1783317"/>
            <a:ext cx="421121" cy="501288"/>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89630" tIns="44814" rIns="89630" bIns="44814" numCol="1" anchor="t" anchorCtr="0" compatLnSpc="1">
            <a:prstTxWarp prst="textNoShape">
              <a:avLst/>
            </a:prstTxWarp>
          </a:bodyPr>
          <a:lstStyle/>
          <a:p>
            <a:pPr defTabSz="896003"/>
            <a:endParaRPr lang="en-US" sz="1667">
              <a:solidFill>
                <a:srgbClr val="000000"/>
              </a:solidFill>
              <a:latin typeface="Segoe UI"/>
            </a:endParaRPr>
          </a:p>
        </p:txBody>
      </p:sp>
      <p:sp>
        <p:nvSpPr>
          <p:cNvPr id="163" name="Title 1"/>
          <p:cNvSpPr>
            <a:spLocks noGrp="1"/>
          </p:cNvSpPr>
          <p:nvPr>
            <p:ph type="title"/>
          </p:nvPr>
        </p:nvSpPr>
        <p:spPr>
          <a:xfrm>
            <a:off x="45834" y="178041"/>
            <a:ext cx="10512617" cy="356668"/>
          </a:xfrm>
        </p:spPr>
        <p:txBody>
          <a:bodyPr>
            <a:noAutofit/>
          </a:bodyPr>
          <a:lstStyle/>
          <a:p>
            <a:r>
              <a:rPr lang="en-US" sz="3137" dirty="0">
                <a:solidFill>
                  <a:schemeClr val="accent1">
                    <a:lumMod val="50000"/>
                  </a:schemeClr>
                </a:solidFill>
              </a:rPr>
              <a:t>What has changed?</a:t>
            </a:r>
          </a:p>
        </p:txBody>
      </p:sp>
      <p:cxnSp>
        <p:nvCxnSpPr>
          <p:cNvPr id="164" name="Straight Connector 163"/>
          <p:cNvCxnSpPr/>
          <p:nvPr/>
        </p:nvCxnSpPr>
        <p:spPr>
          <a:xfrm>
            <a:off x="1730" y="817078"/>
            <a:ext cx="1218854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356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22"/>
                                        </p:tgtEl>
                                        <p:attrNameLst>
                                          <p:attrName>style.visibility</p:attrName>
                                        </p:attrNameLst>
                                      </p:cBhvr>
                                      <p:to>
                                        <p:strVal val="visible"/>
                                      </p:to>
                                    </p:set>
                                    <p:animEffect transition="in" filter="fade">
                                      <p:cBhvr>
                                        <p:cTn id="18" dur="1000"/>
                                        <p:tgtEl>
                                          <p:spTgt spid="122"/>
                                        </p:tgtEl>
                                      </p:cBhvr>
                                    </p:animEffect>
                                    <p:anim calcmode="lin" valueType="num">
                                      <p:cBhvr>
                                        <p:cTn id="19" dur="1000" fill="hold"/>
                                        <p:tgtEl>
                                          <p:spTgt spid="122"/>
                                        </p:tgtEl>
                                        <p:attrNameLst>
                                          <p:attrName>ppt_x</p:attrName>
                                        </p:attrNameLst>
                                      </p:cBhvr>
                                      <p:tavLst>
                                        <p:tav tm="0">
                                          <p:val>
                                            <p:strVal val="#ppt_x"/>
                                          </p:val>
                                        </p:tav>
                                        <p:tav tm="100000">
                                          <p:val>
                                            <p:strVal val="#ppt_x"/>
                                          </p:val>
                                        </p:tav>
                                      </p:tavLst>
                                    </p:anim>
                                    <p:anim calcmode="lin" valueType="num">
                                      <p:cBhvr>
                                        <p:cTn id="20" dur="1000" fill="hold"/>
                                        <p:tgtEl>
                                          <p:spTgt spid="12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1000"/>
                                        <p:tgtEl>
                                          <p:spTgt spid="117"/>
                                        </p:tgtEl>
                                      </p:cBhvr>
                                    </p:animEffect>
                                    <p:anim calcmode="lin" valueType="num">
                                      <p:cBhvr>
                                        <p:cTn id="24" dur="1000" fill="hold"/>
                                        <p:tgtEl>
                                          <p:spTgt spid="117"/>
                                        </p:tgtEl>
                                        <p:attrNameLst>
                                          <p:attrName>ppt_x</p:attrName>
                                        </p:attrNameLst>
                                      </p:cBhvr>
                                      <p:tavLst>
                                        <p:tav tm="0">
                                          <p:val>
                                            <p:strVal val="#ppt_x"/>
                                          </p:val>
                                        </p:tav>
                                        <p:tav tm="100000">
                                          <p:val>
                                            <p:strVal val="#ppt_x"/>
                                          </p:val>
                                        </p:tav>
                                      </p:tavLst>
                                    </p:anim>
                                    <p:anim calcmode="lin" valueType="num">
                                      <p:cBhvr>
                                        <p:cTn id="25"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path" presetSubtype="0" decel="100000" fill="hold" nodeType="clickEffect">
                                  <p:stCondLst>
                                    <p:cond delay="0"/>
                                  </p:stCondLst>
                                  <p:childTnLst>
                                    <p:animMotion origin="layout" path="M -3.26015E-6 -1.78847E-6 L -0.11616 -0.00045 " pathEditMode="relative" rAng="0" ptsTypes="AA">
                                      <p:cBhvr>
                                        <p:cTn id="29" dur="1000" fill="hold"/>
                                        <p:tgtEl>
                                          <p:spTgt spid="55"/>
                                        </p:tgtEl>
                                        <p:attrNameLst>
                                          <p:attrName>ppt_x</p:attrName>
                                          <p:attrName>ppt_y</p:attrName>
                                        </p:attrNameLst>
                                      </p:cBhvr>
                                      <p:rCtr x="-5808" y="-23"/>
                                    </p:animMotion>
                                  </p:childTnLst>
                                </p:cTn>
                              </p:par>
                              <p:par>
                                <p:cTn id="30" presetID="42" presetClass="path" presetSubtype="0" decel="100000" fill="hold" nodeType="withEffect">
                                  <p:stCondLst>
                                    <p:cond delay="0"/>
                                  </p:stCondLst>
                                  <p:childTnLst>
                                    <p:animMotion origin="layout" path="M 4.41665E-6 3.60872E-6 L -0.11616 -0.00046 " pathEditMode="relative" rAng="0" ptsTypes="AA">
                                      <p:cBhvr>
                                        <p:cTn id="31" dur="1000" fill="hold"/>
                                        <p:tgtEl>
                                          <p:spTgt spid="9"/>
                                        </p:tgtEl>
                                        <p:attrNameLst>
                                          <p:attrName>ppt_x</p:attrName>
                                          <p:attrName>ppt_y</p:attrName>
                                        </p:attrNameLst>
                                      </p:cBhvr>
                                      <p:rCtr x="-5808" y="-23"/>
                                    </p:animMotion>
                                  </p:childTnLst>
                                </p:cTn>
                              </p:par>
                              <p:par>
                                <p:cTn id="32" presetID="42" presetClass="entr" presetSubtype="0" fill="hold" nodeType="withEffect">
                                  <p:stCondLst>
                                    <p:cond delay="75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75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1000"/>
                                        <p:tgtEl>
                                          <p:spTgt spid="146"/>
                                        </p:tgtEl>
                                      </p:cBhvr>
                                    </p:animEffect>
                                    <p:anim calcmode="lin" valueType="num">
                                      <p:cBhvr>
                                        <p:cTn id="40" dur="1000" fill="hold"/>
                                        <p:tgtEl>
                                          <p:spTgt spid="146"/>
                                        </p:tgtEl>
                                        <p:attrNameLst>
                                          <p:attrName>ppt_x</p:attrName>
                                        </p:attrNameLst>
                                      </p:cBhvr>
                                      <p:tavLst>
                                        <p:tav tm="0">
                                          <p:val>
                                            <p:strVal val="#ppt_x"/>
                                          </p:val>
                                        </p:tav>
                                        <p:tav tm="100000">
                                          <p:val>
                                            <p:strVal val="#ppt_x"/>
                                          </p:val>
                                        </p:tav>
                                      </p:tavLst>
                                    </p:anim>
                                    <p:anim calcmode="lin" valueType="num">
                                      <p:cBhvr>
                                        <p:cTn id="41"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1000"/>
                                        <p:tgtEl>
                                          <p:spTgt spid="151"/>
                                        </p:tgtEl>
                                      </p:cBhvr>
                                    </p:animEffect>
                                    <p:anim calcmode="lin" valueType="num">
                                      <p:cBhvr>
                                        <p:cTn id="47" dur="1000" fill="hold"/>
                                        <p:tgtEl>
                                          <p:spTgt spid="151"/>
                                        </p:tgtEl>
                                        <p:attrNameLst>
                                          <p:attrName>ppt_x</p:attrName>
                                        </p:attrNameLst>
                                      </p:cBhvr>
                                      <p:tavLst>
                                        <p:tav tm="0">
                                          <p:val>
                                            <p:strVal val="#ppt_x"/>
                                          </p:val>
                                        </p:tav>
                                        <p:tav tm="100000">
                                          <p:val>
                                            <p:strVal val="#ppt_x"/>
                                          </p:val>
                                        </p:tav>
                                      </p:tavLst>
                                    </p:anim>
                                    <p:anim calcmode="lin" valueType="num">
                                      <p:cBhvr>
                                        <p:cTn id="48" dur="1000" fill="hold"/>
                                        <p:tgtEl>
                                          <p:spTgt spid="15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57"/>
                                        </p:tgtEl>
                                        <p:attrNameLst>
                                          <p:attrName>style.visibility</p:attrName>
                                        </p:attrNameLst>
                                      </p:cBhvr>
                                      <p:to>
                                        <p:strVal val="visible"/>
                                      </p:to>
                                    </p:set>
                                    <p:animEffect transition="in" filter="fade">
                                      <p:cBhvr>
                                        <p:cTn id="51" dur="1000"/>
                                        <p:tgtEl>
                                          <p:spTgt spid="157"/>
                                        </p:tgtEl>
                                      </p:cBhvr>
                                    </p:animEffect>
                                    <p:anim calcmode="lin" valueType="num">
                                      <p:cBhvr>
                                        <p:cTn id="52" dur="1000" fill="hold"/>
                                        <p:tgtEl>
                                          <p:spTgt spid="157"/>
                                        </p:tgtEl>
                                        <p:attrNameLst>
                                          <p:attrName>ppt_x</p:attrName>
                                        </p:attrNameLst>
                                      </p:cBhvr>
                                      <p:tavLst>
                                        <p:tav tm="0">
                                          <p:val>
                                            <p:strVal val="#ppt_x"/>
                                          </p:val>
                                        </p:tav>
                                        <p:tav tm="100000">
                                          <p:val>
                                            <p:strVal val="#ppt_x"/>
                                          </p:val>
                                        </p:tav>
                                      </p:tavLst>
                                    </p:anim>
                                    <p:anim calcmode="lin" valueType="num">
                                      <p:cBhvr>
                                        <p:cTn id="53" dur="1000" fill="hold"/>
                                        <p:tgtEl>
                                          <p:spTgt spid="15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5"/>
                                        </p:tgtEl>
                                        <p:attrNameLst>
                                          <p:attrName>style.visibility</p:attrName>
                                        </p:attrNameLst>
                                      </p:cBhvr>
                                      <p:to>
                                        <p:strVal val="visible"/>
                                      </p:to>
                                    </p:set>
                                    <p:animEffect transition="in" filter="fade">
                                      <p:cBhvr>
                                        <p:cTn id="56" dur="1000"/>
                                        <p:tgtEl>
                                          <p:spTgt spid="155"/>
                                        </p:tgtEl>
                                      </p:cBhvr>
                                    </p:animEffect>
                                    <p:anim calcmode="lin" valueType="num">
                                      <p:cBhvr>
                                        <p:cTn id="57" dur="1000" fill="hold"/>
                                        <p:tgtEl>
                                          <p:spTgt spid="155"/>
                                        </p:tgtEl>
                                        <p:attrNameLst>
                                          <p:attrName>ppt_x</p:attrName>
                                        </p:attrNameLst>
                                      </p:cBhvr>
                                      <p:tavLst>
                                        <p:tav tm="0">
                                          <p:val>
                                            <p:strVal val="#ppt_x"/>
                                          </p:val>
                                        </p:tav>
                                        <p:tav tm="100000">
                                          <p:val>
                                            <p:strVal val="#ppt_x"/>
                                          </p:val>
                                        </p:tav>
                                      </p:tavLst>
                                    </p:anim>
                                    <p:anim calcmode="lin" valueType="num">
                                      <p:cBhvr>
                                        <p:cTn id="58" dur="1000" fill="hold"/>
                                        <p:tgtEl>
                                          <p:spTgt spid="15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6"/>
                                        </p:tgtEl>
                                        <p:attrNameLst>
                                          <p:attrName>style.visibility</p:attrName>
                                        </p:attrNameLst>
                                      </p:cBhvr>
                                      <p:to>
                                        <p:strVal val="visible"/>
                                      </p:to>
                                    </p:set>
                                    <p:animEffect transition="in" filter="fade">
                                      <p:cBhvr>
                                        <p:cTn id="61" dur="1000"/>
                                        <p:tgtEl>
                                          <p:spTgt spid="156"/>
                                        </p:tgtEl>
                                      </p:cBhvr>
                                    </p:animEffect>
                                    <p:anim calcmode="lin" valueType="num">
                                      <p:cBhvr>
                                        <p:cTn id="62" dur="1000" fill="hold"/>
                                        <p:tgtEl>
                                          <p:spTgt spid="156"/>
                                        </p:tgtEl>
                                        <p:attrNameLst>
                                          <p:attrName>ppt_x</p:attrName>
                                        </p:attrNameLst>
                                      </p:cBhvr>
                                      <p:tavLst>
                                        <p:tav tm="0">
                                          <p:val>
                                            <p:strVal val="#ppt_x"/>
                                          </p:val>
                                        </p:tav>
                                        <p:tav tm="100000">
                                          <p:val>
                                            <p:strVal val="#ppt_x"/>
                                          </p:val>
                                        </p:tav>
                                      </p:tavLst>
                                    </p:anim>
                                    <p:anim calcmode="lin" valueType="num">
                                      <p:cBhvr>
                                        <p:cTn id="63" dur="1000" fill="hold"/>
                                        <p:tgtEl>
                                          <p:spTgt spid="15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52"/>
                                        </p:tgtEl>
                                        <p:attrNameLst>
                                          <p:attrName>style.visibility</p:attrName>
                                        </p:attrNameLst>
                                      </p:cBhvr>
                                      <p:to>
                                        <p:strVal val="visible"/>
                                      </p:to>
                                    </p:set>
                                    <p:animEffect transition="in" filter="fade">
                                      <p:cBhvr>
                                        <p:cTn id="66" dur="1000"/>
                                        <p:tgtEl>
                                          <p:spTgt spid="152"/>
                                        </p:tgtEl>
                                      </p:cBhvr>
                                    </p:animEffect>
                                    <p:anim calcmode="lin" valueType="num">
                                      <p:cBhvr>
                                        <p:cTn id="67" dur="1000" fill="hold"/>
                                        <p:tgtEl>
                                          <p:spTgt spid="152"/>
                                        </p:tgtEl>
                                        <p:attrNameLst>
                                          <p:attrName>ppt_x</p:attrName>
                                        </p:attrNameLst>
                                      </p:cBhvr>
                                      <p:tavLst>
                                        <p:tav tm="0">
                                          <p:val>
                                            <p:strVal val="#ppt_x"/>
                                          </p:val>
                                        </p:tav>
                                        <p:tav tm="100000">
                                          <p:val>
                                            <p:strVal val="#ppt_x"/>
                                          </p:val>
                                        </p:tav>
                                      </p:tavLst>
                                    </p:anim>
                                    <p:anim calcmode="lin" valueType="num">
                                      <p:cBhvr>
                                        <p:cTn id="68"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1" grpId="0" animBg="1"/>
      <p:bldP spid="156" grpId="0" animBg="1"/>
      <p:bldP spid="16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4298639" y="5863310"/>
            <a:ext cx="752877" cy="24652"/>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5023565" y="5432004"/>
            <a:ext cx="1684392" cy="7970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r>
              <a:rPr lang="en-US" sz="1765" dirty="0">
                <a:solidFill>
                  <a:srgbClr val="FFFFFF"/>
                </a:solidFill>
                <a:latin typeface="Segoe UI"/>
                <a:ea typeface="Segoe UI" pitchFamily="34" charset="0"/>
                <a:cs typeface="Segoe UI" pitchFamily="34" charset="0"/>
              </a:rPr>
              <a:t>Bot Connector</a:t>
            </a:r>
          </a:p>
        </p:txBody>
      </p:sp>
      <p:sp>
        <p:nvSpPr>
          <p:cNvPr id="14" name="Rectangle 13"/>
          <p:cNvSpPr/>
          <p:nvPr/>
        </p:nvSpPr>
        <p:spPr bwMode="auto">
          <a:xfrm>
            <a:off x="7406873" y="5456656"/>
            <a:ext cx="1720063" cy="8188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r>
              <a:rPr lang="en-US" sz="1568" dirty="0">
                <a:solidFill>
                  <a:srgbClr val="FFFFFF"/>
                </a:solidFill>
                <a:latin typeface="Segoe UI"/>
                <a:ea typeface="Segoe UI" pitchFamily="34" charset="0"/>
                <a:cs typeface="Segoe UI" pitchFamily="34" charset="0"/>
              </a:rPr>
              <a:t>Custom</a:t>
            </a:r>
            <a:r>
              <a:rPr lang="en-US" sz="1372" dirty="0">
                <a:solidFill>
                  <a:srgbClr val="FFFFFF"/>
                </a:solidFill>
                <a:latin typeface="Segoe UI"/>
                <a:ea typeface="Segoe UI" pitchFamily="34" charset="0"/>
                <a:cs typeface="Segoe UI" pitchFamily="34" charset="0"/>
              </a:rPr>
              <a:t> Chat App</a:t>
            </a:r>
            <a:endParaRPr lang="en-US" sz="1961" dirty="0">
              <a:solidFill>
                <a:srgbClr val="FFFFFF"/>
              </a:solidFill>
              <a:latin typeface="Segoe UI"/>
              <a:ea typeface="Segoe UI" pitchFamily="34" charset="0"/>
              <a:cs typeface="Segoe UI" pitchFamily="34" charset="0"/>
            </a:endParaRPr>
          </a:p>
        </p:txBody>
      </p:sp>
      <p:cxnSp>
        <p:nvCxnSpPr>
          <p:cNvPr id="15" name="Straight Arrow Connector 14"/>
          <p:cNvCxnSpPr/>
          <p:nvPr/>
        </p:nvCxnSpPr>
        <p:spPr>
          <a:xfrm>
            <a:off x="6677625" y="5882988"/>
            <a:ext cx="764031" cy="0"/>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079257" y="4427188"/>
            <a:ext cx="3166016" cy="2340313"/>
            <a:chOff x="660331" y="2451964"/>
            <a:chExt cx="3763137" cy="2971800"/>
          </a:xfrm>
        </p:grpSpPr>
        <p:sp>
          <p:nvSpPr>
            <p:cNvPr id="16" name="Rectangle 15"/>
            <p:cNvSpPr/>
            <p:nvPr/>
          </p:nvSpPr>
          <p:spPr bwMode="auto">
            <a:xfrm>
              <a:off x="1125219" y="3122783"/>
              <a:ext cx="2835987" cy="783905"/>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r>
                <a:rPr lang="en-US" sz="2400" dirty="0">
                  <a:solidFill>
                    <a:sysClr val="windowText" lastClr="000000"/>
                  </a:solidFill>
                  <a:latin typeface="Segoe UI"/>
                  <a:ea typeface="Segoe UI" pitchFamily="34" charset="0"/>
                  <a:cs typeface="Segoe UI" pitchFamily="34" charset="0"/>
                </a:rPr>
                <a:t>Logic</a:t>
              </a:r>
            </a:p>
          </p:txBody>
        </p:sp>
        <p:sp>
          <p:nvSpPr>
            <p:cNvPr id="17" name="Rectangle 16"/>
            <p:cNvSpPr/>
            <p:nvPr/>
          </p:nvSpPr>
          <p:spPr bwMode="auto">
            <a:xfrm>
              <a:off x="660331" y="2451964"/>
              <a:ext cx="3763137" cy="2971800"/>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Kantar bot</a:t>
              </a:r>
            </a:p>
          </p:txBody>
        </p:sp>
        <p:sp>
          <p:nvSpPr>
            <p:cNvPr id="18" name="Rectangle 17"/>
            <p:cNvSpPr/>
            <p:nvPr/>
          </p:nvSpPr>
          <p:spPr bwMode="auto">
            <a:xfrm>
              <a:off x="1125219" y="3986840"/>
              <a:ext cx="2835987" cy="13304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Bot Builder SDK</a:t>
              </a:r>
              <a:br>
                <a:rPr lang="en-US" sz="2400" dirty="0">
                  <a:gradFill>
                    <a:gsLst>
                      <a:gs pos="0">
                        <a:srgbClr val="FFFFFF"/>
                      </a:gs>
                      <a:gs pos="100000">
                        <a:srgbClr val="FFFFFF"/>
                      </a:gs>
                    </a:gsLst>
                    <a:lin ang="5400000" scaled="0"/>
                  </a:gradFill>
                  <a:latin typeface="Segoe UI"/>
                  <a:ea typeface="Segoe UI" pitchFamily="34" charset="0"/>
                  <a:cs typeface="Segoe UI" pitchFamily="34" charset="0"/>
                </a:rPr>
              </a:br>
              <a:r>
                <a:rPr lang="en-US" dirty="0">
                  <a:gradFill>
                    <a:gsLst>
                      <a:gs pos="0">
                        <a:srgbClr val="FFFFFF"/>
                      </a:gs>
                      <a:gs pos="100000">
                        <a:srgbClr val="FFFFFF"/>
                      </a:gs>
                    </a:gsLst>
                    <a:lin ang="5400000" scaled="0"/>
                  </a:gradFill>
                  <a:latin typeface="Segoe UI"/>
                  <a:ea typeface="Segoe UI" pitchFamily="34" charset="0"/>
                  <a:cs typeface="Segoe UI" pitchFamily="34" charset="0"/>
                </a:rPr>
                <a:t>(Node.js + C#)</a:t>
              </a: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8" name="Rectangle 37"/>
          <p:cNvSpPr/>
          <p:nvPr/>
        </p:nvSpPr>
        <p:spPr bwMode="auto">
          <a:xfrm>
            <a:off x="845166" y="1560940"/>
            <a:ext cx="4368935" cy="1385064"/>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defTabSz="896396">
              <a:defRPr/>
            </a:pPr>
            <a:r>
              <a:rPr lang="en-US" sz="1372"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lang="en-US" sz="1372" kern="0" dirty="0">
              <a:gradFill>
                <a:gsLst>
                  <a:gs pos="0">
                    <a:srgbClr val="FFFFFF"/>
                  </a:gs>
                  <a:gs pos="100000">
                    <a:srgbClr val="FFFFFF"/>
                  </a:gs>
                </a:gsLst>
                <a:lin ang="5400000" scaled="0"/>
              </a:gradFill>
              <a:latin typeface="Segoe UI"/>
              <a:ea typeface="MS PGothic" panose="020B0600070205080204" pitchFamily="34" charset="-128"/>
            </a:endParaRPr>
          </a:p>
        </p:txBody>
      </p:sp>
      <p:sp>
        <p:nvSpPr>
          <p:cNvPr id="39" name="Rectangle 38"/>
          <p:cNvSpPr/>
          <p:nvPr/>
        </p:nvSpPr>
        <p:spPr bwMode="auto">
          <a:xfrm>
            <a:off x="2236018" y="2386211"/>
            <a:ext cx="2856324" cy="4028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r>
              <a:rPr lang="en-US" sz="1372" kern="0" dirty="0">
                <a:gradFill>
                  <a:gsLst>
                    <a:gs pos="5439">
                      <a:srgbClr val="F8F8F8"/>
                    </a:gs>
                    <a:gs pos="10000">
                      <a:srgbClr val="F8F8F8"/>
                    </a:gs>
                  </a:gsLst>
                  <a:lin ang="5400000" scaled="0"/>
                </a:gradFill>
                <a:latin typeface="Segoe UI"/>
              </a:rPr>
              <a:t>Prepared Data (Structured)</a:t>
            </a:r>
          </a:p>
        </p:txBody>
      </p:sp>
      <p:grpSp>
        <p:nvGrpSpPr>
          <p:cNvPr id="40" name="Group 39"/>
          <p:cNvGrpSpPr/>
          <p:nvPr/>
        </p:nvGrpSpPr>
        <p:grpSpPr>
          <a:xfrm>
            <a:off x="0" y="1888233"/>
            <a:ext cx="1954357" cy="851927"/>
            <a:chOff x="1206332" y="3725862"/>
            <a:chExt cx="2712565" cy="1066800"/>
          </a:xfrm>
        </p:grpSpPr>
        <p:sp>
          <p:nvSpPr>
            <p:cNvPr id="41" name="Rectangle 40"/>
            <p:cNvSpPr/>
            <p:nvPr/>
          </p:nvSpPr>
          <p:spPr bwMode="auto">
            <a:xfrm>
              <a:off x="2494284" y="3725862"/>
              <a:ext cx="1424613"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r>
                <a:rPr lang="en-US" sz="1568" kern="0" dirty="0">
                  <a:gradFill>
                    <a:gsLst>
                      <a:gs pos="5439">
                        <a:srgbClr val="F8F8F8"/>
                      </a:gs>
                      <a:gs pos="10000">
                        <a:srgbClr val="F8F8F8"/>
                      </a:gs>
                    </a:gsLst>
                    <a:lin ang="5400000" scaled="0"/>
                  </a:gradFill>
                  <a:latin typeface="Segoe UI"/>
                </a:rPr>
                <a:t>Raw Data</a:t>
              </a:r>
            </a:p>
          </p:txBody>
        </p:sp>
        <p:grpSp>
          <p:nvGrpSpPr>
            <p:cNvPr id="42" name="Group 41"/>
            <p:cNvGrpSpPr/>
            <p:nvPr/>
          </p:nvGrpSpPr>
          <p:grpSpPr>
            <a:xfrm>
              <a:off x="1206332" y="3785754"/>
              <a:ext cx="1283161" cy="677130"/>
              <a:chOff x="1206332" y="3785754"/>
              <a:chExt cx="1283161" cy="677130"/>
            </a:xfrm>
          </p:grpSpPr>
          <p:sp>
            <p:nvSpPr>
              <p:cNvPr id="43" name="Right Arrow 42"/>
              <p:cNvSpPr/>
              <p:nvPr/>
            </p:nvSpPr>
            <p:spPr bwMode="auto">
              <a:xfrm>
                <a:off x="1465594" y="4078179"/>
                <a:ext cx="904856" cy="384705"/>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44" name="Rectangle 43"/>
              <p:cNvSpPr/>
              <p:nvPr/>
            </p:nvSpPr>
            <p:spPr>
              <a:xfrm>
                <a:off x="1206332" y="3785754"/>
                <a:ext cx="1283161" cy="417762"/>
              </a:xfrm>
              <a:prstGeom prst="rect">
                <a:avLst/>
              </a:prstGeom>
            </p:spPr>
            <p:txBody>
              <a:bodyPr wrap="square">
                <a:spAutoFit/>
              </a:bodyPr>
              <a:lstStyle/>
              <a:p>
                <a:pPr algn="ctr" defTabSz="896396">
                  <a:defRPr/>
                </a:pPr>
                <a:r>
                  <a:rPr lang="en-US" sz="1568" kern="0" dirty="0">
                    <a:solidFill>
                      <a:srgbClr val="FFFFFF"/>
                    </a:solidFill>
                    <a:latin typeface="Segoe UI"/>
                    <a:ea typeface="MS PGothic" panose="020B0600070205080204" pitchFamily="34" charset="-128"/>
                  </a:rPr>
                  <a:t>Data</a:t>
                </a:r>
              </a:p>
            </p:txBody>
          </p:sp>
        </p:grpSp>
      </p:grpSp>
      <p:grpSp>
        <p:nvGrpSpPr>
          <p:cNvPr id="48" name="Group 47"/>
          <p:cNvGrpSpPr/>
          <p:nvPr/>
        </p:nvGrpSpPr>
        <p:grpSpPr>
          <a:xfrm>
            <a:off x="840269" y="3194091"/>
            <a:ext cx="1347727" cy="1013223"/>
            <a:chOff x="4687973" y="1835261"/>
            <a:chExt cx="1424613" cy="1066800"/>
          </a:xfrm>
        </p:grpSpPr>
        <p:sp>
          <p:nvSpPr>
            <p:cNvPr id="51" name="Rectangle 50"/>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568" kern="0" dirty="0">
                <a:gradFill>
                  <a:gsLst>
                    <a:gs pos="5439">
                      <a:srgbClr val="F8F8F8"/>
                    </a:gs>
                    <a:gs pos="10000">
                      <a:srgbClr val="F8F8F8"/>
                    </a:gs>
                  </a:gsLst>
                  <a:lin ang="5400000" scaled="0"/>
                </a:gradFill>
                <a:latin typeface="Segoe UI"/>
              </a:endParaRPr>
            </a:p>
          </p:txBody>
        </p:sp>
        <p:pic>
          <p:nvPicPr>
            <p:cNvPr id="52" name="Picture 51"/>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53" name="Group 52"/>
            <p:cNvGrpSpPr/>
            <p:nvPr/>
          </p:nvGrpSpPr>
          <p:grpSpPr>
            <a:xfrm>
              <a:off x="5406033" y="2037850"/>
              <a:ext cx="383886" cy="397693"/>
              <a:chOff x="3503423" y="2196553"/>
              <a:chExt cx="672180" cy="668881"/>
            </a:xfrm>
          </p:grpSpPr>
          <p:sp>
            <p:nvSpPr>
              <p:cNvPr id="55"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96">
                  <a:defRPr/>
                </a:pPr>
                <a:endParaRPr lang="en-US" kern="0">
                  <a:solidFill>
                    <a:sysClr val="windowText" lastClr="000000"/>
                  </a:solidFill>
                  <a:latin typeface="Segoe UI"/>
                </a:endParaRPr>
              </a:p>
            </p:txBody>
          </p:sp>
          <p:sp>
            <p:nvSpPr>
              <p:cNvPr id="56"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96">
                  <a:defRPr/>
                </a:pPr>
                <a:endParaRPr lang="en-US" kern="0">
                  <a:solidFill>
                    <a:sysClr val="windowText" lastClr="000000"/>
                  </a:solidFill>
                  <a:latin typeface="Segoe UI"/>
                </a:endParaRPr>
              </a:p>
            </p:txBody>
          </p:sp>
        </p:grpSp>
        <p:sp>
          <p:nvSpPr>
            <p:cNvPr id="54" name="Rectangle 53"/>
            <p:cNvSpPr/>
            <p:nvPr/>
          </p:nvSpPr>
          <p:spPr>
            <a:xfrm>
              <a:off x="4735346" y="2595544"/>
              <a:ext cx="1329868" cy="287730"/>
            </a:xfrm>
            <a:prstGeom prst="rect">
              <a:avLst/>
            </a:prstGeom>
          </p:spPr>
          <p:txBody>
            <a:bodyPr wrap="square">
              <a:spAutoFit/>
            </a:bodyPr>
            <a:lstStyle/>
            <a:p>
              <a:pPr defTabSz="896396">
                <a:defRPr/>
              </a:pPr>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Data Preparation</a:t>
              </a:r>
              <a:endParaRPr lang="en-US" sz="1176" kern="0" dirty="0">
                <a:gradFill>
                  <a:gsLst>
                    <a:gs pos="0">
                      <a:srgbClr val="FFFFFF"/>
                    </a:gs>
                    <a:gs pos="100000">
                      <a:srgbClr val="FFFFFF"/>
                    </a:gs>
                  </a:gsLst>
                  <a:lin ang="5400000" scaled="0"/>
                </a:gradFill>
                <a:latin typeface="Segoe UI"/>
                <a:ea typeface="MS PGothic" panose="020B0600070205080204" pitchFamily="34" charset="-128"/>
              </a:endParaRPr>
            </a:p>
          </p:txBody>
        </p:sp>
      </p:grpSp>
      <p:sp>
        <p:nvSpPr>
          <p:cNvPr id="49" name="Up Arrow 48"/>
          <p:cNvSpPr/>
          <p:nvPr/>
        </p:nvSpPr>
        <p:spPr bwMode="auto">
          <a:xfrm rot="10800000">
            <a:off x="1297535" y="2761393"/>
            <a:ext cx="222040" cy="432696"/>
          </a:xfrm>
          <a:prstGeom prst="up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50" name="Bent-Up Arrow 49"/>
          <p:cNvSpPr/>
          <p:nvPr/>
        </p:nvSpPr>
        <p:spPr bwMode="auto">
          <a:xfrm rot="10800000" flipH="1" flipV="1">
            <a:off x="2236018" y="2849829"/>
            <a:ext cx="953748" cy="783929"/>
          </a:xfrm>
          <a:prstGeom prst="bentUpArrow">
            <a:avLst>
              <a:gd name="adj1" fmla="val 14502"/>
              <a:gd name="adj2" fmla="val 15077"/>
              <a:gd name="adj3" fmla="val 25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57" name="Rectangle 56"/>
          <p:cNvSpPr/>
          <p:nvPr/>
        </p:nvSpPr>
        <p:spPr bwMode="auto">
          <a:xfrm>
            <a:off x="2241061" y="1910777"/>
            <a:ext cx="2856324" cy="4028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r>
              <a:rPr lang="en-US" sz="1372" kern="0" dirty="0">
                <a:gradFill>
                  <a:gsLst>
                    <a:gs pos="5439">
                      <a:srgbClr val="F8F8F8"/>
                    </a:gs>
                    <a:gs pos="10000">
                      <a:srgbClr val="F8F8F8"/>
                    </a:gs>
                  </a:gsLst>
                  <a:lin ang="5400000" scaled="0"/>
                </a:gradFill>
                <a:latin typeface="Segoe UI"/>
              </a:rPr>
              <a:t>Prepared Data (Unstructured)</a:t>
            </a:r>
          </a:p>
        </p:txBody>
      </p:sp>
      <p:grpSp>
        <p:nvGrpSpPr>
          <p:cNvPr id="73" name="Group 72"/>
          <p:cNvGrpSpPr/>
          <p:nvPr/>
        </p:nvGrpSpPr>
        <p:grpSpPr>
          <a:xfrm>
            <a:off x="5462547" y="1605588"/>
            <a:ext cx="3180451" cy="1013223"/>
            <a:chOff x="5837138" y="1844414"/>
            <a:chExt cx="3244226" cy="1033540"/>
          </a:xfrm>
        </p:grpSpPr>
        <p:grpSp>
          <p:nvGrpSpPr>
            <p:cNvPr id="66" name="Group 65"/>
            <p:cNvGrpSpPr/>
            <p:nvPr/>
          </p:nvGrpSpPr>
          <p:grpSpPr>
            <a:xfrm>
              <a:off x="5837138" y="1844414"/>
              <a:ext cx="3244226" cy="1033540"/>
              <a:chOff x="4687973" y="1835261"/>
              <a:chExt cx="3361891" cy="1066800"/>
            </a:xfrm>
          </p:grpSpPr>
          <p:sp>
            <p:nvSpPr>
              <p:cNvPr id="67" name="Rectangle 66"/>
              <p:cNvSpPr/>
              <p:nvPr/>
            </p:nvSpPr>
            <p:spPr bwMode="auto">
              <a:xfrm>
                <a:off x="4687973" y="1835261"/>
                <a:ext cx="3361891"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568" kern="0" dirty="0">
                  <a:gradFill>
                    <a:gsLst>
                      <a:gs pos="5439">
                        <a:srgbClr val="F8F8F8"/>
                      </a:gs>
                      <a:gs pos="10000">
                        <a:srgbClr val="F8F8F8"/>
                      </a:gs>
                    </a:gsLst>
                    <a:lin ang="5400000" scaled="0"/>
                  </a:gradFill>
                  <a:latin typeface="Segoe UI"/>
                </a:endParaRPr>
              </a:p>
            </p:txBody>
          </p:sp>
          <p:sp>
            <p:nvSpPr>
              <p:cNvPr id="70" name="Rectangle 69"/>
              <p:cNvSpPr/>
              <p:nvPr/>
            </p:nvSpPr>
            <p:spPr>
              <a:xfrm>
                <a:off x="4735346" y="2595544"/>
                <a:ext cx="1329867" cy="287730"/>
              </a:xfrm>
              <a:prstGeom prst="rect">
                <a:avLst/>
              </a:prstGeom>
            </p:spPr>
            <p:txBody>
              <a:bodyPr wrap="square">
                <a:spAutoFit/>
              </a:bodyPr>
              <a:lstStyle/>
              <a:p>
                <a:pPr defTabSz="896396">
                  <a:defRPr/>
                </a:pPr>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Data Analytics</a:t>
                </a:r>
                <a:endParaRPr lang="en-US" sz="1176" kern="0" dirty="0">
                  <a:gradFill>
                    <a:gsLst>
                      <a:gs pos="0">
                        <a:srgbClr val="FFFFFF"/>
                      </a:gs>
                      <a:gs pos="100000">
                        <a:srgbClr val="FFFFFF"/>
                      </a:gs>
                    </a:gsLst>
                    <a:lin ang="5400000" scaled="0"/>
                  </a:gradFill>
                  <a:latin typeface="Segoe UI"/>
                  <a:ea typeface="MS PGothic" panose="020B0600070205080204" pitchFamily="34" charset="-128"/>
                </a:endParaRPr>
              </a:p>
            </p:txBody>
          </p:sp>
        </p:grpSp>
        <p:pic>
          <p:nvPicPr>
            <p:cNvPr id="64" name="Picture 63"/>
            <p:cNvPicPr>
              <a:picLocks noChangeAspect="1"/>
            </p:cNvPicPr>
            <p:nvPr/>
          </p:nvPicPr>
          <p:blipFill rotWithShape="1">
            <a:blip r:embed="rId4"/>
            <a:srcRect t="7492"/>
            <a:stretch/>
          </p:blipFill>
          <p:spPr>
            <a:xfrm>
              <a:off x="6610083" y="1989721"/>
              <a:ext cx="482475" cy="446264"/>
            </a:xfrm>
            <a:prstGeom prst="rect">
              <a:avLst/>
            </a:prstGeom>
          </p:spPr>
        </p:pic>
        <p:pic>
          <p:nvPicPr>
            <p:cNvPr id="65" name="Picture 64"/>
            <p:cNvPicPr>
              <a:picLocks noChangeAspect="1"/>
            </p:cNvPicPr>
            <p:nvPr/>
          </p:nvPicPr>
          <p:blipFill>
            <a:blip r:embed="rId5"/>
            <a:stretch>
              <a:fillRect/>
            </a:stretch>
          </p:blipFill>
          <p:spPr>
            <a:xfrm>
              <a:off x="5958617" y="1985254"/>
              <a:ext cx="458066" cy="450731"/>
            </a:xfrm>
            <a:prstGeom prst="rect">
              <a:avLst/>
            </a:prstGeom>
          </p:spPr>
        </p:pic>
      </p:grpSp>
      <p:sp>
        <p:nvSpPr>
          <p:cNvPr id="74" name="Database Part 1"/>
          <p:cNvSpPr>
            <a:spLocks noEditPoints="1"/>
          </p:cNvSpPr>
          <p:nvPr/>
        </p:nvSpPr>
        <p:spPr bwMode="auto">
          <a:xfrm>
            <a:off x="6574110" y="3317251"/>
            <a:ext cx="534317" cy="679192"/>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89643" tIns="44821" rIns="89643" bIns="44821"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48">
              <a:defRPr/>
            </a:pPr>
            <a:endParaRPr lang="en-US" sz="1372" dirty="0">
              <a:solidFill>
                <a:srgbClr val="FFFFFF"/>
              </a:solidFill>
              <a:latin typeface="Segoe UI"/>
            </a:endParaRPr>
          </a:p>
        </p:txBody>
      </p:sp>
      <p:sp>
        <p:nvSpPr>
          <p:cNvPr id="75" name="Up Arrow 74"/>
          <p:cNvSpPr/>
          <p:nvPr/>
        </p:nvSpPr>
        <p:spPr bwMode="auto">
          <a:xfrm rot="10800000">
            <a:off x="6756560" y="2657664"/>
            <a:ext cx="172707" cy="644416"/>
          </a:xfrm>
          <a:prstGeom prst="up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76" name="Rectangle 75"/>
          <p:cNvSpPr/>
          <p:nvPr/>
        </p:nvSpPr>
        <p:spPr bwMode="auto">
          <a:xfrm>
            <a:off x="7010502" y="1959568"/>
            <a:ext cx="1564703" cy="24861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78" fontAlgn="base">
              <a:spcBef>
                <a:spcPct val="0"/>
              </a:spcBef>
              <a:spcAft>
                <a:spcPct val="0"/>
              </a:spcAft>
              <a:defRPr/>
            </a:pPr>
            <a:r>
              <a:rPr lang="en-US" sz="1029" kern="0" dirty="0">
                <a:gradFill>
                  <a:gsLst>
                    <a:gs pos="0">
                      <a:srgbClr val="FFFFFF"/>
                    </a:gs>
                    <a:gs pos="100000">
                      <a:srgbClr val="FFFFFF"/>
                    </a:gs>
                  </a:gsLst>
                  <a:lin ang="5400000" scaled="0"/>
                </a:gradFill>
                <a:latin typeface="Segoe UI"/>
              </a:rPr>
              <a:t>Recommendation Search</a:t>
            </a:r>
            <a:endParaRPr lang="en-US" sz="1029" kern="0" dirty="0">
              <a:gradFill>
                <a:gsLst>
                  <a:gs pos="0">
                    <a:srgbClr val="FFFFFF"/>
                  </a:gs>
                  <a:gs pos="100000">
                    <a:srgbClr val="FFFFFF"/>
                  </a:gs>
                </a:gsLst>
                <a:lin ang="5400000" scaled="0"/>
              </a:gradFill>
              <a:latin typeface="Segoe UI"/>
            </a:endParaRPr>
          </a:p>
        </p:txBody>
      </p:sp>
      <p:sp>
        <p:nvSpPr>
          <p:cNvPr id="77" name="Rectangle 76"/>
          <p:cNvSpPr/>
          <p:nvPr/>
        </p:nvSpPr>
        <p:spPr bwMode="auto">
          <a:xfrm>
            <a:off x="7010502" y="2300810"/>
            <a:ext cx="1564703" cy="2654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78" fontAlgn="base">
              <a:spcBef>
                <a:spcPct val="0"/>
              </a:spcBef>
              <a:spcAft>
                <a:spcPct val="0"/>
              </a:spcAft>
              <a:defRPr/>
            </a:pPr>
            <a:r>
              <a:rPr lang="en-US" sz="1029" kern="0" dirty="0">
                <a:gradFill>
                  <a:gsLst>
                    <a:gs pos="0">
                      <a:srgbClr val="FFFFFF"/>
                    </a:gs>
                    <a:gs pos="100000">
                      <a:srgbClr val="FFFFFF"/>
                    </a:gs>
                  </a:gsLst>
                  <a:lin ang="5400000" scaled="0"/>
                </a:gradFill>
                <a:latin typeface="Segoe UI"/>
              </a:rPr>
              <a:t>Search History Analytics</a:t>
            </a:r>
            <a:endParaRPr lang="en-US" sz="1029" kern="0" dirty="0">
              <a:gradFill>
                <a:gsLst>
                  <a:gs pos="0">
                    <a:srgbClr val="FFFFFF"/>
                  </a:gs>
                  <a:gs pos="100000">
                    <a:srgbClr val="FFFFFF"/>
                  </a:gs>
                </a:gsLst>
                <a:lin ang="5400000" scaled="0"/>
              </a:gradFill>
              <a:latin typeface="Segoe UI"/>
            </a:endParaRPr>
          </a:p>
        </p:txBody>
      </p:sp>
      <p:sp>
        <p:nvSpPr>
          <p:cNvPr id="78" name="Rectangle 77"/>
          <p:cNvSpPr/>
          <p:nvPr/>
        </p:nvSpPr>
        <p:spPr bwMode="auto">
          <a:xfrm>
            <a:off x="7010502" y="1635189"/>
            <a:ext cx="1564703" cy="24861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78" fontAlgn="base">
              <a:spcBef>
                <a:spcPct val="0"/>
              </a:spcBef>
              <a:spcAft>
                <a:spcPct val="0"/>
              </a:spcAft>
              <a:defRPr/>
            </a:pPr>
            <a:r>
              <a:rPr lang="en-US" sz="1029" kern="0" dirty="0">
                <a:gradFill>
                  <a:gsLst>
                    <a:gs pos="0">
                      <a:srgbClr val="FFFFFF"/>
                    </a:gs>
                    <a:gs pos="100000">
                      <a:srgbClr val="FFFFFF"/>
                    </a:gs>
                  </a:gsLst>
                  <a:lin ang="5400000" scaled="0"/>
                </a:gradFill>
                <a:latin typeface="Segoe UI"/>
              </a:rPr>
              <a:t>Keyword Search Analytics</a:t>
            </a:r>
            <a:endParaRPr lang="en-US" sz="1029" kern="0" dirty="0">
              <a:gradFill>
                <a:gsLst>
                  <a:gs pos="0">
                    <a:srgbClr val="FFFFFF"/>
                  </a:gs>
                  <a:gs pos="100000">
                    <a:srgbClr val="FFFFFF"/>
                  </a:gs>
                </a:gsLst>
                <a:lin ang="5400000" scaled="0"/>
              </a:gradFill>
              <a:latin typeface="Segoe UI"/>
            </a:endParaRPr>
          </a:p>
        </p:txBody>
      </p:sp>
      <p:sp>
        <p:nvSpPr>
          <p:cNvPr id="81" name="Right Arrow 80"/>
          <p:cNvSpPr/>
          <p:nvPr/>
        </p:nvSpPr>
        <p:spPr bwMode="auto">
          <a:xfrm>
            <a:off x="5206573" y="1980997"/>
            <a:ext cx="294231" cy="272475"/>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82" name="Rectangle 81"/>
          <p:cNvSpPr/>
          <p:nvPr/>
        </p:nvSpPr>
        <p:spPr bwMode="auto">
          <a:xfrm>
            <a:off x="3755261" y="3566214"/>
            <a:ext cx="2050907" cy="4180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r>
              <a:rPr lang="en-US" sz="1372" dirty="0">
                <a:solidFill>
                  <a:srgbClr val="505050"/>
                </a:solidFill>
                <a:latin typeface="Segoe UI"/>
                <a:ea typeface="Segoe UI" pitchFamily="34" charset="0"/>
                <a:cs typeface="Segoe UI" pitchFamily="34" charset="0"/>
              </a:rPr>
              <a:t>Web service</a:t>
            </a:r>
          </a:p>
        </p:txBody>
      </p:sp>
      <p:grpSp>
        <p:nvGrpSpPr>
          <p:cNvPr id="86" name="Group 85"/>
          <p:cNvGrpSpPr/>
          <p:nvPr/>
        </p:nvGrpSpPr>
        <p:grpSpPr>
          <a:xfrm>
            <a:off x="545690" y="899132"/>
            <a:ext cx="8029516" cy="498961"/>
            <a:chOff x="517262" y="22791"/>
            <a:chExt cx="8190525" cy="508966"/>
          </a:xfrm>
        </p:grpSpPr>
        <p:sp>
          <p:nvSpPr>
            <p:cNvPr id="85" name="Left-Right Arrow 84"/>
            <p:cNvSpPr/>
            <p:nvPr/>
          </p:nvSpPr>
          <p:spPr bwMode="auto">
            <a:xfrm>
              <a:off x="517262" y="200901"/>
              <a:ext cx="8190525" cy="330856"/>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r>
                <a:rPr lang="en-US" sz="1568" kern="0" dirty="0">
                  <a:solidFill>
                    <a:srgbClr val="505050">
                      <a:lumMod val="75000"/>
                    </a:srgbClr>
                  </a:solidFill>
                  <a:latin typeface="Segoe UI"/>
                </a:rPr>
                <a:t>Azure Data Factory</a:t>
              </a:r>
            </a:p>
          </p:txBody>
        </p:sp>
        <p:pic>
          <p:nvPicPr>
            <p:cNvPr id="58" name="Graphic 2"/>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077483" y="22791"/>
              <a:ext cx="476250" cy="476250"/>
            </a:xfrm>
            <a:prstGeom prst="rect">
              <a:avLst/>
            </a:prstGeom>
          </p:spPr>
        </p:pic>
      </p:grpSp>
      <p:sp>
        <p:nvSpPr>
          <p:cNvPr id="87" name="Up-Down Arrow 86"/>
          <p:cNvSpPr/>
          <p:nvPr/>
        </p:nvSpPr>
        <p:spPr bwMode="auto">
          <a:xfrm>
            <a:off x="4034931" y="2956803"/>
            <a:ext cx="222421" cy="610789"/>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88" name="Up-Down Arrow 87"/>
          <p:cNvSpPr/>
          <p:nvPr/>
        </p:nvSpPr>
        <p:spPr bwMode="auto">
          <a:xfrm rot="5400000">
            <a:off x="6105377" y="3458831"/>
            <a:ext cx="132015" cy="610789"/>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89" name="Up-Down Arrow 88"/>
          <p:cNvSpPr/>
          <p:nvPr/>
        </p:nvSpPr>
        <p:spPr bwMode="auto">
          <a:xfrm>
            <a:off x="3814663" y="4106679"/>
            <a:ext cx="169171" cy="821229"/>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90" name="Group 89"/>
          <p:cNvGrpSpPr/>
          <p:nvPr/>
        </p:nvGrpSpPr>
        <p:grpSpPr>
          <a:xfrm>
            <a:off x="9403077" y="3624237"/>
            <a:ext cx="2656577" cy="3144096"/>
            <a:chOff x="0" y="0"/>
            <a:chExt cx="3063835" cy="3918857"/>
          </a:xfrm>
        </p:grpSpPr>
        <p:sp>
          <p:nvSpPr>
            <p:cNvPr id="91" name="Rectangle 90"/>
            <p:cNvSpPr/>
            <p:nvPr/>
          </p:nvSpPr>
          <p:spPr>
            <a:xfrm>
              <a:off x="0" y="0"/>
              <a:ext cx="3051959" cy="3918857"/>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89643" tIns="44821" rIns="89643" bIns="44821" numCol="1" spcCol="0" rtlCol="0" fromWordArt="0" anchor="ctr" anchorCtr="0" forceAA="0" compatLnSpc="1">
              <a:prstTxWarp prst="textNoShape">
                <a:avLst/>
              </a:prstTxWarp>
              <a:noAutofit/>
            </a:bodyPr>
            <a:lstStyle/>
            <a:p>
              <a:pPr defTabSz="914437"/>
              <a:endParaRPr lang="en-US" sz="1765">
                <a:solidFill>
                  <a:srgbClr val="505050"/>
                </a:solidFill>
                <a:latin typeface="Segoe UI"/>
              </a:endParaRPr>
            </a:p>
          </p:txBody>
        </p:sp>
        <p:grpSp>
          <p:nvGrpSpPr>
            <p:cNvPr id="92" name="Group 91"/>
            <p:cNvGrpSpPr/>
            <p:nvPr/>
          </p:nvGrpSpPr>
          <p:grpSpPr>
            <a:xfrm>
              <a:off x="1009403" y="368135"/>
              <a:ext cx="1654810" cy="288290"/>
              <a:chOff x="0" y="0"/>
              <a:chExt cx="1654810" cy="288290"/>
            </a:xfrm>
          </p:grpSpPr>
          <p:sp>
            <p:nvSpPr>
              <p:cNvPr id="103" name="Rectangular Callout 102"/>
              <p:cNvSpPr/>
              <p:nvPr/>
            </p:nvSpPr>
            <p:spPr>
              <a:xfrm rot="16200000">
                <a:off x="683260" y="-683260"/>
                <a:ext cx="288290" cy="165481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3" tIns="44821" rIns="89643" bIns="44821" numCol="1" spcCol="0" rtlCol="0" fromWordArt="0" anchor="ctr" anchorCtr="0" forceAA="0" compatLnSpc="1">
                <a:prstTxWarp prst="textNoShape">
                  <a:avLst/>
                </a:prstTxWarp>
                <a:noAutofit/>
              </a:bodyPr>
              <a:lstStyle/>
              <a:p>
                <a:pPr algn="ctr" defTabSz="914437">
                  <a:lnSpc>
                    <a:spcPct val="107000"/>
                  </a:lnSpc>
                  <a:spcAft>
                    <a:spcPts val="784"/>
                  </a:spcAft>
                </a:pPr>
                <a:r>
                  <a:rPr lang="en-US" sz="1079">
                    <a:solidFill>
                      <a:srgbClr val="FFFFFF"/>
                    </a:solidFill>
                    <a:latin typeface="Segoe UI"/>
                    <a:ea typeface="Calibri" panose="020F0502020204030204" pitchFamily="34" charset="0"/>
                    <a:cs typeface="Times New Roman" panose="02020603050405020304" pitchFamily="18" charset="0"/>
                  </a:rPr>
                  <a:t> </a:t>
                </a:r>
              </a:p>
            </p:txBody>
          </p:sp>
          <p:sp>
            <p:nvSpPr>
              <p:cNvPr id="104" name="Rectangle 103"/>
              <p:cNvSpPr/>
              <p:nvPr/>
            </p:nvSpPr>
            <p:spPr>
              <a:xfrm>
                <a:off x="26035" y="31115"/>
                <a:ext cx="1504950" cy="238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3" tIns="44821" rIns="89643" bIns="44821" numCol="1" spcCol="0" rtlCol="0" fromWordArt="0" anchor="ctr" anchorCtr="0" forceAA="0" compatLnSpc="1">
                <a:prstTxWarp prst="textNoShape">
                  <a:avLst/>
                </a:prstTxWarp>
                <a:noAutofit/>
              </a:bodyPr>
              <a:lstStyle/>
              <a:p>
                <a:pPr algn="ctr" defTabSz="914437">
                  <a:lnSpc>
                    <a:spcPct val="107000"/>
                  </a:lnSpc>
                  <a:spcAft>
                    <a:spcPts val="784"/>
                  </a:spcAft>
                </a:pPr>
                <a:r>
                  <a:rPr lang="en-US" sz="1079">
                    <a:solidFill>
                      <a:srgbClr val="FFFFFF"/>
                    </a:solidFill>
                    <a:latin typeface="Segoe UI"/>
                    <a:ea typeface="Calibri" panose="020F0502020204030204" pitchFamily="34" charset="0"/>
                    <a:cs typeface="Times New Roman" panose="02020603050405020304" pitchFamily="18" charset="0"/>
                  </a:rPr>
                  <a:t>Hello Kantar Bot</a:t>
                </a:r>
              </a:p>
            </p:txBody>
          </p:sp>
        </p:grpSp>
        <p:grpSp>
          <p:nvGrpSpPr>
            <p:cNvPr id="93" name="Group 92"/>
            <p:cNvGrpSpPr/>
            <p:nvPr/>
          </p:nvGrpSpPr>
          <p:grpSpPr>
            <a:xfrm>
              <a:off x="783772" y="1104404"/>
              <a:ext cx="1876425" cy="417159"/>
              <a:chOff x="0" y="-1"/>
              <a:chExt cx="1654810" cy="417159"/>
            </a:xfrm>
          </p:grpSpPr>
          <p:sp>
            <p:nvSpPr>
              <p:cNvPr id="101" name="Rectangular Callout 100"/>
              <p:cNvSpPr/>
              <p:nvPr/>
            </p:nvSpPr>
            <p:spPr>
              <a:xfrm rot="16200000">
                <a:off x="618825" y="-618826"/>
                <a:ext cx="417159" cy="165481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3" tIns="44821" rIns="89643" bIns="44821" numCol="1" spcCol="0" rtlCol="0" fromWordArt="0" anchor="ctr" anchorCtr="0" forceAA="0" compatLnSpc="1">
                <a:prstTxWarp prst="textNoShape">
                  <a:avLst/>
                </a:prstTxWarp>
                <a:noAutofit/>
              </a:bodyPr>
              <a:lstStyle/>
              <a:p>
                <a:pPr algn="ctr" defTabSz="914437">
                  <a:lnSpc>
                    <a:spcPct val="107000"/>
                  </a:lnSpc>
                  <a:spcAft>
                    <a:spcPts val="784"/>
                  </a:spcAft>
                </a:pPr>
                <a:r>
                  <a:rPr lang="en-US" sz="1079">
                    <a:solidFill>
                      <a:srgbClr val="FFFFFF"/>
                    </a:solidFill>
                    <a:latin typeface="Segoe UI"/>
                    <a:ea typeface="Calibri" panose="020F0502020204030204" pitchFamily="34" charset="0"/>
                    <a:cs typeface="Times New Roman" panose="02020603050405020304" pitchFamily="18" charset="0"/>
                  </a:rPr>
                  <a:t> </a:t>
                </a:r>
              </a:p>
            </p:txBody>
          </p:sp>
          <p:sp>
            <p:nvSpPr>
              <p:cNvPr id="102" name="Rectangle 101"/>
              <p:cNvSpPr/>
              <p:nvPr/>
            </p:nvSpPr>
            <p:spPr>
              <a:xfrm>
                <a:off x="26035" y="31114"/>
                <a:ext cx="1596952" cy="3860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3" tIns="44821" rIns="89643" bIns="44821" numCol="1" spcCol="0" rtlCol="0" fromWordArt="0" anchor="ctr" anchorCtr="0" forceAA="0" compatLnSpc="1">
                <a:prstTxWarp prst="textNoShape">
                  <a:avLst/>
                </a:prstTxWarp>
                <a:noAutofit/>
              </a:bodyPr>
              <a:lstStyle/>
              <a:p>
                <a:pPr algn="ctr" defTabSz="914437">
                  <a:lnSpc>
                    <a:spcPct val="107000"/>
                  </a:lnSpc>
                  <a:spcAft>
                    <a:spcPts val="784"/>
                  </a:spcAft>
                </a:pPr>
                <a:r>
                  <a:rPr lang="en-US" sz="1079" dirty="0">
                    <a:solidFill>
                      <a:srgbClr val="FFFFFF"/>
                    </a:solidFill>
                    <a:latin typeface="Segoe UI"/>
                    <a:ea typeface="Calibri" panose="020F0502020204030204" pitchFamily="34" charset="0"/>
                    <a:cs typeface="Times New Roman" panose="02020603050405020304" pitchFamily="18" charset="0"/>
                  </a:rPr>
                  <a:t>Coca cola in united kingdom</a:t>
                </a:r>
              </a:p>
            </p:txBody>
          </p:sp>
        </p:grpSp>
        <p:grpSp>
          <p:nvGrpSpPr>
            <p:cNvPr id="94" name="Group 93"/>
            <p:cNvGrpSpPr/>
            <p:nvPr/>
          </p:nvGrpSpPr>
          <p:grpSpPr>
            <a:xfrm>
              <a:off x="451263" y="712519"/>
              <a:ext cx="1654810" cy="288290"/>
              <a:chOff x="0" y="0"/>
              <a:chExt cx="1654810" cy="288290"/>
            </a:xfrm>
            <a:solidFill>
              <a:schemeClr val="accent6">
                <a:lumMod val="75000"/>
              </a:schemeClr>
            </a:solidFill>
          </p:grpSpPr>
          <p:sp>
            <p:nvSpPr>
              <p:cNvPr id="99" name="Rectangular Callout 98"/>
              <p:cNvSpPr/>
              <p:nvPr/>
            </p:nvSpPr>
            <p:spPr>
              <a:xfrm rot="5400000">
                <a:off x="683260" y="-683260"/>
                <a:ext cx="288290" cy="1654810"/>
              </a:xfrm>
              <a:prstGeom prst="wedgeRectCallout">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3" tIns="44821" rIns="89643" bIns="44821" numCol="1" spcCol="0" rtlCol="0" fromWordArt="0" anchor="ctr" anchorCtr="0" forceAA="0" compatLnSpc="1">
                <a:prstTxWarp prst="textNoShape">
                  <a:avLst/>
                </a:prstTxWarp>
                <a:noAutofit/>
              </a:bodyPr>
              <a:lstStyle/>
              <a:p>
                <a:pPr algn="ctr" defTabSz="914437">
                  <a:lnSpc>
                    <a:spcPct val="107000"/>
                  </a:lnSpc>
                  <a:spcAft>
                    <a:spcPts val="784"/>
                  </a:spcAft>
                </a:pPr>
                <a:r>
                  <a:rPr lang="en-US" sz="1079">
                    <a:solidFill>
                      <a:srgbClr val="FFFFFF"/>
                    </a:solidFill>
                    <a:latin typeface="Segoe UI"/>
                    <a:ea typeface="Calibri" panose="020F0502020204030204" pitchFamily="34" charset="0"/>
                    <a:cs typeface="Times New Roman" panose="02020603050405020304" pitchFamily="18" charset="0"/>
                  </a:rPr>
                  <a:t> </a:t>
                </a:r>
              </a:p>
            </p:txBody>
          </p:sp>
          <p:sp>
            <p:nvSpPr>
              <p:cNvPr id="100" name="Rectangle 99"/>
              <p:cNvSpPr/>
              <p:nvPr/>
            </p:nvSpPr>
            <p:spPr>
              <a:xfrm>
                <a:off x="26035" y="31115"/>
                <a:ext cx="1504950" cy="238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3" tIns="44821" rIns="89643" bIns="44821" numCol="1" spcCol="0" rtlCol="0" fromWordArt="0" anchor="ctr" anchorCtr="0" forceAA="0" compatLnSpc="1">
                <a:prstTxWarp prst="textNoShape">
                  <a:avLst/>
                </a:prstTxWarp>
                <a:noAutofit/>
              </a:bodyPr>
              <a:lstStyle/>
              <a:p>
                <a:pPr algn="ctr" defTabSz="914437">
                  <a:lnSpc>
                    <a:spcPct val="107000"/>
                  </a:lnSpc>
                  <a:spcAft>
                    <a:spcPts val="784"/>
                  </a:spcAft>
                </a:pPr>
                <a:r>
                  <a:rPr lang="en-US" sz="1079">
                    <a:solidFill>
                      <a:srgbClr val="FFFFFF"/>
                    </a:solidFill>
                    <a:latin typeface="Segoe UI"/>
                    <a:ea typeface="Calibri" panose="020F0502020204030204" pitchFamily="34" charset="0"/>
                    <a:cs typeface="Times New Roman" panose="02020603050405020304" pitchFamily="18" charset="0"/>
                  </a:rPr>
                  <a:t>Hi Mahesh !</a:t>
                </a:r>
              </a:p>
            </p:txBody>
          </p:sp>
        </p:grpSp>
        <p:grpSp>
          <p:nvGrpSpPr>
            <p:cNvPr id="95" name="Group 94"/>
            <p:cNvGrpSpPr/>
            <p:nvPr/>
          </p:nvGrpSpPr>
          <p:grpSpPr>
            <a:xfrm>
              <a:off x="380011" y="1662545"/>
              <a:ext cx="2248178" cy="1495424"/>
              <a:chOff x="-278" y="1"/>
              <a:chExt cx="2248178" cy="1495424"/>
            </a:xfrm>
            <a:solidFill>
              <a:schemeClr val="accent6">
                <a:lumMod val="75000"/>
              </a:schemeClr>
            </a:solidFill>
          </p:grpSpPr>
          <p:sp>
            <p:nvSpPr>
              <p:cNvPr id="97" name="Rectangular Callout 96"/>
              <p:cNvSpPr/>
              <p:nvPr/>
            </p:nvSpPr>
            <p:spPr>
              <a:xfrm rot="5400000">
                <a:off x="971169" y="-971446"/>
                <a:ext cx="288290" cy="2231183"/>
              </a:xfrm>
              <a:prstGeom prst="wedgeRectCallout">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3" tIns="44821" rIns="89643" bIns="44821" numCol="1" spcCol="0" rtlCol="0" fromWordArt="0" anchor="ctr" anchorCtr="0" forceAA="0" compatLnSpc="1">
                <a:prstTxWarp prst="textNoShape">
                  <a:avLst/>
                </a:prstTxWarp>
                <a:noAutofit/>
              </a:bodyPr>
              <a:lstStyle/>
              <a:p>
                <a:pPr algn="ctr" defTabSz="914437">
                  <a:lnSpc>
                    <a:spcPct val="107000"/>
                  </a:lnSpc>
                  <a:spcAft>
                    <a:spcPts val="784"/>
                  </a:spcAft>
                </a:pPr>
                <a:r>
                  <a:rPr lang="en-US" sz="1079">
                    <a:solidFill>
                      <a:srgbClr val="FFFFFF"/>
                    </a:solidFill>
                    <a:latin typeface="Segoe UI"/>
                    <a:ea typeface="Calibri" panose="020F0502020204030204" pitchFamily="34" charset="0"/>
                    <a:cs typeface="Times New Roman" panose="02020603050405020304" pitchFamily="18" charset="0"/>
                  </a:rPr>
                  <a:t> </a:t>
                </a:r>
              </a:p>
            </p:txBody>
          </p:sp>
          <p:sp>
            <p:nvSpPr>
              <p:cNvPr id="98" name="Rectangle 97"/>
              <p:cNvSpPr/>
              <p:nvPr/>
            </p:nvSpPr>
            <p:spPr>
              <a:xfrm>
                <a:off x="0" y="31115"/>
                <a:ext cx="2247900" cy="14643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3" tIns="44821" rIns="89643" bIns="44821" numCol="1" spcCol="0" rtlCol="0" fromWordArt="0" anchor="ctr" anchorCtr="0" forceAA="0" compatLnSpc="1">
                <a:prstTxWarp prst="textNoShape">
                  <a:avLst/>
                </a:prstTxWarp>
                <a:noAutofit/>
              </a:bodyPr>
              <a:lstStyle/>
              <a:p>
                <a:pPr defTabSz="914437">
                  <a:lnSpc>
                    <a:spcPct val="107000"/>
                  </a:lnSpc>
                  <a:spcAft>
                    <a:spcPts val="784"/>
                  </a:spcAft>
                </a:pPr>
                <a:r>
                  <a:rPr lang="en-US" sz="1079" dirty="0">
                    <a:solidFill>
                      <a:srgbClr val="FFFFFF"/>
                    </a:solidFill>
                    <a:latin typeface="Segoe UI"/>
                    <a:ea typeface="Calibri" panose="020F0502020204030204" pitchFamily="34" charset="0"/>
                    <a:cs typeface="Times New Roman" panose="02020603050405020304" pitchFamily="18" charset="0"/>
                  </a:rPr>
                  <a:t>We have found </a:t>
                </a:r>
              </a:p>
              <a:p>
                <a:pPr defTabSz="914437">
                  <a:lnSpc>
                    <a:spcPct val="107000"/>
                  </a:lnSpc>
                </a:pPr>
                <a:r>
                  <a:rPr lang="en-US" sz="1079" dirty="0">
                    <a:solidFill>
                      <a:srgbClr val="FFFFFF"/>
                    </a:solidFill>
                    <a:latin typeface="Segoe UI"/>
                    <a:ea typeface="Calibri" panose="020F0502020204030204" pitchFamily="34" charset="0"/>
                    <a:cs typeface="Times New Roman" panose="02020603050405020304" pitchFamily="18" charset="0"/>
                  </a:rPr>
                  <a:t>1. </a:t>
                </a:r>
                <a:r>
                  <a:rPr lang="en-US" sz="1079" u="sng" dirty="0">
                    <a:solidFill>
                      <a:srgbClr val="FFFFFF"/>
                    </a:solidFill>
                    <a:latin typeface="Segoe UI"/>
                    <a:ea typeface="Calibri" panose="020F0502020204030204" pitchFamily="34" charset="0"/>
                    <a:cs typeface="Times New Roman" panose="02020603050405020304" pitchFamily="18" charset="0"/>
                  </a:rPr>
                  <a:t>20 </a:t>
                </a:r>
                <a:r>
                  <a:rPr lang="en-US" sz="1079" dirty="0">
                    <a:solidFill>
                      <a:srgbClr val="FFFFFF"/>
                    </a:solidFill>
                    <a:latin typeface="Segoe UI"/>
                    <a:ea typeface="Calibri" panose="020F0502020204030204" pitchFamily="34" charset="0"/>
                    <a:cs typeface="Times New Roman" panose="02020603050405020304" pitchFamily="18" charset="0"/>
                  </a:rPr>
                  <a:t>Documents </a:t>
                </a:r>
              </a:p>
              <a:p>
                <a:pPr defTabSz="914437">
                  <a:lnSpc>
                    <a:spcPct val="107000"/>
                  </a:lnSpc>
                </a:pPr>
                <a:r>
                  <a:rPr lang="en-US" sz="1079" dirty="0">
                    <a:solidFill>
                      <a:srgbClr val="FFFFFF"/>
                    </a:solidFill>
                    <a:latin typeface="Segoe UI"/>
                    <a:ea typeface="Calibri" panose="020F0502020204030204" pitchFamily="34" charset="0"/>
                    <a:cs typeface="Times New Roman" panose="02020603050405020304" pitchFamily="18" charset="0"/>
                  </a:rPr>
                  <a:t>2. </a:t>
                </a:r>
                <a:r>
                  <a:rPr lang="en-US" sz="1079" u="sng" dirty="0">
                    <a:solidFill>
                      <a:srgbClr val="FFFFFF"/>
                    </a:solidFill>
                    <a:latin typeface="Segoe UI"/>
                    <a:ea typeface="Calibri" panose="020F0502020204030204" pitchFamily="34" charset="0"/>
                    <a:cs typeface="Times New Roman" panose="02020603050405020304" pitchFamily="18" charset="0"/>
                  </a:rPr>
                  <a:t>5</a:t>
                </a:r>
                <a:r>
                  <a:rPr lang="en-US" sz="1079" dirty="0">
                    <a:solidFill>
                      <a:srgbClr val="FFFFFF"/>
                    </a:solidFill>
                    <a:latin typeface="Segoe UI"/>
                    <a:ea typeface="Calibri" panose="020F0502020204030204" pitchFamily="34" charset="0"/>
                    <a:cs typeface="Times New Roman" panose="02020603050405020304" pitchFamily="18" charset="0"/>
                  </a:rPr>
                  <a:t> Power BI Dashboards (NLP)</a:t>
                </a:r>
              </a:p>
              <a:p>
                <a:pPr defTabSz="914437">
                  <a:lnSpc>
                    <a:spcPct val="107000"/>
                  </a:lnSpc>
                </a:pPr>
                <a:r>
                  <a:rPr lang="en-US" sz="1079" dirty="0">
                    <a:solidFill>
                      <a:srgbClr val="FFFFFF"/>
                    </a:solidFill>
                    <a:latin typeface="Segoe UI"/>
                    <a:ea typeface="Calibri" panose="020F0502020204030204" pitchFamily="34" charset="0"/>
                    <a:cs typeface="Times New Roman" panose="02020603050405020304" pitchFamily="18" charset="0"/>
                  </a:rPr>
                  <a:t>3. </a:t>
                </a:r>
                <a:r>
                  <a:rPr lang="en-US" sz="1079" u="sng" dirty="0">
                    <a:solidFill>
                      <a:srgbClr val="FFFFFF"/>
                    </a:solidFill>
                    <a:latin typeface="Segoe UI"/>
                    <a:ea typeface="Calibri" panose="020F0502020204030204" pitchFamily="34" charset="0"/>
                    <a:cs typeface="Times New Roman" panose="02020603050405020304" pitchFamily="18" charset="0"/>
                  </a:rPr>
                  <a:t>2</a:t>
                </a:r>
                <a:r>
                  <a:rPr lang="en-US" sz="1079" dirty="0">
                    <a:solidFill>
                      <a:srgbClr val="FFFFFF"/>
                    </a:solidFill>
                    <a:latin typeface="Segoe UI"/>
                    <a:ea typeface="Calibri" panose="020F0502020204030204" pitchFamily="34" charset="0"/>
                    <a:cs typeface="Times New Roman" panose="02020603050405020304" pitchFamily="18" charset="0"/>
                  </a:rPr>
                  <a:t> external links</a:t>
                </a:r>
              </a:p>
            </p:txBody>
          </p:sp>
        </p:grpSp>
        <p:sp>
          <p:nvSpPr>
            <p:cNvPr id="96" name="Rectangle 95"/>
            <p:cNvSpPr/>
            <p:nvPr/>
          </p:nvSpPr>
          <p:spPr>
            <a:xfrm>
              <a:off x="11876" y="3467595"/>
              <a:ext cx="3051959" cy="450223"/>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89643" tIns="44821" rIns="89643" bIns="44821" numCol="1" spcCol="0" rtlCol="0" fromWordArt="0" anchor="ctr" anchorCtr="0" forceAA="0" compatLnSpc="1">
              <a:prstTxWarp prst="textNoShape">
                <a:avLst/>
              </a:prstTxWarp>
              <a:noAutofit/>
            </a:bodyPr>
            <a:lstStyle/>
            <a:p>
              <a:pPr defTabSz="914437"/>
              <a:endParaRPr lang="en-US" sz="1765">
                <a:solidFill>
                  <a:srgbClr val="505050"/>
                </a:solidFill>
                <a:latin typeface="Segoe UI"/>
              </a:endParaRPr>
            </a:p>
          </p:txBody>
        </p:sp>
      </p:grpSp>
      <p:grpSp>
        <p:nvGrpSpPr>
          <p:cNvPr id="120" name="Group 119"/>
          <p:cNvGrpSpPr/>
          <p:nvPr/>
        </p:nvGrpSpPr>
        <p:grpSpPr>
          <a:xfrm>
            <a:off x="8933695" y="1838180"/>
            <a:ext cx="2459226" cy="721493"/>
            <a:chOff x="9201765" y="1033003"/>
            <a:chExt cx="2508538" cy="735961"/>
          </a:xfrm>
        </p:grpSpPr>
        <p:grpSp>
          <p:nvGrpSpPr>
            <p:cNvPr id="106" name="Group 105"/>
            <p:cNvGrpSpPr/>
            <p:nvPr/>
          </p:nvGrpSpPr>
          <p:grpSpPr>
            <a:xfrm>
              <a:off x="9201765" y="1033003"/>
              <a:ext cx="2423810" cy="735961"/>
              <a:chOff x="5088722" y="1835261"/>
              <a:chExt cx="1769220" cy="735961"/>
            </a:xfrm>
          </p:grpSpPr>
          <p:sp>
            <p:nvSpPr>
              <p:cNvPr id="118" name="Rectangle 117"/>
              <p:cNvSpPr/>
              <p:nvPr/>
            </p:nvSpPr>
            <p:spPr bwMode="auto">
              <a:xfrm>
                <a:off x="5088722" y="1835261"/>
                <a:ext cx="1769220" cy="723657"/>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defRPr/>
                </a:pPr>
                <a:endParaRPr lang="en-US" sz="1568" kern="0" dirty="0">
                  <a:gradFill>
                    <a:gsLst>
                      <a:gs pos="5439">
                        <a:srgbClr val="F8F8F8"/>
                      </a:gs>
                      <a:gs pos="10000">
                        <a:srgbClr val="F8F8F8"/>
                      </a:gs>
                    </a:gsLst>
                    <a:lin ang="5400000" scaled="0"/>
                  </a:gradFill>
                  <a:latin typeface="Segoe UI"/>
                </a:endParaRPr>
              </a:p>
            </p:txBody>
          </p:sp>
          <p:sp>
            <p:nvSpPr>
              <p:cNvPr id="119" name="Rectangle 118"/>
              <p:cNvSpPr/>
              <p:nvPr/>
            </p:nvSpPr>
            <p:spPr>
              <a:xfrm>
                <a:off x="5523748" y="2292462"/>
                <a:ext cx="1334194" cy="278760"/>
              </a:xfrm>
              <a:prstGeom prst="rect">
                <a:avLst/>
              </a:prstGeom>
            </p:spPr>
            <p:txBody>
              <a:bodyPr wrap="square">
                <a:spAutoFit/>
              </a:bodyPr>
              <a:lstStyle/>
              <a:p>
                <a:pPr defTabSz="896396">
                  <a:defRPr/>
                </a:pPr>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Interactive Analytics</a:t>
                </a:r>
                <a:endParaRPr lang="en-US" sz="1176" kern="0" dirty="0">
                  <a:gradFill>
                    <a:gsLst>
                      <a:gs pos="0">
                        <a:srgbClr val="FFFFFF"/>
                      </a:gs>
                      <a:gs pos="100000">
                        <a:srgbClr val="FFFFFF"/>
                      </a:gs>
                    </a:gsLst>
                    <a:lin ang="5400000" scaled="0"/>
                  </a:gradFill>
                  <a:latin typeface="Segoe UI"/>
                  <a:ea typeface="MS PGothic" panose="020B0600070205080204" pitchFamily="34" charset="-128"/>
                </a:endParaRPr>
              </a:p>
            </p:txBody>
          </p:sp>
        </p:grpSp>
        <p:grpSp>
          <p:nvGrpSpPr>
            <p:cNvPr id="107" name="Group 106"/>
            <p:cNvGrpSpPr/>
            <p:nvPr/>
          </p:nvGrpSpPr>
          <p:grpSpPr>
            <a:xfrm>
              <a:off x="9330691" y="1136917"/>
              <a:ext cx="1093955" cy="278760"/>
              <a:chOff x="10335701" y="395090"/>
              <a:chExt cx="1093955" cy="278760"/>
            </a:xfrm>
          </p:grpSpPr>
          <p:grpSp>
            <p:nvGrpSpPr>
              <p:cNvPr id="111" name="Group 110"/>
              <p:cNvGrpSpPr/>
              <p:nvPr/>
            </p:nvGrpSpPr>
            <p:grpSpPr>
              <a:xfrm>
                <a:off x="10335701" y="408158"/>
                <a:ext cx="399053" cy="255055"/>
                <a:chOff x="4481847" y="2708926"/>
                <a:chExt cx="673103" cy="430214"/>
              </a:xfrm>
              <a:solidFill>
                <a:schemeClr val="bg1"/>
              </a:solidFill>
            </p:grpSpPr>
            <p:sp>
              <p:nvSpPr>
                <p:cNvPr id="11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29" tIns="44816" rIns="89629" bIns="44816" numCol="1" anchor="t" anchorCtr="0" compatLnSpc="1">
                  <a:prstTxWarp prst="textNoShape">
                    <a:avLst/>
                  </a:prstTxWarp>
                </a:bodyPr>
                <a:lstStyle/>
                <a:p>
                  <a:pPr defTabSz="896396">
                    <a:defRPr/>
                  </a:pPr>
                  <a:endParaRPr lang="en-US" sz="1765" kern="0">
                    <a:solidFill>
                      <a:srgbClr val="FFFFFF"/>
                    </a:solidFill>
                    <a:latin typeface="Segoe UI"/>
                    <a:ea typeface="MS PGothic" panose="020B0600070205080204" pitchFamily="34" charset="-128"/>
                  </a:endParaRPr>
                </a:p>
              </p:txBody>
            </p:sp>
            <p:sp>
              <p:nvSpPr>
                <p:cNvPr id="11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29" tIns="44816" rIns="89629" bIns="44816" numCol="1" anchor="t" anchorCtr="0" compatLnSpc="1">
                  <a:prstTxWarp prst="textNoShape">
                    <a:avLst/>
                  </a:prstTxWarp>
                </a:bodyPr>
                <a:lstStyle/>
                <a:p>
                  <a:pPr defTabSz="896396">
                    <a:defRPr/>
                  </a:pPr>
                  <a:endParaRPr lang="en-US" sz="1765" kern="0">
                    <a:solidFill>
                      <a:srgbClr val="FFFFFF"/>
                    </a:solidFill>
                    <a:latin typeface="Segoe UI"/>
                    <a:ea typeface="MS PGothic" panose="020B0600070205080204" pitchFamily="34" charset="-128"/>
                  </a:endParaRPr>
                </a:p>
              </p:txBody>
            </p:sp>
            <p:sp>
              <p:nvSpPr>
                <p:cNvPr id="115"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29" tIns="44816" rIns="89629" bIns="44816" numCol="1" anchor="t" anchorCtr="0" compatLnSpc="1">
                  <a:prstTxWarp prst="textNoShape">
                    <a:avLst/>
                  </a:prstTxWarp>
                </a:bodyPr>
                <a:lstStyle/>
                <a:p>
                  <a:pPr defTabSz="896396">
                    <a:defRPr/>
                  </a:pPr>
                  <a:endParaRPr lang="en-US" sz="1765" kern="0">
                    <a:solidFill>
                      <a:srgbClr val="FFFFFF"/>
                    </a:solidFill>
                    <a:latin typeface="Segoe UI"/>
                    <a:ea typeface="MS PGothic" panose="020B0600070205080204" pitchFamily="34" charset="-128"/>
                  </a:endParaRPr>
                </a:p>
              </p:txBody>
            </p:sp>
            <p:sp>
              <p:nvSpPr>
                <p:cNvPr id="116"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29" tIns="44816" rIns="89629" bIns="44816" numCol="1" anchor="t" anchorCtr="0" compatLnSpc="1">
                  <a:prstTxWarp prst="textNoShape">
                    <a:avLst/>
                  </a:prstTxWarp>
                </a:bodyPr>
                <a:lstStyle/>
                <a:p>
                  <a:pPr defTabSz="896396">
                    <a:defRPr/>
                  </a:pPr>
                  <a:endParaRPr lang="en-US" sz="1765" kern="0">
                    <a:solidFill>
                      <a:srgbClr val="FFFFFF"/>
                    </a:solidFill>
                    <a:latin typeface="Segoe UI"/>
                    <a:ea typeface="MS PGothic" panose="020B0600070205080204" pitchFamily="34" charset="-128"/>
                  </a:endParaRPr>
                </a:p>
              </p:txBody>
            </p:sp>
            <p:sp>
              <p:nvSpPr>
                <p:cNvPr id="11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29" tIns="44816" rIns="89629" bIns="44816" numCol="1" anchor="t" anchorCtr="0" compatLnSpc="1">
                  <a:prstTxWarp prst="textNoShape">
                    <a:avLst/>
                  </a:prstTxWarp>
                </a:bodyPr>
                <a:lstStyle/>
                <a:p>
                  <a:pPr defTabSz="896396">
                    <a:defRPr/>
                  </a:pPr>
                  <a:endParaRPr lang="en-US" sz="1765" kern="0">
                    <a:solidFill>
                      <a:srgbClr val="FFFFFF"/>
                    </a:solidFill>
                    <a:latin typeface="Segoe UI"/>
                    <a:ea typeface="MS PGothic" panose="020B0600070205080204" pitchFamily="34" charset="-128"/>
                  </a:endParaRPr>
                </a:p>
              </p:txBody>
            </p:sp>
          </p:grpSp>
          <p:sp>
            <p:nvSpPr>
              <p:cNvPr id="112" name="Rectangle 111"/>
              <p:cNvSpPr/>
              <p:nvPr/>
            </p:nvSpPr>
            <p:spPr>
              <a:xfrm>
                <a:off x="10692794" y="395090"/>
                <a:ext cx="736862" cy="278760"/>
              </a:xfrm>
              <a:prstGeom prst="rect">
                <a:avLst/>
              </a:prstGeom>
            </p:spPr>
            <p:txBody>
              <a:bodyPr wrap="none">
                <a:spAutoFit/>
              </a:bodyPr>
              <a:lstStyle/>
              <a:p>
                <a:pPr defTabSz="896396">
                  <a:defRPr/>
                </a:pPr>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nvGrpSpPr>
            <p:cNvPr id="108" name="Group 107"/>
            <p:cNvGrpSpPr/>
            <p:nvPr/>
          </p:nvGrpSpPr>
          <p:grpSpPr>
            <a:xfrm>
              <a:off x="10485238" y="1108988"/>
              <a:ext cx="1225065" cy="334357"/>
              <a:chOff x="6651963" y="2409361"/>
              <a:chExt cx="1225065" cy="334357"/>
            </a:xfrm>
          </p:grpSpPr>
          <p:pic>
            <p:nvPicPr>
              <p:cNvPr id="109" name="Picture 4" descr="http://blog.jupyter.org/content/images/2015/02/jupyter-sq-text.png"/>
              <p:cNvPicPr>
                <a:picLocks noChangeAspect="1" noChangeArrowheads="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6651963" y="2409361"/>
                <a:ext cx="334357" cy="334357"/>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p:cNvSpPr/>
              <p:nvPr/>
            </p:nvSpPr>
            <p:spPr>
              <a:xfrm>
                <a:off x="6995160" y="2420739"/>
                <a:ext cx="881868" cy="278760"/>
              </a:xfrm>
              <a:prstGeom prst="rect">
                <a:avLst/>
              </a:prstGeom>
            </p:spPr>
            <p:txBody>
              <a:bodyPr wrap="none">
                <a:spAutoFit/>
              </a:bodyPr>
              <a:lstStyle/>
              <a:p>
                <a:pPr defTabSz="896396">
                  <a:defRPr/>
                </a:pPr>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Notebooks</a:t>
                </a:r>
              </a:p>
            </p:txBody>
          </p:sp>
        </p:grpSp>
      </p:grpSp>
      <p:cxnSp>
        <p:nvCxnSpPr>
          <p:cNvPr id="123" name="Straight Arrow Connector 122"/>
          <p:cNvCxnSpPr/>
          <p:nvPr/>
        </p:nvCxnSpPr>
        <p:spPr>
          <a:xfrm flipH="1" flipV="1">
            <a:off x="5237764" y="2871356"/>
            <a:ext cx="4579165" cy="4041"/>
          </a:xfrm>
          <a:prstGeom prst="straightConnector1">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124" name="Straight Connector 123"/>
          <p:cNvCxnSpPr/>
          <p:nvPr/>
        </p:nvCxnSpPr>
        <p:spPr>
          <a:xfrm>
            <a:off x="9140067" y="2397753"/>
            <a:ext cx="654288" cy="3230567"/>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flipV="1">
            <a:off x="9816930" y="2548860"/>
            <a:ext cx="1" cy="399521"/>
          </a:xfrm>
          <a:prstGeom prst="straightConnector1">
            <a:avLst/>
          </a:prstGeom>
          <a:ln>
            <a:headEnd type="none" w="lg" len="med"/>
            <a:tailEnd type="triangle" w="lg" len="med"/>
          </a:ln>
        </p:spPr>
        <p:style>
          <a:lnRef idx="1">
            <a:schemeClr val="accent2"/>
          </a:lnRef>
          <a:fillRef idx="0">
            <a:schemeClr val="accent2"/>
          </a:fillRef>
          <a:effectRef idx="0">
            <a:schemeClr val="accent2"/>
          </a:effectRef>
          <a:fontRef idx="minor">
            <a:schemeClr val="tx1"/>
          </a:fontRef>
        </p:style>
      </p:cxnSp>
      <p:sp>
        <p:nvSpPr>
          <p:cNvPr id="138" name="TextBox 137"/>
          <p:cNvSpPr txBox="1"/>
          <p:nvPr/>
        </p:nvSpPr>
        <p:spPr>
          <a:xfrm>
            <a:off x="8933692" y="1585331"/>
            <a:ext cx="2376163" cy="261940"/>
          </a:xfrm>
          <a:prstGeom prst="roundRect">
            <a:avLst/>
          </a:prstGeom>
          <a:solidFill>
            <a:schemeClr val="bg1"/>
          </a:solidFill>
          <a:ln>
            <a:solidFill>
              <a:schemeClr val="bg1"/>
            </a:solidFill>
          </a:ln>
        </p:spPr>
        <p:txBody>
          <a:bodyPr wrap="none" lIns="89629" tIns="44815" rIns="89629" bIns="44815" rtlCol="0" anchor="ctr">
            <a:noAutofit/>
          </a:bodyPr>
          <a:lstStyle/>
          <a:p>
            <a:pPr algn="ctr" defTabSz="914210">
              <a:lnSpc>
                <a:spcPct val="90000"/>
              </a:lnSpc>
              <a:spcAft>
                <a:spcPts val="600"/>
              </a:spcAft>
              <a:defRPr/>
            </a:pPr>
            <a:r>
              <a:rPr lang="en-US" sz="1568" kern="0" dirty="0">
                <a:solidFill>
                  <a:srgbClr val="FFFFFF">
                    <a:lumMod val="75000"/>
                    <a:lumOff val="25000"/>
                  </a:srgbClr>
                </a:solidFill>
                <a:latin typeface="Segoe UI"/>
              </a:rPr>
              <a:t>NLP </a:t>
            </a:r>
            <a:r>
              <a:rPr lang="en-US" sz="1176" kern="0" dirty="0">
                <a:solidFill>
                  <a:srgbClr val="FFFFFF">
                    <a:lumMod val="75000"/>
                    <a:lumOff val="25000"/>
                  </a:srgbClr>
                </a:solidFill>
                <a:latin typeface="Segoe UI"/>
              </a:rPr>
              <a:t>(Power BI)</a:t>
            </a:r>
          </a:p>
        </p:txBody>
      </p:sp>
      <p:sp>
        <p:nvSpPr>
          <p:cNvPr id="126" name="Title 1"/>
          <p:cNvSpPr txBox="1">
            <a:spLocks/>
          </p:cNvSpPr>
          <p:nvPr/>
        </p:nvSpPr>
        <p:spPr bwMode="auto">
          <a:xfrm>
            <a:off x="304800" y="1"/>
            <a:ext cx="11582400" cy="69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960" tIns="60960" rIns="60960" bIns="60960" numCol="1" anchor="ctr" anchorCtr="0" compatLnSpc="1">
            <a:prstTxWarp prst="textNoShape">
              <a:avLst/>
            </a:prstTxWarp>
          </a:bodyPr>
          <a:lstStyle>
            <a:lvl1pPr algn="l" rtl="0" eaLnBrk="0" fontAlgn="base" hangingPunct="0">
              <a:spcBef>
                <a:spcPct val="0"/>
              </a:spcBef>
              <a:spcAft>
                <a:spcPct val="0"/>
              </a:spcAft>
              <a:defRPr sz="1800">
                <a:solidFill>
                  <a:srgbClr val="00529B"/>
                </a:solidFill>
                <a:latin typeface="+mj-lt"/>
                <a:ea typeface="ＭＳ Ｐゴシック" pitchFamily="34" charset="-128"/>
                <a:cs typeface="Novecento wide Medium"/>
              </a:defRPr>
            </a:lvl1pPr>
            <a:lvl2pPr algn="l" rtl="0" eaLnBrk="0" fontAlgn="base" hangingPunct="0">
              <a:spcBef>
                <a:spcPct val="0"/>
              </a:spcBef>
              <a:spcAft>
                <a:spcPct val="0"/>
              </a:spcAft>
              <a:defRPr sz="1800">
                <a:solidFill>
                  <a:srgbClr val="00529B"/>
                </a:solidFill>
                <a:latin typeface="Arial" pitchFamily="34" charset="0"/>
                <a:ea typeface="ＭＳ Ｐゴシック" pitchFamily="34" charset="-128"/>
                <a:cs typeface="Novecento wide Medium" charset="0"/>
              </a:defRPr>
            </a:lvl2pPr>
            <a:lvl3pPr algn="l" rtl="0" eaLnBrk="0" fontAlgn="base" hangingPunct="0">
              <a:spcBef>
                <a:spcPct val="0"/>
              </a:spcBef>
              <a:spcAft>
                <a:spcPct val="0"/>
              </a:spcAft>
              <a:defRPr sz="1800">
                <a:solidFill>
                  <a:srgbClr val="00529B"/>
                </a:solidFill>
                <a:latin typeface="Arial" pitchFamily="34" charset="0"/>
                <a:ea typeface="ＭＳ Ｐゴシック" pitchFamily="34" charset="-128"/>
                <a:cs typeface="Novecento wide Medium" charset="0"/>
              </a:defRPr>
            </a:lvl3pPr>
            <a:lvl4pPr algn="l" rtl="0" eaLnBrk="0" fontAlgn="base" hangingPunct="0">
              <a:spcBef>
                <a:spcPct val="0"/>
              </a:spcBef>
              <a:spcAft>
                <a:spcPct val="0"/>
              </a:spcAft>
              <a:defRPr sz="1800">
                <a:solidFill>
                  <a:srgbClr val="00529B"/>
                </a:solidFill>
                <a:latin typeface="Arial" pitchFamily="34" charset="0"/>
                <a:ea typeface="ＭＳ Ｐゴシック" pitchFamily="34" charset="-128"/>
                <a:cs typeface="Novecento wide Medium" charset="0"/>
              </a:defRPr>
            </a:lvl4pPr>
            <a:lvl5pPr algn="l" rtl="0" eaLnBrk="0" fontAlgn="base" hangingPunct="0">
              <a:spcBef>
                <a:spcPct val="0"/>
              </a:spcBef>
              <a:spcAft>
                <a:spcPct val="0"/>
              </a:spcAft>
              <a:defRPr sz="1800">
                <a:solidFill>
                  <a:srgbClr val="00529B"/>
                </a:solidFill>
                <a:latin typeface="Arial" pitchFamily="34" charset="0"/>
                <a:ea typeface="ＭＳ Ｐゴシック" pitchFamily="34" charset="-128"/>
                <a:cs typeface="Novecento wide Medium" charset="0"/>
              </a:defRPr>
            </a:lvl5pPr>
            <a:lvl6pPr marL="342900" algn="l" rtl="0" fontAlgn="base">
              <a:spcBef>
                <a:spcPct val="0"/>
              </a:spcBef>
              <a:spcAft>
                <a:spcPct val="0"/>
              </a:spcAft>
              <a:defRPr sz="1800" b="1">
                <a:solidFill>
                  <a:schemeClr val="bg1"/>
                </a:solidFill>
                <a:latin typeface="Arial" charset="0"/>
              </a:defRPr>
            </a:lvl6pPr>
            <a:lvl7pPr marL="685800" algn="l" rtl="0" fontAlgn="base">
              <a:spcBef>
                <a:spcPct val="0"/>
              </a:spcBef>
              <a:spcAft>
                <a:spcPct val="0"/>
              </a:spcAft>
              <a:defRPr sz="1800" b="1">
                <a:solidFill>
                  <a:schemeClr val="bg1"/>
                </a:solidFill>
                <a:latin typeface="Arial" charset="0"/>
              </a:defRPr>
            </a:lvl7pPr>
            <a:lvl8pPr marL="1028700" algn="l" rtl="0" fontAlgn="base">
              <a:spcBef>
                <a:spcPct val="0"/>
              </a:spcBef>
              <a:spcAft>
                <a:spcPct val="0"/>
              </a:spcAft>
              <a:defRPr sz="1800" b="1">
                <a:solidFill>
                  <a:schemeClr val="bg1"/>
                </a:solidFill>
                <a:latin typeface="Arial" charset="0"/>
              </a:defRPr>
            </a:lvl8pPr>
            <a:lvl9pPr marL="1371600" algn="l" rtl="0" fontAlgn="base">
              <a:spcBef>
                <a:spcPct val="0"/>
              </a:spcBef>
              <a:spcAft>
                <a:spcPct val="0"/>
              </a:spcAft>
              <a:defRPr sz="1800" b="1">
                <a:solidFill>
                  <a:schemeClr val="bg1"/>
                </a:solidFill>
                <a:latin typeface="Arial" charset="0"/>
              </a:defRPr>
            </a:lvl9pPr>
          </a:lstStyle>
          <a:p>
            <a:pPr defTabSz="1219170">
              <a:defRPr/>
            </a:pPr>
            <a:r>
              <a:rPr lang="en-US" sz="2400" kern="0" dirty="0">
                <a:latin typeface="Arial"/>
              </a:rPr>
              <a:t>Proposed Solution</a:t>
            </a:r>
            <a:endParaRPr lang="en-US" sz="2400" kern="0" dirty="0">
              <a:latin typeface="Arial"/>
            </a:endParaRPr>
          </a:p>
        </p:txBody>
      </p:sp>
      <p:cxnSp>
        <p:nvCxnSpPr>
          <p:cNvPr id="11" name="Elbow Connector 10"/>
          <p:cNvCxnSpPr>
            <a:stCxn id="74" idx="11"/>
            <a:endCxn id="119" idx="2"/>
          </p:cNvCxnSpPr>
          <p:nvPr/>
        </p:nvCxnSpPr>
        <p:spPr>
          <a:xfrm flipV="1">
            <a:off x="7108427" y="2590495"/>
            <a:ext cx="3305480" cy="949339"/>
          </a:xfrm>
          <a:prstGeom prst="bentConnector2">
            <a:avLst/>
          </a:prstGeom>
          <a:ln w="9525" cap="flat" cmpd="sng" algn="ctr">
            <a:solidFill>
              <a:schemeClr val="accent2"/>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93630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7" grpId="0" animBg="1"/>
      <p:bldP spid="76" grpId="0" animBg="1"/>
      <p:bldP spid="77" grpId="0" animBg="1"/>
      <p:bldP spid="7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195031" y="80932"/>
            <a:ext cx="11652534" cy="7476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5198" spc="-100" dirty="0">
                <a:solidFill>
                  <a:srgbClr val="0070C0"/>
                </a:solidFill>
                <a:latin typeface="Segoe UI Light"/>
              </a:rPr>
              <a:t>CIS Example – Customer Churn Model</a:t>
            </a:r>
          </a:p>
        </p:txBody>
      </p:sp>
      <p:sp>
        <p:nvSpPr>
          <p:cNvPr id="112" name="Rectangle 111"/>
          <p:cNvSpPr/>
          <p:nvPr/>
        </p:nvSpPr>
        <p:spPr bwMode="auto">
          <a:xfrm>
            <a:off x="2659705" y="4748284"/>
            <a:ext cx="6723186" cy="1216236"/>
          </a:xfrm>
          <a:prstGeom prst="rect">
            <a:avLst/>
          </a:prstGeom>
          <a:solidFill>
            <a:srgbClr val="FFFFFF">
              <a:lumMod val="85000"/>
            </a:srgbClr>
          </a:solidFill>
          <a:ln w="9525" cap="flat" cmpd="sng" algn="ctr">
            <a:noFill/>
            <a:prstDash val="solid"/>
            <a:headEnd type="none" w="med" len="med"/>
            <a:tailEnd type="none" w="med" len="med"/>
          </a:ln>
          <a:effectLst/>
        </p:spPr>
        <p:txBody>
          <a:bodyPr lIns="91427" tIns="91427" rIns="34289" bIns="34289" rtlCol="0" anchor="ctr" anchorCtr="0"/>
          <a:lstStyle/>
          <a:p>
            <a:pPr algn="ctr" defTabSz="932227">
              <a:defRPr/>
            </a:pPr>
            <a:endParaRPr lang="en-US" sz="1600" kern="0" dirty="0">
              <a:solidFill>
                <a:srgbClr val="505050"/>
              </a:solidFill>
              <a:latin typeface="Segoe UI"/>
              <a:ea typeface="Segoe UI" pitchFamily="34" charset="0"/>
              <a:cs typeface="Segoe UI" pitchFamily="34" charset="0"/>
            </a:endParaRPr>
          </a:p>
        </p:txBody>
      </p:sp>
      <p:sp>
        <p:nvSpPr>
          <p:cNvPr id="114" name="TextBox 113"/>
          <p:cNvSpPr txBox="1"/>
          <p:nvPr/>
        </p:nvSpPr>
        <p:spPr>
          <a:xfrm>
            <a:off x="3004540" y="5603626"/>
            <a:ext cx="2197408" cy="489296"/>
          </a:xfrm>
          <a:prstGeom prst="rect">
            <a:avLst/>
          </a:prstGeom>
          <a:noFill/>
        </p:spPr>
        <p:txBody>
          <a:bodyPr wrap="square" lIns="182854" tIns="146284" rIns="182854" bIns="146284" rtlCol="0">
            <a:spAutoFit/>
          </a:bodyPr>
          <a:lstStyle/>
          <a:p>
            <a:pPr defTabSz="896386">
              <a:lnSpc>
                <a:spcPct val="90000"/>
              </a:lnSpc>
              <a:spcAft>
                <a:spcPts val="600"/>
              </a:spcAft>
              <a:defRPr/>
            </a:pPr>
            <a:r>
              <a:rPr lang="en-US" sz="1400" kern="0" dirty="0">
                <a:gradFill>
                  <a:gsLst>
                    <a:gs pos="2917">
                      <a:srgbClr val="505050"/>
                    </a:gs>
                    <a:gs pos="30000">
                      <a:srgbClr val="505050"/>
                    </a:gs>
                  </a:gsLst>
                  <a:lin ang="5400000" scaled="0"/>
                </a:gradFill>
                <a:latin typeface="Segoe UI"/>
              </a:rPr>
              <a:t>Azure Blob Storage</a:t>
            </a:r>
          </a:p>
        </p:txBody>
      </p:sp>
      <p:pic>
        <p:nvPicPr>
          <p:cNvPr id="113" name="Picture 1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4407" y="5556137"/>
            <a:ext cx="408383" cy="408383"/>
          </a:xfrm>
          <a:prstGeom prst="rect">
            <a:avLst/>
          </a:prstGeom>
        </p:spPr>
      </p:pic>
      <p:sp>
        <p:nvSpPr>
          <p:cNvPr id="115" name="Rectangle 114"/>
          <p:cNvSpPr/>
          <p:nvPr/>
        </p:nvSpPr>
        <p:spPr bwMode="auto">
          <a:xfrm>
            <a:off x="2659705" y="3301768"/>
            <a:ext cx="1643445" cy="1732048"/>
          </a:xfrm>
          <a:prstGeom prst="rect">
            <a:avLst/>
          </a:prstGeom>
          <a:solidFill>
            <a:srgbClr val="FFFFFF">
              <a:lumMod val="85000"/>
            </a:srgbClr>
          </a:solidFill>
          <a:ln w="9525" cap="flat" cmpd="sng" algn="ctr">
            <a:noFill/>
            <a:prstDash val="solid"/>
            <a:headEnd type="none" w="med" len="med"/>
            <a:tailEnd type="none" w="med" len="med"/>
          </a:ln>
          <a:effectLst/>
        </p:spPr>
        <p:txBody>
          <a:bodyPr lIns="91427" tIns="91427" rIns="34289" bIns="34289" rtlCol="0" anchor="ctr" anchorCtr="0"/>
          <a:lstStyle/>
          <a:p>
            <a:pPr algn="ctr" defTabSz="932227">
              <a:defRPr/>
            </a:pPr>
            <a:endParaRPr lang="en-US" sz="1600" kern="0" dirty="0">
              <a:solidFill>
                <a:srgbClr val="505050"/>
              </a:solidFill>
              <a:latin typeface="Segoe UI"/>
              <a:ea typeface="Segoe UI" pitchFamily="34" charset="0"/>
              <a:cs typeface="Segoe UI" pitchFamily="34" charset="0"/>
            </a:endParaRPr>
          </a:p>
        </p:txBody>
      </p:sp>
      <p:sp>
        <p:nvSpPr>
          <p:cNvPr id="116" name="Rectangle 115"/>
          <p:cNvSpPr/>
          <p:nvPr/>
        </p:nvSpPr>
        <p:spPr>
          <a:xfrm>
            <a:off x="2734408" y="3578084"/>
            <a:ext cx="1380040" cy="375020"/>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32418">
              <a:defRPr/>
            </a:pPr>
            <a:endParaRPr lang="en-US" sz="1199" kern="0" dirty="0">
              <a:solidFill>
                <a:prstClr val="black"/>
              </a:solidFill>
              <a:latin typeface="Segoe UI"/>
            </a:endParaRPr>
          </a:p>
        </p:txBody>
      </p:sp>
      <p:sp>
        <p:nvSpPr>
          <p:cNvPr id="117" name="Rectangle 116"/>
          <p:cNvSpPr/>
          <p:nvPr/>
        </p:nvSpPr>
        <p:spPr>
          <a:xfrm>
            <a:off x="2803110" y="3651276"/>
            <a:ext cx="1380040" cy="375020"/>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32418">
              <a:defRPr/>
            </a:pPr>
            <a:endParaRPr lang="en-US" sz="1199" kern="0" dirty="0">
              <a:solidFill>
                <a:prstClr val="black"/>
              </a:solidFill>
              <a:latin typeface="Segoe UI"/>
            </a:endParaRPr>
          </a:p>
        </p:txBody>
      </p:sp>
      <p:sp>
        <p:nvSpPr>
          <p:cNvPr id="118" name="Rectangle 117"/>
          <p:cNvSpPr/>
          <p:nvPr/>
        </p:nvSpPr>
        <p:spPr>
          <a:xfrm>
            <a:off x="2876891" y="3725440"/>
            <a:ext cx="1380040" cy="375020"/>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32418">
              <a:defRPr/>
            </a:pPr>
            <a:r>
              <a:rPr lang="en-US" sz="1199" kern="0" dirty="0">
                <a:solidFill>
                  <a:prstClr val="black"/>
                </a:solidFill>
                <a:latin typeface="Segoe UI"/>
              </a:rPr>
              <a:t>Call Log Files</a:t>
            </a:r>
          </a:p>
        </p:txBody>
      </p:sp>
      <p:sp>
        <p:nvSpPr>
          <p:cNvPr id="119" name="Rectangle 118"/>
          <p:cNvSpPr/>
          <p:nvPr/>
        </p:nvSpPr>
        <p:spPr>
          <a:xfrm>
            <a:off x="2779273" y="4298562"/>
            <a:ext cx="1427711" cy="375020"/>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32418">
              <a:defRPr/>
            </a:pPr>
            <a:r>
              <a:rPr lang="en-US" sz="1199" kern="0" dirty="0">
                <a:solidFill>
                  <a:prstClr val="black"/>
                </a:solidFill>
                <a:latin typeface="Segoe UI"/>
              </a:rPr>
              <a:t>Customer Table</a:t>
            </a:r>
          </a:p>
        </p:txBody>
      </p:sp>
      <p:cxnSp>
        <p:nvCxnSpPr>
          <p:cNvPr id="120" name="Elbow Connector 119"/>
          <p:cNvCxnSpPr>
            <a:endCxn id="119" idx="1"/>
          </p:cNvCxnSpPr>
          <p:nvPr/>
        </p:nvCxnSpPr>
        <p:spPr>
          <a:xfrm flipV="1">
            <a:off x="1841288" y="4486072"/>
            <a:ext cx="937985" cy="375864"/>
          </a:xfrm>
          <a:prstGeom prst="bentConnector3">
            <a:avLst/>
          </a:prstGeom>
          <a:noFill/>
          <a:ln w="9525" cap="flat" cmpd="sng" algn="ctr">
            <a:solidFill>
              <a:srgbClr val="505050"/>
            </a:solidFill>
            <a:prstDash val="dash"/>
            <a:headEnd type="none"/>
            <a:tailEnd type="triangle"/>
          </a:ln>
          <a:effectLst/>
        </p:spPr>
      </p:cxnSp>
      <p:cxnSp>
        <p:nvCxnSpPr>
          <p:cNvPr id="121" name="Straight Connector 120"/>
          <p:cNvCxnSpPr/>
          <p:nvPr/>
        </p:nvCxnSpPr>
        <p:spPr>
          <a:xfrm flipV="1">
            <a:off x="1687606" y="3838786"/>
            <a:ext cx="957033" cy="7617"/>
          </a:xfrm>
          <a:prstGeom prst="line">
            <a:avLst/>
          </a:prstGeom>
          <a:noFill/>
          <a:ln w="9525" cap="flat" cmpd="sng" algn="ctr">
            <a:solidFill>
              <a:srgbClr val="505050"/>
            </a:solidFill>
            <a:prstDash val="dash"/>
            <a:headEnd type="none"/>
            <a:tailEnd type="triangle"/>
          </a:ln>
          <a:effectLst/>
        </p:spPr>
      </p:cxnSp>
      <p:sp>
        <p:nvSpPr>
          <p:cNvPr id="124" name="Rectangle 123"/>
          <p:cNvSpPr/>
          <p:nvPr/>
        </p:nvSpPr>
        <p:spPr bwMode="auto">
          <a:xfrm>
            <a:off x="394446" y="4524177"/>
            <a:ext cx="1746721" cy="1221312"/>
          </a:xfrm>
          <a:prstGeom prst="rect">
            <a:avLst/>
          </a:prstGeom>
          <a:solidFill>
            <a:srgbClr val="FFFFFF">
              <a:lumMod val="85000"/>
            </a:srgbClr>
          </a:solidFill>
          <a:ln w="9525" cap="flat" cmpd="sng" algn="ctr">
            <a:noFill/>
            <a:prstDash val="solid"/>
            <a:headEnd type="none" w="med" len="med"/>
            <a:tailEnd type="none" w="med" len="med"/>
          </a:ln>
          <a:effectLst/>
        </p:spPr>
        <p:txBody>
          <a:bodyPr lIns="91427" tIns="91427" rIns="34289" bIns="34289" rtlCol="0" anchor="ctr" anchorCtr="0"/>
          <a:lstStyle/>
          <a:p>
            <a:pPr algn="ctr" defTabSz="932227">
              <a:defRPr/>
            </a:pPr>
            <a:endParaRPr lang="en-US" sz="1600" kern="0" dirty="0">
              <a:solidFill>
                <a:srgbClr val="505050"/>
              </a:solidFill>
              <a:latin typeface="Segoe UI"/>
              <a:ea typeface="Segoe UI" pitchFamily="34" charset="0"/>
              <a:cs typeface="Segoe UI" pitchFamily="34" charset="0"/>
            </a:endParaRPr>
          </a:p>
        </p:txBody>
      </p:sp>
      <p:sp>
        <p:nvSpPr>
          <p:cNvPr id="125" name="TextBox 124"/>
          <p:cNvSpPr txBox="1"/>
          <p:nvPr/>
        </p:nvSpPr>
        <p:spPr>
          <a:xfrm>
            <a:off x="422466" y="4966711"/>
            <a:ext cx="1760318" cy="758574"/>
          </a:xfrm>
          <a:prstGeom prst="rect">
            <a:avLst/>
          </a:prstGeom>
          <a:noFill/>
        </p:spPr>
        <p:txBody>
          <a:bodyPr wrap="square" lIns="182854" tIns="146284" rIns="182854" bIns="146284" rtlCol="0">
            <a:spAutoFit/>
          </a:bodyPr>
          <a:lstStyle/>
          <a:p>
            <a:pPr defTabSz="896386">
              <a:lnSpc>
                <a:spcPct val="90000"/>
              </a:lnSpc>
              <a:spcAft>
                <a:spcPts val="600"/>
              </a:spcAft>
              <a:defRPr/>
            </a:pPr>
            <a:r>
              <a:rPr lang="en-US" sz="1400" kern="0" dirty="0">
                <a:gradFill>
                  <a:gsLst>
                    <a:gs pos="2917">
                      <a:srgbClr val="505050"/>
                    </a:gs>
                    <a:gs pos="30000">
                      <a:srgbClr val="505050"/>
                    </a:gs>
                  </a:gsLst>
                  <a:lin ang="5400000" scaled="0"/>
                </a:gradFill>
                <a:latin typeface="Segoe UI"/>
              </a:rPr>
              <a:t>On Premises </a:t>
            </a:r>
          </a:p>
          <a:p>
            <a:pPr defTabSz="896386">
              <a:lnSpc>
                <a:spcPct val="90000"/>
              </a:lnSpc>
              <a:spcAft>
                <a:spcPts val="600"/>
              </a:spcAft>
              <a:defRPr/>
            </a:pPr>
            <a:r>
              <a:rPr lang="en-US" sz="1400" kern="0" dirty="0">
                <a:gradFill>
                  <a:gsLst>
                    <a:gs pos="2917">
                      <a:srgbClr val="505050"/>
                    </a:gs>
                    <a:gs pos="30000">
                      <a:srgbClr val="505050"/>
                    </a:gs>
                  </a:gsLst>
                  <a:lin ang="5400000" scaled="0"/>
                </a:gradFill>
                <a:latin typeface="Segoe UI"/>
              </a:rPr>
              <a:t>Data Mart</a:t>
            </a:r>
          </a:p>
        </p:txBody>
      </p:sp>
      <p:sp>
        <p:nvSpPr>
          <p:cNvPr id="126" name="Rectangle 125"/>
          <p:cNvSpPr/>
          <p:nvPr/>
        </p:nvSpPr>
        <p:spPr>
          <a:xfrm>
            <a:off x="586492" y="3680791"/>
            <a:ext cx="1071478" cy="375020"/>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32418">
              <a:defRPr/>
            </a:pPr>
            <a:r>
              <a:rPr lang="en-US" sz="1199" kern="0" dirty="0">
                <a:solidFill>
                  <a:prstClr val="black"/>
                </a:solidFill>
                <a:latin typeface="Segoe UI"/>
              </a:rPr>
              <a:t>Call Log Files</a:t>
            </a:r>
          </a:p>
        </p:txBody>
      </p:sp>
      <p:grpSp>
        <p:nvGrpSpPr>
          <p:cNvPr id="127" name="Group 126"/>
          <p:cNvGrpSpPr/>
          <p:nvPr/>
        </p:nvGrpSpPr>
        <p:grpSpPr>
          <a:xfrm>
            <a:off x="373625" y="3238249"/>
            <a:ext cx="307870" cy="747021"/>
            <a:chOff x="646394" y="1973262"/>
            <a:chExt cx="434136" cy="969472"/>
          </a:xfrm>
        </p:grpSpPr>
        <p:sp>
          <p:nvSpPr>
            <p:cNvPr id="129" name="Flowchart: Connector 128"/>
            <p:cNvSpPr/>
            <p:nvPr/>
          </p:nvSpPr>
          <p:spPr bwMode="auto">
            <a:xfrm>
              <a:off x="722593" y="2333134"/>
              <a:ext cx="195122" cy="195122"/>
            </a:xfrm>
            <a:prstGeom prst="flowChartConnector">
              <a:avLst/>
            </a:prstGeom>
            <a:solidFill>
              <a:srgbClr val="FFFFFF">
                <a:lumMod val="50000"/>
              </a:srgbClr>
            </a:solidFill>
            <a:ln w="9525" cap="flat" cmpd="sng" algn="ctr">
              <a:noFill/>
              <a:prstDash val="solid"/>
              <a:headEnd type="none" w="med" len="med"/>
              <a:tailEnd type="none" w="med" len="med"/>
            </a:ln>
            <a:effectLst/>
          </p:spPr>
          <p:txBody>
            <a:bodyPr lIns="89642" tIns="89642" rIns="33620" bIns="33620" rtlCol="0" anchor="b" anchorCtr="0"/>
            <a:lstStyle/>
            <a:p>
              <a:pPr algn="ctr" defTabSz="914038">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0" name="Straight Connector 129"/>
            <p:cNvCxnSpPr>
              <a:stCxn id="129" idx="3"/>
            </p:cNvCxnSpPr>
            <p:nvPr/>
          </p:nvCxnSpPr>
          <p:spPr>
            <a:xfrm flipH="1">
              <a:off x="646394" y="2499681"/>
              <a:ext cx="104774" cy="443053"/>
            </a:xfrm>
            <a:prstGeom prst="line">
              <a:avLst/>
            </a:prstGeom>
            <a:noFill/>
            <a:ln w="38100" cap="flat" cmpd="sng" algn="ctr">
              <a:solidFill>
                <a:srgbClr val="FFFFFF">
                  <a:lumMod val="65000"/>
                </a:srgbClr>
              </a:solidFill>
              <a:prstDash val="solid"/>
              <a:headEnd type="none"/>
              <a:tailEnd type="none"/>
            </a:ln>
            <a:effectLst/>
          </p:spPr>
        </p:cxnSp>
        <p:cxnSp>
          <p:nvCxnSpPr>
            <p:cNvPr id="131" name="Straight Connector 130"/>
            <p:cNvCxnSpPr/>
            <p:nvPr/>
          </p:nvCxnSpPr>
          <p:spPr>
            <a:xfrm>
              <a:off x="884237" y="2494778"/>
              <a:ext cx="109678" cy="414478"/>
            </a:xfrm>
            <a:prstGeom prst="line">
              <a:avLst/>
            </a:prstGeom>
            <a:noFill/>
            <a:ln w="38100" cap="flat" cmpd="sng" algn="ctr">
              <a:solidFill>
                <a:srgbClr val="FFFFFF">
                  <a:lumMod val="65000"/>
                </a:srgbClr>
              </a:solidFill>
              <a:prstDash val="solid"/>
              <a:headEnd type="none"/>
              <a:tailEnd type="none"/>
            </a:ln>
            <a:effectLst/>
          </p:spPr>
        </p:cxnSp>
        <p:cxnSp>
          <p:nvCxnSpPr>
            <p:cNvPr id="132" name="Straight Connector 131"/>
            <p:cNvCxnSpPr/>
            <p:nvPr/>
          </p:nvCxnSpPr>
          <p:spPr>
            <a:xfrm>
              <a:off x="722593" y="26806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3" name="Straight Connector 132"/>
            <p:cNvCxnSpPr/>
            <p:nvPr/>
          </p:nvCxnSpPr>
          <p:spPr>
            <a:xfrm>
              <a:off x="722593" y="2604456"/>
              <a:ext cx="195122" cy="0"/>
            </a:xfrm>
            <a:prstGeom prst="line">
              <a:avLst/>
            </a:prstGeom>
            <a:noFill/>
            <a:ln w="9525" cap="flat" cmpd="sng" algn="ctr">
              <a:solidFill>
                <a:srgbClr val="FFFFFF">
                  <a:lumMod val="65000"/>
                </a:srgbClr>
              </a:solidFill>
              <a:prstDash val="solid"/>
              <a:headEnd type="none"/>
              <a:tailEnd type="none"/>
            </a:ln>
            <a:effectLst/>
          </p:spPr>
        </p:cxnSp>
        <p:cxnSp>
          <p:nvCxnSpPr>
            <p:cNvPr id="134" name="Straight Connector 133"/>
            <p:cNvCxnSpPr/>
            <p:nvPr/>
          </p:nvCxnSpPr>
          <p:spPr>
            <a:xfrm flipV="1">
              <a:off x="884237" y="2071056"/>
              <a:ext cx="33478" cy="152400"/>
            </a:xfrm>
            <a:prstGeom prst="line">
              <a:avLst/>
            </a:prstGeom>
            <a:noFill/>
            <a:ln w="9525" cap="flat" cmpd="sng" algn="ctr">
              <a:solidFill>
                <a:srgbClr val="505050"/>
              </a:solidFill>
              <a:prstDash val="solid"/>
              <a:headEnd type="none"/>
              <a:tailEnd type="none"/>
            </a:ln>
            <a:effectLst/>
          </p:spPr>
        </p:cxnSp>
        <p:cxnSp>
          <p:nvCxnSpPr>
            <p:cNvPr id="135" name="Straight Connector 134"/>
            <p:cNvCxnSpPr/>
            <p:nvPr/>
          </p:nvCxnSpPr>
          <p:spPr>
            <a:xfrm flipV="1">
              <a:off x="993915" y="1973262"/>
              <a:ext cx="33478" cy="152400"/>
            </a:xfrm>
            <a:prstGeom prst="line">
              <a:avLst/>
            </a:prstGeom>
            <a:noFill/>
            <a:ln w="9525" cap="flat" cmpd="sng" algn="ctr">
              <a:solidFill>
                <a:srgbClr val="505050"/>
              </a:solidFill>
              <a:prstDash val="solid"/>
              <a:headEnd type="none"/>
              <a:tailEnd type="none"/>
            </a:ln>
            <a:effectLst/>
          </p:spPr>
        </p:cxnSp>
        <p:cxnSp>
          <p:nvCxnSpPr>
            <p:cNvPr id="136" name="Straight Connector 135"/>
            <p:cNvCxnSpPr/>
            <p:nvPr/>
          </p:nvCxnSpPr>
          <p:spPr>
            <a:xfrm flipH="1" flipV="1">
              <a:off x="917715" y="2071056"/>
              <a:ext cx="92939" cy="54606"/>
            </a:xfrm>
            <a:prstGeom prst="line">
              <a:avLst/>
            </a:prstGeom>
            <a:noFill/>
            <a:ln w="9525" cap="flat" cmpd="sng" algn="ctr">
              <a:solidFill>
                <a:srgbClr val="505050"/>
              </a:solidFill>
              <a:prstDash val="solid"/>
              <a:headEnd type="none"/>
              <a:tailEnd type="none"/>
            </a:ln>
            <a:effectLst/>
          </p:spPr>
        </p:cxnSp>
        <p:cxnSp>
          <p:nvCxnSpPr>
            <p:cNvPr id="137" name="Straight Connector 136"/>
            <p:cNvCxnSpPr/>
            <p:nvPr/>
          </p:nvCxnSpPr>
          <p:spPr>
            <a:xfrm flipV="1">
              <a:off x="937374" y="2173381"/>
              <a:ext cx="33478" cy="152400"/>
            </a:xfrm>
            <a:prstGeom prst="line">
              <a:avLst/>
            </a:prstGeom>
            <a:noFill/>
            <a:ln w="9525" cap="flat" cmpd="sng" algn="ctr">
              <a:solidFill>
                <a:srgbClr val="505050"/>
              </a:solidFill>
              <a:prstDash val="solid"/>
              <a:headEnd type="none"/>
              <a:tailEnd type="none"/>
            </a:ln>
            <a:effectLst/>
          </p:spPr>
        </p:cxnSp>
        <p:cxnSp>
          <p:nvCxnSpPr>
            <p:cNvPr id="138" name="Straight Connector 137"/>
            <p:cNvCxnSpPr/>
            <p:nvPr/>
          </p:nvCxnSpPr>
          <p:spPr>
            <a:xfrm flipV="1">
              <a:off x="1047052" y="2075587"/>
              <a:ext cx="33478" cy="152400"/>
            </a:xfrm>
            <a:prstGeom prst="line">
              <a:avLst/>
            </a:prstGeom>
            <a:noFill/>
            <a:ln w="9525" cap="flat" cmpd="sng" algn="ctr">
              <a:solidFill>
                <a:srgbClr val="505050"/>
              </a:solidFill>
              <a:prstDash val="solid"/>
              <a:headEnd type="none"/>
              <a:tailEnd type="none"/>
            </a:ln>
            <a:effectLst/>
          </p:spPr>
        </p:cxnSp>
        <p:cxnSp>
          <p:nvCxnSpPr>
            <p:cNvPr id="139" name="Straight Connector 138"/>
            <p:cNvCxnSpPr/>
            <p:nvPr/>
          </p:nvCxnSpPr>
          <p:spPr>
            <a:xfrm flipH="1" flipV="1">
              <a:off x="970852" y="2173381"/>
              <a:ext cx="92939" cy="54606"/>
            </a:xfrm>
            <a:prstGeom prst="line">
              <a:avLst/>
            </a:prstGeom>
            <a:noFill/>
            <a:ln w="9525" cap="flat" cmpd="sng" algn="ctr">
              <a:solidFill>
                <a:srgbClr val="505050"/>
              </a:solidFill>
              <a:prstDash val="solid"/>
              <a:headEnd type="none"/>
              <a:tailEnd type="none"/>
            </a:ln>
            <a:effectLst/>
          </p:spPr>
        </p:cxnSp>
      </p:grpSp>
      <p:sp>
        <p:nvSpPr>
          <p:cNvPr id="128" name="Rectangle 127"/>
          <p:cNvSpPr/>
          <p:nvPr/>
        </p:nvSpPr>
        <p:spPr>
          <a:xfrm>
            <a:off x="566441" y="4651918"/>
            <a:ext cx="1275918" cy="375020"/>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32418">
              <a:defRPr/>
            </a:pPr>
            <a:r>
              <a:rPr lang="en-US" sz="1199" kern="0" dirty="0">
                <a:solidFill>
                  <a:prstClr val="black"/>
                </a:solidFill>
                <a:latin typeface="Segoe UI"/>
              </a:rPr>
              <a:t>Customer Table</a:t>
            </a:r>
          </a:p>
        </p:txBody>
      </p:sp>
      <p:sp>
        <p:nvSpPr>
          <p:cNvPr id="141" name="Rectangle 140"/>
          <p:cNvSpPr/>
          <p:nvPr/>
        </p:nvSpPr>
        <p:spPr bwMode="auto">
          <a:xfrm>
            <a:off x="9550782" y="4748284"/>
            <a:ext cx="2041154" cy="1216236"/>
          </a:xfrm>
          <a:prstGeom prst="rect">
            <a:avLst/>
          </a:prstGeom>
          <a:solidFill>
            <a:srgbClr val="FFFFFF">
              <a:lumMod val="85000"/>
            </a:srgbClr>
          </a:solidFill>
          <a:ln w="9525" cap="flat" cmpd="sng" algn="ctr">
            <a:noFill/>
            <a:prstDash val="solid"/>
            <a:headEnd type="none" w="med" len="med"/>
            <a:tailEnd type="none" w="med" len="med"/>
          </a:ln>
          <a:effectLst/>
        </p:spPr>
        <p:txBody>
          <a:bodyPr lIns="91427" tIns="91427" rIns="34289" bIns="34289" rtlCol="0" anchor="ctr" anchorCtr="0"/>
          <a:lstStyle/>
          <a:p>
            <a:pPr algn="ctr" defTabSz="932227">
              <a:defRPr/>
            </a:pPr>
            <a:endParaRPr lang="en-US" sz="1600" kern="0" dirty="0">
              <a:solidFill>
                <a:srgbClr val="505050"/>
              </a:solidFill>
              <a:latin typeface="Segoe UI"/>
              <a:ea typeface="Segoe UI" pitchFamily="34" charset="0"/>
              <a:cs typeface="Segoe UI" pitchFamily="34" charset="0"/>
            </a:endParaRPr>
          </a:p>
        </p:txBody>
      </p:sp>
      <p:sp>
        <p:nvSpPr>
          <p:cNvPr id="142" name="TextBox 141"/>
          <p:cNvSpPr txBox="1"/>
          <p:nvPr/>
        </p:nvSpPr>
        <p:spPr>
          <a:xfrm>
            <a:off x="9920866" y="5603625"/>
            <a:ext cx="1180173" cy="489296"/>
          </a:xfrm>
          <a:prstGeom prst="rect">
            <a:avLst/>
          </a:prstGeom>
          <a:noFill/>
        </p:spPr>
        <p:txBody>
          <a:bodyPr wrap="square" lIns="182854" tIns="146284" rIns="182854" bIns="146284" rtlCol="0">
            <a:spAutoFit/>
          </a:bodyPr>
          <a:lstStyle/>
          <a:p>
            <a:pPr defTabSz="896386">
              <a:lnSpc>
                <a:spcPct val="90000"/>
              </a:lnSpc>
              <a:spcAft>
                <a:spcPts val="600"/>
              </a:spcAft>
              <a:defRPr/>
            </a:pPr>
            <a:r>
              <a:rPr lang="en-US" sz="1400" kern="0" dirty="0">
                <a:gradFill>
                  <a:gsLst>
                    <a:gs pos="2917">
                      <a:srgbClr val="505050"/>
                    </a:gs>
                    <a:gs pos="30000">
                      <a:srgbClr val="505050"/>
                    </a:gs>
                  </a:gsLst>
                  <a:lin ang="5400000" scaled="0"/>
                </a:gradFill>
                <a:latin typeface="Segoe UI"/>
              </a:rPr>
              <a:t>Azure DB</a:t>
            </a:r>
          </a:p>
        </p:txBody>
      </p:sp>
      <p:pic>
        <p:nvPicPr>
          <p:cNvPr id="143" name="Picture 1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573" y="5570006"/>
            <a:ext cx="381061" cy="381061"/>
          </a:xfrm>
          <a:prstGeom prst="rect">
            <a:avLst/>
          </a:prstGeom>
        </p:spPr>
      </p:pic>
      <p:cxnSp>
        <p:nvCxnSpPr>
          <p:cNvPr id="144" name="Straight Connector 143"/>
          <p:cNvCxnSpPr/>
          <p:nvPr/>
        </p:nvCxnSpPr>
        <p:spPr>
          <a:xfrm>
            <a:off x="9569897" y="4324519"/>
            <a:ext cx="537201" cy="83738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5" name="Rectangle 144"/>
          <p:cNvSpPr/>
          <p:nvPr/>
        </p:nvSpPr>
        <p:spPr>
          <a:xfrm>
            <a:off x="10135495" y="4942361"/>
            <a:ext cx="1040246" cy="578297"/>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32418">
              <a:defRPr/>
            </a:pPr>
            <a:r>
              <a:rPr lang="en-US" sz="1199" kern="0" dirty="0">
                <a:solidFill>
                  <a:prstClr val="black"/>
                </a:solidFill>
                <a:latin typeface="Segoe UI"/>
              </a:rPr>
              <a:t>Customer Churn Table</a:t>
            </a:r>
          </a:p>
        </p:txBody>
      </p:sp>
      <p:sp>
        <p:nvSpPr>
          <p:cNvPr id="146" name="Rounded Rectangle 145"/>
          <p:cNvSpPr/>
          <p:nvPr/>
        </p:nvSpPr>
        <p:spPr bwMode="auto">
          <a:xfrm>
            <a:off x="10279315" y="3556131"/>
            <a:ext cx="1377750" cy="743940"/>
          </a:xfrm>
          <a:prstGeom prst="roundRect">
            <a:avLst/>
          </a:prstGeom>
          <a:noFill/>
          <a:ln w="9525" cap="flat" cmpd="sng" algn="ctr">
            <a:solidFill>
              <a:srgbClr val="505050">
                <a:lumMod val="50000"/>
                <a:lumOff val="50000"/>
              </a:srgbClr>
            </a:solidFill>
            <a:prstDash val="solid"/>
            <a:headEnd type="none" w="med" len="med"/>
            <a:tailEnd type="none" w="med" len="med"/>
          </a:ln>
          <a:effectLst/>
        </p:spPr>
        <p:txBody>
          <a:bodyPr lIns="89642" tIns="89642" rIns="33620" bIns="33620" rtlCol="0" anchor="b" anchorCtr="0"/>
          <a:lstStyle/>
          <a:p>
            <a:pPr algn="ctr" defTabSz="914038">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TextBox 146"/>
          <p:cNvSpPr txBox="1"/>
          <p:nvPr/>
        </p:nvSpPr>
        <p:spPr>
          <a:xfrm>
            <a:off x="10591190" y="3696114"/>
            <a:ext cx="1256376" cy="66983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kern="0" dirty="0">
                <a:gradFill>
                  <a:gsLst>
                    <a:gs pos="2917">
                      <a:srgbClr val="505050"/>
                    </a:gs>
                    <a:gs pos="30000">
                      <a:srgbClr val="505050"/>
                    </a:gs>
                  </a:gsLst>
                  <a:lin ang="5400000" scaled="0"/>
                </a:gradFill>
                <a:latin typeface="Segoe UI"/>
              </a:rPr>
              <a:t>Act (Visualize)</a:t>
            </a:r>
          </a:p>
        </p:txBody>
      </p:sp>
      <p:pic>
        <p:nvPicPr>
          <p:cNvPr id="148" name="Picture 147"/>
          <p:cNvPicPr>
            <a:picLocks noChangeAspect="1"/>
          </p:cNvPicPr>
          <p:nvPr/>
        </p:nvPicPr>
        <p:blipFill>
          <a:blip r:embed="rId4"/>
          <a:stretch>
            <a:fillRect/>
          </a:stretch>
        </p:blipFill>
        <p:spPr>
          <a:xfrm>
            <a:off x="10359512" y="3772105"/>
            <a:ext cx="301447" cy="264283"/>
          </a:xfrm>
          <a:prstGeom prst="rect">
            <a:avLst/>
          </a:prstGeom>
        </p:spPr>
      </p:pic>
      <p:cxnSp>
        <p:nvCxnSpPr>
          <p:cNvPr id="149" name="Straight Arrow Connector 148"/>
          <p:cNvCxnSpPr/>
          <p:nvPr/>
        </p:nvCxnSpPr>
        <p:spPr>
          <a:xfrm flipV="1">
            <a:off x="10698506" y="4355964"/>
            <a:ext cx="0" cy="523075"/>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1" name="Rectangle 160"/>
          <p:cNvSpPr/>
          <p:nvPr/>
        </p:nvSpPr>
        <p:spPr bwMode="auto">
          <a:xfrm>
            <a:off x="4443488" y="3301768"/>
            <a:ext cx="5692007" cy="1242838"/>
          </a:xfrm>
          <a:prstGeom prst="rect">
            <a:avLst/>
          </a:prstGeom>
          <a:noFill/>
          <a:ln w="25400" cap="flat" cmpd="sng" algn="ctr">
            <a:solidFill>
              <a:srgbClr val="0078D7">
                <a:lumMod val="75000"/>
              </a:srgbClr>
            </a:solidFill>
            <a:prstDash val="solid"/>
            <a:headEnd type="none" w="med" len="med"/>
            <a:tailEnd type="none" w="med" len="med"/>
          </a:ln>
          <a:effectLst/>
        </p:spPr>
        <p:txBody>
          <a:bodyPr lIns="89642" tIns="89642" rIns="33620" bIns="33620" rtlCol="0" anchor="b" anchorCtr="0"/>
          <a:lstStyle/>
          <a:p>
            <a:pPr algn="ctr" defTabSz="914038">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TextBox 192"/>
          <p:cNvSpPr txBox="1"/>
          <p:nvPr/>
        </p:nvSpPr>
        <p:spPr>
          <a:xfrm>
            <a:off x="418643" y="1086537"/>
            <a:ext cx="11178415" cy="853886"/>
          </a:xfrm>
          <a:prstGeom prst="rect">
            <a:avLst/>
          </a:prstGeom>
        </p:spPr>
        <p:style>
          <a:lnRef idx="2">
            <a:schemeClr val="accent4"/>
          </a:lnRef>
          <a:fillRef idx="1">
            <a:schemeClr val="lt1"/>
          </a:fillRef>
          <a:effectRef idx="0">
            <a:schemeClr val="accent4"/>
          </a:effectRef>
          <a:fontRef idx="minor">
            <a:schemeClr val="dk1"/>
          </a:fontRef>
        </p:style>
        <p:txBody>
          <a:bodyPr wrap="square" lIns="179285" tIns="143428" rIns="179285" bIns="143428" rtlCol="0">
            <a:spAutoFit/>
          </a:bodyPr>
          <a:lstStyle/>
          <a:p>
            <a:pPr defTabSz="896386">
              <a:lnSpc>
                <a:spcPct val="90000"/>
              </a:lnSpc>
              <a:spcAft>
                <a:spcPts val="588"/>
              </a:spcAft>
              <a:defRPr/>
            </a:pPr>
            <a:r>
              <a:rPr lang="en-US" sz="1765" kern="0" dirty="0">
                <a:solidFill>
                  <a:srgbClr val="B4009E">
                    <a:lumMod val="75000"/>
                  </a:srgbClr>
                </a:solidFill>
                <a:latin typeface="Segoe UI"/>
              </a:rPr>
              <a:t>Azure Data </a:t>
            </a:r>
          </a:p>
          <a:p>
            <a:pPr defTabSz="896386">
              <a:lnSpc>
                <a:spcPct val="90000"/>
              </a:lnSpc>
              <a:spcAft>
                <a:spcPts val="588"/>
              </a:spcAft>
              <a:defRPr/>
            </a:pPr>
            <a:r>
              <a:rPr lang="en-US" sz="1765" kern="0" dirty="0">
                <a:solidFill>
                  <a:srgbClr val="B4009E">
                    <a:lumMod val="75000"/>
                  </a:srgbClr>
                </a:solidFill>
                <a:latin typeface="Segoe UI"/>
              </a:rPr>
              <a:t>Factory:</a:t>
            </a:r>
          </a:p>
        </p:txBody>
      </p:sp>
      <p:sp>
        <p:nvSpPr>
          <p:cNvPr id="154" name="TextBox 153"/>
          <p:cNvSpPr txBox="1"/>
          <p:nvPr/>
        </p:nvSpPr>
        <p:spPr>
          <a:xfrm>
            <a:off x="5106679" y="1143370"/>
            <a:ext cx="2736451" cy="648444"/>
          </a:xfrm>
          <a:prstGeom prst="rect">
            <a:avLst/>
          </a:prstGeom>
          <a:noFill/>
        </p:spPr>
        <p:txBody>
          <a:bodyPr wrap="square" lIns="182854" tIns="146284" rIns="182854" bIns="146284" rtlCol="0">
            <a:spAutoFit/>
          </a:bodyPr>
          <a:lstStyle/>
          <a:p>
            <a:pPr defTabSz="896386">
              <a:lnSpc>
                <a:spcPct val="90000"/>
              </a:lnSpc>
              <a:defRPr/>
            </a:pPr>
            <a:r>
              <a:rPr lang="en-US" sz="1568" b="1" kern="0" dirty="0">
                <a:gradFill>
                  <a:gsLst>
                    <a:gs pos="2917">
                      <a:srgbClr val="505050"/>
                    </a:gs>
                    <a:gs pos="30000">
                      <a:srgbClr val="505050"/>
                    </a:gs>
                  </a:gsLst>
                  <a:lin ang="5400000" scaled="0"/>
                </a:gradFill>
                <a:latin typeface="Segoe UI"/>
              </a:rPr>
              <a:t>Activity</a:t>
            </a:r>
            <a:r>
              <a:rPr lang="en-US" sz="1568" kern="0" dirty="0">
                <a:gradFill>
                  <a:gsLst>
                    <a:gs pos="2917">
                      <a:srgbClr val="505050"/>
                    </a:gs>
                    <a:gs pos="30000">
                      <a:srgbClr val="505050"/>
                    </a:gs>
                  </a:gsLst>
                  <a:lin ang="5400000" scaled="0"/>
                </a:gradFill>
                <a:latin typeface="Segoe UI"/>
              </a:rPr>
              <a:t>: a processing step </a:t>
            </a:r>
          </a:p>
          <a:p>
            <a:pPr defTabSz="896386">
              <a:lnSpc>
                <a:spcPct val="90000"/>
              </a:lnSpc>
              <a:defRPr/>
            </a:pPr>
            <a:r>
              <a:rPr lang="en-US" sz="882" kern="0" dirty="0">
                <a:gradFill>
                  <a:gsLst>
                    <a:gs pos="2917">
                      <a:srgbClr val="505050"/>
                    </a:gs>
                    <a:gs pos="30000">
                      <a:srgbClr val="505050"/>
                    </a:gs>
                  </a:gsLst>
                  <a:lin ang="5400000" scaled="0"/>
                </a:gradFill>
                <a:latin typeface="Segoe UI"/>
              </a:rPr>
              <a:t>(Hadoop job, custom code, ML model, etc)</a:t>
            </a:r>
          </a:p>
        </p:txBody>
      </p:sp>
      <p:pic>
        <p:nvPicPr>
          <p:cNvPr id="158" name="Picture 157"/>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831688" y="1263400"/>
            <a:ext cx="408383" cy="408383"/>
          </a:xfrm>
          <a:prstGeom prst="rect">
            <a:avLst/>
          </a:prstGeom>
        </p:spPr>
      </p:pic>
      <p:pic>
        <p:nvPicPr>
          <p:cNvPr id="122" name="Picture 121"/>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75082" y="1263400"/>
            <a:ext cx="408383" cy="408383"/>
          </a:xfrm>
          <a:prstGeom prst="rect">
            <a:avLst/>
          </a:prstGeom>
        </p:spPr>
      </p:pic>
      <p:sp>
        <p:nvSpPr>
          <p:cNvPr id="150" name="TextBox 149"/>
          <p:cNvSpPr txBox="1"/>
          <p:nvPr/>
        </p:nvSpPr>
        <p:spPr>
          <a:xfrm>
            <a:off x="2883439" y="1143370"/>
            <a:ext cx="1302467" cy="757066"/>
          </a:xfrm>
          <a:prstGeom prst="rect">
            <a:avLst/>
          </a:prstGeom>
          <a:noFill/>
        </p:spPr>
        <p:txBody>
          <a:bodyPr wrap="square" lIns="182854" tIns="146284" rIns="182854" bIns="146284" rtlCol="0">
            <a:spAutoFit/>
          </a:bodyPr>
          <a:lstStyle/>
          <a:p>
            <a:pPr defTabSz="896386">
              <a:lnSpc>
                <a:spcPct val="90000"/>
              </a:lnSpc>
              <a:defRPr/>
            </a:pPr>
            <a:r>
              <a:rPr lang="en-US" sz="1568" b="1" kern="0" dirty="0">
                <a:gradFill>
                  <a:gsLst>
                    <a:gs pos="2917">
                      <a:srgbClr val="505050"/>
                    </a:gs>
                    <a:gs pos="30000">
                      <a:srgbClr val="505050"/>
                    </a:gs>
                  </a:gsLst>
                  <a:lin ang="5400000" scaled="0"/>
                </a:gradFill>
                <a:latin typeface="Segoe UI"/>
              </a:rPr>
              <a:t>Data Set</a:t>
            </a:r>
          </a:p>
          <a:p>
            <a:pPr defTabSz="896386">
              <a:lnSpc>
                <a:spcPct val="90000"/>
              </a:lnSpc>
              <a:defRPr/>
            </a:pPr>
            <a:r>
              <a:rPr lang="en-US" sz="882" kern="0" dirty="0">
                <a:gradFill>
                  <a:gsLst>
                    <a:gs pos="2917">
                      <a:srgbClr val="505050"/>
                    </a:gs>
                    <a:gs pos="30000">
                      <a:srgbClr val="505050"/>
                    </a:gs>
                  </a:gsLst>
                  <a:lin ang="5400000" scaled="0"/>
                </a:gradFill>
                <a:latin typeface="Segoe UI"/>
              </a:rPr>
              <a:t>(Collection of files, DB table, etc)</a:t>
            </a:r>
          </a:p>
        </p:txBody>
      </p:sp>
      <p:sp>
        <p:nvSpPr>
          <p:cNvPr id="160" name="TextBox 159"/>
          <p:cNvSpPr txBox="1"/>
          <p:nvPr/>
        </p:nvSpPr>
        <p:spPr>
          <a:xfrm>
            <a:off x="8607223" y="1157551"/>
            <a:ext cx="2792624" cy="852109"/>
          </a:xfrm>
          <a:prstGeom prst="rect">
            <a:avLst/>
          </a:prstGeom>
          <a:noFill/>
        </p:spPr>
        <p:txBody>
          <a:bodyPr wrap="square" lIns="182854" tIns="146284" rIns="182854" bIns="146284" rtlCol="0">
            <a:spAutoFit/>
          </a:bodyPr>
          <a:lstStyle/>
          <a:p>
            <a:pPr defTabSz="896386">
              <a:lnSpc>
                <a:spcPct val="90000"/>
              </a:lnSpc>
              <a:defRPr/>
            </a:pPr>
            <a:r>
              <a:rPr lang="en-US" sz="1568" b="1" kern="0" dirty="0">
                <a:gradFill>
                  <a:gsLst>
                    <a:gs pos="2917">
                      <a:srgbClr val="505050"/>
                    </a:gs>
                    <a:gs pos="30000">
                      <a:srgbClr val="505050"/>
                    </a:gs>
                  </a:gsLst>
                  <a:lin ang="5400000" scaled="0"/>
                </a:gradFill>
                <a:latin typeface="Segoe UI"/>
              </a:rPr>
              <a:t>Pipeline</a:t>
            </a:r>
            <a:r>
              <a:rPr lang="en-US" sz="1568" kern="0" dirty="0">
                <a:gradFill>
                  <a:gsLst>
                    <a:gs pos="2917">
                      <a:srgbClr val="505050"/>
                    </a:gs>
                    <a:gs pos="30000">
                      <a:srgbClr val="505050"/>
                    </a:gs>
                  </a:gsLst>
                  <a:lin ang="5400000" scaled="0"/>
                </a:gradFill>
                <a:latin typeface="Segoe UI"/>
              </a:rPr>
              <a:t>: a logical group of activities</a:t>
            </a:r>
          </a:p>
          <a:p>
            <a:pPr defTabSz="896386">
              <a:lnSpc>
                <a:spcPct val="90000"/>
              </a:lnSpc>
              <a:defRPr/>
            </a:pPr>
            <a:endParaRPr lang="en-US" sz="882" kern="0" dirty="0">
              <a:gradFill>
                <a:gsLst>
                  <a:gs pos="2917">
                    <a:srgbClr val="505050"/>
                  </a:gs>
                  <a:gs pos="30000">
                    <a:srgbClr val="505050"/>
                  </a:gs>
                </a:gsLst>
                <a:lin ang="5400000" scaled="0"/>
              </a:gradFill>
              <a:latin typeface="Segoe UI"/>
            </a:endParaRPr>
          </a:p>
        </p:txBody>
      </p:sp>
      <p:pic>
        <p:nvPicPr>
          <p:cNvPr id="163" name="Picture 16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37062" y="1317711"/>
            <a:ext cx="408383" cy="408383"/>
          </a:xfrm>
          <a:prstGeom prst="rect">
            <a:avLst/>
          </a:prstGeom>
        </p:spPr>
      </p:pic>
      <p:sp>
        <p:nvSpPr>
          <p:cNvPr id="166" name="TextBox 165"/>
          <p:cNvSpPr txBox="1"/>
          <p:nvPr/>
        </p:nvSpPr>
        <p:spPr>
          <a:xfrm>
            <a:off x="410763" y="2532576"/>
            <a:ext cx="1718148" cy="53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rtlCol="0">
            <a:spAutoFit/>
          </a:bodyPr>
          <a:lstStyle/>
          <a:p>
            <a:pPr defTabSz="896386">
              <a:lnSpc>
                <a:spcPct val="90000"/>
              </a:lnSpc>
              <a:spcAft>
                <a:spcPts val="588"/>
              </a:spcAft>
              <a:defRPr/>
            </a:pPr>
            <a:r>
              <a:rPr lang="en-US" sz="1765" kern="0" dirty="0">
                <a:solidFill>
                  <a:srgbClr val="FFFFFF"/>
                </a:solidFill>
                <a:latin typeface="Segoe UI"/>
              </a:rPr>
              <a:t>Data Sources</a:t>
            </a:r>
          </a:p>
        </p:txBody>
      </p:sp>
      <p:sp>
        <p:nvSpPr>
          <p:cNvPr id="191" name="Rectangle 190"/>
          <p:cNvSpPr/>
          <p:nvPr/>
        </p:nvSpPr>
        <p:spPr>
          <a:xfrm>
            <a:off x="8236423" y="4952705"/>
            <a:ext cx="938530" cy="582603"/>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32418">
              <a:defRPr/>
            </a:pPr>
            <a:r>
              <a:rPr lang="en-US" sz="1199" kern="0" dirty="0">
                <a:solidFill>
                  <a:prstClr val="black"/>
                </a:solidFill>
                <a:latin typeface="Segoe UI"/>
              </a:rPr>
              <a:t>Customers Likely to Churn</a:t>
            </a:r>
          </a:p>
        </p:txBody>
      </p:sp>
      <p:sp>
        <p:nvSpPr>
          <p:cNvPr id="180" name="Rounded Rectangle 179"/>
          <p:cNvSpPr/>
          <p:nvPr/>
        </p:nvSpPr>
        <p:spPr bwMode="auto">
          <a:xfrm>
            <a:off x="6992425" y="3553051"/>
            <a:ext cx="1344637" cy="74394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89642" tIns="89642" rIns="33620" bIns="33620" rtlCol="0" anchor="b" anchorCtr="0"/>
          <a:lstStyle/>
          <a:p>
            <a:pPr algn="ctr" defTabSz="914038">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2" name="Picture 1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7217" y="3793482"/>
            <a:ext cx="307405" cy="307405"/>
          </a:xfrm>
          <a:prstGeom prst="rect">
            <a:avLst/>
          </a:prstGeom>
        </p:spPr>
      </p:pic>
      <p:cxnSp>
        <p:nvCxnSpPr>
          <p:cNvPr id="155" name="Straight Arrow Connector 154"/>
          <p:cNvCxnSpPr>
            <a:stCxn id="154" idx="2"/>
          </p:cNvCxnSpPr>
          <p:nvPr/>
        </p:nvCxnSpPr>
        <p:spPr>
          <a:xfrm flipH="1">
            <a:off x="5553355" y="1791814"/>
            <a:ext cx="921549" cy="1756926"/>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90" name="Rectangle 189"/>
          <p:cNvSpPr/>
          <p:nvPr/>
        </p:nvSpPr>
        <p:spPr>
          <a:xfrm>
            <a:off x="5867708" y="4957010"/>
            <a:ext cx="1040246" cy="578297"/>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p>
            <a:pPr algn="ctr" defTabSz="932418">
              <a:defRPr/>
            </a:pPr>
            <a:r>
              <a:rPr lang="en-US" sz="1199" kern="0" dirty="0">
                <a:solidFill>
                  <a:prstClr val="black"/>
                </a:solidFill>
                <a:latin typeface="Segoe UI"/>
              </a:rPr>
              <a:t>Customer Call Details</a:t>
            </a:r>
          </a:p>
        </p:txBody>
      </p:sp>
      <p:cxnSp>
        <p:nvCxnSpPr>
          <p:cNvPr id="184" name="Straight Connector 183"/>
          <p:cNvCxnSpPr>
            <a:stCxn id="177" idx="2"/>
            <a:endCxn id="190" idx="1"/>
          </p:cNvCxnSpPr>
          <p:nvPr/>
        </p:nvCxnSpPr>
        <p:spPr>
          <a:xfrm>
            <a:off x="5538432" y="4296991"/>
            <a:ext cx="329276" cy="949167"/>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6" name="Straight Arrow Connector 155"/>
          <p:cNvCxnSpPr>
            <a:stCxn id="154" idx="2"/>
            <a:endCxn id="180" idx="0"/>
          </p:cNvCxnSpPr>
          <p:nvPr/>
        </p:nvCxnSpPr>
        <p:spPr>
          <a:xfrm>
            <a:off x="6474904" y="1791814"/>
            <a:ext cx="1189839" cy="1761237"/>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81" name="TextBox 180"/>
          <p:cNvSpPr txBox="1"/>
          <p:nvPr/>
        </p:nvSpPr>
        <p:spPr>
          <a:xfrm>
            <a:off x="7291234" y="3713095"/>
            <a:ext cx="1044477"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kern="0" dirty="0">
                <a:gradFill>
                  <a:gsLst>
                    <a:gs pos="2917">
                      <a:srgbClr val="505050"/>
                    </a:gs>
                    <a:gs pos="30000">
                      <a:srgbClr val="505050"/>
                    </a:gs>
                  </a:gsLst>
                  <a:lin ang="5400000" scaled="0"/>
                </a:gradFill>
                <a:latin typeface="Segoe UI"/>
              </a:rPr>
              <a:t>Analyze </a:t>
            </a:r>
          </a:p>
        </p:txBody>
      </p:sp>
      <p:cxnSp>
        <p:nvCxnSpPr>
          <p:cNvPr id="185" name="Straight Arrow Connector 184"/>
          <p:cNvCxnSpPr>
            <a:stCxn id="190" idx="3"/>
          </p:cNvCxnSpPr>
          <p:nvPr/>
        </p:nvCxnSpPr>
        <p:spPr>
          <a:xfrm flipV="1">
            <a:off x="6907954" y="4314378"/>
            <a:ext cx="383279" cy="931781"/>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6" name="Straight Connector 185"/>
          <p:cNvCxnSpPr/>
          <p:nvPr/>
        </p:nvCxnSpPr>
        <p:spPr>
          <a:xfrm>
            <a:off x="7893036" y="4314377"/>
            <a:ext cx="329276" cy="847529"/>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7" name="Rounded Rectangle 186"/>
          <p:cNvSpPr/>
          <p:nvPr/>
        </p:nvSpPr>
        <p:spPr bwMode="auto">
          <a:xfrm>
            <a:off x="8792756" y="3551098"/>
            <a:ext cx="1038347" cy="74394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89642" tIns="89642" rIns="33620" bIns="33620" rtlCol="0" anchor="b" anchorCtr="0"/>
          <a:lstStyle/>
          <a:p>
            <a:pPr algn="ctr" defTabSz="914038">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p:cNvSpPr txBox="1"/>
          <p:nvPr/>
        </p:nvSpPr>
        <p:spPr>
          <a:xfrm>
            <a:off x="9091565" y="3711142"/>
            <a:ext cx="1044477" cy="479745"/>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kern="0" dirty="0">
                <a:gradFill>
                  <a:gsLst>
                    <a:gs pos="2917">
                      <a:srgbClr val="505050"/>
                    </a:gs>
                    <a:gs pos="30000">
                      <a:srgbClr val="505050"/>
                    </a:gs>
                  </a:gsLst>
                  <a:lin ang="5400000" scaled="0"/>
                </a:gradFill>
                <a:latin typeface="Segoe UI"/>
              </a:rPr>
              <a:t>Move</a:t>
            </a:r>
          </a:p>
        </p:txBody>
      </p:sp>
      <p:cxnSp>
        <p:nvCxnSpPr>
          <p:cNvPr id="189" name="Straight Arrow Connector 188"/>
          <p:cNvCxnSpPr>
            <a:endCxn id="187" idx="2"/>
          </p:cNvCxnSpPr>
          <p:nvPr/>
        </p:nvCxnSpPr>
        <p:spPr>
          <a:xfrm flipV="1">
            <a:off x="9189064" y="4295038"/>
            <a:ext cx="122866" cy="996343"/>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7" name="Rounded Rectangle 176"/>
          <p:cNvSpPr/>
          <p:nvPr/>
        </p:nvSpPr>
        <p:spPr bwMode="auto">
          <a:xfrm>
            <a:off x="4601958" y="3553051"/>
            <a:ext cx="1872946" cy="743940"/>
          </a:xfrm>
          <a:prstGeom prst="roundRect">
            <a:avLst/>
          </a:prstGeom>
          <a:solidFill>
            <a:srgbClr val="FFFFFF"/>
          </a:solidFill>
          <a:ln w="9525" cap="flat" cmpd="sng" algn="ctr">
            <a:solidFill>
              <a:srgbClr val="505050">
                <a:lumMod val="50000"/>
                <a:lumOff val="50000"/>
              </a:srgbClr>
            </a:solidFill>
            <a:prstDash val="solid"/>
            <a:headEnd type="none" w="med" len="med"/>
            <a:tailEnd type="none" w="med" len="med"/>
          </a:ln>
          <a:effectLst/>
        </p:spPr>
        <p:txBody>
          <a:bodyPr lIns="89642" tIns="89642" rIns="33620" bIns="33620" rtlCol="0" anchor="b" anchorCtr="0"/>
          <a:lstStyle/>
          <a:p>
            <a:pPr algn="ctr" defTabSz="914038">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8" name="Picture 1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00353" y="3697952"/>
            <a:ext cx="399306" cy="399306"/>
          </a:xfrm>
          <a:prstGeom prst="rect">
            <a:avLst/>
          </a:prstGeom>
        </p:spPr>
      </p:pic>
      <p:sp>
        <p:nvSpPr>
          <p:cNvPr id="179" name="TextBox 178"/>
          <p:cNvSpPr txBox="1"/>
          <p:nvPr/>
        </p:nvSpPr>
        <p:spPr>
          <a:xfrm>
            <a:off x="5042687" y="3588809"/>
            <a:ext cx="1576228" cy="66983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372" kern="0" dirty="0">
                <a:gradFill>
                  <a:gsLst>
                    <a:gs pos="2917">
                      <a:srgbClr val="505050"/>
                    </a:gs>
                    <a:gs pos="30000">
                      <a:srgbClr val="505050"/>
                    </a:gs>
                  </a:gsLst>
                  <a:lin ang="5400000" scaled="0"/>
                </a:gradFill>
                <a:latin typeface="Segoe UI"/>
              </a:rPr>
              <a:t>Transform, Combine, etc</a:t>
            </a:r>
          </a:p>
        </p:txBody>
      </p:sp>
      <p:cxnSp>
        <p:nvCxnSpPr>
          <p:cNvPr id="183" name="Elbow Connector 182"/>
          <p:cNvCxnSpPr>
            <a:endCxn id="177" idx="1"/>
          </p:cNvCxnSpPr>
          <p:nvPr/>
        </p:nvCxnSpPr>
        <p:spPr>
          <a:xfrm flipV="1">
            <a:off x="4214706" y="3925021"/>
            <a:ext cx="387253" cy="10966"/>
          </a:xfrm>
          <a:prstGeom prst="bentConnector3">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4" name="Straight Arrow Connector 173"/>
          <p:cNvCxnSpPr>
            <a:stCxn id="119" idx="3"/>
          </p:cNvCxnSpPr>
          <p:nvPr/>
        </p:nvCxnSpPr>
        <p:spPr>
          <a:xfrm flipV="1">
            <a:off x="4206985" y="4026296"/>
            <a:ext cx="394974" cy="459776"/>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2" name="Picture 1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8802" y="3803486"/>
            <a:ext cx="297401" cy="297401"/>
          </a:xfrm>
          <a:prstGeom prst="rect">
            <a:avLst/>
          </a:prstGeom>
        </p:spPr>
      </p:pic>
      <p:cxnSp>
        <p:nvCxnSpPr>
          <p:cNvPr id="157" name="Straight Arrow Connector 156"/>
          <p:cNvCxnSpPr>
            <a:stCxn id="154" idx="2"/>
          </p:cNvCxnSpPr>
          <p:nvPr/>
        </p:nvCxnSpPr>
        <p:spPr>
          <a:xfrm>
            <a:off x="6474905" y="1791814"/>
            <a:ext cx="2552598" cy="177737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2" name="Straight Arrow Connector 161"/>
          <p:cNvCxnSpPr/>
          <p:nvPr/>
        </p:nvCxnSpPr>
        <p:spPr>
          <a:xfrm flipH="1">
            <a:off x="9341608" y="1791814"/>
            <a:ext cx="354553" cy="147761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52" name="Straight Arrow Connector 151"/>
          <p:cNvCxnSpPr>
            <a:stCxn id="150" idx="2"/>
          </p:cNvCxnSpPr>
          <p:nvPr/>
        </p:nvCxnSpPr>
        <p:spPr>
          <a:xfrm flipH="1">
            <a:off x="1323805" y="1900436"/>
            <a:ext cx="2210868" cy="2820634"/>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8" name="TextBox 167"/>
          <p:cNvSpPr txBox="1"/>
          <p:nvPr/>
        </p:nvSpPr>
        <p:spPr>
          <a:xfrm>
            <a:off x="4823020" y="2532576"/>
            <a:ext cx="3922425" cy="53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rtlCol="0">
            <a:spAutoFit/>
          </a:bodyPr>
          <a:lstStyle/>
          <a:p>
            <a:pPr algn="ctr" defTabSz="896386">
              <a:lnSpc>
                <a:spcPct val="90000"/>
              </a:lnSpc>
              <a:spcAft>
                <a:spcPts val="588"/>
              </a:spcAft>
              <a:defRPr/>
            </a:pPr>
            <a:r>
              <a:rPr lang="en-US" sz="1765" kern="0" dirty="0">
                <a:solidFill>
                  <a:srgbClr val="FFFFFF"/>
                </a:solidFill>
                <a:latin typeface="Segoe UI"/>
              </a:rPr>
              <a:t>Transform &amp; Analyze</a:t>
            </a:r>
          </a:p>
        </p:txBody>
      </p:sp>
      <p:sp>
        <p:nvSpPr>
          <p:cNvPr id="169" name="TextBox 168"/>
          <p:cNvSpPr txBox="1"/>
          <p:nvPr/>
        </p:nvSpPr>
        <p:spPr>
          <a:xfrm>
            <a:off x="9094511" y="2532576"/>
            <a:ext cx="2468626" cy="53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rtlCol="0">
            <a:spAutoFit/>
          </a:bodyPr>
          <a:lstStyle/>
          <a:p>
            <a:pPr algn="ctr" defTabSz="896386">
              <a:lnSpc>
                <a:spcPct val="90000"/>
              </a:lnSpc>
              <a:spcAft>
                <a:spcPts val="588"/>
              </a:spcAft>
              <a:defRPr/>
            </a:pPr>
            <a:r>
              <a:rPr lang="en-US" sz="1765" kern="0" dirty="0">
                <a:solidFill>
                  <a:srgbClr val="FFFFFF"/>
                </a:solidFill>
                <a:latin typeface="Segoe UI"/>
              </a:rPr>
              <a:t>Publish</a:t>
            </a:r>
          </a:p>
        </p:txBody>
      </p:sp>
      <p:cxnSp>
        <p:nvCxnSpPr>
          <p:cNvPr id="151" name="Straight Arrow Connector 150"/>
          <p:cNvCxnSpPr>
            <a:stCxn id="150" idx="2"/>
          </p:cNvCxnSpPr>
          <p:nvPr/>
        </p:nvCxnSpPr>
        <p:spPr>
          <a:xfrm flipH="1">
            <a:off x="3257322" y="1900436"/>
            <a:ext cx="277352" cy="1688373"/>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64" name="Straight Arrow Connector 163"/>
          <p:cNvCxnSpPr>
            <a:stCxn id="150" idx="2"/>
          </p:cNvCxnSpPr>
          <p:nvPr/>
        </p:nvCxnSpPr>
        <p:spPr>
          <a:xfrm>
            <a:off x="3534673" y="1900436"/>
            <a:ext cx="453224" cy="527433"/>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67" name="TextBox 166"/>
          <p:cNvSpPr txBox="1"/>
          <p:nvPr/>
        </p:nvSpPr>
        <p:spPr>
          <a:xfrm>
            <a:off x="2566646" y="2532577"/>
            <a:ext cx="1718148" cy="53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rtlCol="0">
            <a:spAutoFit/>
          </a:bodyPr>
          <a:lstStyle/>
          <a:p>
            <a:pPr algn="ctr" defTabSz="896386">
              <a:lnSpc>
                <a:spcPct val="90000"/>
              </a:lnSpc>
              <a:spcAft>
                <a:spcPts val="588"/>
              </a:spcAft>
              <a:defRPr/>
            </a:pPr>
            <a:r>
              <a:rPr lang="en-US" sz="1765" kern="0" dirty="0">
                <a:solidFill>
                  <a:srgbClr val="FFFFFF"/>
                </a:solidFill>
                <a:latin typeface="Segoe UI"/>
              </a:rPr>
              <a:t>Ingest</a:t>
            </a:r>
          </a:p>
        </p:txBody>
      </p:sp>
    </p:spTree>
    <p:extLst>
      <p:ext uri="{BB962C8B-B14F-4D97-AF65-F5344CB8AC3E}">
        <p14:creationId xmlns:p14="http://schemas.microsoft.com/office/powerpoint/2010/main" val="23314423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1000"/>
                                        <p:tgtEl>
                                          <p:spTgt spid="16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1000"/>
                                        <p:tgtEl>
                                          <p:spTgt spid="168"/>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1000"/>
                                        <p:tgtEl>
                                          <p:spTgt spid="1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4"/>
                                        </p:tgtEl>
                                        <p:attrNameLst>
                                          <p:attrName>style.visibility</p:attrName>
                                        </p:attrNameLst>
                                      </p:cBhvr>
                                      <p:to>
                                        <p:strVal val="visible"/>
                                      </p:to>
                                    </p:set>
                                    <p:animEffect transition="in" filter="fade">
                                      <p:cBhvr>
                                        <p:cTn id="30" dur="500"/>
                                        <p:tgtEl>
                                          <p:spTgt spid="1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fade">
                                      <p:cBhvr>
                                        <p:cTn id="33" dur="500"/>
                                        <p:tgtEl>
                                          <p:spTgt spid="1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fade">
                                      <p:cBhvr>
                                        <p:cTn id="36" dur="500"/>
                                        <p:tgtEl>
                                          <p:spTgt spid="1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fade">
                                      <p:cBhvr>
                                        <p:cTn id="41" dur="500"/>
                                        <p:tgtEl>
                                          <p:spTgt spid="1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fade">
                                      <p:cBhvr>
                                        <p:cTn id="54" dur="500"/>
                                        <p:tgtEl>
                                          <p:spTgt spid="116"/>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500"/>
                                        <p:tgtEl>
                                          <p:spTgt spid="117"/>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fade">
                                      <p:cBhvr>
                                        <p:cTn id="66" dur="500"/>
                                        <p:tgtEl>
                                          <p:spTgt spid="11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wipe(left)">
                                      <p:cBhvr>
                                        <p:cTn id="71" dur="500"/>
                                        <p:tgtEl>
                                          <p:spTgt spid="121"/>
                                        </p:tgtEl>
                                      </p:cBhvr>
                                    </p:animEffect>
                                  </p:childTnLst>
                                </p:cTn>
                              </p:par>
                              <p:par>
                                <p:cTn id="72" presetID="22" presetClass="entr" presetSubtype="8" fill="hold" nodeType="withEffect">
                                  <p:stCondLst>
                                    <p:cond delay="0"/>
                                  </p:stCondLst>
                                  <p:childTnLst>
                                    <p:set>
                                      <p:cBhvr>
                                        <p:cTn id="73" dur="1" fill="hold">
                                          <p:stCondLst>
                                            <p:cond delay="0"/>
                                          </p:stCondLst>
                                        </p:cTn>
                                        <p:tgtEl>
                                          <p:spTgt spid="120"/>
                                        </p:tgtEl>
                                        <p:attrNameLst>
                                          <p:attrName>style.visibility</p:attrName>
                                        </p:attrNameLst>
                                      </p:cBhvr>
                                      <p:to>
                                        <p:strVal val="visible"/>
                                      </p:to>
                                    </p:set>
                                    <p:animEffect transition="in" filter="wipe(left)">
                                      <p:cBhvr>
                                        <p:cTn id="74" dur="500"/>
                                        <p:tgtEl>
                                          <p:spTgt spid="12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152"/>
                                        </p:tgtEl>
                                        <p:attrNameLst>
                                          <p:attrName>style.visibility</p:attrName>
                                        </p:attrNameLst>
                                      </p:cBhvr>
                                      <p:to>
                                        <p:strVal val="visible"/>
                                      </p:to>
                                    </p:set>
                                    <p:animEffect transition="in" filter="wipe(up)">
                                      <p:cBhvr>
                                        <p:cTn id="79" dur="500"/>
                                        <p:tgtEl>
                                          <p:spTgt spid="152"/>
                                        </p:tgtEl>
                                      </p:cBhvr>
                                    </p:animEffect>
                                  </p:childTnLst>
                                </p:cTn>
                              </p:par>
                              <p:par>
                                <p:cTn id="80" presetID="22" presetClass="entr" presetSubtype="1"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wipe(up)">
                                      <p:cBhvr>
                                        <p:cTn id="82" dur="500"/>
                                        <p:tgtEl>
                                          <p:spTgt spid="1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1"/>
                                        </p:tgtEl>
                                        <p:attrNameLst>
                                          <p:attrName>style.visibility</p:attrName>
                                        </p:attrNameLst>
                                      </p:cBhvr>
                                      <p:to>
                                        <p:strVal val="visible"/>
                                      </p:to>
                                    </p:set>
                                    <p:animEffect transition="in" filter="fade">
                                      <p:cBhvr>
                                        <p:cTn id="87" dur="500"/>
                                        <p:tgtEl>
                                          <p:spTgt spid="161"/>
                                        </p:tgtEl>
                                      </p:cBhvr>
                                    </p:animEffec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155"/>
                                        </p:tgtEl>
                                        <p:attrNameLst>
                                          <p:attrName>style.visibility</p:attrName>
                                        </p:attrNameLst>
                                      </p:cBhvr>
                                      <p:to>
                                        <p:strVal val="visible"/>
                                      </p:to>
                                    </p:set>
                                    <p:animEffect transition="in" filter="fade">
                                      <p:cBhvr>
                                        <p:cTn id="91" dur="500"/>
                                        <p:tgtEl>
                                          <p:spTgt spid="155"/>
                                        </p:tgtEl>
                                      </p:cBhvr>
                                    </p:animEffect>
                                  </p:childTnLst>
                                </p:cTn>
                              </p:par>
                              <p:par>
                                <p:cTn id="92" presetID="10" presetClass="entr" presetSubtype="0" fill="hold" nodeType="withEffect">
                                  <p:stCondLst>
                                    <p:cond delay="0"/>
                                  </p:stCondLst>
                                  <p:childTnLst>
                                    <p:set>
                                      <p:cBhvr>
                                        <p:cTn id="93" dur="1" fill="hold">
                                          <p:stCondLst>
                                            <p:cond delay="0"/>
                                          </p:stCondLst>
                                        </p:cTn>
                                        <p:tgtEl>
                                          <p:spTgt spid="162"/>
                                        </p:tgtEl>
                                        <p:attrNameLst>
                                          <p:attrName>style.visibility</p:attrName>
                                        </p:attrNameLst>
                                      </p:cBhvr>
                                      <p:to>
                                        <p:strVal val="visible"/>
                                      </p:to>
                                    </p:set>
                                    <p:animEffect transition="in" filter="fade">
                                      <p:cBhvr>
                                        <p:cTn id="94" dur="500"/>
                                        <p:tgtEl>
                                          <p:spTgt spid="162"/>
                                        </p:tgtEl>
                                      </p:cBhvr>
                                    </p:animEffect>
                                  </p:childTnLst>
                                </p:cTn>
                              </p:par>
                              <p:par>
                                <p:cTn id="95" presetID="10" presetClass="entr" presetSubtype="0" fill="hold" nodeType="withEffect">
                                  <p:stCondLst>
                                    <p:cond delay="0"/>
                                  </p:stCondLst>
                                  <p:childTnLst>
                                    <p:set>
                                      <p:cBhvr>
                                        <p:cTn id="96" dur="1" fill="hold">
                                          <p:stCondLst>
                                            <p:cond delay="0"/>
                                          </p:stCondLst>
                                        </p:cTn>
                                        <p:tgtEl>
                                          <p:spTgt spid="183"/>
                                        </p:tgtEl>
                                        <p:attrNameLst>
                                          <p:attrName>style.visibility</p:attrName>
                                        </p:attrNameLst>
                                      </p:cBhvr>
                                      <p:to>
                                        <p:strVal val="visible"/>
                                      </p:to>
                                    </p:set>
                                    <p:animEffect transition="in" filter="fade">
                                      <p:cBhvr>
                                        <p:cTn id="97" dur="500"/>
                                        <p:tgtEl>
                                          <p:spTgt spid="183"/>
                                        </p:tgtEl>
                                      </p:cBhvr>
                                    </p:animEffect>
                                  </p:childTnLst>
                                </p:cTn>
                              </p:par>
                              <p:par>
                                <p:cTn id="98" presetID="10" presetClass="entr" presetSubtype="0" fill="hold" nodeType="withEffect">
                                  <p:stCondLst>
                                    <p:cond delay="0"/>
                                  </p:stCondLst>
                                  <p:childTnLst>
                                    <p:set>
                                      <p:cBhvr>
                                        <p:cTn id="99" dur="1" fill="hold">
                                          <p:stCondLst>
                                            <p:cond delay="0"/>
                                          </p:stCondLst>
                                        </p:cTn>
                                        <p:tgtEl>
                                          <p:spTgt spid="174"/>
                                        </p:tgtEl>
                                        <p:attrNameLst>
                                          <p:attrName>style.visibility</p:attrName>
                                        </p:attrNameLst>
                                      </p:cBhvr>
                                      <p:to>
                                        <p:strVal val="visible"/>
                                      </p:to>
                                    </p:set>
                                    <p:animEffect transition="in" filter="fade">
                                      <p:cBhvr>
                                        <p:cTn id="100" dur="500"/>
                                        <p:tgtEl>
                                          <p:spTgt spid="174"/>
                                        </p:tgtEl>
                                      </p:cBhvr>
                                    </p:animEffect>
                                  </p:childTnLst>
                                </p:cTn>
                              </p:par>
                              <p:par>
                                <p:cTn id="101" presetID="10" presetClass="entr" presetSubtype="0" fill="hold" nodeType="withEffect">
                                  <p:stCondLst>
                                    <p:cond delay="0"/>
                                  </p:stCondLst>
                                  <p:childTnLst>
                                    <p:set>
                                      <p:cBhvr>
                                        <p:cTn id="102" dur="1" fill="hold">
                                          <p:stCondLst>
                                            <p:cond delay="0"/>
                                          </p:stCondLst>
                                        </p:cTn>
                                        <p:tgtEl>
                                          <p:spTgt spid="178"/>
                                        </p:tgtEl>
                                        <p:attrNameLst>
                                          <p:attrName>style.visibility</p:attrName>
                                        </p:attrNameLst>
                                      </p:cBhvr>
                                      <p:to>
                                        <p:strVal val="visible"/>
                                      </p:to>
                                    </p:set>
                                    <p:animEffect transition="in" filter="fade">
                                      <p:cBhvr>
                                        <p:cTn id="103" dur="500"/>
                                        <p:tgtEl>
                                          <p:spTgt spid="17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79"/>
                                        </p:tgtEl>
                                        <p:attrNameLst>
                                          <p:attrName>style.visibility</p:attrName>
                                        </p:attrNameLst>
                                      </p:cBhvr>
                                      <p:to>
                                        <p:strVal val="visible"/>
                                      </p:to>
                                    </p:set>
                                    <p:animEffect transition="in" filter="fade">
                                      <p:cBhvr>
                                        <p:cTn id="109" dur="500"/>
                                        <p:tgtEl>
                                          <p:spTgt spid="179"/>
                                        </p:tgtEl>
                                      </p:cBhvr>
                                    </p:animEffect>
                                  </p:childTnLst>
                                </p:cTn>
                              </p:par>
                              <p:par>
                                <p:cTn id="110" presetID="10" presetClass="entr" presetSubtype="0" fill="hold" nodeType="withEffect">
                                  <p:stCondLst>
                                    <p:cond delay="0"/>
                                  </p:stCondLst>
                                  <p:childTnLst>
                                    <p:set>
                                      <p:cBhvr>
                                        <p:cTn id="111" dur="1" fill="hold">
                                          <p:stCondLst>
                                            <p:cond delay="0"/>
                                          </p:stCondLst>
                                        </p:cTn>
                                        <p:tgtEl>
                                          <p:spTgt spid="164"/>
                                        </p:tgtEl>
                                        <p:attrNameLst>
                                          <p:attrName>style.visibility</p:attrName>
                                        </p:attrNameLst>
                                      </p:cBhvr>
                                      <p:to>
                                        <p:strVal val="visible"/>
                                      </p:to>
                                    </p:set>
                                    <p:animEffect transition="in" filter="fade">
                                      <p:cBhvr>
                                        <p:cTn id="112" dur="500"/>
                                        <p:tgtEl>
                                          <p:spTgt spid="16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84"/>
                                        </p:tgtEl>
                                        <p:attrNameLst>
                                          <p:attrName>style.visibility</p:attrName>
                                        </p:attrNameLst>
                                      </p:cBhvr>
                                      <p:to>
                                        <p:strVal val="visible"/>
                                      </p:to>
                                    </p:set>
                                    <p:animEffect transition="in" filter="fade">
                                      <p:cBhvr>
                                        <p:cTn id="117" dur="500"/>
                                        <p:tgtEl>
                                          <p:spTgt spid="18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90"/>
                                        </p:tgtEl>
                                        <p:attrNameLst>
                                          <p:attrName>style.visibility</p:attrName>
                                        </p:attrNameLst>
                                      </p:cBhvr>
                                      <p:to>
                                        <p:strVal val="visible"/>
                                      </p:to>
                                    </p:set>
                                    <p:animEffect transition="in" filter="fade">
                                      <p:cBhvr>
                                        <p:cTn id="120" dur="500"/>
                                        <p:tgtEl>
                                          <p:spTgt spid="19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85"/>
                                        </p:tgtEl>
                                        <p:attrNameLst>
                                          <p:attrName>style.visibility</p:attrName>
                                        </p:attrNameLst>
                                      </p:cBhvr>
                                      <p:to>
                                        <p:strVal val="visible"/>
                                      </p:to>
                                    </p:set>
                                    <p:animEffect transition="in" filter="fade">
                                      <p:cBhvr>
                                        <p:cTn id="125" dur="500"/>
                                        <p:tgtEl>
                                          <p:spTgt spid="18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0"/>
                                        </p:tgtEl>
                                        <p:attrNameLst>
                                          <p:attrName>style.visibility</p:attrName>
                                        </p:attrNameLst>
                                      </p:cBhvr>
                                      <p:to>
                                        <p:strVal val="visible"/>
                                      </p:to>
                                    </p:set>
                                    <p:animEffect transition="in" filter="fade">
                                      <p:cBhvr>
                                        <p:cTn id="128" dur="500"/>
                                        <p:tgtEl>
                                          <p:spTgt spid="180"/>
                                        </p:tgtEl>
                                      </p:cBhvr>
                                    </p:animEffect>
                                  </p:childTnLst>
                                </p:cTn>
                              </p:par>
                              <p:par>
                                <p:cTn id="129" presetID="10" presetClass="entr" presetSubtype="0" fill="hold" nodeType="withEffect">
                                  <p:stCondLst>
                                    <p:cond delay="0"/>
                                  </p:stCondLst>
                                  <p:childTnLst>
                                    <p:set>
                                      <p:cBhvr>
                                        <p:cTn id="130" dur="1" fill="hold">
                                          <p:stCondLst>
                                            <p:cond delay="0"/>
                                          </p:stCondLst>
                                        </p:cTn>
                                        <p:tgtEl>
                                          <p:spTgt spid="182"/>
                                        </p:tgtEl>
                                        <p:attrNameLst>
                                          <p:attrName>style.visibility</p:attrName>
                                        </p:attrNameLst>
                                      </p:cBhvr>
                                      <p:to>
                                        <p:strVal val="visible"/>
                                      </p:to>
                                    </p:set>
                                    <p:animEffect transition="in" filter="fade">
                                      <p:cBhvr>
                                        <p:cTn id="131" dur="500"/>
                                        <p:tgtEl>
                                          <p:spTgt spid="18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81"/>
                                        </p:tgtEl>
                                        <p:attrNameLst>
                                          <p:attrName>style.visibility</p:attrName>
                                        </p:attrNameLst>
                                      </p:cBhvr>
                                      <p:to>
                                        <p:strVal val="visible"/>
                                      </p:to>
                                    </p:set>
                                    <p:animEffect transition="in" filter="fade">
                                      <p:cBhvr>
                                        <p:cTn id="134" dur="500"/>
                                        <p:tgtEl>
                                          <p:spTgt spid="18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56"/>
                                        </p:tgtEl>
                                        <p:attrNameLst>
                                          <p:attrName>style.visibility</p:attrName>
                                        </p:attrNameLst>
                                      </p:cBhvr>
                                      <p:to>
                                        <p:strVal val="visible"/>
                                      </p:to>
                                    </p:set>
                                    <p:animEffect transition="in" filter="fade">
                                      <p:cBhvr>
                                        <p:cTn id="139" dur="500"/>
                                        <p:tgtEl>
                                          <p:spTgt spid="156"/>
                                        </p:tgtEl>
                                      </p:cBhvr>
                                    </p:animEffect>
                                  </p:childTnLst>
                                </p:cTn>
                              </p:par>
                              <p:par>
                                <p:cTn id="140" presetID="10" presetClass="entr" presetSubtype="0" fill="hold" nodeType="withEffect">
                                  <p:stCondLst>
                                    <p:cond delay="0"/>
                                  </p:stCondLst>
                                  <p:childTnLst>
                                    <p:set>
                                      <p:cBhvr>
                                        <p:cTn id="141" dur="1" fill="hold">
                                          <p:stCondLst>
                                            <p:cond delay="0"/>
                                          </p:stCondLst>
                                        </p:cTn>
                                        <p:tgtEl>
                                          <p:spTgt spid="186"/>
                                        </p:tgtEl>
                                        <p:attrNameLst>
                                          <p:attrName>style.visibility</p:attrName>
                                        </p:attrNameLst>
                                      </p:cBhvr>
                                      <p:to>
                                        <p:strVal val="visible"/>
                                      </p:to>
                                    </p:set>
                                    <p:animEffect transition="in" filter="fade">
                                      <p:cBhvr>
                                        <p:cTn id="142" dur="500"/>
                                        <p:tgtEl>
                                          <p:spTgt spid="18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91"/>
                                        </p:tgtEl>
                                        <p:attrNameLst>
                                          <p:attrName>style.visibility</p:attrName>
                                        </p:attrNameLst>
                                      </p:cBhvr>
                                      <p:to>
                                        <p:strVal val="visible"/>
                                      </p:to>
                                    </p:set>
                                    <p:animEffect transition="in" filter="fade">
                                      <p:cBhvr>
                                        <p:cTn id="145" dur="500"/>
                                        <p:tgtEl>
                                          <p:spTgt spid="191"/>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57"/>
                                        </p:tgtEl>
                                        <p:attrNameLst>
                                          <p:attrName>style.visibility</p:attrName>
                                        </p:attrNameLst>
                                      </p:cBhvr>
                                      <p:to>
                                        <p:strVal val="visible"/>
                                      </p:to>
                                    </p:set>
                                    <p:animEffect transition="in" filter="fade">
                                      <p:cBhvr>
                                        <p:cTn id="150" dur="500"/>
                                        <p:tgtEl>
                                          <p:spTgt spid="157"/>
                                        </p:tgtEl>
                                      </p:cBhvr>
                                    </p:animEffect>
                                  </p:childTnLst>
                                </p:cTn>
                              </p:par>
                              <p:par>
                                <p:cTn id="151" presetID="10" presetClass="entr" presetSubtype="0" fill="hold" nodeType="withEffect">
                                  <p:stCondLst>
                                    <p:cond delay="0"/>
                                  </p:stCondLst>
                                  <p:childTnLst>
                                    <p:set>
                                      <p:cBhvr>
                                        <p:cTn id="152" dur="1" fill="hold">
                                          <p:stCondLst>
                                            <p:cond delay="0"/>
                                          </p:stCondLst>
                                        </p:cTn>
                                        <p:tgtEl>
                                          <p:spTgt spid="189"/>
                                        </p:tgtEl>
                                        <p:attrNameLst>
                                          <p:attrName>style.visibility</p:attrName>
                                        </p:attrNameLst>
                                      </p:cBhvr>
                                      <p:to>
                                        <p:strVal val="visible"/>
                                      </p:to>
                                    </p:set>
                                    <p:animEffect transition="in" filter="fade">
                                      <p:cBhvr>
                                        <p:cTn id="153" dur="500"/>
                                        <p:tgtEl>
                                          <p:spTgt spid="18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88"/>
                                        </p:tgtEl>
                                        <p:attrNameLst>
                                          <p:attrName>style.visibility</p:attrName>
                                        </p:attrNameLst>
                                      </p:cBhvr>
                                      <p:to>
                                        <p:strVal val="visible"/>
                                      </p:to>
                                    </p:set>
                                    <p:animEffect transition="in" filter="fade">
                                      <p:cBhvr>
                                        <p:cTn id="156" dur="500"/>
                                        <p:tgtEl>
                                          <p:spTgt spid="188"/>
                                        </p:tgtEl>
                                      </p:cBhvr>
                                    </p:animEffect>
                                  </p:childTnLst>
                                </p:cTn>
                              </p:par>
                              <p:par>
                                <p:cTn id="157" presetID="10" presetClass="entr" presetSubtype="0" fill="hold" nodeType="withEffect">
                                  <p:stCondLst>
                                    <p:cond delay="0"/>
                                  </p:stCondLst>
                                  <p:childTnLst>
                                    <p:set>
                                      <p:cBhvr>
                                        <p:cTn id="158" dur="1" fill="hold">
                                          <p:stCondLst>
                                            <p:cond delay="0"/>
                                          </p:stCondLst>
                                        </p:cTn>
                                        <p:tgtEl>
                                          <p:spTgt spid="172"/>
                                        </p:tgtEl>
                                        <p:attrNameLst>
                                          <p:attrName>style.visibility</p:attrName>
                                        </p:attrNameLst>
                                      </p:cBhvr>
                                      <p:to>
                                        <p:strVal val="visible"/>
                                      </p:to>
                                    </p:set>
                                    <p:animEffect transition="in" filter="fade">
                                      <p:cBhvr>
                                        <p:cTn id="159" dur="500"/>
                                        <p:tgtEl>
                                          <p:spTgt spid="172"/>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87"/>
                                        </p:tgtEl>
                                        <p:attrNameLst>
                                          <p:attrName>style.visibility</p:attrName>
                                        </p:attrNameLst>
                                      </p:cBhvr>
                                      <p:to>
                                        <p:strVal val="visible"/>
                                      </p:to>
                                    </p:set>
                                    <p:animEffect transition="in" filter="fade">
                                      <p:cBhvr>
                                        <p:cTn id="162" dur="500"/>
                                        <p:tgtEl>
                                          <p:spTgt spid="187"/>
                                        </p:tgtEl>
                                      </p:cBhvr>
                                    </p:animEffect>
                                  </p:childTnLst>
                                </p:cTn>
                              </p:par>
                              <p:par>
                                <p:cTn id="163" presetID="10" presetClass="entr" presetSubtype="0" fill="hold" nodeType="withEffect">
                                  <p:stCondLst>
                                    <p:cond delay="0"/>
                                  </p:stCondLst>
                                  <p:childTnLst>
                                    <p:set>
                                      <p:cBhvr>
                                        <p:cTn id="164" dur="1" fill="hold">
                                          <p:stCondLst>
                                            <p:cond delay="0"/>
                                          </p:stCondLst>
                                        </p:cTn>
                                        <p:tgtEl>
                                          <p:spTgt spid="144"/>
                                        </p:tgtEl>
                                        <p:attrNameLst>
                                          <p:attrName>style.visibility</p:attrName>
                                        </p:attrNameLst>
                                      </p:cBhvr>
                                      <p:to>
                                        <p:strVal val="visible"/>
                                      </p:to>
                                    </p:set>
                                    <p:animEffect transition="in" filter="fade">
                                      <p:cBhvr>
                                        <p:cTn id="165" dur="500"/>
                                        <p:tgtEl>
                                          <p:spTgt spid="144"/>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45"/>
                                        </p:tgtEl>
                                        <p:attrNameLst>
                                          <p:attrName>style.visibility</p:attrName>
                                        </p:attrNameLst>
                                      </p:cBhvr>
                                      <p:to>
                                        <p:strVal val="visible"/>
                                      </p:to>
                                    </p:set>
                                    <p:animEffect transition="in" filter="fade">
                                      <p:cBhvr>
                                        <p:cTn id="168" dur="500"/>
                                        <p:tgtEl>
                                          <p:spTgt spid="145"/>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42"/>
                                        </p:tgtEl>
                                        <p:attrNameLst>
                                          <p:attrName>style.visibility</p:attrName>
                                        </p:attrNameLst>
                                      </p:cBhvr>
                                      <p:to>
                                        <p:strVal val="visible"/>
                                      </p:to>
                                    </p:set>
                                    <p:animEffect transition="in" filter="fade">
                                      <p:cBhvr>
                                        <p:cTn id="171" dur="500"/>
                                        <p:tgtEl>
                                          <p:spTgt spid="142"/>
                                        </p:tgtEl>
                                      </p:cBhvr>
                                    </p:animEffect>
                                  </p:childTnLst>
                                </p:cTn>
                              </p:par>
                              <p:par>
                                <p:cTn id="172" presetID="10" presetClass="entr" presetSubtype="0" fill="hold" nodeType="withEffect">
                                  <p:stCondLst>
                                    <p:cond delay="0"/>
                                  </p:stCondLst>
                                  <p:childTnLst>
                                    <p:set>
                                      <p:cBhvr>
                                        <p:cTn id="173" dur="1" fill="hold">
                                          <p:stCondLst>
                                            <p:cond delay="0"/>
                                          </p:stCondLst>
                                        </p:cTn>
                                        <p:tgtEl>
                                          <p:spTgt spid="143"/>
                                        </p:tgtEl>
                                        <p:attrNameLst>
                                          <p:attrName>style.visibility</p:attrName>
                                        </p:attrNameLst>
                                      </p:cBhvr>
                                      <p:to>
                                        <p:strVal val="visible"/>
                                      </p:to>
                                    </p:set>
                                    <p:animEffect transition="in" filter="fade">
                                      <p:cBhvr>
                                        <p:cTn id="174" dur="500"/>
                                        <p:tgtEl>
                                          <p:spTgt spid="14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41"/>
                                        </p:tgtEl>
                                        <p:attrNameLst>
                                          <p:attrName>style.visibility</p:attrName>
                                        </p:attrNameLst>
                                      </p:cBhvr>
                                      <p:to>
                                        <p:strVal val="visible"/>
                                      </p:to>
                                    </p:set>
                                    <p:animEffect transition="in" filter="fade">
                                      <p:cBhvr>
                                        <p:cTn id="177" dur="500"/>
                                        <p:tgtEl>
                                          <p:spTgt spid="14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49"/>
                                        </p:tgtEl>
                                        <p:attrNameLst>
                                          <p:attrName>style.visibility</p:attrName>
                                        </p:attrNameLst>
                                      </p:cBhvr>
                                      <p:to>
                                        <p:strVal val="visible"/>
                                      </p:to>
                                    </p:set>
                                    <p:animEffect transition="in" filter="fade">
                                      <p:cBhvr>
                                        <p:cTn id="182" dur="500"/>
                                        <p:tgtEl>
                                          <p:spTgt spid="149"/>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47"/>
                                        </p:tgtEl>
                                        <p:attrNameLst>
                                          <p:attrName>style.visibility</p:attrName>
                                        </p:attrNameLst>
                                      </p:cBhvr>
                                      <p:to>
                                        <p:strVal val="visible"/>
                                      </p:to>
                                    </p:set>
                                    <p:animEffect transition="in" filter="fade">
                                      <p:cBhvr>
                                        <p:cTn id="185" dur="500"/>
                                        <p:tgtEl>
                                          <p:spTgt spid="147"/>
                                        </p:tgtEl>
                                      </p:cBhvr>
                                    </p:animEffect>
                                  </p:childTnLst>
                                </p:cTn>
                              </p:par>
                              <p:par>
                                <p:cTn id="186" presetID="10" presetClass="entr" presetSubtype="0" fill="hold" nodeType="withEffect">
                                  <p:stCondLst>
                                    <p:cond delay="0"/>
                                  </p:stCondLst>
                                  <p:childTnLst>
                                    <p:set>
                                      <p:cBhvr>
                                        <p:cTn id="187" dur="1" fill="hold">
                                          <p:stCondLst>
                                            <p:cond delay="0"/>
                                          </p:stCondLst>
                                        </p:cTn>
                                        <p:tgtEl>
                                          <p:spTgt spid="148"/>
                                        </p:tgtEl>
                                        <p:attrNameLst>
                                          <p:attrName>style.visibility</p:attrName>
                                        </p:attrNameLst>
                                      </p:cBhvr>
                                      <p:to>
                                        <p:strVal val="visible"/>
                                      </p:to>
                                    </p:set>
                                    <p:animEffect transition="in" filter="fade">
                                      <p:cBhvr>
                                        <p:cTn id="188" dur="500"/>
                                        <p:tgtEl>
                                          <p:spTgt spid="14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46"/>
                                        </p:tgtEl>
                                        <p:attrNameLst>
                                          <p:attrName>style.visibility</p:attrName>
                                        </p:attrNameLst>
                                      </p:cBhvr>
                                      <p:to>
                                        <p:strVal val="visible"/>
                                      </p:to>
                                    </p:set>
                                    <p:animEffect transition="in" filter="fade">
                                      <p:cBhvr>
                                        <p:cTn id="191"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4" grpId="0"/>
      <p:bldP spid="115" grpId="0" animBg="1"/>
      <p:bldP spid="116" grpId="0" animBg="1"/>
      <p:bldP spid="117" grpId="0" animBg="1"/>
      <p:bldP spid="118" grpId="0" animBg="1"/>
      <p:bldP spid="119" grpId="0" animBg="1"/>
      <p:bldP spid="124" grpId="0" animBg="1"/>
      <p:bldP spid="125" grpId="0"/>
      <p:bldP spid="126" grpId="0" animBg="1"/>
      <p:bldP spid="128" grpId="0" animBg="1"/>
      <p:bldP spid="141" grpId="0" animBg="1"/>
      <p:bldP spid="142" grpId="0"/>
      <p:bldP spid="145" grpId="0" animBg="1"/>
      <p:bldP spid="146" grpId="0" animBg="1"/>
      <p:bldP spid="147" grpId="0"/>
      <p:bldP spid="161" grpId="0" animBg="1"/>
      <p:bldP spid="166" grpId="0" animBg="1"/>
      <p:bldP spid="191" grpId="0" animBg="1"/>
      <p:bldP spid="180" grpId="0" animBg="1"/>
      <p:bldP spid="190" grpId="0" animBg="1"/>
      <p:bldP spid="181" grpId="0"/>
      <p:bldP spid="187" grpId="0" animBg="1"/>
      <p:bldP spid="188" grpId="0"/>
      <p:bldP spid="177" grpId="0" animBg="1"/>
      <p:bldP spid="179" grpId="0"/>
      <p:bldP spid="168" grpId="0" animBg="1"/>
      <p:bldP spid="169" grpId="0" animBg="1"/>
      <p:bldP spid="16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36923" y="289958"/>
            <a:ext cx="11655078" cy="899537"/>
          </a:xfrm>
        </p:spPr>
        <p:txBody>
          <a:bodyPr/>
          <a:lstStyle/>
          <a:p>
            <a:r>
              <a:rPr lang="en-US" dirty="0"/>
              <a:t>Event Ingestion</a:t>
            </a:r>
          </a:p>
        </p:txBody>
      </p:sp>
      <p:grpSp>
        <p:nvGrpSpPr>
          <p:cNvPr id="18" name="Group 17"/>
          <p:cNvGrpSpPr/>
          <p:nvPr/>
        </p:nvGrpSpPr>
        <p:grpSpPr>
          <a:xfrm>
            <a:off x="568047" y="1934958"/>
            <a:ext cx="1520438" cy="3738682"/>
            <a:chOff x="276231" y="2132701"/>
            <a:chExt cx="1551146" cy="3814192"/>
          </a:xfrm>
        </p:grpSpPr>
        <p:cxnSp>
          <p:nvCxnSpPr>
            <p:cNvPr id="19" name="Straight Connector 18"/>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FFFFFF"/>
                </a:solidFill>
                <a:latin typeface="Segoe UI Semilight"/>
                <a:ea typeface="MS PGothic" panose="020B0600070205080204" pitchFamily="34" charset="-128"/>
              </a:endParaRPr>
            </a:p>
          </p:txBody>
        </p:sp>
        <p:sp>
          <p:nvSpPr>
            <p:cNvPr id="24" name="TextBox 23"/>
            <p:cNvSpPr txBox="1"/>
            <p:nvPr/>
          </p:nvSpPr>
          <p:spPr>
            <a:xfrm>
              <a:off x="290952" y="2519818"/>
              <a:ext cx="1239880" cy="614018"/>
            </a:xfrm>
            <a:prstGeom prst="rect">
              <a:avLst/>
            </a:prstGeom>
            <a:noFill/>
          </p:spPr>
          <p:txBody>
            <a:bodyPr wrap="square" lIns="179235" tIns="143388" rIns="179235" bIns="143388" rtlCol="0">
              <a:spAutoFit/>
            </a:bodyPr>
            <a:lstStyle/>
            <a:p>
              <a:pPr defTabSz="914132">
                <a:lnSpc>
                  <a:spcPct val="90000"/>
                </a:lnSpc>
                <a:spcBef>
                  <a:spcPct val="0"/>
                </a:spcBef>
                <a:spcAft>
                  <a:spcPts val="588"/>
                </a:spcAft>
                <a:defRPr/>
              </a:pP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5" name="TextBox 24"/>
            <p:cNvSpPr txBox="1"/>
            <p:nvPr/>
          </p:nvSpPr>
          <p:spPr>
            <a:xfrm>
              <a:off x="286638" y="4033284"/>
              <a:ext cx="1239880" cy="614018"/>
            </a:xfrm>
            <a:prstGeom prst="rect">
              <a:avLst/>
            </a:prstGeom>
            <a:noFill/>
          </p:spPr>
          <p:txBody>
            <a:bodyPr wrap="square" lIns="179235" tIns="143388" rIns="179235" bIns="143388" rtlCol="0">
              <a:spAutoFit/>
            </a:bodyPr>
            <a:lstStyle/>
            <a:p>
              <a:pPr defTabSz="914132">
                <a:lnSpc>
                  <a:spcPct val="90000"/>
                </a:lnSpc>
                <a:spcBef>
                  <a:spcPct val="0"/>
                </a:spcBef>
                <a:spcAft>
                  <a:spcPts val="588"/>
                </a:spcAft>
                <a:defRPr/>
              </a:pP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6"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FFFFFF"/>
                </a:solidFill>
                <a:latin typeface="Segoe UI Semilight"/>
                <a:ea typeface="MS PGothic" panose="020B0600070205080204" pitchFamily="34" charset="-128"/>
              </a:endParaRPr>
            </a:p>
          </p:txBody>
        </p:sp>
        <p:sp>
          <p:nvSpPr>
            <p:cNvPr id="27" name="TextBox 26"/>
            <p:cNvSpPr txBox="1"/>
            <p:nvPr/>
          </p:nvSpPr>
          <p:spPr>
            <a:xfrm>
              <a:off x="276231" y="5332875"/>
              <a:ext cx="1551146" cy="614018"/>
            </a:xfrm>
            <a:prstGeom prst="rect">
              <a:avLst/>
            </a:prstGeom>
            <a:noFill/>
          </p:spPr>
          <p:txBody>
            <a:bodyPr wrap="square" lIns="179235" tIns="143388" rIns="179235" bIns="143388" rtlCol="0">
              <a:spAutoFit/>
            </a:bodyPr>
            <a:lstStyle/>
            <a:p>
              <a:pPr defTabSz="914132">
                <a:lnSpc>
                  <a:spcPct val="90000"/>
                </a:lnSpc>
                <a:spcBef>
                  <a:spcPct val="0"/>
                </a:spcBef>
                <a:spcAft>
                  <a:spcPts val="588"/>
                </a:spcAft>
                <a:defRPr/>
              </a:pP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8"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FFFFFF"/>
                </a:solidFill>
                <a:latin typeface="Segoe UI Semilight"/>
                <a:ea typeface="MS PGothic" panose="020B0600070205080204" pitchFamily="34" charset="-128"/>
              </a:endParaRPr>
            </a:p>
          </p:txBody>
        </p:sp>
      </p:grpSp>
      <p:sp>
        <p:nvSpPr>
          <p:cNvPr id="34" name="Striped Right Arrow 33"/>
          <p:cNvSpPr/>
          <p:nvPr/>
        </p:nvSpPr>
        <p:spPr bwMode="auto">
          <a:xfrm>
            <a:off x="1763281" y="2958493"/>
            <a:ext cx="1191352" cy="76765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rgbClr val="505050"/>
                </a:solidFill>
                <a:latin typeface="Segoe UI Semilight"/>
              </a:rPr>
              <a:t>Events</a:t>
            </a:r>
          </a:p>
        </p:txBody>
      </p:sp>
      <p:sp>
        <p:nvSpPr>
          <p:cNvPr id="44" name="Striped Right Arrow 43"/>
          <p:cNvSpPr/>
          <p:nvPr/>
        </p:nvSpPr>
        <p:spPr bwMode="auto">
          <a:xfrm>
            <a:off x="5573086" y="2969323"/>
            <a:ext cx="1191352" cy="76765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rgbClr val="505050"/>
                </a:solidFill>
                <a:latin typeface="Segoe UI Semilight"/>
              </a:rPr>
              <a:t>Events</a:t>
            </a:r>
          </a:p>
        </p:txBody>
      </p:sp>
      <p:grpSp>
        <p:nvGrpSpPr>
          <p:cNvPr id="45" name="Group 44"/>
          <p:cNvGrpSpPr/>
          <p:nvPr/>
        </p:nvGrpSpPr>
        <p:grpSpPr>
          <a:xfrm>
            <a:off x="9646233" y="5135807"/>
            <a:ext cx="2394506" cy="1578921"/>
            <a:chOff x="5367211" y="4743496"/>
            <a:chExt cx="2442521" cy="1610582"/>
          </a:xfrm>
        </p:grpSpPr>
        <p:sp>
          <p:nvSpPr>
            <p:cNvPr id="46" name="Rectangle 45"/>
            <p:cNvSpPr/>
            <p:nvPr/>
          </p:nvSpPr>
          <p:spPr bwMode="auto">
            <a:xfrm>
              <a:off x="5367211" y="4743496"/>
              <a:ext cx="2442521" cy="1610582"/>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Bef>
                  <a:spcPct val="0"/>
                </a:spcBef>
                <a:spcAft>
                  <a:spcPct val="35000"/>
                </a:spcAft>
                <a:defRPr/>
              </a:pPr>
              <a:endPar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47" name="Group 46"/>
            <p:cNvGrpSpPr/>
            <p:nvPr/>
          </p:nvGrpSpPr>
          <p:grpSpPr>
            <a:xfrm>
              <a:off x="6158104" y="5116633"/>
              <a:ext cx="712017" cy="476984"/>
              <a:chOff x="8588655" y="3482322"/>
              <a:chExt cx="2571750" cy="2016125"/>
            </a:xfrm>
          </p:grpSpPr>
          <p:sp>
            <p:nvSpPr>
              <p:cNvPr id="49"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50"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grpSp>
        <p:sp>
          <p:nvSpPr>
            <p:cNvPr id="48" name="Rectangle 47"/>
            <p:cNvSpPr/>
            <p:nvPr/>
          </p:nvSpPr>
          <p:spPr>
            <a:xfrm>
              <a:off x="5682114" y="5835412"/>
              <a:ext cx="1660317" cy="276871"/>
            </a:xfrm>
            <a:prstGeom prst="rect">
              <a:avLst/>
            </a:prstGeom>
          </p:spPr>
          <p:txBody>
            <a:bodyPr wrap="squar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lang="en-US" sz="1175" kern="0" dirty="0">
                <a:gradFill>
                  <a:gsLst>
                    <a:gs pos="0">
                      <a:srgbClr val="FFFFFF"/>
                    </a:gs>
                    <a:gs pos="100000">
                      <a:srgbClr val="FFFFFF"/>
                    </a:gs>
                  </a:gsLst>
                  <a:lin ang="5400000" scaled="0"/>
                </a:gradFill>
                <a:latin typeface="Segoe UI Semilight"/>
                <a:ea typeface="MS PGothic" panose="020B0600070205080204" pitchFamily="34" charset="-128"/>
              </a:endParaRPr>
            </a:p>
          </p:txBody>
        </p:sp>
      </p:grpSp>
      <p:sp>
        <p:nvSpPr>
          <p:cNvPr id="61" name="Flowchart: Multidocument 60"/>
          <p:cNvSpPr/>
          <p:nvPr/>
        </p:nvSpPr>
        <p:spPr bwMode="auto">
          <a:xfrm>
            <a:off x="10236231" y="2831384"/>
            <a:ext cx="1643445" cy="1254735"/>
          </a:xfrm>
          <a:prstGeom prst="flowChartMultidocumen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rgbClr val="FFFFFF"/>
                </a:solidFill>
                <a:latin typeface="Segoe UI Semilight"/>
              </a:rPr>
              <a:t>Transformed</a:t>
            </a:r>
            <a:r>
              <a:rPr lang="en-US" sz="1961" kern="0" dirty="0">
                <a:solidFill>
                  <a:srgbClr val="505050"/>
                </a:solidFill>
                <a:latin typeface="Segoe UI Semilight"/>
              </a:rPr>
              <a:t> Data</a:t>
            </a:r>
          </a:p>
        </p:txBody>
      </p:sp>
      <p:sp>
        <p:nvSpPr>
          <p:cNvPr id="66" name="Striped Right Arrow 65"/>
          <p:cNvSpPr/>
          <p:nvPr/>
        </p:nvSpPr>
        <p:spPr bwMode="auto">
          <a:xfrm>
            <a:off x="9389552" y="3204894"/>
            <a:ext cx="705398" cy="655051"/>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rgbClr val="505050"/>
              </a:solidFill>
              <a:latin typeface="Segoe UI Semilight"/>
            </a:endParaRPr>
          </a:p>
        </p:txBody>
      </p:sp>
      <p:sp>
        <p:nvSpPr>
          <p:cNvPr id="67" name="Striped Right Arrow 66"/>
          <p:cNvSpPr/>
          <p:nvPr/>
        </p:nvSpPr>
        <p:spPr bwMode="auto">
          <a:xfrm rot="16200000">
            <a:off x="10733331" y="1957348"/>
            <a:ext cx="705398" cy="655051"/>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rgbClr val="505050"/>
              </a:solidFill>
              <a:latin typeface="Segoe UI Semilight"/>
            </a:endParaRPr>
          </a:p>
        </p:txBody>
      </p:sp>
      <p:grpSp>
        <p:nvGrpSpPr>
          <p:cNvPr id="6" name="Group 5"/>
          <p:cNvGrpSpPr/>
          <p:nvPr/>
        </p:nvGrpSpPr>
        <p:grpSpPr>
          <a:xfrm>
            <a:off x="9644430" y="167168"/>
            <a:ext cx="2394506" cy="1578921"/>
            <a:chOff x="9837820" y="170023"/>
            <a:chExt cx="2442521" cy="1610582"/>
          </a:xfrm>
        </p:grpSpPr>
        <p:grpSp>
          <p:nvGrpSpPr>
            <p:cNvPr id="68" name="Group 67"/>
            <p:cNvGrpSpPr/>
            <p:nvPr/>
          </p:nvGrpSpPr>
          <p:grpSpPr>
            <a:xfrm>
              <a:off x="9837820" y="170023"/>
              <a:ext cx="2442521" cy="1610582"/>
              <a:chOff x="5367211" y="4743496"/>
              <a:chExt cx="2442521" cy="1610582"/>
            </a:xfrm>
          </p:grpSpPr>
          <p:sp>
            <p:nvSpPr>
              <p:cNvPr id="69" name="Rectangle 68"/>
              <p:cNvSpPr/>
              <p:nvPr/>
            </p:nvSpPr>
            <p:spPr bwMode="auto">
              <a:xfrm>
                <a:off x="5367211" y="4743496"/>
                <a:ext cx="2442521" cy="1610582"/>
              </a:xfrm>
              <a:prstGeom prst="rect">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Bef>
                    <a:spcPct val="0"/>
                  </a:spcBef>
                  <a:spcAft>
                    <a:spcPct val="35000"/>
                  </a:spcAft>
                  <a:defRPr/>
                </a:pPr>
                <a:endPar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71" name="Rectangle 70"/>
              <p:cNvSpPr/>
              <p:nvPr/>
            </p:nvSpPr>
            <p:spPr>
              <a:xfrm>
                <a:off x="5683953" y="5864894"/>
                <a:ext cx="1660317" cy="276871"/>
              </a:xfrm>
              <a:prstGeom prst="rect">
                <a:avLst/>
              </a:prstGeom>
            </p:spPr>
            <p:txBody>
              <a:bodyPr wrap="squar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Real Time Dashboards</a:t>
                </a:r>
                <a:endParaRPr lang="en-US" sz="1175" kern="0" dirty="0">
                  <a:gradFill>
                    <a:gsLst>
                      <a:gs pos="0">
                        <a:srgbClr val="FFFFFF"/>
                      </a:gs>
                      <a:gs pos="100000">
                        <a:srgbClr val="FFFFFF"/>
                      </a:gs>
                    </a:gsLst>
                    <a:lin ang="5400000" scaled="0"/>
                  </a:gradFill>
                  <a:latin typeface="Segoe UI Semilight"/>
                  <a:ea typeface="MS PGothic" panose="020B0600070205080204" pitchFamily="34" charset="-128"/>
                </a:endParaRPr>
              </a:p>
            </p:txBody>
          </p:sp>
        </p:grpSp>
        <p:grpSp>
          <p:nvGrpSpPr>
            <p:cNvPr id="62" name="Group 61"/>
            <p:cNvGrpSpPr/>
            <p:nvPr/>
          </p:nvGrpSpPr>
          <p:grpSpPr>
            <a:xfrm>
              <a:off x="10441488" y="651425"/>
              <a:ext cx="1089666" cy="276871"/>
              <a:chOff x="10335701" y="395090"/>
              <a:chExt cx="1089666" cy="276871"/>
            </a:xfrm>
          </p:grpSpPr>
          <p:grpSp>
            <p:nvGrpSpPr>
              <p:cNvPr id="74" name="Group 73"/>
              <p:cNvGrpSpPr/>
              <p:nvPr/>
            </p:nvGrpSpPr>
            <p:grpSpPr>
              <a:xfrm>
                <a:off x="10335701" y="408158"/>
                <a:ext cx="399053" cy="255055"/>
                <a:chOff x="4481847" y="2708926"/>
                <a:chExt cx="673103" cy="430214"/>
              </a:xfrm>
              <a:solidFill>
                <a:schemeClr val="bg1"/>
              </a:solidFill>
            </p:grpSpPr>
            <p:sp>
              <p:nvSpPr>
                <p:cNvPr id="75"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defRPr/>
                  </a:pPr>
                  <a:endParaRPr lang="en-US" sz="1766" kern="0">
                    <a:solidFill>
                      <a:srgbClr val="FFFFFF"/>
                    </a:solidFill>
                    <a:latin typeface="Segoe UI Semilight"/>
                    <a:ea typeface="MS PGothic" panose="020B0600070205080204" pitchFamily="34" charset="-128"/>
                  </a:endParaRPr>
                </a:p>
              </p:txBody>
            </p:sp>
            <p:sp>
              <p:nvSpPr>
                <p:cNvPr id="76"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defRPr/>
                  </a:pPr>
                  <a:endParaRPr lang="en-US" sz="1766" kern="0">
                    <a:solidFill>
                      <a:srgbClr val="FFFFFF"/>
                    </a:solidFill>
                    <a:latin typeface="Segoe UI Semilight"/>
                    <a:ea typeface="MS PGothic" panose="020B0600070205080204" pitchFamily="34" charset="-128"/>
                  </a:endParaRPr>
                </a:p>
              </p:txBody>
            </p:sp>
            <p:sp>
              <p:nvSpPr>
                <p:cNvPr id="77"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defRPr/>
                  </a:pPr>
                  <a:endParaRPr lang="en-US" sz="1766" kern="0">
                    <a:solidFill>
                      <a:srgbClr val="FFFFFF"/>
                    </a:solidFill>
                    <a:latin typeface="Segoe UI Semilight"/>
                    <a:ea typeface="MS PGothic" panose="020B0600070205080204" pitchFamily="34" charset="-128"/>
                  </a:endParaRPr>
                </a:p>
              </p:txBody>
            </p:sp>
            <p:sp>
              <p:nvSpPr>
                <p:cNvPr id="78"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defRPr/>
                  </a:pPr>
                  <a:endParaRPr lang="en-US" sz="1766" kern="0">
                    <a:solidFill>
                      <a:srgbClr val="FFFFFF"/>
                    </a:solidFill>
                    <a:latin typeface="Segoe UI Semilight"/>
                    <a:ea typeface="MS PGothic" panose="020B0600070205080204" pitchFamily="34" charset="-128"/>
                  </a:endParaRPr>
                </a:p>
              </p:txBody>
            </p:sp>
            <p:sp>
              <p:nvSpPr>
                <p:cNvPr id="79"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defRPr/>
                  </a:pPr>
                  <a:endParaRPr lang="en-US" sz="1766" kern="0">
                    <a:solidFill>
                      <a:srgbClr val="FFFFFF"/>
                    </a:solidFill>
                    <a:latin typeface="Segoe UI Semilight"/>
                    <a:ea typeface="MS PGothic" panose="020B0600070205080204" pitchFamily="34" charset="-128"/>
                  </a:endParaRPr>
                </a:p>
              </p:txBody>
            </p:sp>
          </p:grpSp>
          <p:sp>
            <p:nvSpPr>
              <p:cNvPr id="80" name="Rectangle 79"/>
              <p:cNvSpPr/>
              <p:nvPr/>
            </p:nvSpPr>
            <p:spPr>
              <a:xfrm>
                <a:off x="10692794" y="395090"/>
                <a:ext cx="732573" cy="276871"/>
              </a:xfrm>
              <a:prstGeom prst="rect">
                <a:avLst/>
              </a:prstGeom>
            </p:spPr>
            <p:txBody>
              <a:bodyPr wrap="non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sp>
        <p:nvSpPr>
          <p:cNvPr id="82" name="Striped Right Arrow 81"/>
          <p:cNvSpPr/>
          <p:nvPr/>
        </p:nvSpPr>
        <p:spPr bwMode="auto">
          <a:xfrm rot="5400000">
            <a:off x="10748990" y="4364111"/>
            <a:ext cx="705398" cy="655051"/>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rgbClr val="505050"/>
              </a:solidFill>
              <a:latin typeface="Segoe UI Semilight"/>
            </a:endParaRPr>
          </a:p>
        </p:txBody>
      </p:sp>
      <p:grpSp>
        <p:nvGrpSpPr>
          <p:cNvPr id="81" name="Group 80"/>
          <p:cNvGrpSpPr/>
          <p:nvPr/>
        </p:nvGrpSpPr>
        <p:grpSpPr>
          <a:xfrm>
            <a:off x="8005294" y="5375467"/>
            <a:ext cx="1302895" cy="1268694"/>
            <a:chOff x="8165816" y="5482760"/>
            <a:chExt cx="1329021" cy="1294134"/>
          </a:xfrm>
        </p:grpSpPr>
        <p:grpSp>
          <p:nvGrpSpPr>
            <p:cNvPr id="43" name="Group 42"/>
            <p:cNvGrpSpPr/>
            <p:nvPr/>
          </p:nvGrpSpPr>
          <p:grpSpPr>
            <a:xfrm>
              <a:off x="8169375" y="5611435"/>
              <a:ext cx="1325462" cy="1165459"/>
              <a:chOff x="7817067" y="5013646"/>
              <a:chExt cx="1325462" cy="1235941"/>
            </a:xfrm>
          </p:grpSpPr>
          <p:sp>
            <p:nvSpPr>
              <p:cNvPr id="37" name="Bent-Up Arrow 36"/>
              <p:cNvSpPr/>
              <p:nvPr/>
            </p:nvSpPr>
            <p:spPr bwMode="auto">
              <a:xfrm rot="5400000">
                <a:off x="7861827" y="4968886"/>
                <a:ext cx="1235941" cy="1325462"/>
              </a:xfrm>
              <a:prstGeom prst="ben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sp>
            <p:nvSpPr>
              <p:cNvPr id="53" name="Rectangle 52"/>
              <p:cNvSpPr/>
              <p:nvPr/>
            </p:nvSpPr>
            <p:spPr>
              <a:xfrm>
                <a:off x="7837190" y="5735661"/>
                <a:ext cx="1271016" cy="360887"/>
              </a:xfrm>
              <a:prstGeom prst="rect">
                <a:avLst/>
              </a:prstGeom>
            </p:spPr>
            <p:txBody>
              <a:bodyPr wrap="square">
                <a:spAutoFit/>
              </a:bodyPr>
              <a:lstStyle/>
              <a:p>
                <a:pPr defTabSz="896386">
                  <a:defRPr/>
                </a:pPr>
                <a:r>
                  <a:rPr lang="en-US" sz="1568" kern="0" dirty="0">
                    <a:solidFill>
                      <a:srgbClr val="505050"/>
                    </a:solidFill>
                    <a:latin typeface="Segoe UI Semilight"/>
                    <a:cs typeface="Segoe UI Semilight" panose="020B0402040204020203" pitchFamily="34" charset="0"/>
                  </a:rPr>
                  <a:t>Raw Events</a:t>
                </a:r>
                <a:endParaRPr lang="en-US" sz="1568" kern="0" dirty="0">
                  <a:solidFill>
                    <a:srgbClr val="505050"/>
                  </a:solidFill>
                  <a:latin typeface="Segoe UI Semilight"/>
                </a:endParaRPr>
              </a:p>
            </p:txBody>
          </p:sp>
        </p:grpSp>
        <p:sp>
          <p:nvSpPr>
            <p:cNvPr id="65" name="Rectangle 64"/>
            <p:cNvSpPr/>
            <p:nvPr/>
          </p:nvSpPr>
          <p:spPr bwMode="auto">
            <a:xfrm>
              <a:off x="8165816" y="5534225"/>
              <a:ext cx="304421" cy="457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sp>
          <p:nvSpPr>
            <p:cNvPr id="84" name="Rectangle 83"/>
            <p:cNvSpPr/>
            <p:nvPr/>
          </p:nvSpPr>
          <p:spPr bwMode="auto">
            <a:xfrm>
              <a:off x="8165933" y="5482760"/>
              <a:ext cx="304421" cy="1938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grpSp>
      <p:grpSp>
        <p:nvGrpSpPr>
          <p:cNvPr id="2" name="Group 1"/>
          <p:cNvGrpSpPr/>
          <p:nvPr/>
        </p:nvGrpSpPr>
        <p:grpSpPr>
          <a:xfrm>
            <a:off x="3029334" y="1934959"/>
            <a:ext cx="2319852" cy="3276676"/>
            <a:chOff x="3090078" y="1973262"/>
            <a:chExt cx="2366370" cy="3342380"/>
          </a:xfrm>
        </p:grpSpPr>
        <p:sp>
          <p:nvSpPr>
            <p:cNvPr id="60" name="Rectangle 59"/>
            <p:cNvSpPr/>
            <p:nvPr/>
          </p:nvSpPr>
          <p:spPr bwMode="auto">
            <a:xfrm>
              <a:off x="3090078" y="1973262"/>
              <a:ext cx="2366370" cy="334238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sp>
          <p:nvSpPr>
            <p:cNvPr id="31" name="Rectangle 30"/>
            <p:cNvSpPr/>
            <p:nvPr/>
          </p:nvSpPr>
          <p:spPr>
            <a:xfrm>
              <a:off x="3966014" y="2667289"/>
              <a:ext cx="1271016" cy="584775"/>
            </a:xfrm>
            <a:prstGeom prst="rect">
              <a:avLst/>
            </a:prstGeom>
          </p:spPr>
          <p:txBody>
            <a:bodyPr wrap="square">
              <a:spAutoFit/>
            </a:bodyPr>
            <a:lstStyle/>
            <a:p>
              <a:pPr defTabSz="896386">
                <a:defRPr/>
              </a:pPr>
              <a:r>
                <a:rPr lang="en-US" sz="1568" kern="0" dirty="0">
                  <a:solidFill>
                    <a:srgbClr val="FFFFFF"/>
                  </a:solidFill>
                  <a:latin typeface="Segoe UI Semilight"/>
                  <a:cs typeface="Segoe UI Semilight" panose="020B0402040204020203" pitchFamily="34" charset="0"/>
                </a:rPr>
                <a:t>Azure Event Hubs</a:t>
              </a:r>
              <a:endParaRPr lang="en-US" sz="1568" kern="0" dirty="0">
                <a:solidFill>
                  <a:srgbClr val="FFFFFF"/>
                </a:solidFill>
                <a:latin typeface="Segoe UI Semilight"/>
              </a:endParaRPr>
            </a:p>
          </p:txBody>
        </p:sp>
        <p:sp>
          <p:nvSpPr>
            <p:cNvPr id="32" name="Freeform 31"/>
            <p:cNvSpPr/>
            <p:nvPr/>
          </p:nvSpPr>
          <p:spPr bwMode="auto">
            <a:xfrm>
              <a:off x="3444416" y="2735262"/>
              <a:ext cx="445398" cy="49009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745" kern="0" dirty="0">
                <a:solidFill>
                  <a:srgbClr val="FFFFFF"/>
                </a:solidFill>
                <a:latin typeface="Segoe UI Semilight"/>
                <a:ea typeface="Segoe UI" pitchFamily="34" charset="0"/>
                <a:cs typeface="Segoe UI" pitchFamily="34" charset="0"/>
              </a:endParaRPr>
            </a:p>
          </p:txBody>
        </p:sp>
        <p:grpSp>
          <p:nvGrpSpPr>
            <p:cNvPr id="33" name="Group 32"/>
            <p:cNvGrpSpPr/>
            <p:nvPr/>
          </p:nvGrpSpPr>
          <p:grpSpPr>
            <a:xfrm>
              <a:off x="3322637" y="3625067"/>
              <a:ext cx="1981411" cy="710395"/>
              <a:chOff x="2710031" y="3395986"/>
              <a:chExt cx="1981411" cy="710395"/>
            </a:xfrm>
          </p:grpSpPr>
          <p:pic>
            <p:nvPicPr>
              <p:cNvPr id="4" name="Picture 3"/>
              <p:cNvPicPr>
                <a:picLocks noChangeAspect="1"/>
              </p:cNvPicPr>
              <p:nvPr/>
            </p:nvPicPr>
            <p:blipFill>
              <a:blip r:embed="rId3"/>
              <a:stretch>
                <a:fillRect/>
              </a:stretch>
            </p:blipFill>
            <p:spPr>
              <a:xfrm>
                <a:off x="2710031" y="3395986"/>
                <a:ext cx="710395" cy="710395"/>
              </a:xfrm>
              <a:prstGeom prst="rect">
                <a:avLst/>
              </a:prstGeom>
            </p:spPr>
          </p:pic>
          <p:sp>
            <p:nvSpPr>
              <p:cNvPr id="35" name="Rectangle 34"/>
              <p:cNvSpPr/>
              <p:nvPr/>
            </p:nvSpPr>
            <p:spPr>
              <a:xfrm>
                <a:off x="3420426" y="3551417"/>
                <a:ext cx="1271016" cy="338554"/>
              </a:xfrm>
              <a:prstGeom prst="rect">
                <a:avLst/>
              </a:prstGeom>
            </p:spPr>
            <p:txBody>
              <a:bodyPr wrap="square">
                <a:spAutoFit/>
              </a:bodyPr>
              <a:lstStyle/>
              <a:p>
                <a:pPr defTabSz="896386">
                  <a:defRPr/>
                </a:pPr>
                <a:r>
                  <a:rPr lang="en-US" sz="1568" kern="0" dirty="0">
                    <a:solidFill>
                      <a:srgbClr val="FFFFFF"/>
                    </a:solidFill>
                    <a:latin typeface="Segoe UI Semilight"/>
                    <a:cs typeface="Segoe UI Semilight" panose="020B0402040204020203" pitchFamily="34" charset="0"/>
                  </a:rPr>
                  <a:t>Kafka</a:t>
                </a:r>
                <a:endParaRPr lang="en-US" sz="1568" kern="0" dirty="0">
                  <a:solidFill>
                    <a:srgbClr val="FFFFFF"/>
                  </a:solidFill>
                  <a:latin typeface="Segoe UI Semilight"/>
                </a:endParaRPr>
              </a:p>
            </p:txBody>
          </p:sp>
        </p:grpSp>
        <p:sp>
          <p:nvSpPr>
            <p:cNvPr id="86" name="Rectangle 85"/>
            <p:cNvSpPr/>
            <p:nvPr/>
          </p:nvSpPr>
          <p:spPr>
            <a:xfrm>
              <a:off x="3558054" y="4819003"/>
              <a:ext cx="1660317" cy="276871"/>
            </a:xfrm>
            <a:prstGeom prst="rect">
              <a:avLst/>
            </a:prstGeom>
          </p:spPr>
          <p:txBody>
            <a:bodyPr wrap="squar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Event Collection</a:t>
              </a:r>
              <a:endParaRPr lang="en-US" sz="1175" kern="0" dirty="0">
                <a:gradFill>
                  <a:gsLst>
                    <a:gs pos="0">
                      <a:srgbClr val="FFFFFF"/>
                    </a:gs>
                    <a:gs pos="100000">
                      <a:srgbClr val="FFFFFF"/>
                    </a:gs>
                  </a:gsLst>
                  <a:lin ang="5400000" scaled="0"/>
                </a:gradFill>
                <a:latin typeface="Segoe UI Semilight"/>
                <a:ea typeface="MS PGothic" panose="020B0600070205080204" pitchFamily="34" charset="-128"/>
              </a:endParaRPr>
            </a:p>
          </p:txBody>
        </p:sp>
      </p:grpSp>
      <p:grpSp>
        <p:nvGrpSpPr>
          <p:cNvPr id="3" name="Group 2"/>
          <p:cNvGrpSpPr/>
          <p:nvPr/>
        </p:nvGrpSpPr>
        <p:grpSpPr>
          <a:xfrm>
            <a:off x="6875606" y="2000006"/>
            <a:ext cx="2441460" cy="3276676"/>
            <a:chOff x="7013476" y="2039614"/>
            <a:chExt cx="2490416" cy="3342380"/>
          </a:xfrm>
        </p:grpSpPr>
        <p:sp>
          <p:nvSpPr>
            <p:cNvPr id="63" name="Rectangle 62"/>
            <p:cNvSpPr/>
            <p:nvPr/>
          </p:nvSpPr>
          <p:spPr bwMode="auto">
            <a:xfrm>
              <a:off x="7013476" y="2039614"/>
              <a:ext cx="2490416" cy="334238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325" y="2393549"/>
              <a:ext cx="628933" cy="515836"/>
            </a:xfrm>
            <a:prstGeom prst="rect">
              <a:avLst/>
            </a:prstGeom>
          </p:spPr>
        </p:pic>
        <p:sp>
          <p:nvSpPr>
            <p:cNvPr id="39" name="Rectangle 38"/>
            <p:cNvSpPr/>
            <p:nvPr/>
          </p:nvSpPr>
          <p:spPr>
            <a:xfrm>
              <a:off x="7752343" y="2346166"/>
              <a:ext cx="1577035" cy="584775"/>
            </a:xfrm>
            <a:prstGeom prst="rect">
              <a:avLst/>
            </a:prstGeom>
          </p:spPr>
          <p:txBody>
            <a:bodyPr wrap="none">
              <a:spAutoFit/>
            </a:bodyPr>
            <a:lstStyle/>
            <a:p>
              <a:pPr defTabSz="896328">
                <a:defRPr/>
              </a:pPr>
              <a:r>
                <a:rPr lang="en-US" sz="1568"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896328">
                <a:defRPr/>
              </a:pPr>
              <a:r>
                <a:rPr lang="en-US" sz="1568"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pic>
          <p:nvPicPr>
            <p:cNvPr id="40" name="Picture 18" descr="http://blog.parsely.com/wp-content/uploads/2014/07/storm_logo_winner.png"/>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7195477" y="3192695"/>
              <a:ext cx="1380840" cy="50400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7227247" y="3890699"/>
              <a:ext cx="2267590" cy="597163"/>
              <a:chOff x="6759941" y="3974494"/>
              <a:chExt cx="2267590" cy="597163"/>
            </a:xfrm>
          </p:grpSpPr>
          <p:sp>
            <p:nvSpPr>
              <p:cNvPr id="41" name="Rectangle 40"/>
              <p:cNvSpPr/>
              <p:nvPr/>
            </p:nvSpPr>
            <p:spPr>
              <a:xfrm>
                <a:off x="7451459" y="4087984"/>
                <a:ext cx="1576072" cy="338554"/>
              </a:xfrm>
              <a:prstGeom prst="rect">
                <a:avLst/>
              </a:prstGeom>
            </p:spPr>
            <p:txBody>
              <a:bodyPr wrap="none">
                <a:spAutoFit/>
              </a:bodyPr>
              <a:lstStyle/>
              <a:p>
                <a:pPr defTabSz="896328">
                  <a:defRPr/>
                </a:pPr>
                <a:r>
                  <a:rPr lang="en-US" sz="1568" b="1"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Spark Streaming</a:t>
                </a:r>
              </a:p>
            </p:txBody>
          </p:sp>
          <p:pic>
            <p:nvPicPr>
              <p:cNvPr id="42" name="Picture 8" descr="https://zeppelin.incubator.apache.org/assets/themes/zeppelin/img/spark_logo.jpg"/>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6759941" y="3974494"/>
                <a:ext cx="597163" cy="597163"/>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Rectangle 86"/>
            <p:cNvSpPr/>
            <p:nvPr/>
          </p:nvSpPr>
          <p:spPr>
            <a:xfrm>
              <a:off x="7488930" y="4819003"/>
              <a:ext cx="1660317" cy="276871"/>
            </a:xfrm>
            <a:prstGeom prst="rect">
              <a:avLst/>
            </a:prstGeom>
          </p:spPr>
          <p:txBody>
            <a:bodyPr wrap="squar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Stream Processing</a:t>
              </a:r>
              <a:endParaRPr lang="en-US" sz="1175" kern="0" dirty="0">
                <a:gradFill>
                  <a:gsLst>
                    <a:gs pos="0">
                      <a:srgbClr val="FFFFFF"/>
                    </a:gs>
                    <a:gs pos="100000">
                      <a:srgbClr val="FFFFFF"/>
                    </a:gs>
                  </a:gsLst>
                  <a:lin ang="5400000" scaled="0"/>
                </a:gradFill>
                <a:latin typeface="Segoe UI Semilight"/>
                <a:ea typeface="MS PGothic" panose="020B0600070205080204" pitchFamily="34" charset="-128"/>
              </a:endParaRPr>
            </a:p>
          </p:txBody>
        </p:sp>
      </p:grpSp>
    </p:spTree>
    <p:extLst>
      <p:ext uri="{BB962C8B-B14F-4D97-AF65-F5344CB8AC3E}">
        <p14:creationId xmlns:p14="http://schemas.microsoft.com/office/powerpoint/2010/main" val="295209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wipe(up)">
                                      <p:cBhvr>
                                        <p:cTn id="26" dur="500"/>
                                        <p:tgtEl>
                                          <p:spTgt spid="81"/>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wipe(down)">
                                      <p:cBhvr>
                                        <p:cTn id="44" dur="500"/>
                                        <p:tgtEl>
                                          <p:spTgt spid="6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4" grpId="0" animBg="1"/>
      <p:bldP spid="61" grpId="0" animBg="1"/>
      <p:bldP spid="66" grpId="0" animBg="1"/>
      <p:bldP spid="67" grpId="0" animBg="1"/>
      <p:bldP spid="8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solidFill>
                  <a:srgbClr val="D83B01"/>
                </a:solidFill>
              </a:rPr>
              <a:t>Event Ingestion Patterns</a:t>
            </a:r>
          </a:p>
        </p:txBody>
      </p:sp>
      <p:grpSp>
        <p:nvGrpSpPr>
          <p:cNvPr id="18" name="Group 17"/>
          <p:cNvGrpSpPr/>
          <p:nvPr/>
        </p:nvGrpSpPr>
        <p:grpSpPr>
          <a:xfrm>
            <a:off x="270066" y="2003255"/>
            <a:ext cx="1520222" cy="3744158"/>
            <a:chOff x="276231" y="2132701"/>
            <a:chExt cx="1551146" cy="3820320"/>
          </a:xfrm>
        </p:grpSpPr>
        <p:cxnSp>
          <p:nvCxnSpPr>
            <p:cNvPr id="19" name="Straight Connector 18"/>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250">
                      <a:srgbClr val="161616"/>
                    </a:gs>
                    <a:gs pos="100000">
                      <a:srgbClr val="161616"/>
                    </a:gs>
                  </a:gsLst>
                  <a:lin ang="5400000" scaled="0"/>
                </a:gradFill>
                <a:latin typeface="Segoe UI"/>
                <a:ea typeface="MS PGothic" panose="020B0600070205080204" pitchFamily="34" charset="-128"/>
              </a:endParaRPr>
            </a:p>
          </p:txBody>
        </p:sp>
        <p:sp>
          <p:nvSpPr>
            <p:cNvPr id="24" name="TextBox 23"/>
            <p:cNvSpPr txBox="1"/>
            <p:nvPr/>
          </p:nvSpPr>
          <p:spPr>
            <a:xfrm>
              <a:off x="290952" y="2519818"/>
              <a:ext cx="1239880" cy="620146"/>
            </a:xfrm>
            <a:prstGeom prst="rect">
              <a:avLst/>
            </a:prstGeom>
            <a:noFill/>
          </p:spPr>
          <p:txBody>
            <a:bodyPr wrap="square" lIns="179209" tIns="143367" rIns="179209" bIns="143367" rtlCol="0">
              <a:spAutoFit/>
            </a:bodyPr>
            <a:lstStyle/>
            <a:p>
              <a:pPr defTabSz="913956">
                <a:lnSpc>
                  <a:spcPct val="90000"/>
                </a:lnSpc>
                <a:spcBef>
                  <a:spcPct val="0"/>
                </a:spcBef>
                <a:spcAft>
                  <a:spcPts val="588"/>
                </a:spcAft>
                <a:defRPr/>
              </a:pPr>
              <a:r>
                <a:rPr lang="en-US" sz="1126"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1126"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26"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5" name="TextBox 24"/>
            <p:cNvSpPr txBox="1"/>
            <p:nvPr/>
          </p:nvSpPr>
          <p:spPr>
            <a:xfrm>
              <a:off x="286638" y="4033284"/>
              <a:ext cx="1239880" cy="620146"/>
            </a:xfrm>
            <a:prstGeom prst="rect">
              <a:avLst/>
            </a:prstGeom>
            <a:noFill/>
          </p:spPr>
          <p:txBody>
            <a:bodyPr wrap="square" lIns="179209" tIns="143367" rIns="179209" bIns="143367" rtlCol="0">
              <a:spAutoFit/>
            </a:bodyPr>
            <a:lstStyle/>
            <a:p>
              <a:pPr defTabSz="913956">
                <a:lnSpc>
                  <a:spcPct val="90000"/>
                </a:lnSpc>
                <a:spcBef>
                  <a:spcPct val="0"/>
                </a:spcBef>
                <a:spcAft>
                  <a:spcPts val="588"/>
                </a:spcAft>
                <a:defRPr/>
              </a:pPr>
              <a:r>
                <a:rPr lang="en-US" sz="1126"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1126"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26"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6"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250">
                      <a:srgbClr val="161616"/>
                    </a:gs>
                    <a:gs pos="100000">
                      <a:srgbClr val="161616"/>
                    </a:gs>
                  </a:gsLst>
                  <a:lin ang="5400000" scaled="0"/>
                </a:gradFill>
                <a:latin typeface="Segoe UI"/>
                <a:ea typeface="MS PGothic" panose="020B0600070205080204" pitchFamily="34" charset="-128"/>
              </a:endParaRPr>
            </a:p>
          </p:txBody>
        </p:sp>
        <p:sp>
          <p:nvSpPr>
            <p:cNvPr id="27" name="TextBox 26"/>
            <p:cNvSpPr txBox="1"/>
            <p:nvPr/>
          </p:nvSpPr>
          <p:spPr>
            <a:xfrm>
              <a:off x="276231" y="5332875"/>
              <a:ext cx="1551146" cy="620146"/>
            </a:xfrm>
            <a:prstGeom prst="rect">
              <a:avLst/>
            </a:prstGeom>
            <a:noFill/>
          </p:spPr>
          <p:txBody>
            <a:bodyPr wrap="square" lIns="179209" tIns="143367" rIns="179209" bIns="143367" rtlCol="0">
              <a:spAutoFit/>
            </a:bodyPr>
            <a:lstStyle/>
            <a:p>
              <a:pPr defTabSz="913956">
                <a:lnSpc>
                  <a:spcPct val="90000"/>
                </a:lnSpc>
                <a:spcBef>
                  <a:spcPct val="0"/>
                </a:spcBef>
                <a:spcAft>
                  <a:spcPts val="588"/>
                </a:spcAft>
                <a:defRPr/>
              </a:pPr>
              <a:r>
                <a:rPr lang="en-US" sz="1126"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26"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br>
              <a:r>
                <a:rPr lang="en-US" sz="1126"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8"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04" tIns="44802" rIns="89604" bIns="44802" numCol="1" anchor="t" anchorCtr="0" compatLnSpc="1">
              <a:prstTxWarp prst="textNoShape">
                <a:avLst/>
              </a:prstTxWarp>
            </a:bodyPr>
            <a:lstStyle/>
            <a:p>
              <a:pPr defTabSz="913956">
                <a:defRPr/>
              </a:pPr>
              <a:endParaRPr lang="en-US" sz="1766" kern="0">
                <a:gradFill>
                  <a:gsLst>
                    <a:gs pos="1250">
                      <a:srgbClr val="161616"/>
                    </a:gs>
                    <a:gs pos="100000">
                      <a:srgbClr val="161616"/>
                    </a:gs>
                  </a:gsLst>
                  <a:lin ang="5400000" scaled="0"/>
                </a:gradFill>
                <a:latin typeface="Segoe UI"/>
                <a:ea typeface="MS PGothic" panose="020B0600070205080204" pitchFamily="34" charset="-128"/>
              </a:endParaRPr>
            </a:p>
          </p:txBody>
        </p:sp>
      </p:grpSp>
      <p:sp>
        <p:nvSpPr>
          <p:cNvPr id="34" name="Striped Right Arrow 33"/>
          <p:cNvSpPr/>
          <p:nvPr/>
        </p:nvSpPr>
        <p:spPr bwMode="auto">
          <a:xfrm>
            <a:off x="1465131" y="3026644"/>
            <a:ext cx="1191183" cy="767547"/>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a:solidFill>
                  <a:srgbClr val="FFFFFF"/>
                </a:solidFill>
                <a:latin typeface="Segoe UI"/>
              </a:rPr>
              <a:t>Events</a:t>
            </a:r>
          </a:p>
        </p:txBody>
      </p:sp>
      <p:sp>
        <p:nvSpPr>
          <p:cNvPr id="44" name="Striped Right Arrow 43"/>
          <p:cNvSpPr/>
          <p:nvPr/>
        </p:nvSpPr>
        <p:spPr bwMode="auto">
          <a:xfrm>
            <a:off x="5274397" y="3037473"/>
            <a:ext cx="1191183" cy="767547"/>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a:solidFill>
                  <a:srgbClr val="FFFFFF"/>
                </a:solidFill>
                <a:latin typeface="Segoe UI"/>
              </a:rPr>
              <a:t>Events</a:t>
            </a:r>
          </a:p>
        </p:txBody>
      </p:sp>
      <p:grpSp>
        <p:nvGrpSpPr>
          <p:cNvPr id="3" name="Group 2"/>
          <p:cNvGrpSpPr/>
          <p:nvPr/>
        </p:nvGrpSpPr>
        <p:grpSpPr>
          <a:xfrm>
            <a:off x="6576733" y="2068293"/>
            <a:ext cx="2441114" cy="3276211"/>
            <a:chOff x="7013476" y="2039614"/>
            <a:chExt cx="2490416" cy="3342380"/>
          </a:xfrm>
        </p:grpSpPr>
        <p:sp>
          <p:nvSpPr>
            <p:cNvPr id="63" name="Rectangle 62"/>
            <p:cNvSpPr/>
            <p:nvPr/>
          </p:nvSpPr>
          <p:spPr bwMode="auto">
            <a:xfrm>
              <a:off x="7013476" y="2039614"/>
              <a:ext cx="2490416" cy="334238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1250">
                      <a:srgbClr val="161616"/>
                    </a:gs>
                    <a:gs pos="100000">
                      <a:srgbClr val="161616"/>
                    </a:gs>
                  </a:gsLst>
                  <a:lin ang="5400000" scaled="0"/>
                </a:gradFill>
                <a:latin typeface="Segoe UI"/>
              </a:endParaRP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5325" y="2393549"/>
              <a:ext cx="628933" cy="515836"/>
            </a:xfrm>
            <a:prstGeom prst="rect">
              <a:avLst/>
            </a:prstGeom>
          </p:spPr>
        </p:pic>
        <p:sp>
          <p:nvSpPr>
            <p:cNvPr id="39" name="Rectangle 38"/>
            <p:cNvSpPr/>
            <p:nvPr/>
          </p:nvSpPr>
          <p:spPr>
            <a:xfrm>
              <a:off x="7810387" y="2346166"/>
              <a:ext cx="1608658" cy="596240"/>
            </a:xfrm>
            <a:prstGeom prst="rect">
              <a:avLst/>
            </a:prstGeom>
          </p:spPr>
          <p:txBody>
            <a:bodyPr wrap="none">
              <a:spAutoFit/>
            </a:bodyPr>
            <a:lstStyle/>
            <a:p>
              <a:pPr defTabSz="896156">
                <a:defRPr/>
              </a:pPr>
              <a:r>
                <a:rPr lang="en-US" sz="1567"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896156">
                <a:defRPr/>
              </a:pPr>
              <a:r>
                <a:rPr lang="en-US" sz="1567"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pic>
          <p:nvPicPr>
            <p:cNvPr id="40" name="Picture 18" descr="http://blog.parsely.com/wp-content/uploads/2014/07/storm_logo_winner.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95477" y="3192695"/>
              <a:ext cx="1380840" cy="50400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7227247" y="3890699"/>
              <a:ext cx="2187547" cy="597163"/>
              <a:chOff x="6759941" y="3974494"/>
              <a:chExt cx="2187547" cy="597163"/>
            </a:xfrm>
          </p:grpSpPr>
          <p:sp>
            <p:nvSpPr>
              <p:cNvPr id="41" name="Rectangle 40"/>
              <p:cNvSpPr/>
              <p:nvPr/>
            </p:nvSpPr>
            <p:spPr>
              <a:xfrm>
                <a:off x="7343083" y="4157127"/>
                <a:ext cx="1604405" cy="345212"/>
              </a:xfrm>
              <a:prstGeom prst="rect">
                <a:avLst/>
              </a:prstGeom>
            </p:spPr>
            <p:txBody>
              <a:bodyPr wrap="none">
                <a:spAutoFit/>
              </a:bodyPr>
              <a:lstStyle/>
              <a:p>
                <a:pPr defTabSz="896156">
                  <a:defRPr/>
                </a:pPr>
                <a:r>
                  <a:rPr lang="en-US" sz="1567" b="1"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Spark Streaming</a:t>
                </a:r>
              </a:p>
            </p:txBody>
          </p:sp>
          <p:pic>
            <p:nvPicPr>
              <p:cNvPr id="42" name="Picture 8" descr="https://zeppelin.incubator.apache.org/assets/themes/zeppelin/img/spark_logo.jpg"/>
              <p:cNvPicPr>
                <a:picLocks noChangeAspect="1" noChangeArrowheads="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759941" y="3974494"/>
                <a:ext cx="597163" cy="597163"/>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Rectangle 86"/>
            <p:cNvSpPr/>
            <p:nvPr/>
          </p:nvSpPr>
          <p:spPr>
            <a:xfrm>
              <a:off x="7488930" y="4819003"/>
              <a:ext cx="1660317" cy="282227"/>
            </a:xfrm>
            <a:prstGeom prst="rect">
              <a:avLst/>
            </a:prstGeom>
          </p:spPr>
          <p:txBody>
            <a:bodyPr wrap="square">
              <a:spAutoFit/>
            </a:bodyPr>
            <a:lstStyle/>
            <a:p>
              <a:pPr defTabSz="896156">
                <a:defRPr/>
              </a:pPr>
              <a:r>
                <a:rPr lang="en-US" sz="1174"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Stream Processing</a:t>
              </a:r>
              <a:endParaRPr lang="en-US" sz="1174" kern="0">
                <a:gradFill>
                  <a:gsLst>
                    <a:gs pos="1250">
                      <a:srgbClr val="161616"/>
                    </a:gs>
                    <a:gs pos="100000">
                      <a:srgbClr val="161616"/>
                    </a:gs>
                  </a:gsLst>
                  <a:lin ang="5400000" scaled="0"/>
                </a:gradFill>
                <a:latin typeface="Segoe UI"/>
                <a:ea typeface="MS PGothic" panose="020B0600070205080204" pitchFamily="34" charset="-128"/>
              </a:endParaRPr>
            </a:p>
          </p:txBody>
        </p:sp>
        <p:pic>
          <p:nvPicPr>
            <p:cNvPr id="70" name="Picture 69"/>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116420" y="2386867"/>
              <a:ext cx="628933" cy="515836"/>
            </a:xfrm>
            <a:prstGeom prst="rect">
              <a:avLst/>
            </a:prstGeom>
            <a:noFill/>
          </p:spPr>
        </p:pic>
        <p:pic>
          <p:nvPicPr>
            <p:cNvPr id="73" name="Picture 18" descr="http://blog.parsely.com/wp-content/uploads/2014/07/storm_logo_winner.png"/>
            <p:cNvPicPr>
              <a:picLocks noChangeAspect="1" noChangeArrowheads="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7206572" y="3186014"/>
              <a:ext cx="1380840" cy="5040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2731004" y="2003255"/>
            <a:ext cx="2319523" cy="3276211"/>
            <a:chOff x="2730527" y="2003053"/>
            <a:chExt cx="2319852" cy="3276676"/>
          </a:xfrm>
        </p:grpSpPr>
        <p:grpSp>
          <p:nvGrpSpPr>
            <p:cNvPr id="2" name="Group 1"/>
            <p:cNvGrpSpPr/>
            <p:nvPr/>
          </p:nvGrpSpPr>
          <p:grpSpPr>
            <a:xfrm>
              <a:off x="2730527" y="2003053"/>
              <a:ext cx="2319852" cy="3276676"/>
              <a:chOff x="2730527" y="2003053"/>
              <a:chExt cx="2319852" cy="3276676"/>
            </a:xfrm>
          </p:grpSpPr>
          <p:sp>
            <p:nvSpPr>
              <p:cNvPr id="60" name="Rectangle 59"/>
              <p:cNvSpPr/>
              <p:nvPr/>
            </p:nvSpPr>
            <p:spPr bwMode="auto">
              <a:xfrm>
                <a:off x="2730527" y="2003053"/>
                <a:ext cx="2319852" cy="3276676"/>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1250">
                        <a:srgbClr val="161616"/>
                      </a:gs>
                      <a:gs pos="100000">
                        <a:srgbClr val="161616"/>
                      </a:gs>
                    </a:gsLst>
                    <a:lin ang="5400000" scaled="0"/>
                  </a:gradFill>
                  <a:latin typeface="Segoe UI"/>
                </a:endParaRPr>
              </a:p>
            </p:txBody>
          </p:sp>
          <p:sp>
            <p:nvSpPr>
              <p:cNvPr id="47" name="Rectangle 46"/>
              <p:cNvSpPr/>
              <p:nvPr/>
            </p:nvSpPr>
            <p:spPr>
              <a:xfrm>
                <a:off x="3230426" y="4800912"/>
                <a:ext cx="1627679" cy="276679"/>
              </a:xfrm>
              <a:prstGeom prst="rect">
                <a:avLst/>
              </a:prstGeom>
            </p:spPr>
            <p:txBody>
              <a:bodyPr wrap="square">
                <a:spAutoFit/>
              </a:bodyPr>
              <a:lstStyle/>
              <a:p>
                <a:pPr defTabSz="896156">
                  <a:defRPr/>
                </a:pPr>
                <a:r>
                  <a:rPr lang="en-US" sz="1174" kern="0" spc="-29">
                    <a:gradFill>
                      <a:gsLst>
                        <a:gs pos="1250">
                          <a:srgbClr val="161616"/>
                        </a:gs>
                        <a:gs pos="100000">
                          <a:srgbClr val="161616"/>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Event Processing</a:t>
                </a:r>
                <a:endParaRPr lang="en-US" sz="1174" kern="0">
                  <a:gradFill>
                    <a:gsLst>
                      <a:gs pos="1250">
                        <a:srgbClr val="161616"/>
                      </a:gs>
                      <a:gs pos="100000">
                        <a:srgbClr val="161616"/>
                      </a:gs>
                    </a:gsLst>
                    <a:lin ang="5400000" scaled="0"/>
                  </a:gradFill>
                  <a:latin typeface="Segoe UI"/>
                  <a:ea typeface="MS PGothic" panose="020B0600070205080204" pitchFamily="34" charset="-128"/>
                </a:endParaRPr>
              </a:p>
            </p:txBody>
          </p:sp>
        </p:grpSp>
        <p:sp>
          <p:nvSpPr>
            <p:cNvPr id="31" name="Rectangle 30"/>
            <p:cNvSpPr/>
            <p:nvPr/>
          </p:nvSpPr>
          <p:spPr>
            <a:xfrm>
              <a:off x="3589244" y="2683437"/>
              <a:ext cx="1246030" cy="584519"/>
            </a:xfrm>
            <a:prstGeom prst="rect">
              <a:avLst/>
            </a:prstGeom>
            <a:solidFill>
              <a:schemeClr val="bg1"/>
            </a:solidFill>
          </p:spPr>
          <p:txBody>
            <a:bodyPr wrap="square">
              <a:spAutoFit/>
            </a:bodyPr>
            <a:lstStyle/>
            <a:p>
              <a:pPr defTabSz="896214">
                <a:defRPr/>
              </a:pPr>
              <a:r>
                <a:rPr lang="en-US" sz="1567" kern="0">
                  <a:gradFill>
                    <a:gsLst>
                      <a:gs pos="1250">
                        <a:srgbClr val="161616"/>
                      </a:gs>
                      <a:gs pos="100000">
                        <a:srgbClr val="161616"/>
                      </a:gs>
                    </a:gsLst>
                    <a:lin ang="5400000" scaled="0"/>
                  </a:gradFill>
                  <a:latin typeface="Segoe UI"/>
                  <a:cs typeface="Segoe UI Semilight" panose="020B0402040204020203" pitchFamily="34" charset="0"/>
                </a:rPr>
                <a:t>Azure Event Hubs</a:t>
              </a:r>
              <a:endParaRPr lang="en-US" sz="1567" kern="0">
                <a:gradFill>
                  <a:gsLst>
                    <a:gs pos="1250">
                      <a:srgbClr val="161616"/>
                    </a:gs>
                    <a:gs pos="100000">
                      <a:srgbClr val="161616"/>
                    </a:gs>
                  </a:gsLst>
                  <a:lin ang="5400000" scaled="0"/>
                </a:gradFill>
                <a:latin typeface="Segoe UI"/>
              </a:endParaRPr>
            </a:p>
          </p:txBody>
        </p:sp>
        <p:sp>
          <p:nvSpPr>
            <p:cNvPr id="32" name="Freeform 31"/>
            <p:cNvSpPr/>
            <p:nvPr/>
          </p:nvSpPr>
          <p:spPr bwMode="auto">
            <a:xfrm>
              <a:off x="3077899" y="2750074"/>
              <a:ext cx="436642" cy="48046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745" kern="0">
                <a:gradFill>
                  <a:gsLst>
                    <a:gs pos="1250">
                      <a:srgbClr val="161616"/>
                    </a:gs>
                    <a:gs pos="100000">
                      <a:srgbClr val="161616"/>
                    </a:gs>
                  </a:gsLst>
                  <a:lin ang="5400000" scaled="0"/>
                </a:gradFill>
                <a:latin typeface="Segoe UI"/>
                <a:ea typeface="Segoe UI" pitchFamily="34" charset="0"/>
                <a:cs typeface="Segoe UI" pitchFamily="34" charset="0"/>
              </a:endParaRPr>
            </a:p>
          </p:txBody>
        </p:sp>
        <p:sp>
          <p:nvSpPr>
            <p:cNvPr id="35" name="Rectangle 34"/>
            <p:cNvSpPr/>
            <p:nvPr/>
          </p:nvSpPr>
          <p:spPr>
            <a:xfrm>
              <a:off x="3654944" y="3774763"/>
              <a:ext cx="1246031" cy="338426"/>
            </a:xfrm>
            <a:prstGeom prst="rect">
              <a:avLst/>
            </a:prstGeom>
            <a:solidFill>
              <a:schemeClr val="bg1"/>
            </a:solidFill>
          </p:spPr>
          <p:txBody>
            <a:bodyPr wrap="square">
              <a:spAutoFit/>
            </a:bodyPr>
            <a:lstStyle/>
            <a:p>
              <a:pPr defTabSz="896214">
                <a:defRPr/>
              </a:pPr>
              <a:r>
                <a:rPr lang="en-US" sz="1567" kern="0">
                  <a:gradFill>
                    <a:gsLst>
                      <a:gs pos="1250">
                        <a:srgbClr val="161616"/>
                      </a:gs>
                      <a:gs pos="100000">
                        <a:srgbClr val="161616"/>
                      </a:gs>
                    </a:gsLst>
                    <a:lin ang="5400000" scaled="0"/>
                  </a:gradFill>
                  <a:latin typeface="Segoe UI"/>
                  <a:cs typeface="Segoe UI Semilight" panose="020B0402040204020203" pitchFamily="34" charset="0"/>
                </a:rPr>
                <a:t>Kafka</a:t>
              </a:r>
              <a:endParaRPr lang="en-US" sz="1567" kern="0">
                <a:gradFill>
                  <a:gsLst>
                    <a:gs pos="1250">
                      <a:srgbClr val="161616"/>
                    </a:gs>
                    <a:gs pos="100000">
                      <a:srgbClr val="161616"/>
                    </a:gs>
                  </a:gsLst>
                  <a:lin ang="5400000" scaled="0"/>
                </a:gradFill>
                <a:latin typeface="Segoe UI"/>
              </a:endParaRPr>
            </a:p>
          </p:txBody>
        </p:sp>
        <p:pic>
          <p:nvPicPr>
            <p:cNvPr id="2050" name="Picture 2" descr="Image result for Apache Kafka"/>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122996" y="3573427"/>
              <a:ext cx="466248" cy="727347"/>
            </a:xfrm>
            <a:prstGeom prst="rect">
              <a:avLst/>
            </a:prstGeom>
            <a:noFill/>
            <a:extLst>
              <a:ext uri="{909E8E84-426E-40DD-AFC4-6F175D3DCCD1}">
                <a14:hiddenFill xmlns:a14="http://schemas.microsoft.com/office/drawing/2010/main">
                  <a:solidFill>
                    <a:srgbClr val="FFFFFF"/>
                  </a:solidFill>
                </a14:hiddenFill>
              </a:ext>
            </a:extLst>
          </p:spPr>
        </p:pic>
      </p:grpSp>
      <p:sp>
        <p:nvSpPr>
          <p:cNvPr id="83" name="Striped Right Arrow 43"/>
          <p:cNvSpPr/>
          <p:nvPr/>
        </p:nvSpPr>
        <p:spPr bwMode="auto">
          <a:xfrm>
            <a:off x="9158619" y="4177100"/>
            <a:ext cx="1191183" cy="602980"/>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a:solidFill>
                  <a:srgbClr val="FFFFFF"/>
                </a:solidFill>
                <a:latin typeface="Segoe UI"/>
              </a:rPr>
              <a:t>Events</a:t>
            </a:r>
          </a:p>
        </p:txBody>
      </p:sp>
      <p:grpSp>
        <p:nvGrpSpPr>
          <p:cNvPr id="90" name="Group 89"/>
          <p:cNvGrpSpPr/>
          <p:nvPr/>
        </p:nvGrpSpPr>
        <p:grpSpPr>
          <a:xfrm>
            <a:off x="10600771" y="3865948"/>
            <a:ext cx="1292343" cy="1013134"/>
            <a:chOff x="8588655" y="3482322"/>
            <a:chExt cx="2571750" cy="2016125"/>
          </a:xfrm>
          <a:solidFill>
            <a:schemeClr val="tx1">
              <a:lumMod val="75000"/>
            </a:schemeClr>
          </a:solidFill>
        </p:grpSpPr>
        <p:sp>
          <p:nvSpPr>
            <p:cNvPr id="91"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gradFill>
                  <a:gsLst>
                    <a:gs pos="1250">
                      <a:srgbClr val="161616"/>
                    </a:gs>
                    <a:gs pos="100000">
                      <a:srgbClr val="161616"/>
                    </a:gs>
                  </a:gsLst>
                  <a:lin ang="5400000" scaled="0"/>
                </a:gradFill>
                <a:latin typeface="Segoe UI"/>
              </a:endParaRPr>
            </a:p>
          </p:txBody>
        </p:sp>
        <p:sp>
          <p:nvSpPr>
            <p:cNvPr id="92"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gradFill>
                  <a:gsLst>
                    <a:gs pos="1250">
                      <a:srgbClr val="161616"/>
                    </a:gs>
                    <a:gs pos="100000">
                      <a:srgbClr val="161616"/>
                    </a:gs>
                  </a:gsLst>
                  <a:lin ang="5400000" scaled="0"/>
                </a:gradFill>
                <a:latin typeface="Segoe UI"/>
              </a:endParaRPr>
            </a:p>
          </p:txBody>
        </p:sp>
      </p:grpSp>
      <p:sp>
        <p:nvSpPr>
          <p:cNvPr id="9" name="TextBox 8"/>
          <p:cNvSpPr txBox="1"/>
          <p:nvPr/>
        </p:nvSpPr>
        <p:spPr>
          <a:xfrm>
            <a:off x="10650754" y="4865730"/>
            <a:ext cx="1111813" cy="63444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a:gradFill>
                  <a:gsLst>
                    <a:gs pos="1250">
                      <a:srgbClr val="161616"/>
                    </a:gs>
                    <a:gs pos="100000">
                      <a:srgbClr val="161616"/>
                    </a:gs>
                  </a:gsLst>
                  <a:lin ang="5400000" scaled="0"/>
                </a:gradFill>
                <a:latin typeface="Segoe UI"/>
              </a:rPr>
              <a:t>ADLS</a:t>
            </a:r>
          </a:p>
        </p:txBody>
      </p:sp>
      <p:sp>
        <p:nvSpPr>
          <p:cNvPr id="93" name="Striped Right Arrow 43"/>
          <p:cNvSpPr/>
          <p:nvPr/>
        </p:nvSpPr>
        <p:spPr bwMode="auto">
          <a:xfrm>
            <a:off x="9157369" y="2423665"/>
            <a:ext cx="1191183" cy="602980"/>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1961" kern="0">
                <a:solidFill>
                  <a:srgbClr val="FFFFFF"/>
                </a:solidFill>
                <a:latin typeface="Segoe UI"/>
              </a:rPr>
              <a:t>Events</a:t>
            </a:r>
          </a:p>
        </p:txBody>
      </p:sp>
      <p:grpSp>
        <p:nvGrpSpPr>
          <p:cNvPr id="94" name="Group 93"/>
          <p:cNvGrpSpPr>
            <a:grpSpLocks noChangeAspect="1"/>
          </p:cNvGrpSpPr>
          <p:nvPr/>
        </p:nvGrpSpPr>
        <p:grpSpPr>
          <a:xfrm>
            <a:off x="10411950" y="2240822"/>
            <a:ext cx="1430450" cy="914270"/>
            <a:chOff x="4481847" y="2708926"/>
            <a:chExt cx="673103" cy="430214"/>
          </a:xfrm>
          <a:solidFill>
            <a:schemeClr val="bg2">
              <a:lumMod val="25000"/>
            </a:schemeClr>
          </a:solidFill>
        </p:grpSpPr>
        <p:sp>
          <p:nvSpPr>
            <p:cNvPr id="95"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27" tIns="45713" rIns="91427" bIns="45713" numCol="1" anchor="t" anchorCtr="0" compatLnSpc="1">
              <a:prstTxWarp prst="textNoShape">
                <a:avLst/>
              </a:prstTxWarp>
            </a:bodyPr>
            <a:lstStyle/>
            <a:p>
              <a:pPr defTabSz="932563">
                <a:defRPr/>
              </a:pPr>
              <a:endParaRPr lang="en-US" kern="0">
                <a:gradFill>
                  <a:gsLst>
                    <a:gs pos="1250">
                      <a:srgbClr val="161616"/>
                    </a:gs>
                    <a:gs pos="100000">
                      <a:srgbClr val="161616"/>
                    </a:gs>
                  </a:gsLst>
                  <a:lin ang="5400000" scaled="0"/>
                </a:gradFill>
                <a:latin typeface="Segoe UI"/>
                <a:ea typeface="MS PGothic" panose="020B0600070205080204" pitchFamily="34" charset="-128"/>
              </a:endParaRPr>
            </a:p>
          </p:txBody>
        </p:sp>
        <p:sp>
          <p:nvSpPr>
            <p:cNvPr id="96"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27" tIns="45713" rIns="91427" bIns="45713" numCol="1" anchor="t" anchorCtr="0" compatLnSpc="1">
              <a:prstTxWarp prst="textNoShape">
                <a:avLst/>
              </a:prstTxWarp>
            </a:bodyPr>
            <a:lstStyle/>
            <a:p>
              <a:pPr defTabSz="932563">
                <a:defRPr/>
              </a:pPr>
              <a:endParaRPr lang="en-US" kern="0">
                <a:gradFill>
                  <a:gsLst>
                    <a:gs pos="1250">
                      <a:srgbClr val="161616"/>
                    </a:gs>
                    <a:gs pos="100000">
                      <a:srgbClr val="161616"/>
                    </a:gs>
                  </a:gsLst>
                  <a:lin ang="5400000" scaled="0"/>
                </a:gradFill>
                <a:latin typeface="Segoe UI"/>
                <a:ea typeface="MS PGothic" panose="020B0600070205080204" pitchFamily="34" charset="-128"/>
              </a:endParaRPr>
            </a:p>
          </p:txBody>
        </p:sp>
        <p:sp>
          <p:nvSpPr>
            <p:cNvPr id="97"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27" tIns="45713" rIns="91427" bIns="45713" numCol="1" anchor="t" anchorCtr="0" compatLnSpc="1">
              <a:prstTxWarp prst="textNoShape">
                <a:avLst/>
              </a:prstTxWarp>
            </a:bodyPr>
            <a:lstStyle/>
            <a:p>
              <a:pPr defTabSz="932563">
                <a:defRPr/>
              </a:pPr>
              <a:endParaRPr lang="en-US" kern="0">
                <a:gradFill>
                  <a:gsLst>
                    <a:gs pos="1250">
                      <a:srgbClr val="161616"/>
                    </a:gs>
                    <a:gs pos="100000">
                      <a:srgbClr val="161616"/>
                    </a:gs>
                  </a:gsLst>
                  <a:lin ang="5400000" scaled="0"/>
                </a:gradFill>
                <a:latin typeface="Segoe UI"/>
                <a:ea typeface="MS PGothic" panose="020B0600070205080204" pitchFamily="34" charset="-128"/>
              </a:endParaRPr>
            </a:p>
          </p:txBody>
        </p:sp>
        <p:sp>
          <p:nvSpPr>
            <p:cNvPr id="98"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27" tIns="45713" rIns="91427" bIns="45713" numCol="1" anchor="t" anchorCtr="0" compatLnSpc="1">
              <a:prstTxWarp prst="textNoShape">
                <a:avLst/>
              </a:prstTxWarp>
            </a:bodyPr>
            <a:lstStyle/>
            <a:p>
              <a:pPr defTabSz="932563">
                <a:defRPr/>
              </a:pPr>
              <a:endParaRPr lang="en-US" kern="0">
                <a:gradFill>
                  <a:gsLst>
                    <a:gs pos="1250">
                      <a:srgbClr val="161616"/>
                    </a:gs>
                    <a:gs pos="100000">
                      <a:srgbClr val="161616"/>
                    </a:gs>
                  </a:gsLst>
                  <a:lin ang="5400000" scaled="0"/>
                </a:gradFill>
                <a:latin typeface="Segoe UI"/>
                <a:ea typeface="MS PGothic" panose="020B0600070205080204" pitchFamily="34" charset="-128"/>
              </a:endParaRPr>
            </a:p>
          </p:txBody>
        </p:sp>
        <p:sp>
          <p:nvSpPr>
            <p:cNvPr id="99"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27" tIns="45713" rIns="91427" bIns="45713" numCol="1" anchor="t" anchorCtr="0" compatLnSpc="1">
              <a:prstTxWarp prst="textNoShape">
                <a:avLst/>
              </a:prstTxWarp>
            </a:bodyPr>
            <a:lstStyle/>
            <a:p>
              <a:pPr defTabSz="932563">
                <a:defRPr/>
              </a:pPr>
              <a:endParaRPr lang="en-US" kern="0">
                <a:gradFill>
                  <a:gsLst>
                    <a:gs pos="1250">
                      <a:srgbClr val="161616"/>
                    </a:gs>
                    <a:gs pos="100000">
                      <a:srgbClr val="161616"/>
                    </a:gs>
                  </a:gsLst>
                  <a:lin ang="5400000" scaled="0"/>
                </a:gradFill>
                <a:latin typeface="Segoe UI"/>
                <a:ea typeface="MS PGothic" panose="020B0600070205080204" pitchFamily="34" charset="-128"/>
              </a:endParaRPr>
            </a:p>
          </p:txBody>
        </p:sp>
      </p:grpSp>
      <p:sp>
        <p:nvSpPr>
          <p:cNvPr id="100" name="TextBox 99"/>
          <p:cNvSpPr txBox="1"/>
          <p:nvPr/>
        </p:nvSpPr>
        <p:spPr>
          <a:xfrm>
            <a:off x="10348553" y="3133139"/>
            <a:ext cx="1544562" cy="62782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a:gradFill>
                  <a:gsLst>
                    <a:gs pos="1250">
                      <a:srgbClr val="161616"/>
                    </a:gs>
                    <a:gs pos="100000">
                      <a:srgbClr val="161616"/>
                    </a:gs>
                  </a:gsLst>
                  <a:lin ang="5400000" scaled="0"/>
                </a:gradFill>
                <a:latin typeface="Segoe UI"/>
              </a:rPr>
              <a:t>Power BI</a:t>
            </a:r>
          </a:p>
        </p:txBody>
      </p:sp>
    </p:spTree>
    <p:extLst>
      <p:ext uri="{BB962C8B-B14F-4D97-AF65-F5344CB8AC3E}">
        <p14:creationId xmlns:p14="http://schemas.microsoft.com/office/powerpoint/2010/main" val="104048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wipe(down)">
                                      <p:cBhvr>
                                        <p:cTn id="24" dur="500"/>
                                        <p:tgtEl>
                                          <p:spTgt spid="10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left)">
                                      <p:cBhvr>
                                        <p:cTn id="27" dur="500"/>
                                        <p:tgtEl>
                                          <p:spTgt spid="93"/>
                                        </p:tgtEl>
                                      </p:cBhvr>
                                    </p:animEffect>
                                  </p:childTnLst>
                                </p:cTn>
                              </p:par>
                              <p:par>
                                <p:cTn id="28" presetID="22" presetClass="entr" presetSubtype="4" fill="hold" nodeType="with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wipe(down)">
                                      <p:cBhvr>
                                        <p:cTn id="30" dur="500"/>
                                        <p:tgtEl>
                                          <p:spTgt spid="9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down)">
                                      <p:cBhvr>
                                        <p:cTn id="35" dur="500"/>
                                        <p:tgtEl>
                                          <p:spTgt spid="83"/>
                                        </p:tgtEl>
                                      </p:cBhvr>
                                    </p:animEffect>
                                  </p:childTnLst>
                                </p:cTn>
                              </p:par>
                              <p:par>
                                <p:cTn id="36" presetID="22" presetClass="entr" presetSubtype="4" fill="hold" nodeType="with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wipe(down)">
                                      <p:cBhvr>
                                        <p:cTn id="38" dur="500"/>
                                        <p:tgtEl>
                                          <p:spTgt spid="9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4" grpId="0" animBg="1"/>
      <p:bldP spid="83" grpId="0" animBg="1"/>
      <p:bldP spid="9" grpId="0"/>
      <p:bldP spid="93" grpId="0" animBg="1"/>
      <p:bldP spid="10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36923" y="289958"/>
            <a:ext cx="11655078" cy="899537"/>
          </a:xfrm>
        </p:spPr>
        <p:txBody>
          <a:bodyPr/>
          <a:lstStyle/>
          <a:p>
            <a:r>
              <a:rPr lang="en-US" dirty="0"/>
              <a:t>Batch Ingestion and Preparation</a:t>
            </a:r>
          </a:p>
        </p:txBody>
      </p:sp>
      <p:grpSp>
        <p:nvGrpSpPr>
          <p:cNvPr id="3" name="Group 2"/>
          <p:cNvGrpSpPr/>
          <p:nvPr/>
        </p:nvGrpSpPr>
        <p:grpSpPr>
          <a:xfrm>
            <a:off x="194537" y="2902507"/>
            <a:ext cx="1520438" cy="3738682"/>
            <a:chOff x="276231" y="2132701"/>
            <a:chExt cx="1551146" cy="3814192"/>
          </a:xfrm>
        </p:grpSpPr>
        <p:cxnSp>
          <p:nvCxnSpPr>
            <p:cNvPr id="4" name="Straight Connector 3"/>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FFFFFF"/>
                </a:solidFill>
                <a:latin typeface="Segoe UI Semilight"/>
                <a:ea typeface="MS PGothic" panose="020B0600070205080204" pitchFamily="34" charset="-128"/>
              </a:endParaRPr>
            </a:p>
          </p:txBody>
        </p:sp>
        <p:sp>
          <p:nvSpPr>
            <p:cNvPr id="10" name="TextBox 9"/>
            <p:cNvSpPr txBox="1"/>
            <p:nvPr/>
          </p:nvSpPr>
          <p:spPr>
            <a:xfrm>
              <a:off x="290952" y="2519818"/>
              <a:ext cx="1239880" cy="614018"/>
            </a:xfrm>
            <a:prstGeom prst="rect">
              <a:avLst/>
            </a:prstGeom>
            <a:noFill/>
          </p:spPr>
          <p:txBody>
            <a:bodyPr wrap="square" lIns="179235" tIns="143388" rIns="179235" bIns="143388" rtlCol="0">
              <a:spAutoFit/>
            </a:bodyPr>
            <a:lstStyle/>
            <a:p>
              <a:pPr defTabSz="914132">
                <a:lnSpc>
                  <a:spcPct val="90000"/>
                </a:lnSpc>
                <a:spcBef>
                  <a:spcPct val="0"/>
                </a:spcBef>
                <a:spcAft>
                  <a:spcPts val="588"/>
                </a:spcAft>
                <a:defRPr/>
              </a:pP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1" name="TextBox 10"/>
            <p:cNvSpPr txBox="1"/>
            <p:nvPr/>
          </p:nvSpPr>
          <p:spPr>
            <a:xfrm>
              <a:off x="286638" y="4033284"/>
              <a:ext cx="1239880" cy="614018"/>
            </a:xfrm>
            <a:prstGeom prst="rect">
              <a:avLst/>
            </a:prstGeom>
            <a:noFill/>
          </p:spPr>
          <p:txBody>
            <a:bodyPr wrap="square" lIns="179235" tIns="143388" rIns="179235" bIns="143388" rtlCol="0">
              <a:spAutoFit/>
            </a:bodyPr>
            <a:lstStyle/>
            <a:p>
              <a:pPr defTabSz="914132">
                <a:lnSpc>
                  <a:spcPct val="90000"/>
                </a:lnSpc>
                <a:spcBef>
                  <a:spcPct val="0"/>
                </a:spcBef>
                <a:spcAft>
                  <a:spcPts val="588"/>
                </a:spcAft>
                <a:defRPr/>
              </a:pP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2"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FFFFFF"/>
                </a:solidFill>
                <a:latin typeface="Segoe UI Semilight"/>
                <a:ea typeface="MS PGothic" panose="020B0600070205080204" pitchFamily="34" charset="-128"/>
              </a:endParaRPr>
            </a:p>
          </p:txBody>
        </p:sp>
        <p:sp>
          <p:nvSpPr>
            <p:cNvPr id="13" name="TextBox 12"/>
            <p:cNvSpPr txBox="1"/>
            <p:nvPr/>
          </p:nvSpPr>
          <p:spPr>
            <a:xfrm>
              <a:off x="276231" y="5332875"/>
              <a:ext cx="1551146" cy="614018"/>
            </a:xfrm>
            <a:prstGeom prst="rect">
              <a:avLst/>
            </a:prstGeom>
            <a:noFill/>
          </p:spPr>
          <p:txBody>
            <a:bodyPr wrap="square" lIns="179235" tIns="143388" rIns="179235" bIns="143388" rtlCol="0">
              <a:spAutoFit/>
            </a:bodyPr>
            <a:lstStyle/>
            <a:p>
              <a:pPr defTabSz="914132">
                <a:lnSpc>
                  <a:spcPct val="90000"/>
                </a:lnSpc>
                <a:spcBef>
                  <a:spcPct val="0"/>
                </a:spcBef>
                <a:spcAft>
                  <a:spcPts val="588"/>
                </a:spcAft>
                <a:defRPr/>
              </a:pP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14"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32">
                <a:defRPr/>
              </a:pPr>
              <a:endParaRPr lang="en-US" sz="1766" kern="0">
                <a:solidFill>
                  <a:srgbClr val="FFFFFF"/>
                </a:solidFill>
                <a:latin typeface="Segoe UI Semilight"/>
                <a:ea typeface="MS PGothic" panose="020B0600070205080204" pitchFamily="34" charset="-128"/>
              </a:endParaRPr>
            </a:p>
          </p:txBody>
        </p:sp>
      </p:grpSp>
      <p:sp>
        <p:nvSpPr>
          <p:cNvPr id="16" name="Rectangle 15"/>
          <p:cNvSpPr/>
          <p:nvPr/>
        </p:nvSpPr>
        <p:spPr bwMode="auto">
          <a:xfrm>
            <a:off x="2157715" y="3503702"/>
            <a:ext cx="5838221" cy="2275401"/>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Bef>
                <a:spcPct val="0"/>
              </a:spcBef>
              <a:spcAft>
                <a:spcPct val="35000"/>
              </a:spcAft>
              <a:defRPr/>
            </a:pPr>
            <a:endPar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8" name="Rectangle 17"/>
          <p:cNvSpPr/>
          <p:nvPr/>
        </p:nvSpPr>
        <p:spPr>
          <a:xfrm>
            <a:off x="6485277" y="5467864"/>
            <a:ext cx="1627679" cy="271428"/>
          </a:xfrm>
          <a:prstGeom prst="rect">
            <a:avLst/>
          </a:prstGeom>
        </p:spPr>
        <p:txBody>
          <a:bodyPr wrap="squar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lang="en-US" sz="1175" kern="0" dirty="0">
              <a:gradFill>
                <a:gsLst>
                  <a:gs pos="0">
                    <a:srgbClr val="FFFFFF"/>
                  </a:gs>
                  <a:gs pos="100000">
                    <a:srgbClr val="FFFFFF"/>
                  </a:gs>
                </a:gsLst>
                <a:lin ang="5400000" scaled="0"/>
              </a:gradFill>
              <a:latin typeface="Segoe UI Semilight"/>
              <a:ea typeface="MS PGothic" panose="020B0600070205080204" pitchFamily="34" charset="-128"/>
            </a:endParaRPr>
          </a:p>
        </p:txBody>
      </p:sp>
      <p:sp>
        <p:nvSpPr>
          <p:cNvPr id="37" name="Rectangle 36"/>
          <p:cNvSpPr/>
          <p:nvPr/>
        </p:nvSpPr>
        <p:spPr bwMode="auto">
          <a:xfrm>
            <a:off x="4303150" y="4685769"/>
            <a:ext cx="3287958" cy="6107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gradFill>
                  <a:gsLst>
                    <a:gs pos="5439">
                      <a:srgbClr val="F8F8F8"/>
                    </a:gs>
                    <a:gs pos="10000">
                      <a:srgbClr val="F8F8F8"/>
                    </a:gs>
                  </a:gsLst>
                  <a:lin ang="5400000" scaled="0"/>
                </a:gradFill>
                <a:latin typeface="Segoe UI Semilight"/>
              </a:rPr>
              <a:t>Prepared Data (Structured)</a:t>
            </a:r>
          </a:p>
        </p:txBody>
      </p:sp>
      <p:grpSp>
        <p:nvGrpSpPr>
          <p:cNvPr id="51" name="Group 50"/>
          <p:cNvGrpSpPr/>
          <p:nvPr/>
        </p:nvGrpSpPr>
        <p:grpSpPr>
          <a:xfrm>
            <a:off x="1023561" y="3951914"/>
            <a:ext cx="2659242" cy="1045829"/>
            <a:chOff x="1206332" y="3725862"/>
            <a:chExt cx="2712565" cy="1066800"/>
          </a:xfrm>
        </p:grpSpPr>
        <p:sp>
          <p:nvSpPr>
            <p:cNvPr id="2" name="Rectangle 1"/>
            <p:cNvSpPr/>
            <p:nvPr/>
          </p:nvSpPr>
          <p:spPr bwMode="auto">
            <a:xfrm>
              <a:off x="2494284" y="3725862"/>
              <a:ext cx="1424613"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gradFill>
                    <a:gsLst>
                      <a:gs pos="5439">
                        <a:srgbClr val="F8F8F8"/>
                      </a:gs>
                      <a:gs pos="10000">
                        <a:srgbClr val="F8F8F8"/>
                      </a:gs>
                    </a:gsLst>
                    <a:lin ang="5400000" scaled="0"/>
                  </a:gradFill>
                  <a:latin typeface="Segoe UI Semilight"/>
                </a:rPr>
                <a:t>Raw Data</a:t>
              </a:r>
            </a:p>
          </p:txBody>
        </p:sp>
        <p:grpSp>
          <p:nvGrpSpPr>
            <p:cNvPr id="41" name="Group 40"/>
            <p:cNvGrpSpPr/>
            <p:nvPr/>
          </p:nvGrpSpPr>
          <p:grpSpPr>
            <a:xfrm>
              <a:off x="1206332" y="3785754"/>
              <a:ext cx="1283161" cy="677130"/>
              <a:chOff x="1206332" y="3785754"/>
              <a:chExt cx="1283161" cy="677130"/>
            </a:xfrm>
          </p:grpSpPr>
          <p:sp>
            <p:nvSpPr>
              <p:cNvPr id="39" name="Right Arrow 38"/>
              <p:cNvSpPr/>
              <p:nvPr/>
            </p:nvSpPr>
            <p:spPr bwMode="auto">
              <a:xfrm>
                <a:off x="1465594" y="4078179"/>
                <a:ext cx="904856" cy="384705"/>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sp>
            <p:nvSpPr>
              <p:cNvPr id="40" name="Rectangle 39"/>
              <p:cNvSpPr/>
              <p:nvPr/>
            </p:nvSpPr>
            <p:spPr>
              <a:xfrm>
                <a:off x="1206332" y="3785754"/>
                <a:ext cx="1283161" cy="338554"/>
              </a:xfrm>
              <a:prstGeom prst="rect">
                <a:avLst/>
              </a:prstGeom>
            </p:spPr>
            <p:txBody>
              <a:bodyPr wrap="square">
                <a:spAutoFit/>
              </a:bodyPr>
              <a:lstStyle/>
              <a:p>
                <a:pPr algn="ctr" defTabSz="896328">
                  <a:defRPr/>
                </a:pPr>
                <a:r>
                  <a:rPr lang="en-US" sz="1568" kern="0" spc="-29" dirty="0">
                    <a:solidFill>
                      <a:srgbClr val="FFFFFF"/>
                    </a:solidFill>
                    <a:latin typeface="Segoe UI Semilight" panose="020B0402040204020203" pitchFamily="34" charset="0"/>
                    <a:ea typeface="MS PGothic" panose="020B0600070205080204" pitchFamily="34" charset="-128"/>
                    <a:cs typeface="Segoe UI Semilight" panose="020B0402040204020203" pitchFamily="34" charset="0"/>
                  </a:rPr>
                  <a:t>Bulk Load</a:t>
                </a:r>
                <a:endParaRPr lang="en-US" sz="1568" kern="0" dirty="0">
                  <a:solidFill>
                    <a:srgbClr val="FFFFFF"/>
                  </a:solidFill>
                  <a:latin typeface="Segoe UI Semilight"/>
                  <a:ea typeface="MS PGothic" panose="020B0600070205080204" pitchFamily="34" charset="-128"/>
                </a:endParaRPr>
              </a:p>
            </p:txBody>
          </p:sp>
        </p:grpSp>
      </p:grpSp>
      <p:sp>
        <p:nvSpPr>
          <p:cNvPr id="50" name="Left-Right Arrow 49"/>
          <p:cNvSpPr/>
          <p:nvPr/>
        </p:nvSpPr>
        <p:spPr bwMode="auto">
          <a:xfrm>
            <a:off x="1524275" y="5939899"/>
            <a:ext cx="9006696" cy="376930"/>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solidFill>
                  <a:srgbClr val="505050">
                    <a:lumMod val="75000"/>
                  </a:srgbClr>
                </a:solidFill>
                <a:latin typeface="Segoe UI Semilight"/>
              </a:rPr>
              <a:t>Azure Data Factory</a:t>
            </a:r>
          </a:p>
        </p:txBody>
      </p:sp>
      <p:grpSp>
        <p:nvGrpSpPr>
          <p:cNvPr id="122" name="Group 121"/>
          <p:cNvGrpSpPr/>
          <p:nvPr/>
        </p:nvGrpSpPr>
        <p:grpSpPr>
          <a:xfrm>
            <a:off x="2214763" y="2271118"/>
            <a:ext cx="5375278" cy="2278413"/>
            <a:chOff x="2259173" y="2316162"/>
            <a:chExt cx="5483064" cy="2324100"/>
          </a:xfrm>
        </p:grpSpPr>
        <p:sp>
          <p:nvSpPr>
            <p:cNvPr id="22" name="Rectangle 21"/>
            <p:cNvSpPr/>
            <p:nvPr/>
          </p:nvSpPr>
          <p:spPr bwMode="auto">
            <a:xfrm>
              <a:off x="4388349" y="4017232"/>
              <a:ext cx="3353888" cy="6230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568" kern="0" dirty="0">
                  <a:gradFill>
                    <a:gsLst>
                      <a:gs pos="5439">
                        <a:srgbClr val="F8F8F8"/>
                      </a:gs>
                      <a:gs pos="10000">
                        <a:srgbClr val="F8F8F8"/>
                      </a:gs>
                    </a:gsLst>
                    <a:lin ang="5400000" scaled="0"/>
                  </a:gradFill>
                  <a:latin typeface="Segoe UI Semilight"/>
                </a:rPr>
                <a:t>Prepared Data (Unstructured)</a:t>
              </a:r>
            </a:p>
          </p:txBody>
        </p:sp>
        <p:grpSp>
          <p:nvGrpSpPr>
            <p:cNvPr id="110" name="Group 109"/>
            <p:cNvGrpSpPr/>
            <p:nvPr/>
          </p:nvGrpSpPr>
          <p:grpSpPr>
            <a:xfrm>
              <a:off x="2259173" y="2316162"/>
              <a:ext cx="2421178" cy="1703239"/>
              <a:chOff x="2259173" y="2316162"/>
              <a:chExt cx="2421178" cy="1703239"/>
            </a:xfrm>
          </p:grpSpPr>
          <p:grpSp>
            <p:nvGrpSpPr>
              <p:cNvPr id="26" name="Group 25"/>
              <p:cNvGrpSpPr/>
              <p:nvPr/>
            </p:nvGrpSpPr>
            <p:grpSpPr>
              <a:xfrm>
                <a:off x="2259173" y="2316162"/>
                <a:ext cx="1424613" cy="1066800"/>
                <a:chOff x="4687973" y="1835261"/>
                <a:chExt cx="1424613" cy="1066800"/>
              </a:xfrm>
            </p:grpSpPr>
            <p:sp>
              <p:nvSpPr>
                <p:cNvPr id="29" name="Rectangle 28"/>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kern="0" dirty="0">
                    <a:gradFill>
                      <a:gsLst>
                        <a:gs pos="5439">
                          <a:srgbClr val="F8F8F8"/>
                        </a:gs>
                        <a:gs pos="10000">
                          <a:srgbClr val="F8F8F8"/>
                        </a:gs>
                      </a:gsLst>
                      <a:lin ang="5400000" scaled="0"/>
                    </a:gradFill>
                    <a:latin typeface="Segoe UI Semilight"/>
                  </a:endParaRPr>
                </a:p>
              </p:txBody>
            </p:sp>
            <p:pic>
              <p:nvPicPr>
                <p:cNvPr id="20" name="Picture 19"/>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23" name="Group 22"/>
                <p:cNvGrpSpPr/>
                <p:nvPr/>
              </p:nvGrpSpPr>
              <p:grpSpPr>
                <a:xfrm>
                  <a:off x="5406033" y="2037850"/>
                  <a:ext cx="383886" cy="397693"/>
                  <a:chOff x="3503423" y="2196553"/>
                  <a:chExt cx="672180" cy="668881"/>
                </a:xfrm>
              </p:grpSpPr>
              <p:sp>
                <p:nvSpPr>
                  <p:cNvPr id="63"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sp>
                <p:nvSpPr>
                  <p:cNvPr id="64"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grpSp>
            <p:sp>
              <p:nvSpPr>
                <p:cNvPr id="65" name="Rectangle 64"/>
                <p:cNvSpPr/>
                <p:nvPr/>
              </p:nvSpPr>
              <p:spPr>
                <a:xfrm>
                  <a:off x="4735345" y="2595545"/>
                  <a:ext cx="1329867" cy="276871"/>
                </a:xfrm>
                <a:prstGeom prst="rect">
                  <a:avLst/>
                </a:prstGeom>
              </p:spPr>
              <p:txBody>
                <a:bodyPr wrap="squar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Data Preparation</a:t>
                  </a:r>
                  <a:endParaRPr lang="en-US" sz="1175" kern="0" dirty="0">
                    <a:gradFill>
                      <a:gsLst>
                        <a:gs pos="0">
                          <a:srgbClr val="FFFFFF"/>
                        </a:gs>
                        <a:gs pos="100000">
                          <a:srgbClr val="FFFFFF"/>
                        </a:gs>
                      </a:gsLst>
                      <a:lin ang="5400000" scaled="0"/>
                    </a:gradFill>
                    <a:latin typeface="Segoe UI Semilight"/>
                    <a:ea typeface="MS PGothic" panose="020B0600070205080204" pitchFamily="34" charset="-128"/>
                  </a:endParaRPr>
                </a:p>
              </p:txBody>
            </p:sp>
          </p:grpSp>
          <p:sp>
            <p:nvSpPr>
              <p:cNvPr id="30" name="Up Arrow 29"/>
              <p:cNvSpPr/>
              <p:nvPr/>
            </p:nvSpPr>
            <p:spPr bwMode="auto">
              <a:xfrm>
                <a:off x="2791985" y="3382962"/>
                <a:ext cx="303621" cy="636439"/>
              </a:xfrm>
              <a:prstGeom prst="up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sp>
            <p:nvSpPr>
              <p:cNvPr id="34" name="Bent-Up Arrow 33"/>
              <p:cNvSpPr/>
              <p:nvPr/>
            </p:nvSpPr>
            <p:spPr bwMode="auto">
              <a:xfrm flipV="1">
                <a:off x="3703637" y="2812952"/>
                <a:ext cx="976714" cy="1204278"/>
              </a:xfrm>
              <a:prstGeom prst="bentUpArrow">
                <a:avLst>
                  <a:gd name="adj1" fmla="val 14502"/>
                  <a:gd name="adj2" fmla="val 15077"/>
                  <a:gd name="adj3" fmla="val 25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grpSp>
      </p:grpSp>
      <p:grpSp>
        <p:nvGrpSpPr>
          <p:cNvPr id="111" name="Group 110"/>
          <p:cNvGrpSpPr/>
          <p:nvPr/>
        </p:nvGrpSpPr>
        <p:grpSpPr>
          <a:xfrm>
            <a:off x="4826065" y="2271118"/>
            <a:ext cx="1472450" cy="1662032"/>
            <a:chOff x="4922837" y="2316162"/>
            <a:chExt cx="1501976" cy="1695359"/>
          </a:xfrm>
        </p:grpSpPr>
        <p:sp>
          <p:nvSpPr>
            <p:cNvPr id="46" name="Up-Down Arrow 45"/>
            <p:cNvSpPr/>
            <p:nvPr/>
          </p:nvSpPr>
          <p:spPr bwMode="auto">
            <a:xfrm>
              <a:off x="5487208" y="3373948"/>
              <a:ext cx="277460" cy="637573"/>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grpSp>
          <p:nvGrpSpPr>
            <p:cNvPr id="74" name="Group 73"/>
            <p:cNvGrpSpPr/>
            <p:nvPr/>
          </p:nvGrpSpPr>
          <p:grpSpPr>
            <a:xfrm>
              <a:off x="4922837" y="2316162"/>
              <a:ext cx="1501976" cy="1066800"/>
              <a:chOff x="4687973" y="1835261"/>
              <a:chExt cx="1501976" cy="1066800"/>
            </a:xfrm>
          </p:grpSpPr>
          <p:sp>
            <p:nvSpPr>
              <p:cNvPr id="75" name="Rectangle 74"/>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kern="0" dirty="0">
                  <a:gradFill>
                    <a:gsLst>
                      <a:gs pos="5439">
                        <a:srgbClr val="F8F8F8"/>
                      </a:gs>
                      <a:gs pos="10000">
                        <a:srgbClr val="F8F8F8"/>
                      </a:gs>
                    </a:gsLst>
                    <a:lin ang="5400000" scaled="0"/>
                  </a:gradFill>
                  <a:latin typeface="Segoe UI Semilight"/>
                </a:endParaRPr>
              </a:p>
            </p:txBody>
          </p:sp>
          <p:pic>
            <p:nvPicPr>
              <p:cNvPr id="76" name="Picture 75"/>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77" name="Group 76"/>
              <p:cNvGrpSpPr/>
              <p:nvPr/>
            </p:nvGrpSpPr>
            <p:grpSpPr>
              <a:xfrm>
                <a:off x="5406033" y="2037850"/>
                <a:ext cx="383886" cy="397693"/>
                <a:chOff x="3503423" y="2196553"/>
                <a:chExt cx="672180" cy="668881"/>
              </a:xfrm>
            </p:grpSpPr>
            <p:sp>
              <p:nvSpPr>
                <p:cNvPr id="79"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sp>
              <p:nvSpPr>
                <p:cNvPr id="80"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grpSp>
          <p:sp>
            <p:nvSpPr>
              <p:cNvPr id="78" name="Rectangle 77"/>
              <p:cNvSpPr/>
              <p:nvPr/>
            </p:nvSpPr>
            <p:spPr>
              <a:xfrm>
                <a:off x="4860082" y="2595929"/>
                <a:ext cx="1329867" cy="276871"/>
              </a:xfrm>
              <a:prstGeom prst="rect">
                <a:avLst/>
              </a:prstGeom>
            </p:spPr>
            <p:txBody>
              <a:bodyPr wrap="squar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Batch Analytics</a:t>
                </a:r>
                <a:endParaRPr lang="en-US" sz="1175" kern="0" dirty="0">
                  <a:gradFill>
                    <a:gsLst>
                      <a:gs pos="0">
                        <a:srgbClr val="FFFFFF"/>
                      </a:gs>
                      <a:gs pos="100000">
                        <a:srgbClr val="FFFFFF"/>
                      </a:gs>
                    </a:gsLst>
                    <a:lin ang="5400000" scaled="0"/>
                  </a:gradFill>
                  <a:latin typeface="Segoe UI Semilight"/>
                  <a:ea typeface="MS PGothic" panose="020B0600070205080204" pitchFamily="34" charset="-128"/>
                </a:endParaRPr>
              </a:p>
            </p:txBody>
          </p:sp>
        </p:grpSp>
      </p:grpSp>
      <p:grpSp>
        <p:nvGrpSpPr>
          <p:cNvPr id="101" name="Group 100"/>
          <p:cNvGrpSpPr/>
          <p:nvPr/>
        </p:nvGrpSpPr>
        <p:grpSpPr>
          <a:xfrm>
            <a:off x="6618915" y="1038745"/>
            <a:ext cx="3772865" cy="719641"/>
            <a:chOff x="7080940" y="1059077"/>
            <a:chExt cx="3848519" cy="734071"/>
          </a:xfrm>
        </p:grpSpPr>
        <p:grpSp>
          <p:nvGrpSpPr>
            <p:cNvPr id="66" name="Group 65"/>
            <p:cNvGrpSpPr/>
            <p:nvPr/>
          </p:nvGrpSpPr>
          <p:grpSpPr>
            <a:xfrm>
              <a:off x="7080940" y="1059077"/>
              <a:ext cx="3848519" cy="734071"/>
              <a:chOff x="4687973" y="1835261"/>
              <a:chExt cx="2720426" cy="734071"/>
            </a:xfrm>
          </p:grpSpPr>
          <p:sp>
            <p:nvSpPr>
              <p:cNvPr id="67" name="Rectangle 66"/>
              <p:cNvSpPr/>
              <p:nvPr/>
            </p:nvSpPr>
            <p:spPr bwMode="auto">
              <a:xfrm>
                <a:off x="4687973" y="1835261"/>
                <a:ext cx="2720426" cy="723657"/>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kern="0" dirty="0">
                  <a:gradFill>
                    <a:gsLst>
                      <a:gs pos="5439">
                        <a:srgbClr val="F8F8F8"/>
                      </a:gs>
                      <a:gs pos="10000">
                        <a:srgbClr val="F8F8F8"/>
                      </a:gs>
                    </a:gsLst>
                    <a:lin ang="5400000" scaled="0"/>
                  </a:gradFill>
                  <a:latin typeface="Segoe UI Semilight"/>
                </a:endParaRPr>
              </a:p>
            </p:txBody>
          </p:sp>
          <p:sp>
            <p:nvSpPr>
              <p:cNvPr id="70" name="Rectangle 69"/>
              <p:cNvSpPr/>
              <p:nvPr/>
            </p:nvSpPr>
            <p:spPr>
              <a:xfrm>
                <a:off x="5523747" y="2292461"/>
                <a:ext cx="1670008" cy="276871"/>
              </a:xfrm>
              <a:prstGeom prst="rect">
                <a:avLst/>
              </a:prstGeom>
            </p:spPr>
            <p:txBody>
              <a:bodyPr wrap="squar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Interactive Analytics</a:t>
                </a:r>
                <a:endParaRPr lang="en-US" sz="1175" kern="0" dirty="0">
                  <a:gradFill>
                    <a:gsLst>
                      <a:gs pos="0">
                        <a:srgbClr val="FFFFFF"/>
                      </a:gs>
                      <a:gs pos="100000">
                        <a:srgbClr val="FFFFFF"/>
                      </a:gs>
                    </a:gsLst>
                    <a:lin ang="5400000" scaled="0"/>
                  </a:gradFill>
                  <a:latin typeface="Segoe UI Semilight"/>
                  <a:ea typeface="MS PGothic" panose="020B0600070205080204" pitchFamily="34" charset="-128"/>
                </a:endParaRPr>
              </a:p>
            </p:txBody>
          </p:sp>
        </p:grpSp>
        <p:grpSp>
          <p:nvGrpSpPr>
            <p:cNvPr id="90" name="Group 89"/>
            <p:cNvGrpSpPr/>
            <p:nvPr/>
          </p:nvGrpSpPr>
          <p:grpSpPr>
            <a:xfrm>
              <a:off x="7776794" y="1162991"/>
              <a:ext cx="1089666" cy="276871"/>
              <a:chOff x="10335701" y="395090"/>
              <a:chExt cx="1089666" cy="276871"/>
            </a:xfrm>
          </p:grpSpPr>
          <p:grpSp>
            <p:nvGrpSpPr>
              <p:cNvPr id="91" name="Group 90"/>
              <p:cNvGrpSpPr/>
              <p:nvPr/>
            </p:nvGrpSpPr>
            <p:grpSpPr>
              <a:xfrm>
                <a:off x="10335701" y="408158"/>
                <a:ext cx="399053" cy="255055"/>
                <a:chOff x="4481847" y="2708926"/>
                <a:chExt cx="673103" cy="430214"/>
              </a:xfrm>
              <a:solidFill>
                <a:schemeClr val="bg1"/>
              </a:solidFill>
            </p:grpSpPr>
            <p:sp>
              <p:nvSpPr>
                <p:cNvPr id="9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defRPr/>
                  </a:pPr>
                  <a:endParaRPr lang="en-US" sz="1766" kern="0">
                    <a:solidFill>
                      <a:srgbClr val="FFFFFF"/>
                    </a:solidFill>
                    <a:latin typeface="Segoe UI Semilight"/>
                    <a:ea typeface="MS PGothic" panose="020B0600070205080204" pitchFamily="34" charset="-128"/>
                  </a:endParaRPr>
                </a:p>
              </p:txBody>
            </p:sp>
            <p:sp>
              <p:nvSpPr>
                <p:cNvPr id="9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defRPr/>
                  </a:pPr>
                  <a:endParaRPr lang="en-US" sz="1766" kern="0">
                    <a:solidFill>
                      <a:srgbClr val="FFFFFF"/>
                    </a:solidFill>
                    <a:latin typeface="Segoe UI Semilight"/>
                    <a:ea typeface="MS PGothic" panose="020B0600070205080204" pitchFamily="34" charset="-128"/>
                  </a:endParaRPr>
                </a:p>
              </p:txBody>
            </p:sp>
            <p:sp>
              <p:nvSpPr>
                <p:cNvPr id="95"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defRPr/>
                  </a:pPr>
                  <a:endParaRPr lang="en-US" sz="1766" kern="0">
                    <a:solidFill>
                      <a:srgbClr val="FFFFFF"/>
                    </a:solidFill>
                    <a:latin typeface="Segoe UI Semilight"/>
                    <a:ea typeface="MS PGothic" panose="020B0600070205080204" pitchFamily="34" charset="-128"/>
                  </a:endParaRPr>
                </a:p>
              </p:txBody>
            </p:sp>
            <p:sp>
              <p:nvSpPr>
                <p:cNvPr id="96"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defRPr/>
                  </a:pPr>
                  <a:endParaRPr lang="en-US" sz="1766" kern="0">
                    <a:solidFill>
                      <a:srgbClr val="FFFFFF"/>
                    </a:solidFill>
                    <a:latin typeface="Segoe UI Semilight"/>
                    <a:ea typeface="MS PGothic" panose="020B0600070205080204" pitchFamily="34" charset="-128"/>
                  </a:endParaRPr>
                </a:p>
              </p:txBody>
            </p:sp>
            <p:sp>
              <p:nvSpPr>
                <p:cNvPr id="9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defRPr/>
                  </a:pPr>
                  <a:endParaRPr lang="en-US" sz="1766" kern="0">
                    <a:solidFill>
                      <a:srgbClr val="FFFFFF"/>
                    </a:solidFill>
                    <a:latin typeface="Segoe UI Semilight"/>
                    <a:ea typeface="MS PGothic" panose="020B0600070205080204" pitchFamily="34" charset="-128"/>
                  </a:endParaRPr>
                </a:p>
              </p:txBody>
            </p:sp>
          </p:grpSp>
          <p:sp>
            <p:nvSpPr>
              <p:cNvPr id="92" name="Rectangle 91"/>
              <p:cNvSpPr/>
              <p:nvPr/>
            </p:nvSpPr>
            <p:spPr>
              <a:xfrm>
                <a:off x="10692794" y="395090"/>
                <a:ext cx="732573" cy="276871"/>
              </a:xfrm>
              <a:prstGeom prst="rect">
                <a:avLst/>
              </a:prstGeom>
            </p:spPr>
            <p:txBody>
              <a:bodyPr wrap="non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nvGrpSpPr>
            <p:cNvPr id="54" name="Group 53"/>
            <p:cNvGrpSpPr/>
            <p:nvPr/>
          </p:nvGrpSpPr>
          <p:grpSpPr>
            <a:xfrm>
              <a:off x="9674420" y="1135062"/>
              <a:ext cx="1219399" cy="334357"/>
              <a:chOff x="7395042" y="2409361"/>
              <a:chExt cx="1219399" cy="334357"/>
            </a:xfrm>
          </p:grpSpPr>
          <p:pic>
            <p:nvPicPr>
              <p:cNvPr id="1028" name="Picture 4" descr="http://blog.jupyter.org/content/images/2015/02/jupyter-sq-text.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395042" y="2409361"/>
                <a:ext cx="334357" cy="334357"/>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p:cNvSpPr/>
              <p:nvPr/>
            </p:nvSpPr>
            <p:spPr>
              <a:xfrm>
                <a:off x="7738239" y="2420739"/>
                <a:ext cx="876202" cy="276871"/>
              </a:xfrm>
              <a:prstGeom prst="rect">
                <a:avLst/>
              </a:prstGeom>
            </p:spPr>
            <p:txBody>
              <a:bodyPr wrap="non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Notebooks</a:t>
                </a:r>
              </a:p>
            </p:txBody>
          </p:sp>
        </p:grpSp>
      </p:grpSp>
      <p:grpSp>
        <p:nvGrpSpPr>
          <p:cNvPr id="116" name="Group 115"/>
          <p:cNvGrpSpPr/>
          <p:nvPr/>
        </p:nvGrpSpPr>
        <p:grpSpPr>
          <a:xfrm>
            <a:off x="6618915" y="1748177"/>
            <a:ext cx="1475294" cy="2170723"/>
            <a:chOff x="6751637" y="1782734"/>
            <a:chExt cx="1504877" cy="2214251"/>
          </a:xfrm>
        </p:grpSpPr>
        <p:grpSp>
          <p:nvGrpSpPr>
            <p:cNvPr id="100" name="Group 99"/>
            <p:cNvGrpSpPr/>
            <p:nvPr/>
          </p:nvGrpSpPr>
          <p:grpSpPr>
            <a:xfrm>
              <a:off x="6751637" y="2316162"/>
              <a:ext cx="1504877" cy="1066800"/>
              <a:chOff x="7075560" y="2308539"/>
              <a:chExt cx="1504877" cy="1066800"/>
            </a:xfrm>
          </p:grpSpPr>
          <p:sp>
            <p:nvSpPr>
              <p:cNvPr id="103" name="Rectangle 102"/>
              <p:cNvSpPr/>
              <p:nvPr/>
            </p:nvSpPr>
            <p:spPr bwMode="auto">
              <a:xfrm>
                <a:off x="7075560" y="2308539"/>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kern="0" dirty="0">
                  <a:gradFill>
                    <a:gsLst>
                      <a:gs pos="5439">
                        <a:srgbClr val="F8F8F8"/>
                      </a:gs>
                      <a:gs pos="10000">
                        <a:srgbClr val="F8F8F8"/>
                      </a:gs>
                    </a:gsLst>
                    <a:lin ang="5400000" scaled="0"/>
                  </a:gradFill>
                  <a:latin typeface="Segoe UI Semilight"/>
                </a:endParaRPr>
              </a:p>
            </p:txBody>
          </p:sp>
          <p:pic>
            <p:nvPicPr>
              <p:cNvPr id="104" name="Picture 103"/>
              <p:cNvPicPr>
                <a:picLocks noChangeAspect="1"/>
              </p:cNvPicPr>
              <p:nvPr/>
            </p:nvPicPr>
            <p:blipFill>
              <a:blip r:embed="rId3">
                <a:biLevel thresh="25000"/>
              </a:blip>
              <a:stretch>
                <a:fillRect/>
              </a:stretch>
            </p:blipFill>
            <p:spPr>
              <a:xfrm>
                <a:off x="7196158" y="2475035"/>
                <a:ext cx="469879" cy="469879"/>
              </a:xfrm>
              <a:prstGeom prst="rect">
                <a:avLst/>
              </a:prstGeom>
            </p:spPr>
          </p:pic>
          <p:sp>
            <p:nvSpPr>
              <p:cNvPr id="106" name="Rectangle 105"/>
              <p:cNvSpPr/>
              <p:nvPr/>
            </p:nvSpPr>
            <p:spPr>
              <a:xfrm>
                <a:off x="7122932" y="3068823"/>
                <a:ext cx="1457505" cy="276871"/>
              </a:xfrm>
              <a:prstGeom prst="rect">
                <a:avLst/>
              </a:prstGeom>
            </p:spPr>
            <p:txBody>
              <a:bodyPr wrap="square">
                <a:spAutoFit/>
              </a:bodyPr>
              <a:lstStyle/>
              <a:p>
                <a:pP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Spark on HDInsight</a:t>
                </a:r>
                <a:endParaRPr lang="en-US" sz="1175" kern="0" dirty="0">
                  <a:gradFill>
                    <a:gsLst>
                      <a:gs pos="0">
                        <a:srgbClr val="FFFFFF"/>
                      </a:gs>
                      <a:gs pos="100000">
                        <a:srgbClr val="FFFFFF"/>
                      </a:gs>
                    </a:gsLst>
                    <a:lin ang="5400000" scaled="0"/>
                  </a:gradFill>
                  <a:latin typeface="Segoe UI Semilight"/>
                  <a:ea typeface="MS PGothic" panose="020B0600070205080204" pitchFamily="34" charset="-128"/>
                </a:endParaRPr>
              </a:p>
            </p:txBody>
          </p:sp>
          <p:pic>
            <p:nvPicPr>
              <p:cNvPr id="109" name="Picture 8" descr="https://zeppelin.incubator.apache.org/assets/themes/zeppelin/img/spark_logo.jpg"/>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7801030" y="2392990"/>
                <a:ext cx="597163" cy="597163"/>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Up-Down Arrow 111"/>
            <p:cNvSpPr/>
            <p:nvPr/>
          </p:nvSpPr>
          <p:spPr bwMode="auto">
            <a:xfrm>
              <a:off x="7143472" y="3373948"/>
              <a:ext cx="277460" cy="623037"/>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sp>
          <p:nvSpPr>
            <p:cNvPr id="113" name="Up-Down Arrow 112"/>
            <p:cNvSpPr/>
            <p:nvPr/>
          </p:nvSpPr>
          <p:spPr bwMode="auto">
            <a:xfrm>
              <a:off x="7143472" y="1782734"/>
              <a:ext cx="277460" cy="514220"/>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grpSp>
      <p:grpSp>
        <p:nvGrpSpPr>
          <p:cNvPr id="117" name="Group 116"/>
          <p:cNvGrpSpPr/>
          <p:nvPr/>
        </p:nvGrpSpPr>
        <p:grpSpPr>
          <a:xfrm>
            <a:off x="7995936" y="3503701"/>
            <a:ext cx="2083505" cy="1093586"/>
            <a:chOff x="8156270" y="3573460"/>
            <a:chExt cx="2125284" cy="1115515"/>
          </a:xfrm>
        </p:grpSpPr>
        <p:grpSp>
          <p:nvGrpSpPr>
            <p:cNvPr id="60" name="Group 59"/>
            <p:cNvGrpSpPr/>
            <p:nvPr/>
          </p:nvGrpSpPr>
          <p:grpSpPr>
            <a:xfrm>
              <a:off x="8917817" y="3573460"/>
              <a:ext cx="1363737" cy="1115515"/>
              <a:chOff x="9185334" y="3775291"/>
              <a:chExt cx="2007135" cy="1567903"/>
            </a:xfrm>
          </p:grpSpPr>
          <p:grpSp>
            <p:nvGrpSpPr>
              <p:cNvPr id="58" name="Group 57"/>
              <p:cNvGrpSpPr/>
              <p:nvPr/>
            </p:nvGrpSpPr>
            <p:grpSpPr>
              <a:xfrm>
                <a:off x="9185334" y="3775291"/>
                <a:ext cx="2007135" cy="1567903"/>
                <a:chOff x="9185334" y="3775291"/>
                <a:chExt cx="2007135" cy="1567903"/>
              </a:xfrm>
            </p:grpSpPr>
            <p:sp>
              <p:nvSpPr>
                <p:cNvPr id="33" name="Rectangle 32"/>
                <p:cNvSpPr/>
                <p:nvPr/>
              </p:nvSpPr>
              <p:spPr bwMode="auto">
                <a:xfrm>
                  <a:off x="9185334" y="3775291"/>
                  <a:ext cx="2007135" cy="1567903"/>
                </a:xfrm>
                <a:prstGeom prst="rect">
                  <a:avLst/>
                </a:prstGeom>
                <a:solidFill>
                  <a:schemeClr val="accent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Bef>
                      <a:spcPct val="0"/>
                    </a:spcBef>
                    <a:spcAft>
                      <a:spcPct val="35000"/>
                    </a:spcAft>
                    <a:defRPr/>
                  </a:pPr>
                  <a:endPar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32" name="Picture 31"/>
                <p:cNvPicPr>
                  <a:picLocks noChangeAspect="1"/>
                </p:cNvPicPr>
                <p:nvPr/>
              </p:nvPicPr>
              <p:blipFill>
                <a:blip r:embed="rId6">
                  <a:biLevel thresh="25000"/>
                </a:blip>
                <a:stretch>
                  <a:fillRect/>
                </a:stretch>
              </p:blipFill>
              <p:spPr>
                <a:xfrm>
                  <a:off x="9664601" y="3983189"/>
                  <a:ext cx="780290" cy="780290"/>
                </a:xfrm>
                <a:prstGeom prst="rect">
                  <a:avLst/>
                </a:prstGeom>
              </p:spPr>
            </p:pic>
          </p:grpSp>
          <p:sp>
            <p:nvSpPr>
              <p:cNvPr id="35" name="Rectangle 34"/>
              <p:cNvSpPr/>
              <p:nvPr/>
            </p:nvSpPr>
            <p:spPr>
              <a:xfrm>
                <a:off x="9313945" y="4899712"/>
                <a:ext cx="1660316" cy="391625"/>
              </a:xfrm>
              <a:prstGeom prst="rect">
                <a:avLst/>
              </a:prstGeom>
            </p:spPr>
            <p:txBody>
              <a:bodyPr wrap="square">
                <a:spAutoFit/>
              </a:bodyPr>
              <a:lstStyle/>
              <a:p>
                <a:pPr algn="ct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SQL DW</a:t>
                </a:r>
                <a:endParaRPr lang="en-US" sz="1175" kern="0" dirty="0">
                  <a:gradFill>
                    <a:gsLst>
                      <a:gs pos="0">
                        <a:srgbClr val="FFFFFF"/>
                      </a:gs>
                      <a:gs pos="100000">
                        <a:srgbClr val="FFFFFF"/>
                      </a:gs>
                    </a:gsLst>
                    <a:lin ang="5400000" scaled="0"/>
                  </a:gradFill>
                  <a:latin typeface="Segoe UI Semilight"/>
                  <a:ea typeface="MS PGothic" panose="020B0600070205080204" pitchFamily="34" charset="-128"/>
                </a:endParaRPr>
              </a:p>
            </p:txBody>
          </p:sp>
        </p:grpSp>
        <p:sp>
          <p:nvSpPr>
            <p:cNvPr id="114" name="Right Arrow 113"/>
            <p:cNvSpPr/>
            <p:nvPr/>
          </p:nvSpPr>
          <p:spPr bwMode="auto">
            <a:xfrm>
              <a:off x="8156270" y="4030662"/>
              <a:ext cx="761545" cy="334066"/>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grpSp>
      <p:sp>
        <p:nvSpPr>
          <p:cNvPr id="115" name="Up-Down Arrow 114"/>
          <p:cNvSpPr/>
          <p:nvPr/>
        </p:nvSpPr>
        <p:spPr bwMode="auto">
          <a:xfrm>
            <a:off x="9245133" y="1732277"/>
            <a:ext cx="272006" cy="1771423"/>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grpSp>
        <p:nvGrpSpPr>
          <p:cNvPr id="121" name="Group 120"/>
          <p:cNvGrpSpPr/>
          <p:nvPr/>
        </p:nvGrpSpPr>
        <p:grpSpPr>
          <a:xfrm>
            <a:off x="7995935" y="4758084"/>
            <a:ext cx="2302145" cy="1045829"/>
            <a:chOff x="8156270" y="4852997"/>
            <a:chExt cx="2348308" cy="1066800"/>
          </a:xfrm>
        </p:grpSpPr>
        <p:sp>
          <p:nvSpPr>
            <p:cNvPr id="120" name="Right Arrow 119"/>
            <p:cNvSpPr/>
            <p:nvPr/>
          </p:nvSpPr>
          <p:spPr bwMode="auto">
            <a:xfrm>
              <a:off x="8156270" y="5189831"/>
              <a:ext cx="761545" cy="334066"/>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grpSp>
          <p:nvGrpSpPr>
            <p:cNvPr id="119" name="Group 118"/>
            <p:cNvGrpSpPr/>
            <p:nvPr/>
          </p:nvGrpSpPr>
          <p:grpSpPr>
            <a:xfrm>
              <a:off x="8844261" y="4852997"/>
              <a:ext cx="1660317" cy="1066800"/>
              <a:chOff x="8844261" y="4852997"/>
              <a:chExt cx="1660317" cy="1066800"/>
            </a:xfrm>
          </p:grpSpPr>
          <p:grpSp>
            <p:nvGrpSpPr>
              <p:cNvPr id="19" name="Group 18"/>
              <p:cNvGrpSpPr/>
              <p:nvPr/>
            </p:nvGrpSpPr>
            <p:grpSpPr>
              <a:xfrm>
                <a:off x="8844261" y="4852997"/>
                <a:ext cx="1660317" cy="1066800"/>
                <a:chOff x="4302012" y="1540624"/>
                <a:chExt cx="1660317" cy="1066800"/>
              </a:xfrm>
            </p:grpSpPr>
            <p:sp>
              <p:nvSpPr>
                <p:cNvPr id="38" name="Rectangle 37"/>
                <p:cNvSpPr/>
                <p:nvPr/>
              </p:nvSpPr>
              <p:spPr bwMode="auto">
                <a:xfrm>
                  <a:off x="4375567" y="1540624"/>
                  <a:ext cx="1424613" cy="1066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kern="0" dirty="0">
                    <a:gradFill>
                      <a:gsLst>
                        <a:gs pos="5439">
                          <a:srgbClr val="F8F8F8"/>
                        </a:gs>
                        <a:gs pos="10000">
                          <a:srgbClr val="F8F8F8"/>
                        </a:gs>
                      </a:gsLst>
                      <a:lin ang="5400000" scaled="0"/>
                    </a:gradFill>
                    <a:latin typeface="Segoe UI Semilight"/>
                  </a:endParaRPr>
                </a:p>
              </p:txBody>
            </p:sp>
            <p:sp>
              <p:nvSpPr>
                <p:cNvPr id="27" name="Rectangle 26"/>
                <p:cNvSpPr/>
                <p:nvPr/>
              </p:nvSpPr>
              <p:spPr>
                <a:xfrm>
                  <a:off x="4302012" y="2321358"/>
                  <a:ext cx="1660317" cy="276871"/>
                </a:xfrm>
                <a:prstGeom prst="rect">
                  <a:avLst/>
                </a:prstGeom>
                <a:noFill/>
              </p:spPr>
              <p:txBody>
                <a:bodyPr wrap="square">
                  <a:spAutoFit/>
                </a:bodyPr>
                <a:lstStyle/>
                <a:p>
                  <a:pPr algn="ctr" defTabSz="896328">
                    <a:defRPr/>
                  </a:pPr>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Catalog</a:t>
                  </a:r>
                  <a:endParaRPr lang="en-US" sz="1175" kern="0" dirty="0">
                    <a:gradFill>
                      <a:gsLst>
                        <a:gs pos="0">
                          <a:srgbClr val="FFFFFF"/>
                        </a:gs>
                        <a:gs pos="100000">
                          <a:srgbClr val="FFFFFF"/>
                        </a:gs>
                      </a:gsLst>
                      <a:lin ang="5400000" scaled="0"/>
                    </a:gradFill>
                    <a:latin typeface="Segoe UI Semilight"/>
                    <a:ea typeface="MS PGothic" panose="020B0600070205080204" pitchFamily="34" charset="-128"/>
                  </a:endParaRPr>
                </a:p>
              </p:txBody>
            </p:sp>
          </p:grpSp>
          <p:pic>
            <p:nvPicPr>
              <p:cNvPr id="118" name="Picture 117"/>
              <p:cNvPicPr>
                <a:picLocks noChangeAspect="1"/>
              </p:cNvPicPr>
              <p:nvPr/>
            </p:nvPicPr>
            <p:blipFill>
              <a:blip r:embed="rId7">
                <a:biLevel thresh="25000"/>
              </a:blip>
              <a:stretch>
                <a:fillRect/>
              </a:stretch>
            </p:blipFill>
            <p:spPr>
              <a:xfrm>
                <a:off x="9339853" y="5011753"/>
                <a:ext cx="519663" cy="519663"/>
              </a:xfrm>
              <a:prstGeom prst="rect">
                <a:avLst/>
              </a:prstGeom>
            </p:spPr>
          </p:pic>
        </p:grpSp>
      </p:grpSp>
    </p:spTree>
    <p:extLst>
      <p:ext uri="{BB962C8B-B14F-4D97-AF65-F5344CB8AC3E}">
        <p14:creationId xmlns:p14="http://schemas.microsoft.com/office/powerpoint/2010/main" val="30448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fade">
                                      <p:cBhvr>
                                        <p:cTn id="32" dur="500"/>
                                        <p:tgtEl>
                                          <p:spTgt spid="1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0" grpId="0" animBg="1"/>
      <p:bldP spid="1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2351849" y="3160759"/>
            <a:ext cx="4583907" cy="1532261"/>
          </a:xfrm>
          <a:prstGeom prst="roundRect">
            <a:avLst/>
          </a:prstGeom>
          <a:ln w="19050">
            <a:prstDash val="sysDot"/>
            <a:headEnd type="none" w="sm" len="sm"/>
            <a:tailEnd type="triangl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3600">
              <a:solidFill>
                <a:srgbClr val="000000"/>
              </a:solidFill>
              <a:latin typeface="Arial" charset="0"/>
            </a:endParaRPr>
          </a:p>
        </p:txBody>
      </p:sp>
      <p:grpSp>
        <p:nvGrpSpPr>
          <p:cNvPr id="6" name="Group 5"/>
          <p:cNvGrpSpPr/>
          <p:nvPr/>
        </p:nvGrpSpPr>
        <p:grpSpPr>
          <a:xfrm>
            <a:off x="7849034" y="2170069"/>
            <a:ext cx="1802525" cy="1475051"/>
            <a:chOff x="4041353" y="1349124"/>
            <a:chExt cx="2103120" cy="1619947"/>
          </a:xfrm>
        </p:grpSpPr>
        <p:sp>
          <p:nvSpPr>
            <p:cNvPr id="7" name="Rectangle 6"/>
            <p:cNvSpPr/>
            <p:nvPr/>
          </p:nvSpPr>
          <p:spPr bwMode="auto">
            <a:xfrm>
              <a:off x="4041353" y="1349124"/>
              <a:ext cx="2103120" cy="1619947"/>
            </a:xfrm>
            <a:prstGeom prst="rect">
              <a:avLst/>
            </a:prstGeom>
            <a:solidFill>
              <a:schemeClr val="accent5"/>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t" anchorCtr="0" forceAA="0" compatLnSpc="1">
              <a:prstTxWarp prst="textNoShape">
                <a:avLst/>
              </a:prstTxWarp>
              <a:noAutofit/>
            </a:bodyPr>
            <a:lstStyle/>
            <a:p>
              <a:pPr algn="ctr">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DQAAS</a:t>
              </a:r>
              <a:endPar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8" name="Group 7"/>
            <p:cNvGrpSpPr/>
            <p:nvPr/>
          </p:nvGrpSpPr>
          <p:grpSpPr>
            <a:xfrm>
              <a:off x="4044709" y="1964030"/>
              <a:ext cx="1175324" cy="742689"/>
              <a:chOff x="4057409" y="1838761"/>
              <a:chExt cx="1175324" cy="742689"/>
            </a:xfrm>
          </p:grpSpPr>
          <p:pic>
            <p:nvPicPr>
              <p:cNvPr id="12" name="Picture 2" descr="\\MAGNUM\Projects\Microsoft\Cloud Power FY12\Design\ICONS_PNG\Pie.png"/>
              <p:cNvPicPr>
                <a:picLocks noChangeAspect="1" noChangeArrowheads="1"/>
              </p:cNvPicPr>
              <p:nvPr/>
            </p:nvPicPr>
            <p:blipFill>
              <a:blip r:embed="rId2" cstate="print">
                <a:lum bright="100000"/>
              </a:blip>
              <a:srcRect/>
              <a:stretch>
                <a:fillRect/>
              </a:stretch>
            </p:blipFill>
            <p:spPr bwMode="auto">
              <a:xfrm>
                <a:off x="4354649" y="1838761"/>
                <a:ext cx="580842" cy="505687"/>
              </a:xfrm>
              <a:prstGeom prst="rect">
                <a:avLst/>
              </a:prstGeom>
              <a:solidFill>
                <a:schemeClr val="accent5"/>
              </a:solidFill>
              <a:ln w="15875">
                <a:solidFill>
                  <a:srgbClr val="FFFFFF"/>
                </a:solidFill>
              </a:ln>
            </p:spPr>
          </p:pic>
          <p:sp>
            <p:nvSpPr>
              <p:cNvPr id="13" name="TextBox 12"/>
              <p:cNvSpPr txBox="1"/>
              <p:nvPr/>
            </p:nvSpPr>
            <p:spPr>
              <a:xfrm>
                <a:off x="4057409" y="2398925"/>
                <a:ext cx="1175324" cy="182525"/>
              </a:xfrm>
              <a:prstGeom prst="rect">
                <a:avLst/>
              </a:prstGeom>
              <a:noFill/>
            </p:spPr>
            <p:txBody>
              <a:bodyPr wrap="square" lIns="0" tIns="0" rIns="0" bIns="0" rtlCol="0">
                <a:spAutoFit/>
              </a:bodyPr>
              <a:lstStyle/>
              <a:p>
                <a:pPr algn="ctr">
                  <a:lnSpc>
                    <a:spcPct val="90000"/>
                  </a:lnSpc>
                  <a:defRPr/>
                </a:pPr>
                <a:r>
                  <a:rPr lang="en-US" sz="1200" kern="0" dirty="0">
                    <a:ln>
                      <a:solidFill>
                        <a:srgbClr val="FFFFFF">
                          <a:alpha val="0"/>
                        </a:srgbClr>
                      </a:solidFill>
                    </a:ln>
                    <a:gradFill>
                      <a:gsLst>
                        <a:gs pos="0">
                          <a:srgbClr val="FFFFFF"/>
                        </a:gs>
                        <a:gs pos="100000">
                          <a:srgbClr val="FFFFFF"/>
                        </a:gs>
                      </a:gsLst>
                      <a:lin ang="5400000" scaled="1"/>
                    </a:gradFill>
                    <a:latin typeface="Arial"/>
                  </a:rPr>
                  <a:t>Dashboards</a:t>
                </a:r>
              </a:p>
            </p:txBody>
          </p:sp>
        </p:grpSp>
        <p:grpSp>
          <p:nvGrpSpPr>
            <p:cNvPr id="9" name="Group 8"/>
            <p:cNvGrpSpPr/>
            <p:nvPr/>
          </p:nvGrpSpPr>
          <p:grpSpPr>
            <a:xfrm>
              <a:off x="5221866" y="1967646"/>
              <a:ext cx="801096" cy="739960"/>
              <a:chOff x="5209166" y="1842377"/>
              <a:chExt cx="801096" cy="739960"/>
            </a:xfrm>
          </p:grpSpPr>
          <p:sp>
            <p:nvSpPr>
              <p:cNvPr id="10" name="TextBox 9"/>
              <p:cNvSpPr txBox="1"/>
              <p:nvPr/>
            </p:nvSpPr>
            <p:spPr>
              <a:xfrm>
                <a:off x="5209166" y="2399812"/>
                <a:ext cx="801096" cy="182525"/>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a:defRPr/>
                </a:pPr>
                <a:r>
                  <a:rPr lang="en-US" kern="0" dirty="0">
                    <a:ln>
                      <a:solidFill>
                        <a:srgbClr val="FFFFFF">
                          <a:alpha val="0"/>
                        </a:srgbClr>
                      </a:solidFill>
                    </a:ln>
                    <a:gradFill>
                      <a:gsLst>
                        <a:gs pos="0">
                          <a:srgbClr val="FFFFFF"/>
                        </a:gs>
                        <a:gs pos="100000">
                          <a:srgbClr val="FFFFFF"/>
                        </a:gs>
                      </a:gsLst>
                      <a:lin ang="5400000" scaled="1"/>
                    </a:gradFill>
                    <a:latin typeface="Arial"/>
                  </a:rPr>
                  <a:t>Reporting</a:t>
                </a:r>
              </a:p>
            </p:txBody>
          </p:sp>
          <p:sp>
            <p:nvSpPr>
              <p:cNvPr id="11" name="Freeform 6"/>
              <p:cNvSpPr>
                <a:spLocks noChangeAspect="1" noEditPoints="1"/>
              </p:cNvSpPr>
              <p:nvPr/>
            </p:nvSpPr>
            <p:spPr bwMode="black">
              <a:xfrm>
                <a:off x="5394901" y="1842377"/>
                <a:ext cx="429626" cy="478472"/>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defRPr/>
                </a:pPr>
                <a:endParaRPr lang="en-US" sz="1600" kern="0" dirty="0">
                  <a:solidFill>
                    <a:srgbClr val="000000"/>
                  </a:solidFill>
                  <a:latin typeface="Arial"/>
                </a:endParaRPr>
              </a:p>
            </p:txBody>
          </p:sp>
        </p:grpSp>
      </p:gr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7452" y="1088681"/>
            <a:ext cx="1073192" cy="992473"/>
          </a:xfrm>
          <a:prstGeom prst="rect">
            <a:avLst/>
          </a:prstGeom>
        </p:spPr>
      </p:pic>
      <p:grpSp>
        <p:nvGrpSpPr>
          <p:cNvPr id="122" name="Group 121"/>
          <p:cNvGrpSpPr/>
          <p:nvPr/>
        </p:nvGrpSpPr>
        <p:grpSpPr>
          <a:xfrm>
            <a:off x="2334278" y="4711682"/>
            <a:ext cx="2041410" cy="1465179"/>
            <a:chOff x="213124" y="4711681"/>
            <a:chExt cx="2041410" cy="1465179"/>
          </a:xfrm>
        </p:grpSpPr>
        <p:sp>
          <p:nvSpPr>
            <p:cNvPr id="58" name="Rectangle 57"/>
            <p:cNvSpPr/>
            <p:nvPr/>
          </p:nvSpPr>
          <p:spPr bwMode="auto">
            <a:xfrm>
              <a:off x="213124" y="4727345"/>
              <a:ext cx="2041410" cy="1449515"/>
            </a:xfrm>
            <a:prstGeom prst="rect">
              <a:avLst/>
            </a:prstGeom>
            <a:solidFill>
              <a:schemeClr val="bg1"/>
            </a:solidFill>
            <a:ln w="28575" cap="flat" cmpd="sng" algn="ctr">
              <a:solidFill>
                <a:schemeClr val="accent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3600">
                <a:solidFill>
                  <a:srgbClr val="000000"/>
                </a:solidFill>
                <a:latin typeface="Arial" charset="0"/>
              </a:endParaRPr>
            </a:p>
          </p:txBody>
        </p:sp>
        <p:grpSp>
          <p:nvGrpSpPr>
            <p:cNvPr id="25" name="Group 24"/>
            <p:cNvGrpSpPr>
              <a:grpSpLocks noChangeAspect="1"/>
            </p:cNvGrpSpPr>
            <p:nvPr/>
          </p:nvGrpSpPr>
          <p:grpSpPr>
            <a:xfrm>
              <a:off x="1408798" y="5303838"/>
              <a:ext cx="532650" cy="691699"/>
              <a:chOff x="1615697" y="5096400"/>
              <a:chExt cx="822960" cy="1068695"/>
            </a:xfrm>
          </p:grpSpPr>
          <p:sp>
            <p:nvSpPr>
              <p:cNvPr id="26" name="Rectangle 25"/>
              <p:cNvSpPr/>
              <p:nvPr/>
            </p:nvSpPr>
            <p:spPr bwMode="auto">
              <a:xfrm>
                <a:off x="1632171" y="5172501"/>
                <a:ext cx="790012" cy="9075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dirty="0">
                  <a:solidFill>
                    <a:prstClr val="white"/>
                  </a:solidFill>
                  <a:latin typeface="Calibri Light" panose="020F0302020204030204"/>
                  <a:ea typeface="Segoe UI" pitchFamily="34" charset="0"/>
                  <a:cs typeface="Segoe UI" pitchFamily="34" charset="0"/>
                </a:endParaRPr>
              </a:p>
            </p:txBody>
          </p:sp>
          <p:grpSp>
            <p:nvGrpSpPr>
              <p:cNvPr id="27" name="Group 26"/>
              <p:cNvGrpSpPr/>
              <p:nvPr/>
            </p:nvGrpSpPr>
            <p:grpSpPr>
              <a:xfrm>
                <a:off x="1615697" y="5096400"/>
                <a:ext cx="822960" cy="1068695"/>
                <a:chOff x="932649" y="2464581"/>
                <a:chExt cx="822960" cy="1068695"/>
              </a:xfrm>
            </p:grpSpPr>
            <p:sp>
              <p:nvSpPr>
                <p:cNvPr id="28" name="Oval 27"/>
                <p:cNvSpPr>
                  <a:spLocks noChangeArrowheads="1"/>
                </p:cNvSpPr>
                <p:nvPr/>
              </p:nvSpPr>
              <p:spPr bwMode="auto">
                <a:xfrm>
                  <a:off x="946728"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latin typeface="Arial"/>
                  </a:endParaRPr>
                </a:p>
              </p:txBody>
            </p:sp>
            <p:sp>
              <p:nvSpPr>
                <p:cNvPr id="29"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latin typeface="Arial"/>
                  </a:endParaRPr>
                </a:p>
              </p:txBody>
            </p:sp>
          </p:grpSp>
        </p:grpSp>
        <p:sp>
          <p:nvSpPr>
            <p:cNvPr id="30" name="TextBox 29"/>
            <p:cNvSpPr txBox="1"/>
            <p:nvPr/>
          </p:nvSpPr>
          <p:spPr>
            <a:xfrm>
              <a:off x="230694" y="4711681"/>
              <a:ext cx="2023840" cy="387798"/>
            </a:xfrm>
            <a:prstGeom prst="rect">
              <a:avLst/>
            </a:prstGeom>
            <a:solidFill>
              <a:schemeClr val="accent1"/>
            </a:solidFill>
          </p:spPr>
          <p:txBody>
            <a:bodyPr wrap="square" lIns="0" tIns="0" rIns="0" bIns="0" rtlCol="0">
              <a:spAutoFit/>
            </a:bodyPr>
            <a:lstStyle/>
            <a:p>
              <a:pPr algn="ctr" defTabSz="931684">
                <a:lnSpc>
                  <a:spcPct val="90000"/>
                </a:lnSpc>
                <a:spcAft>
                  <a:spcPts val="600"/>
                </a:spcAft>
              </a:pPr>
              <a:r>
                <a:rPr lang="en-US" sz="1400" dirty="0">
                  <a:solidFill>
                    <a:srgbClr val="FFFFFF"/>
                  </a:solidFill>
                  <a:latin typeface="Segoe UI Semibold" panose="020B0702040204020203" pitchFamily="34" charset="0"/>
                  <a:cs typeface="Segoe UI Semibold" panose="020B0702040204020203" pitchFamily="34" charset="0"/>
                </a:rPr>
                <a:t>LOB Application Data store</a:t>
              </a:r>
              <a:endParaRPr lang="en-US" sz="1400" dirty="0">
                <a:solidFill>
                  <a:srgbClr val="FFFFFF"/>
                </a:solidFill>
                <a:latin typeface="Segoe UI Semibold" panose="020B0702040204020203" pitchFamily="34" charset="0"/>
                <a:cs typeface="Segoe UI Semibold" panose="020B0702040204020203" pitchFamily="34" charset="0"/>
              </a:endParaRPr>
            </a:p>
          </p:txBody>
        </p:sp>
        <p:grpSp>
          <p:nvGrpSpPr>
            <p:cNvPr id="31" name="Group 30"/>
            <p:cNvGrpSpPr>
              <a:grpSpLocks noChangeAspect="1"/>
            </p:cNvGrpSpPr>
            <p:nvPr/>
          </p:nvGrpSpPr>
          <p:grpSpPr>
            <a:xfrm>
              <a:off x="315765" y="5467536"/>
              <a:ext cx="707795" cy="532940"/>
              <a:chOff x="6095398" y="4015536"/>
              <a:chExt cx="1081845" cy="814583"/>
            </a:xfrm>
          </p:grpSpPr>
          <p:sp>
            <p:nvSpPr>
              <p:cNvPr id="32" name="Freeform 31"/>
              <p:cNvSpPr>
                <a:spLocks noChangeAspect="1"/>
              </p:cNvSpPr>
              <p:nvPr/>
            </p:nvSpPr>
            <p:spPr bwMode="auto">
              <a:xfrm>
                <a:off x="6154323" y="4155729"/>
                <a:ext cx="1022710"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chemeClr val="accent1"/>
              </a:solidFill>
              <a:ln w="9525" cap="flat" cmpd="sng" algn="ctr">
                <a:noFill/>
                <a:prstDash val="soli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a:defRPr/>
                </a:pPr>
                <a:endParaRPr lang="en-US" sz="1399" kern="0" spc="-50" dirty="0">
                  <a:ln>
                    <a:solidFill>
                      <a:srgbClr val="FFFFFF">
                        <a:alpha val="0"/>
                      </a:srgbClr>
                    </a:solidFill>
                  </a:ln>
                  <a:solidFill>
                    <a:srgbClr val="000000"/>
                  </a:solidFill>
                  <a:latin typeface="Arial"/>
                  <a:ea typeface="Segoe UI" pitchFamily="34" charset="0"/>
                  <a:cs typeface="Segoe UI" pitchFamily="34" charset="0"/>
                </a:endParaRPr>
              </a:p>
            </p:txBody>
          </p:sp>
          <p:sp>
            <p:nvSpPr>
              <p:cNvPr id="33" name="Freeform 32"/>
              <p:cNvSpPr>
                <a:spLocks noChangeAspect="1"/>
              </p:cNvSpPr>
              <p:nvPr/>
            </p:nvSpPr>
            <p:spPr bwMode="auto">
              <a:xfrm>
                <a:off x="6152873" y="4015536"/>
                <a:ext cx="1024370"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chemeClr val="accent1">
                  <a:lumMod val="50000"/>
                </a:schemeClr>
              </a:solidFill>
              <a:ln w="9525" cap="flat" cmpd="sng" algn="ctr">
                <a:noFill/>
                <a:prstDash val="soli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a:defRPr/>
                </a:pPr>
                <a:endParaRPr lang="en-US" sz="1399" kern="0" spc="-50" dirty="0">
                  <a:ln>
                    <a:solidFill>
                      <a:srgbClr val="FFFFFF">
                        <a:alpha val="0"/>
                      </a:srgbClr>
                    </a:solidFill>
                  </a:ln>
                  <a:solidFill>
                    <a:srgbClr val="000000"/>
                  </a:solidFill>
                  <a:latin typeface="Arial"/>
                  <a:ea typeface="Segoe UI" pitchFamily="34" charset="0"/>
                  <a:cs typeface="Segoe UI" pitchFamily="34" charset="0"/>
                </a:endParaRPr>
              </a:p>
            </p:txBody>
          </p:sp>
          <p:sp>
            <p:nvSpPr>
              <p:cNvPr id="34" name="Freeform 33"/>
              <p:cNvSpPr>
                <a:spLocks noChangeAspect="1"/>
              </p:cNvSpPr>
              <p:nvPr/>
            </p:nvSpPr>
            <p:spPr bwMode="auto">
              <a:xfrm>
                <a:off x="6095398" y="4166018"/>
                <a:ext cx="1005823" cy="664101"/>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chemeClr val="bg1">
                  <a:alpha val="18000"/>
                </a:schemeClr>
              </a:solidFill>
              <a:ln w="9525" cap="flat" cmpd="sng" algn="ctr">
                <a:noFill/>
                <a:prstDash val="soli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a:defRPr/>
                </a:pPr>
                <a:endParaRPr lang="en-US" sz="1399" kern="0" spc="-50" dirty="0">
                  <a:ln>
                    <a:solidFill>
                      <a:srgbClr val="FFFFFF">
                        <a:alpha val="0"/>
                      </a:srgbClr>
                    </a:solidFill>
                  </a:ln>
                  <a:solidFill>
                    <a:srgbClr val="000000"/>
                  </a:solidFill>
                  <a:latin typeface="Arial"/>
                  <a:ea typeface="Segoe UI" pitchFamily="34" charset="0"/>
                  <a:cs typeface="Segoe UI" pitchFamily="34" charset="0"/>
                </a:endParaRPr>
              </a:p>
            </p:txBody>
          </p:sp>
        </p:grpSp>
      </p:grpSp>
      <p:grpSp>
        <p:nvGrpSpPr>
          <p:cNvPr id="123" name="Group 122"/>
          <p:cNvGrpSpPr/>
          <p:nvPr/>
        </p:nvGrpSpPr>
        <p:grpSpPr>
          <a:xfrm>
            <a:off x="5503996" y="4727346"/>
            <a:ext cx="2593457" cy="1468177"/>
            <a:chOff x="3057636" y="4727345"/>
            <a:chExt cx="2593457" cy="1468177"/>
          </a:xfrm>
        </p:grpSpPr>
        <p:sp>
          <p:nvSpPr>
            <p:cNvPr id="59" name="Rectangle 58"/>
            <p:cNvSpPr/>
            <p:nvPr/>
          </p:nvSpPr>
          <p:spPr bwMode="auto">
            <a:xfrm>
              <a:off x="3057636" y="4739550"/>
              <a:ext cx="2589077" cy="1455972"/>
            </a:xfrm>
            <a:prstGeom prst="rect">
              <a:avLst/>
            </a:prstGeom>
            <a:solidFill>
              <a:schemeClr val="bg1"/>
            </a:solidFill>
            <a:ln w="28575" cap="flat" cmpd="sng" algn="ctr">
              <a:solidFill>
                <a:schemeClr val="bg2"/>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3600">
                <a:solidFill>
                  <a:srgbClr val="000000"/>
                </a:solidFill>
                <a:latin typeface="Arial" charset="0"/>
              </a:endParaRPr>
            </a:p>
          </p:txBody>
        </p:sp>
        <p:pic>
          <p:nvPicPr>
            <p:cNvPr id="18" name="Picture 17"/>
            <p:cNvPicPr>
              <a:picLocks noChangeAspect="1"/>
            </p:cNvPicPr>
            <p:nvPr/>
          </p:nvPicPr>
          <p:blipFill>
            <a:blip r:embed="rId4"/>
            <a:stretch>
              <a:fillRect/>
            </a:stretch>
          </p:blipFill>
          <p:spPr>
            <a:xfrm>
              <a:off x="4149679" y="5168370"/>
              <a:ext cx="1417962" cy="890822"/>
            </a:xfrm>
            <a:prstGeom prst="rect">
              <a:avLst/>
            </a:prstGeom>
          </p:spPr>
        </p:pic>
        <p:sp>
          <p:nvSpPr>
            <p:cNvPr id="47" name="TextBox 46"/>
            <p:cNvSpPr txBox="1"/>
            <p:nvPr/>
          </p:nvSpPr>
          <p:spPr>
            <a:xfrm>
              <a:off x="3072866" y="4727345"/>
              <a:ext cx="2578227" cy="193899"/>
            </a:xfrm>
            <a:prstGeom prst="rect">
              <a:avLst/>
            </a:prstGeom>
            <a:solidFill>
              <a:schemeClr val="bg2"/>
            </a:solidFill>
          </p:spPr>
          <p:txBody>
            <a:bodyPr wrap="square" lIns="0" tIns="0" rIns="0" bIns="0" rtlCol="0">
              <a:spAutoFit/>
            </a:bodyPr>
            <a:lstStyle/>
            <a:p>
              <a:pPr algn="ctr" defTabSz="931684">
                <a:lnSpc>
                  <a:spcPct val="90000"/>
                </a:lnSpc>
                <a:spcAft>
                  <a:spcPts val="600"/>
                </a:spcAft>
              </a:pPr>
              <a:r>
                <a:rPr lang="en-US" sz="1400" dirty="0">
                  <a:solidFill>
                    <a:srgbClr val="FFFFFF"/>
                  </a:solidFill>
                  <a:latin typeface="Segoe UI Semibold" panose="020B0702040204020203" pitchFamily="34" charset="0"/>
                  <a:cs typeface="Segoe UI Semibold" panose="020B0702040204020203" pitchFamily="34" charset="0"/>
                </a:rPr>
                <a:t>Data mart / warehouse</a:t>
              </a:r>
            </a:p>
          </p:txBody>
        </p:sp>
        <p:grpSp>
          <p:nvGrpSpPr>
            <p:cNvPr id="65" name="Group 64"/>
            <p:cNvGrpSpPr>
              <a:grpSpLocks noChangeAspect="1"/>
            </p:cNvGrpSpPr>
            <p:nvPr/>
          </p:nvGrpSpPr>
          <p:grpSpPr>
            <a:xfrm>
              <a:off x="3211259" y="5462132"/>
              <a:ext cx="418648" cy="547216"/>
              <a:chOff x="10882475" y="3465122"/>
              <a:chExt cx="822842" cy="1075541"/>
            </a:xfrm>
          </p:grpSpPr>
          <p:sp>
            <p:nvSpPr>
              <p:cNvPr id="66" name="Oval 65"/>
              <p:cNvSpPr>
                <a:spLocks noChangeArrowheads="1"/>
              </p:cNvSpPr>
              <p:nvPr/>
            </p:nvSpPr>
            <p:spPr bwMode="auto">
              <a:xfrm>
                <a:off x="10904930" y="3465122"/>
                <a:ext cx="794690" cy="151004"/>
              </a:xfrm>
              <a:prstGeom prst="ellipse">
                <a:avLst/>
              </a:prstGeom>
              <a:solidFill>
                <a:srgbClr val="FF8C00"/>
              </a:solidFill>
              <a:ln>
                <a:noFill/>
              </a:ln>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Segoe UI"/>
                </a:endParaRPr>
              </a:p>
            </p:txBody>
          </p:sp>
          <p:sp>
            <p:nvSpPr>
              <p:cNvPr id="67" name="Freeform 123"/>
              <p:cNvSpPr>
                <a:spLocks noEditPoints="1"/>
              </p:cNvSpPr>
              <p:nvPr/>
            </p:nvSpPr>
            <p:spPr bwMode="auto">
              <a:xfrm>
                <a:off x="10882475" y="3577054"/>
                <a:ext cx="822842" cy="963609"/>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C000"/>
              </a:solidFill>
              <a:ln>
                <a:noFill/>
              </a:ln>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Segoe UI"/>
                </a:endParaRPr>
              </a:p>
            </p:txBody>
          </p:sp>
        </p:grpSp>
        <p:grpSp>
          <p:nvGrpSpPr>
            <p:cNvPr id="68" name="Group 67"/>
            <p:cNvGrpSpPr>
              <a:grpSpLocks noChangeAspect="1"/>
            </p:cNvGrpSpPr>
            <p:nvPr/>
          </p:nvGrpSpPr>
          <p:grpSpPr>
            <a:xfrm>
              <a:off x="3396011" y="5312889"/>
              <a:ext cx="415293" cy="542831"/>
              <a:chOff x="10882475" y="3465122"/>
              <a:chExt cx="822842" cy="1075541"/>
            </a:xfrm>
          </p:grpSpPr>
          <p:sp>
            <p:nvSpPr>
              <p:cNvPr id="69" name="Oval 68"/>
              <p:cNvSpPr>
                <a:spLocks noChangeArrowheads="1"/>
              </p:cNvSpPr>
              <p:nvPr/>
            </p:nvSpPr>
            <p:spPr bwMode="auto">
              <a:xfrm>
                <a:off x="10904930" y="3465122"/>
                <a:ext cx="794690" cy="151004"/>
              </a:xfrm>
              <a:prstGeom prst="ellipse">
                <a:avLst/>
              </a:prstGeom>
              <a:solidFill>
                <a:srgbClr val="FF8C00"/>
              </a:solidFill>
              <a:ln>
                <a:noFill/>
              </a:ln>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Segoe UI"/>
                </a:endParaRPr>
              </a:p>
            </p:txBody>
          </p:sp>
          <p:sp>
            <p:nvSpPr>
              <p:cNvPr id="70" name="Freeform 123"/>
              <p:cNvSpPr>
                <a:spLocks noEditPoints="1"/>
              </p:cNvSpPr>
              <p:nvPr/>
            </p:nvSpPr>
            <p:spPr bwMode="auto">
              <a:xfrm>
                <a:off x="10882475" y="3577054"/>
                <a:ext cx="822842" cy="963609"/>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C000"/>
              </a:solidFill>
              <a:ln>
                <a:noFill/>
              </a:ln>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Segoe UI"/>
                </a:endParaRPr>
              </a:p>
            </p:txBody>
          </p:sp>
        </p:grpSp>
        <p:grpSp>
          <p:nvGrpSpPr>
            <p:cNvPr id="71" name="Group 70"/>
            <p:cNvGrpSpPr>
              <a:grpSpLocks noChangeAspect="1"/>
            </p:cNvGrpSpPr>
            <p:nvPr/>
          </p:nvGrpSpPr>
          <p:grpSpPr>
            <a:xfrm>
              <a:off x="3614488" y="5227627"/>
              <a:ext cx="415293" cy="542831"/>
              <a:chOff x="10882475" y="3465122"/>
              <a:chExt cx="822842" cy="1075541"/>
            </a:xfrm>
          </p:grpSpPr>
          <p:sp>
            <p:nvSpPr>
              <p:cNvPr id="72" name="Oval 71"/>
              <p:cNvSpPr>
                <a:spLocks noChangeArrowheads="1"/>
              </p:cNvSpPr>
              <p:nvPr/>
            </p:nvSpPr>
            <p:spPr bwMode="auto">
              <a:xfrm>
                <a:off x="10904930" y="3465122"/>
                <a:ext cx="794690" cy="151004"/>
              </a:xfrm>
              <a:prstGeom prst="ellipse">
                <a:avLst/>
              </a:prstGeom>
              <a:solidFill>
                <a:srgbClr val="FF8C00"/>
              </a:solidFill>
              <a:ln>
                <a:noFill/>
              </a:ln>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Segoe UI"/>
                </a:endParaRPr>
              </a:p>
            </p:txBody>
          </p:sp>
          <p:sp>
            <p:nvSpPr>
              <p:cNvPr id="73" name="Freeform 123"/>
              <p:cNvSpPr>
                <a:spLocks noEditPoints="1"/>
              </p:cNvSpPr>
              <p:nvPr/>
            </p:nvSpPr>
            <p:spPr bwMode="auto">
              <a:xfrm>
                <a:off x="10882475" y="3577054"/>
                <a:ext cx="822842" cy="963609"/>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C000"/>
              </a:solidFill>
              <a:ln>
                <a:noFill/>
              </a:ln>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Segoe UI"/>
                </a:endParaRPr>
              </a:p>
            </p:txBody>
          </p:sp>
        </p:grpSp>
      </p:grpSp>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9794" y="4032449"/>
            <a:ext cx="749885" cy="603169"/>
          </a:xfrm>
          <a:prstGeom prst="rect">
            <a:avLst/>
          </a:prstGeom>
        </p:spPr>
      </p:pic>
      <p:sp>
        <p:nvSpPr>
          <p:cNvPr id="85" name="Rectangle 84"/>
          <p:cNvSpPr/>
          <p:nvPr/>
        </p:nvSpPr>
        <p:spPr>
          <a:xfrm>
            <a:off x="2238478" y="3903770"/>
            <a:ext cx="7403150" cy="2599667"/>
          </a:xfrm>
          <a:prstGeom prst="rect">
            <a:avLst/>
          </a:prstGeom>
          <a:noFill/>
          <a:ln w="38100" cap="flat" cmpd="sng" algn="ctr">
            <a:solidFill>
              <a:srgbClr val="008272"/>
            </a:solidFill>
            <a:prstDash val="sysDash"/>
          </a:ln>
          <a:effectLst/>
        </p:spPr>
        <p:txBody>
          <a:bodyPr bIns="27978" rtlCol="0" anchor="b"/>
          <a:lstStyle>
            <a:defPPr>
              <a:defRPr lang="en-US"/>
            </a:defPPr>
            <a:lvl1pPr marL="0" algn="l" defTabSz="1038763" rtl="0" eaLnBrk="1" latinLnBrk="0" hangingPunct="1">
              <a:defRPr sz="2000" kern="1200">
                <a:solidFill>
                  <a:schemeClr val="lt1"/>
                </a:solidFill>
                <a:latin typeface="+mn-lt"/>
                <a:ea typeface="+mn-ea"/>
                <a:cs typeface="+mn-cs"/>
              </a:defRPr>
            </a:lvl1pPr>
            <a:lvl2pPr marL="519382" algn="l" defTabSz="1038763" rtl="0" eaLnBrk="1" latinLnBrk="0" hangingPunct="1">
              <a:defRPr sz="2000" kern="1200">
                <a:solidFill>
                  <a:schemeClr val="lt1"/>
                </a:solidFill>
                <a:latin typeface="+mn-lt"/>
                <a:ea typeface="+mn-ea"/>
                <a:cs typeface="+mn-cs"/>
              </a:defRPr>
            </a:lvl2pPr>
            <a:lvl3pPr marL="1038763" algn="l" defTabSz="1038763" rtl="0" eaLnBrk="1" latinLnBrk="0" hangingPunct="1">
              <a:defRPr sz="2000" kern="1200">
                <a:solidFill>
                  <a:schemeClr val="lt1"/>
                </a:solidFill>
                <a:latin typeface="+mn-lt"/>
                <a:ea typeface="+mn-ea"/>
                <a:cs typeface="+mn-cs"/>
              </a:defRPr>
            </a:lvl3pPr>
            <a:lvl4pPr marL="1558146" algn="l" defTabSz="1038763" rtl="0" eaLnBrk="1" latinLnBrk="0" hangingPunct="1">
              <a:defRPr sz="2000" kern="1200">
                <a:solidFill>
                  <a:schemeClr val="lt1"/>
                </a:solidFill>
                <a:latin typeface="+mn-lt"/>
                <a:ea typeface="+mn-ea"/>
                <a:cs typeface="+mn-cs"/>
              </a:defRPr>
            </a:lvl4pPr>
            <a:lvl5pPr marL="2077525" algn="l" defTabSz="1038763" rtl="0" eaLnBrk="1" latinLnBrk="0" hangingPunct="1">
              <a:defRPr sz="2000" kern="1200">
                <a:solidFill>
                  <a:schemeClr val="lt1"/>
                </a:solidFill>
                <a:latin typeface="+mn-lt"/>
                <a:ea typeface="+mn-ea"/>
                <a:cs typeface="+mn-cs"/>
              </a:defRPr>
            </a:lvl5pPr>
            <a:lvl6pPr marL="2596908" algn="l" defTabSz="1038763" rtl="0" eaLnBrk="1" latinLnBrk="0" hangingPunct="1">
              <a:defRPr sz="2000" kern="1200">
                <a:solidFill>
                  <a:schemeClr val="lt1"/>
                </a:solidFill>
                <a:latin typeface="+mn-lt"/>
                <a:ea typeface="+mn-ea"/>
                <a:cs typeface="+mn-cs"/>
              </a:defRPr>
            </a:lvl6pPr>
            <a:lvl7pPr marL="3116289" algn="l" defTabSz="1038763" rtl="0" eaLnBrk="1" latinLnBrk="0" hangingPunct="1">
              <a:defRPr sz="2000" kern="1200">
                <a:solidFill>
                  <a:schemeClr val="lt1"/>
                </a:solidFill>
                <a:latin typeface="+mn-lt"/>
                <a:ea typeface="+mn-ea"/>
                <a:cs typeface="+mn-cs"/>
              </a:defRPr>
            </a:lvl7pPr>
            <a:lvl8pPr marL="3635671" algn="l" defTabSz="1038763" rtl="0" eaLnBrk="1" latinLnBrk="0" hangingPunct="1">
              <a:defRPr sz="2000" kern="1200">
                <a:solidFill>
                  <a:schemeClr val="lt1"/>
                </a:solidFill>
                <a:latin typeface="+mn-lt"/>
                <a:ea typeface="+mn-ea"/>
                <a:cs typeface="+mn-cs"/>
              </a:defRPr>
            </a:lvl8pPr>
            <a:lvl9pPr marL="4155055" algn="l" defTabSz="1038763" rtl="0" eaLnBrk="1" latinLnBrk="0" hangingPunct="1">
              <a:defRPr sz="2000" kern="1200">
                <a:solidFill>
                  <a:schemeClr val="lt1"/>
                </a:solidFill>
                <a:latin typeface="+mn-lt"/>
                <a:ea typeface="+mn-ea"/>
                <a:cs typeface="+mn-cs"/>
              </a:defRPr>
            </a:lvl9pPr>
          </a:lstStyle>
          <a:p>
            <a:pPr algn="r" defTabSz="699411" fontAlgn="base">
              <a:spcBef>
                <a:spcPct val="0"/>
              </a:spcBef>
              <a:spcAft>
                <a:spcPct val="0"/>
              </a:spcAft>
              <a:buClr>
                <a:srgbClr val="D2D2D2">
                  <a:lumMod val="75000"/>
                </a:srgbClr>
              </a:buClr>
              <a:buSzPct val="100000"/>
              <a:defRPr/>
            </a:pPr>
            <a:r>
              <a:rPr lang="en-US" sz="1836" dirty="0">
                <a:solidFill>
                  <a:srgbClr val="008272"/>
                </a:solidFill>
                <a:latin typeface="Segoe UI Semibold" panose="020B0702040204020203" pitchFamily="34" charset="0"/>
                <a:ea typeface="Segoe UI" pitchFamily="34" charset="0"/>
                <a:cs typeface="Segoe UI Semibold" panose="020B0702040204020203" pitchFamily="34" charset="0"/>
              </a:rPr>
              <a:t>On-Premises network</a:t>
            </a:r>
            <a:endParaRPr lang="en-US" sz="1428" dirty="0">
              <a:solidFill>
                <a:srgbClr val="008272"/>
              </a:solidFill>
              <a:latin typeface="Segoe UI Semibold" panose="020B0702040204020203" pitchFamily="34" charset="0"/>
              <a:ea typeface="Segoe UI" pitchFamily="34" charset="0"/>
              <a:cs typeface="Segoe UI Semibold" panose="020B0702040204020203" pitchFamily="34" charset="0"/>
            </a:endParaRPr>
          </a:p>
        </p:txBody>
      </p:sp>
      <p:sp>
        <p:nvSpPr>
          <p:cNvPr id="87" name="Rectangle 86"/>
          <p:cNvSpPr/>
          <p:nvPr/>
        </p:nvSpPr>
        <p:spPr>
          <a:xfrm>
            <a:off x="5220885" y="4038749"/>
            <a:ext cx="1018227" cy="307777"/>
          </a:xfrm>
          <a:prstGeom prst="rect">
            <a:avLst/>
          </a:prstGeom>
        </p:spPr>
        <p:txBody>
          <a:bodyPr wrap="none">
            <a:spAutoFit/>
          </a:bodyPr>
          <a:lstStyle/>
          <a:p>
            <a:r>
              <a:rPr lang="en-US" sz="1400" kern="0" dirty="0">
                <a:solidFill>
                  <a:srgbClr val="7251A1"/>
                </a:solidFill>
                <a:latin typeface="Segoe UI Semilight" panose="020B0402040204020203" pitchFamily="34" charset="0"/>
                <a:cs typeface="Segoe UI Semilight" panose="020B0402040204020203" pitchFamily="34" charset="0"/>
              </a:rPr>
              <a:t>DQ Engine</a:t>
            </a:r>
            <a:endParaRPr lang="en-US" sz="1400" dirty="0">
              <a:solidFill>
                <a:srgbClr val="7251A1"/>
              </a:solidFill>
              <a:latin typeface="Arial"/>
            </a:endParaRPr>
          </a:p>
        </p:txBody>
      </p:sp>
      <p:sp>
        <p:nvSpPr>
          <p:cNvPr id="88" name="Freeform 87"/>
          <p:cNvSpPr/>
          <p:nvPr/>
        </p:nvSpPr>
        <p:spPr bwMode="auto">
          <a:xfrm>
            <a:off x="3463935" y="1663233"/>
            <a:ext cx="3019200" cy="1579775"/>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2856" kern="0" dirty="0">
              <a:solidFill>
                <a:srgbClr val="002050"/>
              </a:solidFill>
              <a:latin typeface="Segoe UI"/>
              <a:ea typeface="Segoe UI" pitchFamily="34" charset="0"/>
              <a:cs typeface="Segoe UI" pitchFamily="34" charset="0"/>
            </a:endParaRPr>
          </a:p>
        </p:txBody>
      </p:sp>
      <p:grpSp>
        <p:nvGrpSpPr>
          <p:cNvPr id="89" name="Group 88"/>
          <p:cNvGrpSpPr/>
          <p:nvPr/>
        </p:nvGrpSpPr>
        <p:grpSpPr>
          <a:xfrm>
            <a:off x="5089057" y="2516642"/>
            <a:ext cx="681638" cy="563628"/>
            <a:chOff x="368110" y="5415579"/>
            <a:chExt cx="551433" cy="393745"/>
          </a:xfrm>
        </p:grpSpPr>
        <p:sp>
          <p:nvSpPr>
            <p:cNvPr id="90" name="Rectangle 89"/>
            <p:cNvSpPr/>
            <p:nvPr/>
          </p:nvSpPr>
          <p:spPr>
            <a:xfrm>
              <a:off x="368110" y="5688694"/>
              <a:ext cx="551433" cy="120630"/>
            </a:xfrm>
            <a:prstGeom prst="rect">
              <a:avLst/>
            </a:prstGeom>
          </p:spPr>
          <p:txBody>
            <a:bodyPr wrap="square" lIns="0" tIns="0" rIns="0" bIns="0">
              <a:spAutoFit/>
            </a:bodyPr>
            <a:lstStyle/>
            <a:p>
              <a:pPr defTabSz="621716"/>
              <a:endParaRPr lang="en-US" sz="1122" dirty="0">
                <a:solidFill>
                  <a:srgbClr val="505050"/>
                </a:solidFill>
                <a:latin typeface="Segoe UI"/>
              </a:endParaRPr>
            </a:p>
          </p:txBody>
        </p:sp>
        <p:grpSp>
          <p:nvGrpSpPr>
            <p:cNvPr id="91" name="Group 90"/>
            <p:cNvGrpSpPr/>
            <p:nvPr/>
          </p:nvGrpSpPr>
          <p:grpSpPr>
            <a:xfrm>
              <a:off x="377222" y="5415579"/>
              <a:ext cx="533209" cy="268243"/>
              <a:chOff x="439668" y="5415579"/>
              <a:chExt cx="533209" cy="268243"/>
            </a:xfrm>
          </p:grpSpPr>
          <p:sp>
            <p:nvSpPr>
              <p:cNvPr id="92" name="Freeform 91"/>
              <p:cNvSpPr/>
              <p:nvPr/>
            </p:nvSpPr>
            <p:spPr>
              <a:xfrm>
                <a:off x="439668" y="5426122"/>
                <a:ext cx="326565" cy="257700"/>
              </a:xfrm>
              <a:custGeom>
                <a:avLst/>
                <a:gdLst>
                  <a:gd name="connsiteX0" fmla="*/ 372979 w 609001"/>
                  <a:gd name="connsiteY0" fmla="*/ 274798 h 480577"/>
                  <a:gd name="connsiteX1" fmla="*/ 353097 w 609001"/>
                  <a:gd name="connsiteY1" fmla="*/ 275151 h 480577"/>
                  <a:gd name="connsiteX2" fmla="*/ 339640 w 609001"/>
                  <a:gd name="connsiteY2" fmla="*/ 309340 h 480577"/>
                  <a:gd name="connsiteX3" fmla="*/ 373830 w 609001"/>
                  <a:gd name="connsiteY3" fmla="*/ 322798 h 480577"/>
                  <a:gd name="connsiteX4" fmla="*/ 387288 w 609001"/>
                  <a:gd name="connsiteY4" fmla="*/ 288608 h 480577"/>
                  <a:gd name="connsiteX5" fmla="*/ 372979 w 609001"/>
                  <a:gd name="connsiteY5" fmla="*/ 274798 h 480577"/>
                  <a:gd name="connsiteX6" fmla="*/ 378670 w 609001"/>
                  <a:gd name="connsiteY6" fmla="*/ 260343 h 480577"/>
                  <a:gd name="connsiteX7" fmla="*/ 401532 w 609001"/>
                  <a:gd name="connsiteY7" fmla="*/ 282408 h 480577"/>
                  <a:gd name="connsiteX8" fmla="*/ 380028 w 609001"/>
                  <a:gd name="connsiteY8" fmla="*/ 337042 h 480577"/>
                  <a:gd name="connsiteX9" fmla="*/ 325395 w 609001"/>
                  <a:gd name="connsiteY9" fmla="*/ 315538 h 480577"/>
                  <a:gd name="connsiteX10" fmla="*/ 346899 w 609001"/>
                  <a:gd name="connsiteY10" fmla="*/ 260906 h 480577"/>
                  <a:gd name="connsiteX11" fmla="*/ 378670 w 609001"/>
                  <a:gd name="connsiteY11" fmla="*/ 260343 h 480577"/>
                  <a:gd name="connsiteX12" fmla="*/ 362850 w 609001"/>
                  <a:gd name="connsiteY12" fmla="*/ 241600 h 480577"/>
                  <a:gd name="connsiteX13" fmla="*/ 340577 w 609001"/>
                  <a:gd name="connsiteY13" fmla="*/ 246377 h 480577"/>
                  <a:gd name="connsiteX14" fmla="*/ 310865 w 609001"/>
                  <a:gd name="connsiteY14" fmla="*/ 321861 h 480577"/>
                  <a:gd name="connsiteX15" fmla="*/ 386350 w 609001"/>
                  <a:gd name="connsiteY15" fmla="*/ 351572 h 480577"/>
                  <a:gd name="connsiteX16" fmla="*/ 416063 w 609001"/>
                  <a:gd name="connsiteY16" fmla="*/ 276087 h 480577"/>
                  <a:gd name="connsiteX17" fmla="*/ 362850 w 609001"/>
                  <a:gd name="connsiteY17" fmla="*/ 241600 h 480577"/>
                  <a:gd name="connsiteX18" fmla="*/ 377134 w 609001"/>
                  <a:gd name="connsiteY18" fmla="*/ 198364 h 480577"/>
                  <a:gd name="connsiteX19" fmla="*/ 392168 w 609001"/>
                  <a:gd name="connsiteY19" fmla="*/ 229052 h 480577"/>
                  <a:gd name="connsiteX20" fmla="*/ 424370 w 609001"/>
                  <a:gd name="connsiteY20" fmla="*/ 217862 h 480577"/>
                  <a:gd name="connsiteX21" fmla="*/ 443536 w 609001"/>
                  <a:gd name="connsiteY21" fmla="*/ 236208 h 480577"/>
                  <a:gd name="connsiteX22" fmla="*/ 432769 w 609001"/>
                  <a:gd name="connsiteY22" fmla="*/ 268813 h 480577"/>
                  <a:gd name="connsiteX23" fmla="*/ 463984 w 609001"/>
                  <a:gd name="connsiteY23" fmla="*/ 283156 h 480577"/>
                  <a:gd name="connsiteX24" fmla="*/ 464613 w 609001"/>
                  <a:gd name="connsiteY24" fmla="*/ 309983 h 480577"/>
                  <a:gd name="connsiteX25" fmla="*/ 434125 w 609001"/>
                  <a:gd name="connsiteY25" fmla="*/ 325794 h 480577"/>
                  <a:gd name="connsiteX26" fmla="*/ 446192 w 609001"/>
                  <a:gd name="connsiteY26" fmla="*/ 357700 h 480577"/>
                  <a:gd name="connsiteX27" fmla="*/ 426095 w 609001"/>
                  <a:gd name="connsiteY27" fmla="*/ 378856 h 480577"/>
                  <a:gd name="connsiteX28" fmla="*/ 393619 w 609001"/>
                  <a:gd name="connsiteY28" fmla="*/ 368276 h 480577"/>
                  <a:gd name="connsiteX29" fmla="*/ 379272 w 609001"/>
                  <a:gd name="connsiteY29" fmla="*/ 399466 h 480577"/>
                  <a:gd name="connsiteX30" fmla="*/ 349777 w 609001"/>
                  <a:gd name="connsiteY30" fmla="*/ 399648 h 480577"/>
                  <a:gd name="connsiteX31" fmla="*/ 334759 w 609001"/>
                  <a:gd name="connsiteY31" fmla="*/ 368890 h 480577"/>
                  <a:gd name="connsiteX32" fmla="*/ 302591 w 609001"/>
                  <a:gd name="connsiteY32" fmla="*/ 380026 h 480577"/>
                  <a:gd name="connsiteX33" fmla="*/ 283575 w 609001"/>
                  <a:gd name="connsiteY33" fmla="*/ 361603 h 480577"/>
                  <a:gd name="connsiteX34" fmla="*/ 294156 w 609001"/>
                  <a:gd name="connsiteY34" fmla="*/ 329129 h 480577"/>
                  <a:gd name="connsiteX35" fmla="*/ 262941 w 609001"/>
                  <a:gd name="connsiteY35" fmla="*/ 314786 h 480577"/>
                  <a:gd name="connsiteX36" fmla="*/ 262312 w 609001"/>
                  <a:gd name="connsiteY36" fmla="*/ 287959 h 480577"/>
                  <a:gd name="connsiteX37" fmla="*/ 292801 w 609001"/>
                  <a:gd name="connsiteY37" fmla="*/ 272147 h 480577"/>
                  <a:gd name="connsiteX38" fmla="*/ 280732 w 609001"/>
                  <a:gd name="connsiteY38" fmla="*/ 240242 h 480577"/>
                  <a:gd name="connsiteX39" fmla="*/ 300831 w 609001"/>
                  <a:gd name="connsiteY39" fmla="*/ 219086 h 480577"/>
                  <a:gd name="connsiteX40" fmla="*/ 333306 w 609001"/>
                  <a:gd name="connsiteY40" fmla="*/ 229666 h 480577"/>
                  <a:gd name="connsiteX41" fmla="*/ 347655 w 609001"/>
                  <a:gd name="connsiteY41" fmla="*/ 198481 h 480577"/>
                  <a:gd name="connsiteX42" fmla="*/ 377134 w 609001"/>
                  <a:gd name="connsiteY42" fmla="*/ 198364 h 480577"/>
                  <a:gd name="connsiteX43" fmla="*/ 192394 w 609001"/>
                  <a:gd name="connsiteY43" fmla="*/ 192170 h 480577"/>
                  <a:gd name="connsiteX44" fmla="*/ 180110 w 609001"/>
                  <a:gd name="connsiteY44" fmla="*/ 192387 h 480577"/>
                  <a:gd name="connsiteX45" fmla="*/ 171795 w 609001"/>
                  <a:gd name="connsiteY45" fmla="*/ 213512 h 480577"/>
                  <a:gd name="connsiteX46" fmla="*/ 192919 w 609001"/>
                  <a:gd name="connsiteY46" fmla="*/ 221827 h 480577"/>
                  <a:gd name="connsiteX47" fmla="*/ 201234 w 609001"/>
                  <a:gd name="connsiteY47" fmla="*/ 200703 h 480577"/>
                  <a:gd name="connsiteX48" fmla="*/ 192394 w 609001"/>
                  <a:gd name="connsiteY48" fmla="*/ 192170 h 480577"/>
                  <a:gd name="connsiteX49" fmla="*/ 195910 w 609001"/>
                  <a:gd name="connsiteY49" fmla="*/ 183239 h 480577"/>
                  <a:gd name="connsiteX50" fmla="*/ 210036 w 609001"/>
                  <a:gd name="connsiteY50" fmla="*/ 196873 h 480577"/>
                  <a:gd name="connsiteX51" fmla="*/ 196749 w 609001"/>
                  <a:gd name="connsiteY51" fmla="*/ 230628 h 480577"/>
                  <a:gd name="connsiteX52" fmla="*/ 162994 w 609001"/>
                  <a:gd name="connsiteY52" fmla="*/ 217342 h 480577"/>
                  <a:gd name="connsiteX53" fmla="*/ 176281 w 609001"/>
                  <a:gd name="connsiteY53" fmla="*/ 183586 h 480577"/>
                  <a:gd name="connsiteX54" fmla="*/ 195910 w 609001"/>
                  <a:gd name="connsiteY54" fmla="*/ 183239 h 480577"/>
                  <a:gd name="connsiteX55" fmla="*/ 199495 w 609001"/>
                  <a:gd name="connsiteY55" fmla="*/ 174129 h 480577"/>
                  <a:gd name="connsiteX56" fmla="*/ 172374 w 609001"/>
                  <a:gd name="connsiteY56" fmla="*/ 174610 h 480577"/>
                  <a:gd name="connsiteX57" fmla="*/ 154017 w 609001"/>
                  <a:gd name="connsiteY57" fmla="*/ 221248 h 480577"/>
                  <a:gd name="connsiteX58" fmla="*/ 200655 w 609001"/>
                  <a:gd name="connsiteY58" fmla="*/ 239605 h 480577"/>
                  <a:gd name="connsiteX59" fmla="*/ 219013 w 609001"/>
                  <a:gd name="connsiteY59" fmla="*/ 192966 h 480577"/>
                  <a:gd name="connsiteX60" fmla="*/ 199495 w 609001"/>
                  <a:gd name="connsiteY60" fmla="*/ 174129 h 480577"/>
                  <a:gd name="connsiteX61" fmla="*/ 194960 w 609001"/>
                  <a:gd name="connsiteY61" fmla="*/ 144945 h 480577"/>
                  <a:gd name="connsiteX62" fmla="*/ 204249 w 609001"/>
                  <a:gd name="connsiteY62" fmla="*/ 163905 h 480577"/>
                  <a:gd name="connsiteX63" fmla="*/ 224145 w 609001"/>
                  <a:gd name="connsiteY63" fmla="*/ 156991 h 480577"/>
                  <a:gd name="connsiteX64" fmla="*/ 235987 w 609001"/>
                  <a:gd name="connsiteY64" fmla="*/ 168328 h 480577"/>
                  <a:gd name="connsiteX65" fmla="*/ 229334 w 609001"/>
                  <a:gd name="connsiteY65" fmla="*/ 188473 h 480577"/>
                  <a:gd name="connsiteX66" fmla="*/ 248620 w 609001"/>
                  <a:gd name="connsiteY66" fmla="*/ 197334 h 480577"/>
                  <a:gd name="connsiteX67" fmla="*/ 249009 w 609001"/>
                  <a:gd name="connsiteY67" fmla="*/ 213909 h 480577"/>
                  <a:gd name="connsiteX68" fmla="*/ 230173 w 609001"/>
                  <a:gd name="connsiteY68" fmla="*/ 223679 h 480577"/>
                  <a:gd name="connsiteX69" fmla="*/ 237629 w 609001"/>
                  <a:gd name="connsiteY69" fmla="*/ 243393 h 480577"/>
                  <a:gd name="connsiteX70" fmla="*/ 225212 w 609001"/>
                  <a:gd name="connsiteY70" fmla="*/ 256463 h 480577"/>
                  <a:gd name="connsiteX71" fmla="*/ 205146 w 609001"/>
                  <a:gd name="connsiteY71" fmla="*/ 249927 h 480577"/>
                  <a:gd name="connsiteX72" fmla="*/ 196282 w 609001"/>
                  <a:gd name="connsiteY72" fmla="*/ 269198 h 480577"/>
                  <a:gd name="connsiteX73" fmla="*/ 178059 w 609001"/>
                  <a:gd name="connsiteY73" fmla="*/ 269310 h 480577"/>
                  <a:gd name="connsiteX74" fmla="*/ 168779 w 609001"/>
                  <a:gd name="connsiteY74" fmla="*/ 250305 h 480577"/>
                  <a:gd name="connsiteX75" fmla="*/ 148906 w 609001"/>
                  <a:gd name="connsiteY75" fmla="*/ 257185 h 480577"/>
                  <a:gd name="connsiteX76" fmla="*/ 137157 w 609001"/>
                  <a:gd name="connsiteY76" fmla="*/ 245803 h 480577"/>
                  <a:gd name="connsiteX77" fmla="*/ 143694 w 609001"/>
                  <a:gd name="connsiteY77" fmla="*/ 225738 h 480577"/>
                  <a:gd name="connsiteX78" fmla="*/ 124407 w 609001"/>
                  <a:gd name="connsiteY78" fmla="*/ 216876 h 480577"/>
                  <a:gd name="connsiteX79" fmla="*/ 124019 w 609001"/>
                  <a:gd name="connsiteY79" fmla="*/ 200302 h 480577"/>
                  <a:gd name="connsiteX80" fmla="*/ 142856 w 609001"/>
                  <a:gd name="connsiteY80" fmla="*/ 190531 h 480577"/>
                  <a:gd name="connsiteX81" fmla="*/ 135399 w 609001"/>
                  <a:gd name="connsiteY81" fmla="*/ 170818 h 480577"/>
                  <a:gd name="connsiteX82" fmla="*/ 147816 w 609001"/>
                  <a:gd name="connsiteY82" fmla="*/ 157748 h 480577"/>
                  <a:gd name="connsiteX83" fmla="*/ 167881 w 609001"/>
                  <a:gd name="connsiteY83" fmla="*/ 164286 h 480577"/>
                  <a:gd name="connsiteX84" fmla="*/ 176747 w 609001"/>
                  <a:gd name="connsiteY84" fmla="*/ 145017 h 480577"/>
                  <a:gd name="connsiteX85" fmla="*/ 194960 w 609001"/>
                  <a:gd name="connsiteY85" fmla="*/ 144945 h 480577"/>
                  <a:gd name="connsiteX86" fmla="*/ 61802 w 609001"/>
                  <a:gd name="connsiteY86" fmla="*/ 85473 h 480577"/>
                  <a:gd name="connsiteX87" fmla="*/ 28841 w 609001"/>
                  <a:gd name="connsiteY87" fmla="*/ 118434 h 480577"/>
                  <a:gd name="connsiteX88" fmla="*/ 28842 w 609001"/>
                  <a:gd name="connsiteY88" fmla="*/ 426470 h 480577"/>
                  <a:gd name="connsiteX89" fmla="*/ 61802 w 609001"/>
                  <a:gd name="connsiteY89" fmla="*/ 459432 h 480577"/>
                  <a:gd name="connsiteX90" fmla="*/ 547202 w 609001"/>
                  <a:gd name="connsiteY90" fmla="*/ 459431 h 480577"/>
                  <a:gd name="connsiteX91" fmla="*/ 580163 w 609001"/>
                  <a:gd name="connsiteY91" fmla="*/ 426471 h 480577"/>
                  <a:gd name="connsiteX92" fmla="*/ 580162 w 609001"/>
                  <a:gd name="connsiteY92" fmla="*/ 118434 h 480577"/>
                  <a:gd name="connsiteX93" fmla="*/ 547202 w 609001"/>
                  <a:gd name="connsiteY93" fmla="*/ 85473 h 480577"/>
                  <a:gd name="connsiteX94" fmla="*/ 53499 w 609001"/>
                  <a:gd name="connsiteY94" fmla="*/ 64325 h 480577"/>
                  <a:gd name="connsiteX95" fmla="*/ 555502 w 609001"/>
                  <a:gd name="connsiteY95" fmla="*/ 64325 h 480577"/>
                  <a:gd name="connsiteX96" fmla="*/ 609001 w 609001"/>
                  <a:gd name="connsiteY96" fmla="*/ 109996 h 480577"/>
                  <a:gd name="connsiteX97" fmla="*/ 609000 w 609001"/>
                  <a:gd name="connsiteY97" fmla="*/ 434905 h 480577"/>
                  <a:gd name="connsiteX98" fmla="*/ 555503 w 609001"/>
                  <a:gd name="connsiteY98" fmla="*/ 480576 h 480577"/>
                  <a:gd name="connsiteX99" fmla="*/ 53498 w 609001"/>
                  <a:gd name="connsiteY99" fmla="*/ 480577 h 480577"/>
                  <a:gd name="connsiteX100" fmla="*/ 0 w 609001"/>
                  <a:gd name="connsiteY100" fmla="*/ 434905 h 480577"/>
                  <a:gd name="connsiteX101" fmla="*/ 1 w 609001"/>
                  <a:gd name="connsiteY101" fmla="*/ 109996 h 480577"/>
                  <a:gd name="connsiteX102" fmla="*/ 53499 w 609001"/>
                  <a:gd name="connsiteY102" fmla="*/ 64325 h 480577"/>
                  <a:gd name="connsiteX103" fmla="*/ 452998 w 609001"/>
                  <a:gd name="connsiteY103" fmla="*/ 29939 h 480577"/>
                  <a:gd name="connsiteX104" fmla="*/ 452998 w 609001"/>
                  <a:gd name="connsiteY104" fmla="*/ 33963 h 480577"/>
                  <a:gd name="connsiteX105" fmla="*/ 480537 w 609001"/>
                  <a:gd name="connsiteY105" fmla="*/ 33963 h 480577"/>
                  <a:gd name="connsiteX106" fmla="*/ 480537 w 609001"/>
                  <a:gd name="connsiteY106" fmla="*/ 29939 h 480577"/>
                  <a:gd name="connsiteX107" fmla="*/ 493775 w 609001"/>
                  <a:gd name="connsiteY107" fmla="*/ 14731 h 480577"/>
                  <a:gd name="connsiteX108" fmla="*/ 512052 w 609001"/>
                  <a:gd name="connsiteY108" fmla="*/ 14731 h 480577"/>
                  <a:gd name="connsiteX109" fmla="*/ 512053 w 609001"/>
                  <a:gd name="connsiteY109" fmla="*/ 30391 h 480577"/>
                  <a:gd name="connsiteX110" fmla="*/ 493776 w 609001"/>
                  <a:gd name="connsiteY110" fmla="*/ 30391 h 480577"/>
                  <a:gd name="connsiteX111" fmla="*/ 489558 w 609001"/>
                  <a:gd name="connsiteY111" fmla="*/ 11158 h 480577"/>
                  <a:gd name="connsiteX112" fmla="*/ 489558 w 609001"/>
                  <a:gd name="connsiteY112" fmla="*/ 33963 h 480577"/>
                  <a:gd name="connsiteX113" fmla="*/ 516270 w 609001"/>
                  <a:gd name="connsiteY113" fmla="*/ 33963 h 480577"/>
                  <a:gd name="connsiteX114" fmla="*/ 516270 w 609001"/>
                  <a:gd name="connsiteY114" fmla="*/ 11158 h 480577"/>
                  <a:gd name="connsiteX115" fmla="*/ 534645 w 609001"/>
                  <a:gd name="connsiteY115" fmla="*/ 10806 h 480577"/>
                  <a:gd name="connsiteX116" fmla="*/ 527436 w 609001"/>
                  <a:gd name="connsiteY116" fmla="*/ 10807 h 480577"/>
                  <a:gd name="connsiteX117" fmla="*/ 539932 w 609001"/>
                  <a:gd name="connsiteY117" fmla="*/ 22404 h 480577"/>
                  <a:gd name="connsiteX118" fmla="*/ 527476 w 609001"/>
                  <a:gd name="connsiteY118" fmla="*/ 33962 h 480577"/>
                  <a:gd name="connsiteX119" fmla="*/ 534684 w 609001"/>
                  <a:gd name="connsiteY119" fmla="*/ 33963 h 480577"/>
                  <a:gd name="connsiteX120" fmla="*/ 543536 w 609001"/>
                  <a:gd name="connsiteY120" fmla="*/ 25747 h 480577"/>
                  <a:gd name="connsiteX121" fmla="*/ 552388 w 609001"/>
                  <a:gd name="connsiteY121" fmla="*/ 33963 h 480577"/>
                  <a:gd name="connsiteX122" fmla="*/ 559595 w 609001"/>
                  <a:gd name="connsiteY122" fmla="*/ 33963 h 480577"/>
                  <a:gd name="connsiteX123" fmla="*/ 547141 w 609001"/>
                  <a:gd name="connsiteY123" fmla="*/ 22404 h 480577"/>
                  <a:gd name="connsiteX124" fmla="*/ 559635 w 609001"/>
                  <a:gd name="connsiteY124" fmla="*/ 10807 h 480577"/>
                  <a:gd name="connsiteX125" fmla="*/ 552429 w 609001"/>
                  <a:gd name="connsiteY125" fmla="*/ 10807 h 480577"/>
                  <a:gd name="connsiteX126" fmla="*/ 543537 w 609001"/>
                  <a:gd name="connsiteY126" fmla="*/ 19059 h 480577"/>
                  <a:gd name="connsiteX127" fmla="*/ 29137 w 609001"/>
                  <a:gd name="connsiteY127" fmla="*/ 0 h 480577"/>
                  <a:gd name="connsiteX128" fmla="*/ 579865 w 609001"/>
                  <a:gd name="connsiteY128" fmla="*/ 1 h 480577"/>
                  <a:gd name="connsiteX129" fmla="*/ 609001 w 609001"/>
                  <a:gd name="connsiteY129" fmla="*/ 24875 h 480577"/>
                  <a:gd name="connsiteX130" fmla="*/ 609000 w 609001"/>
                  <a:gd name="connsiteY130" fmla="*/ 64137 h 480577"/>
                  <a:gd name="connsiteX131" fmla="*/ 566017 w 609001"/>
                  <a:gd name="connsiteY131" fmla="*/ 45427 h 480577"/>
                  <a:gd name="connsiteX132" fmla="*/ 42984 w 609001"/>
                  <a:gd name="connsiteY132" fmla="*/ 45427 h 480577"/>
                  <a:gd name="connsiteX133" fmla="*/ 0 w 609001"/>
                  <a:gd name="connsiteY133" fmla="*/ 64137 h 480577"/>
                  <a:gd name="connsiteX134" fmla="*/ 1 w 609001"/>
                  <a:gd name="connsiteY134" fmla="*/ 24875 h 480577"/>
                  <a:gd name="connsiteX135" fmla="*/ 29137 w 609001"/>
                  <a:gd name="connsiteY135" fmla="*/ 0 h 48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09001" h="480577">
                    <a:moveTo>
                      <a:pt x="372979" y="274798"/>
                    </a:moveTo>
                    <a:cubicBezTo>
                      <a:pt x="366793" y="272362"/>
                      <a:pt x="359676" y="272287"/>
                      <a:pt x="353097" y="275151"/>
                    </a:cubicBezTo>
                    <a:cubicBezTo>
                      <a:pt x="339939" y="280875"/>
                      <a:pt x="333914" y="296183"/>
                      <a:pt x="339640" y="309340"/>
                    </a:cubicBezTo>
                    <a:cubicBezTo>
                      <a:pt x="345365" y="322497"/>
                      <a:pt x="360672" y="328523"/>
                      <a:pt x="373830" y="322798"/>
                    </a:cubicBezTo>
                    <a:cubicBezTo>
                      <a:pt x="386988" y="317072"/>
                      <a:pt x="393013" y="301765"/>
                      <a:pt x="387288" y="288608"/>
                    </a:cubicBezTo>
                    <a:cubicBezTo>
                      <a:pt x="384425" y="282028"/>
                      <a:pt x="379167" y="277232"/>
                      <a:pt x="372979" y="274798"/>
                    </a:cubicBezTo>
                    <a:close/>
                    <a:moveTo>
                      <a:pt x="378670" y="260343"/>
                    </a:moveTo>
                    <a:cubicBezTo>
                      <a:pt x="388556" y="264233"/>
                      <a:pt x="396958" y="271896"/>
                      <a:pt x="401532" y="282408"/>
                    </a:cubicBezTo>
                    <a:cubicBezTo>
                      <a:pt x="410681" y="303433"/>
                      <a:pt x="401054" y="327894"/>
                      <a:pt x="380028" y="337042"/>
                    </a:cubicBezTo>
                    <a:cubicBezTo>
                      <a:pt x="359003" y="346190"/>
                      <a:pt x="334542" y="336563"/>
                      <a:pt x="325395" y="315538"/>
                    </a:cubicBezTo>
                    <a:cubicBezTo>
                      <a:pt x="316246" y="294514"/>
                      <a:pt x="325874" y="270054"/>
                      <a:pt x="346899" y="260906"/>
                    </a:cubicBezTo>
                    <a:cubicBezTo>
                      <a:pt x="357412" y="256331"/>
                      <a:pt x="368783" y="256451"/>
                      <a:pt x="378670" y="260343"/>
                    </a:cubicBezTo>
                    <a:close/>
                    <a:moveTo>
                      <a:pt x="362850" y="241600"/>
                    </a:moveTo>
                    <a:cubicBezTo>
                      <a:pt x="355399" y="241678"/>
                      <a:pt x="347839" y="243217"/>
                      <a:pt x="340577" y="246377"/>
                    </a:cubicBezTo>
                    <a:cubicBezTo>
                      <a:pt x="311527" y="259016"/>
                      <a:pt x="298225" y="292812"/>
                      <a:pt x="310865" y="321861"/>
                    </a:cubicBezTo>
                    <a:cubicBezTo>
                      <a:pt x="323505" y="350910"/>
                      <a:pt x="357301" y="364213"/>
                      <a:pt x="386350" y="351572"/>
                    </a:cubicBezTo>
                    <a:cubicBezTo>
                      <a:pt x="415400" y="338931"/>
                      <a:pt x="428703" y="305136"/>
                      <a:pt x="416063" y="276087"/>
                    </a:cubicBezTo>
                    <a:cubicBezTo>
                      <a:pt x="406583" y="254300"/>
                      <a:pt x="385202" y="241371"/>
                      <a:pt x="362850" y="241600"/>
                    </a:cubicBezTo>
                    <a:close/>
                    <a:moveTo>
                      <a:pt x="377134" y="198364"/>
                    </a:moveTo>
                    <a:cubicBezTo>
                      <a:pt x="373472" y="210746"/>
                      <a:pt x="379890" y="224011"/>
                      <a:pt x="392168" y="229052"/>
                    </a:cubicBezTo>
                    <a:cubicBezTo>
                      <a:pt x="404412" y="234079"/>
                      <a:pt x="418259" y="229188"/>
                      <a:pt x="424370" y="217862"/>
                    </a:cubicBezTo>
                    <a:cubicBezTo>
                      <a:pt x="431556" y="222951"/>
                      <a:pt x="438032" y="229089"/>
                      <a:pt x="443536" y="236208"/>
                    </a:cubicBezTo>
                    <a:cubicBezTo>
                      <a:pt x="432163" y="242505"/>
                      <a:pt x="427445" y="256578"/>
                      <a:pt x="432769" y="268813"/>
                    </a:cubicBezTo>
                    <a:cubicBezTo>
                      <a:pt x="438095" y="281056"/>
                      <a:pt x="451619" y="287195"/>
                      <a:pt x="463984" y="283156"/>
                    </a:cubicBezTo>
                    <a:cubicBezTo>
                      <a:pt x="465512" y="292130"/>
                      <a:pt x="465658" y="301156"/>
                      <a:pt x="464613" y="309983"/>
                    </a:cubicBezTo>
                    <a:cubicBezTo>
                      <a:pt x="452073" y="306540"/>
                      <a:pt x="438862" y="313317"/>
                      <a:pt x="434125" y="325794"/>
                    </a:cubicBezTo>
                    <a:cubicBezTo>
                      <a:pt x="429423" y="338178"/>
                      <a:pt x="434692" y="351899"/>
                      <a:pt x="446192" y="357700"/>
                    </a:cubicBezTo>
                    <a:cubicBezTo>
                      <a:pt x="440767" y="365703"/>
                      <a:pt x="433961" y="372803"/>
                      <a:pt x="426095" y="378856"/>
                    </a:cubicBezTo>
                    <a:cubicBezTo>
                      <a:pt x="419760" y="367613"/>
                      <a:pt x="405782" y="362982"/>
                      <a:pt x="393619" y="368276"/>
                    </a:cubicBezTo>
                    <a:cubicBezTo>
                      <a:pt x="381386" y="373599"/>
                      <a:pt x="375245" y="387109"/>
                      <a:pt x="379272" y="399466"/>
                    </a:cubicBezTo>
                    <a:cubicBezTo>
                      <a:pt x="369385" y="401138"/>
                      <a:pt x="359444" y="401127"/>
                      <a:pt x="349777" y="399648"/>
                    </a:cubicBezTo>
                    <a:cubicBezTo>
                      <a:pt x="353477" y="387244"/>
                      <a:pt x="347059" y="373939"/>
                      <a:pt x="334759" y="368890"/>
                    </a:cubicBezTo>
                    <a:cubicBezTo>
                      <a:pt x="322534" y="363872"/>
                      <a:pt x="308714" y="368738"/>
                      <a:pt x="302591" y="380026"/>
                    </a:cubicBezTo>
                    <a:cubicBezTo>
                      <a:pt x="295404" y="374988"/>
                      <a:pt x="289059" y="368731"/>
                      <a:pt x="283575" y="361603"/>
                    </a:cubicBezTo>
                    <a:cubicBezTo>
                      <a:pt x="294817" y="355270"/>
                      <a:pt x="299448" y="341291"/>
                      <a:pt x="294156" y="329129"/>
                    </a:cubicBezTo>
                    <a:cubicBezTo>
                      <a:pt x="288830" y="316886"/>
                      <a:pt x="275306" y="310747"/>
                      <a:pt x="262941" y="314786"/>
                    </a:cubicBezTo>
                    <a:cubicBezTo>
                      <a:pt x="261413" y="305812"/>
                      <a:pt x="261267" y="296786"/>
                      <a:pt x="262312" y="287959"/>
                    </a:cubicBezTo>
                    <a:cubicBezTo>
                      <a:pt x="274852" y="291402"/>
                      <a:pt x="288064" y="284626"/>
                      <a:pt x="292801" y="272147"/>
                    </a:cubicBezTo>
                    <a:cubicBezTo>
                      <a:pt x="297502" y="259763"/>
                      <a:pt x="292232" y="246042"/>
                      <a:pt x="280732" y="240242"/>
                    </a:cubicBezTo>
                    <a:cubicBezTo>
                      <a:pt x="286158" y="232237"/>
                      <a:pt x="292963" y="225137"/>
                      <a:pt x="300831" y="219086"/>
                    </a:cubicBezTo>
                    <a:cubicBezTo>
                      <a:pt x="307164" y="230329"/>
                      <a:pt x="321143" y="234959"/>
                      <a:pt x="333306" y="229666"/>
                    </a:cubicBezTo>
                    <a:cubicBezTo>
                      <a:pt x="345538" y="224344"/>
                      <a:pt x="351678" y="210837"/>
                      <a:pt x="347655" y="198481"/>
                    </a:cubicBezTo>
                    <a:cubicBezTo>
                      <a:pt x="357534" y="196820"/>
                      <a:pt x="367470" y="196847"/>
                      <a:pt x="377134" y="198364"/>
                    </a:cubicBezTo>
                    <a:close/>
                    <a:moveTo>
                      <a:pt x="192394" y="192170"/>
                    </a:moveTo>
                    <a:cubicBezTo>
                      <a:pt x="188571" y="190666"/>
                      <a:pt x="184175" y="190620"/>
                      <a:pt x="180110" y="192387"/>
                    </a:cubicBezTo>
                    <a:cubicBezTo>
                      <a:pt x="171981" y="195925"/>
                      <a:pt x="168258" y="205383"/>
                      <a:pt x="171795" y="213512"/>
                    </a:cubicBezTo>
                    <a:cubicBezTo>
                      <a:pt x="175333" y="221641"/>
                      <a:pt x="184791" y="225365"/>
                      <a:pt x="192919" y="221827"/>
                    </a:cubicBezTo>
                    <a:cubicBezTo>
                      <a:pt x="201049" y="218289"/>
                      <a:pt x="204771" y="208831"/>
                      <a:pt x="201234" y="200703"/>
                    </a:cubicBezTo>
                    <a:cubicBezTo>
                      <a:pt x="199466" y="196639"/>
                      <a:pt x="196217" y="193676"/>
                      <a:pt x="192394" y="192170"/>
                    </a:cubicBezTo>
                    <a:close/>
                    <a:moveTo>
                      <a:pt x="195910" y="183239"/>
                    </a:moveTo>
                    <a:cubicBezTo>
                      <a:pt x="202018" y="185643"/>
                      <a:pt x="207210" y="190377"/>
                      <a:pt x="210036" y="196873"/>
                    </a:cubicBezTo>
                    <a:cubicBezTo>
                      <a:pt x="215688" y="209863"/>
                      <a:pt x="209739" y="224976"/>
                      <a:pt x="196749" y="230628"/>
                    </a:cubicBezTo>
                    <a:cubicBezTo>
                      <a:pt x="183759" y="236280"/>
                      <a:pt x="168646" y="230333"/>
                      <a:pt x="162994" y="217342"/>
                    </a:cubicBezTo>
                    <a:cubicBezTo>
                      <a:pt x="157342" y="204351"/>
                      <a:pt x="163290" y="189239"/>
                      <a:pt x="176281" y="183586"/>
                    </a:cubicBezTo>
                    <a:cubicBezTo>
                      <a:pt x="182775" y="180760"/>
                      <a:pt x="189801" y="180834"/>
                      <a:pt x="195910" y="183239"/>
                    </a:cubicBezTo>
                    <a:close/>
                    <a:moveTo>
                      <a:pt x="199495" y="174129"/>
                    </a:moveTo>
                    <a:cubicBezTo>
                      <a:pt x="191055" y="170806"/>
                      <a:pt x="181348" y="170705"/>
                      <a:pt x="172374" y="174610"/>
                    </a:cubicBezTo>
                    <a:cubicBezTo>
                      <a:pt x="154426" y="182419"/>
                      <a:pt x="146207" y="203301"/>
                      <a:pt x="154017" y="221248"/>
                    </a:cubicBezTo>
                    <a:cubicBezTo>
                      <a:pt x="161827" y="239197"/>
                      <a:pt x="182708" y="247416"/>
                      <a:pt x="200655" y="239605"/>
                    </a:cubicBezTo>
                    <a:cubicBezTo>
                      <a:pt x="218604" y="231795"/>
                      <a:pt x="226823" y="210914"/>
                      <a:pt x="219013" y="192966"/>
                    </a:cubicBezTo>
                    <a:cubicBezTo>
                      <a:pt x="215108" y="183992"/>
                      <a:pt x="207935" y="177451"/>
                      <a:pt x="199495" y="174129"/>
                    </a:cubicBezTo>
                    <a:close/>
                    <a:moveTo>
                      <a:pt x="194960" y="144945"/>
                    </a:moveTo>
                    <a:cubicBezTo>
                      <a:pt x="192698" y="152595"/>
                      <a:pt x="196663" y="160791"/>
                      <a:pt x="204249" y="163905"/>
                    </a:cubicBezTo>
                    <a:cubicBezTo>
                      <a:pt x="211814" y="167011"/>
                      <a:pt x="220369" y="163990"/>
                      <a:pt x="224145" y="156991"/>
                    </a:cubicBezTo>
                    <a:cubicBezTo>
                      <a:pt x="228585" y="160136"/>
                      <a:pt x="232586" y="163930"/>
                      <a:pt x="235987" y="168328"/>
                    </a:cubicBezTo>
                    <a:cubicBezTo>
                      <a:pt x="228960" y="172219"/>
                      <a:pt x="226045" y="180914"/>
                      <a:pt x="229334" y="188473"/>
                    </a:cubicBezTo>
                    <a:cubicBezTo>
                      <a:pt x="232625" y="196036"/>
                      <a:pt x="240981" y="199830"/>
                      <a:pt x="248620" y="197334"/>
                    </a:cubicBezTo>
                    <a:cubicBezTo>
                      <a:pt x="249565" y="202880"/>
                      <a:pt x="249655" y="208456"/>
                      <a:pt x="249009" y="213909"/>
                    </a:cubicBezTo>
                    <a:cubicBezTo>
                      <a:pt x="241261" y="211783"/>
                      <a:pt x="233099" y="215970"/>
                      <a:pt x="230173" y="223679"/>
                    </a:cubicBezTo>
                    <a:cubicBezTo>
                      <a:pt x="227269" y="231331"/>
                      <a:pt x="230523" y="239807"/>
                      <a:pt x="237629" y="243393"/>
                    </a:cubicBezTo>
                    <a:cubicBezTo>
                      <a:pt x="234276" y="248338"/>
                      <a:pt x="230072" y="252725"/>
                      <a:pt x="225212" y="256463"/>
                    </a:cubicBezTo>
                    <a:cubicBezTo>
                      <a:pt x="221298" y="249517"/>
                      <a:pt x="212662" y="246656"/>
                      <a:pt x="205146" y="249927"/>
                    </a:cubicBezTo>
                    <a:cubicBezTo>
                      <a:pt x="197588" y="253215"/>
                      <a:pt x="193794" y="261562"/>
                      <a:pt x="196282" y="269198"/>
                    </a:cubicBezTo>
                    <a:cubicBezTo>
                      <a:pt x="190174" y="270230"/>
                      <a:pt x="184032" y="270224"/>
                      <a:pt x="178059" y="269310"/>
                    </a:cubicBezTo>
                    <a:cubicBezTo>
                      <a:pt x="180345" y="261646"/>
                      <a:pt x="176379" y="253425"/>
                      <a:pt x="168779" y="250305"/>
                    </a:cubicBezTo>
                    <a:cubicBezTo>
                      <a:pt x="161227" y="247205"/>
                      <a:pt x="152688" y="250211"/>
                      <a:pt x="148906" y="257185"/>
                    </a:cubicBezTo>
                    <a:cubicBezTo>
                      <a:pt x="144464" y="254074"/>
                      <a:pt x="140544" y="250208"/>
                      <a:pt x="137157" y="245803"/>
                    </a:cubicBezTo>
                    <a:cubicBezTo>
                      <a:pt x="144102" y="241889"/>
                      <a:pt x="146964" y="233253"/>
                      <a:pt x="143694" y="225738"/>
                    </a:cubicBezTo>
                    <a:cubicBezTo>
                      <a:pt x="140402" y="218174"/>
                      <a:pt x="132047" y="214382"/>
                      <a:pt x="124407" y="216876"/>
                    </a:cubicBezTo>
                    <a:cubicBezTo>
                      <a:pt x="123463" y="211331"/>
                      <a:pt x="123373" y="205755"/>
                      <a:pt x="124019" y="200302"/>
                    </a:cubicBezTo>
                    <a:cubicBezTo>
                      <a:pt x="131767" y="202428"/>
                      <a:pt x="139929" y="198241"/>
                      <a:pt x="142856" y="190531"/>
                    </a:cubicBezTo>
                    <a:cubicBezTo>
                      <a:pt x="145760" y="182880"/>
                      <a:pt x="142505" y="174403"/>
                      <a:pt x="135399" y="170818"/>
                    </a:cubicBezTo>
                    <a:cubicBezTo>
                      <a:pt x="138752" y="165873"/>
                      <a:pt x="142956" y="161486"/>
                      <a:pt x="147816" y="157748"/>
                    </a:cubicBezTo>
                    <a:cubicBezTo>
                      <a:pt x="151730" y="164693"/>
                      <a:pt x="160367" y="167556"/>
                      <a:pt x="167881" y="164286"/>
                    </a:cubicBezTo>
                    <a:cubicBezTo>
                      <a:pt x="175439" y="160996"/>
                      <a:pt x="179233" y="152651"/>
                      <a:pt x="176747" y="145017"/>
                    </a:cubicBezTo>
                    <a:cubicBezTo>
                      <a:pt x="182851" y="143991"/>
                      <a:pt x="188990" y="144008"/>
                      <a:pt x="194960" y="144945"/>
                    </a:cubicBezTo>
                    <a:close/>
                    <a:moveTo>
                      <a:pt x="61802" y="85473"/>
                    </a:moveTo>
                    <a:cubicBezTo>
                      <a:pt x="43598" y="85472"/>
                      <a:pt x="28841" y="100230"/>
                      <a:pt x="28841" y="118434"/>
                    </a:cubicBezTo>
                    <a:lnTo>
                      <a:pt x="28842" y="426470"/>
                    </a:lnTo>
                    <a:cubicBezTo>
                      <a:pt x="28842" y="444674"/>
                      <a:pt x="43598" y="459432"/>
                      <a:pt x="61802" y="459432"/>
                    </a:cubicBezTo>
                    <a:lnTo>
                      <a:pt x="547202" y="459431"/>
                    </a:lnTo>
                    <a:cubicBezTo>
                      <a:pt x="565405" y="459431"/>
                      <a:pt x="580162" y="444675"/>
                      <a:pt x="580163" y="426471"/>
                    </a:cubicBezTo>
                    <a:lnTo>
                      <a:pt x="580162" y="118434"/>
                    </a:lnTo>
                    <a:cubicBezTo>
                      <a:pt x="580162" y="100230"/>
                      <a:pt x="565406" y="85473"/>
                      <a:pt x="547202" y="85473"/>
                    </a:cubicBezTo>
                    <a:close/>
                    <a:moveTo>
                      <a:pt x="53499" y="64325"/>
                    </a:moveTo>
                    <a:lnTo>
                      <a:pt x="555502" y="64325"/>
                    </a:lnTo>
                    <a:cubicBezTo>
                      <a:pt x="585048" y="64325"/>
                      <a:pt x="609001" y="84772"/>
                      <a:pt x="609001" y="109996"/>
                    </a:cubicBezTo>
                    <a:lnTo>
                      <a:pt x="609000" y="434905"/>
                    </a:lnTo>
                    <a:cubicBezTo>
                      <a:pt x="609000" y="460129"/>
                      <a:pt x="585049" y="480577"/>
                      <a:pt x="555503" y="480576"/>
                    </a:cubicBezTo>
                    <a:lnTo>
                      <a:pt x="53498" y="480577"/>
                    </a:lnTo>
                    <a:cubicBezTo>
                      <a:pt x="23952" y="480576"/>
                      <a:pt x="1" y="460129"/>
                      <a:pt x="0" y="434905"/>
                    </a:cubicBezTo>
                    <a:lnTo>
                      <a:pt x="1" y="109996"/>
                    </a:lnTo>
                    <a:cubicBezTo>
                      <a:pt x="0" y="84772"/>
                      <a:pt x="23952" y="64325"/>
                      <a:pt x="53499" y="64325"/>
                    </a:cubicBezTo>
                    <a:close/>
                    <a:moveTo>
                      <a:pt x="452998" y="29939"/>
                    </a:moveTo>
                    <a:lnTo>
                      <a:pt x="452998" y="33963"/>
                    </a:lnTo>
                    <a:lnTo>
                      <a:pt x="480537" y="33963"/>
                    </a:lnTo>
                    <a:lnTo>
                      <a:pt x="480537" y="29939"/>
                    </a:lnTo>
                    <a:close/>
                    <a:moveTo>
                      <a:pt x="493775" y="14731"/>
                    </a:moveTo>
                    <a:lnTo>
                      <a:pt x="512052" y="14731"/>
                    </a:lnTo>
                    <a:lnTo>
                      <a:pt x="512053" y="30391"/>
                    </a:lnTo>
                    <a:lnTo>
                      <a:pt x="493776" y="30391"/>
                    </a:lnTo>
                    <a:close/>
                    <a:moveTo>
                      <a:pt x="489558" y="11158"/>
                    </a:moveTo>
                    <a:lnTo>
                      <a:pt x="489558" y="33963"/>
                    </a:lnTo>
                    <a:lnTo>
                      <a:pt x="516270" y="33963"/>
                    </a:lnTo>
                    <a:lnTo>
                      <a:pt x="516270" y="11158"/>
                    </a:lnTo>
                    <a:close/>
                    <a:moveTo>
                      <a:pt x="534645" y="10806"/>
                    </a:moveTo>
                    <a:lnTo>
                      <a:pt x="527436" y="10807"/>
                    </a:lnTo>
                    <a:lnTo>
                      <a:pt x="539932" y="22404"/>
                    </a:lnTo>
                    <a:lnTo>
                      <a:pt x="527476" y="33962"/>
                    </a:lnTo>
                    <a:lnTo>
                      <a:pt x="534684" y="33963"/>
                    </a:lnTo>
                    <a:lnTo>
                      <a:pt x="543536" y="25747"/>
                    </a:lnTo>
                    <a:lnTo>
                      <a:pt x="552388" y="33963"/>
                    </a:lnTo>
                    <a:lnTo>
                      <a:pt x="559595" y="33963"/>
                    </a:lnTo>
                    <a:lnTo>
                      <a:pt x="547141" y="22404"/>
                    </a:lnTo>
                    <a:lnTo>
                      <a:pt x="559635" y="10807"/>
                    </a:lnTo>
                    <a:lnTo>
                      <a:pt x="552429" y="10807"/>
                    </a:lnTo>
                    <a:lnTo>
                      <a:pt x="543537" y="19059"/>
                    </a:lnTo>
                    <a:close/>
                    <a:moveTo>
                      <a:pt x="29137" y="0"/>
                    </a:moveTo>
                    <a:lnTo>
                      <a:pt x="579865" y="1"/>
                    </a:lnTo>
                    <a:cubicBezTo>
                      <a:pt x="595955" y="1"/>
                      <a:pt x="609000" y="11136"/>
                      <a:pt x="609001" y="24875"/>
                    </a:cubicBezTo>
                    <a:lnTo>
                      <a:pt x="609000" y="64137"/>
                    </a:lnTo>
                    <a:cubicBezTo>
                      <a:pt x="599394" y="52757"/>
                      <a:pt x="583707" y="45427"/>
                      <a:pt x="566017" y="45427"/>
                    </a:cubicBezTo>
                    <a:lnTo>
                      <a:pt x="42984" y="45427"/>
                    </a:lnTo>
                    <a:cubicBezTo>
                      <a:pt x="25293" y="45427"/>
                      <a:pt x="9608" y="52757"/>
                      <a:pt x="0" y="64137"/>
                    </a:cubicBezTo>
                    <a:lnTo>
                      <a:pt x="1" y="24875"/>
                    </a:lnTo>
                    <a:cubicBezTo>
                      <a:pt x="0" y="11137"/>
                      <a:pt x="13045" y="1"/>
                      <a:pt x="29137"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21716"/>
                <a:endParaRPr lang="en-IN" sz="2856">
                  <a:solidFill>
                    <a:srgbClr val="FFFFFF"/>
                  </a:solidFill>
                  <a:latin typeface="Segoe UI"/>
                </a:endParaRPr>
              </a:p>
            </p:txBody>
          </p:sp>
          <p:grpSp>
            <p:nvGrpSpPr>
              <p:cNvPr id="93" name="Group 92"/>
              <p:cNvGrpSpPr/>
              <p:nvPr/>
            </p:nvGrpSpPr>
            <p:grpSpPr>
              <a:xfrm>
                <a:off x="687564" y="5415579"/>
                <a:ext cx="285313" cy="231849"/>
                <a:chOff x="687564" y="5249337"/>
                <a:chExt cx="285313" cy="231849"/>
              </a:xfrm>
            </p:grpSpPr>
            <p:sp>
              <p:nvSpPr>
                <p:cNvPr id="94" name="Freeform 93"/>
                <p:cNvSpPr/>
                <p:nvPr/>
              </p:nvSpPr>
              <p:spPr bwMode="auto">
                <a:xfrm rot="17657867">
                  <a:off x="778861" y="5233251"/>
                  <a:ext cx="177929" cy="210102"/>
                </a:xfrm>
                <a:custGeom>
                  <a:avLst/>
                  <a:gdLst/>
                  <a:ahLst/>
                  <a:cxnLst/>
                  <a:rect l="l" t="t" r="r" b="b"/>
                  <a:pathLst>
                    <a:path w="1114891" h="1132201">
                      <a:moveTo>
                        <a:pt x="1114366" y="261720"/>
                      </a:moveTo>
                      <a:cubicBezTo>
                        <a:pt x="1121384" y="359975"/>
                        <a:pt x="1056816" y="418226"/>
                        <a:pt x="996460" y="449107"/>
                      </a:cubicBezTo>
                      <a:lnTo>
                        <a:pt x="773280" y="465950"/>
                      </a:lnTo>
                      <a:lnTo>
                        <a:pt x="607236" y="656594"/>
                      </a:lnTo>
                      <a:lnTo>
                        <a:pt x="476983" y="793385"/>
                      </a:lnTo>
                      <a:lnTo>
                        <a:pt x="476550" y="792894"/>
                      </a:lnTo>
                      <a:lnTo>
                        <a:pt x="173221" y="1108119"/>
                      </a:lnTo>
                      <a:cubicBezTo>
                        <a:pt x="135322" y="1141806"/>
                        <a:pt x="110057" y="1136543"/>
                        <a:pt x="91108" y="1114435"/>
                      </a:cubicBezTo>
                      <a:lnTo>
                        <a:pt x="3730" y="1023900"/>
                      </a:lnTo>
                      <a:cubicBezTo>
                        <a:pt x="-7148" y="986353"/>
                        <a:pt x="7240" y="963543"/>
                        <a:pt x="27944" y="945998"/>
                      </a:cubicBezTo>
                      <a:lnTo>
                        <a:pt x="355277" y="655274"/>
                      </a:lnTo>
                      <a:lnTo>
                        <a:pt x="354801" y="654733"/>
                      </a:lnTo>
                      <a:lnTo>
                        <a:pt x="473525" y="549102"/>
                      </a:lnTo>
                      <a:lnTo>
                        <a:pt x="474162" y="549685"/>
                      </a:lnTo>
                      <a:lnTo>
                        <a:pt x="668006" y="377521"/>
                      </a:lnTo>
                      <a:lnTo>
                        <a:pt x="697483" y="122759"/>
                      </a:lnTo>
                      <a:cubicBezTo>
                        <a:pt x="723889" y="58279"/>
                        <a:pt x="777699" y="1859"/>
                        <a:pt x="858913" y="45"/>
                      </a:cubicBezTo>
                      <a:cubicBezTo>
                        <a:pt x="870515" y="-214"/>
                        <a:pt x="882677" y="641"/>
                        <a:pt x="895397" y="2747"/>
                      </a:cubicBezTo>
                      <a:lnTo>
                        <a:pt x="897503" y="30118"/>
                      </a:lnTo>
                      <a:lnTo>
                        <a:pt x="796440" y="105915"/>
                      </a:lnTo>
                      <a:lnTo>
                        <a:pt x="838549" y="316462"/>
                      </a:lnTo>
                      <a:lnTo>
                        <a:pt x="1011198" y="352255"/>
                      </a:lnTo>
                      <a:lnTo>
                        <a:pt x="1093311" y="249087"/>
                      </a:lnTo>
                      <a:close/>
                    </a:path>
                  </a:pathLst>
                </a:cu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defTabSz="913923" fontAlgn="base">
                    <a:spcBef>
                      <a:spcPct val="0"/>
                    </a:spcBef>
                    <a:spcAft>
                      <a:spcPct val="0"/>
                    </a:spcAft>
                    <a:defRPr/>
                  </a:pPr>
                  <a:endParaRPr lang="en-US" sz="2856" kern="0" dirty="0">
                    <a:solidFill>
                      <a:srgbClr val="002050"/>
                    </a:solidFill>
                    <a:latin typeface="Segoe UI"/>
                    <a:ea typeface="Segoe UI" pitchFamily="34" charset="0"/>
                    <a:cs typeface="Segoe UI" pitchFamily="34" charset="0"/>
                  </a:endParaRPr>
                </a:p>
              </p:txBody>
            </p:sp>
            <p:sp>
              <p:nvSpPr>
                <p:cNvPr id="95" name="Freeform 94"/>
                <p:cNvSpPr/>
                <p:nvPr/>
              </p:nvSpPr>
              <p:spPr>
                <a:xfrm>
                  <a:off x="687564" y="5297387"/>
                  <a:ext cx="165724" cy="101462"/>
                </a:xfrm>
                <a:custGeom>
                  <a:avLst/>
                  <a:gdLst>
                    <a:gd name="connsiteX0" fmla="*/ 0 w 583406"/>
                    <a:gd name="connsiteY0" fmla="*/ 195262 h 357187"/>
                    <a:gd name="connsiteX1" fmla="*/ 71437 w 583406"/>
                    <a:gd name="connsiteY1" fmla="*/ 152400 h 357187"/>
                    <a:gd name="connsiteX2" fmla="*/ 126206 w 583406"/>
                    <a:gd name="connsiteY2" fmla="*/ 154781 h 357187"/>
                    <a:gd name="connsiteX3" fmla="*/ 140494 w 583406"/>
                    <a:gd name="connsiteY3" fmla="*/ 116681 h 357187"/>
                    <a:gd name="connsiteX4" fmla="*/ 323850 w 583406"/>
                    <a:gd name="connsiteY4" fmla="*/ 11906 h 357187"/>
                    <a:gd name="connsiteX5" fmla="*/ 411956 w 583406"/>
                    <a:gd name="connsiteY5" fmla="*/ 0 h 357187"/>
                    <a:gd name="connsiteX6" fmla="*/ 526256 w 583406"/>
                    <a:gd name="connsiteY6" fmla="*/ 28575 h 357187"/>
                    <a:gd name="connsiteX7" fmla="*/ 583406 w 583406"/>
                    <a:gd name="connsiteY7" fmla="*/ 73819 h 357187"/>
                    <a:gd name="connsiteX8" fmla="*/ 554831 w 583406"/>
                    <a:gd name="connsiteY8" fmla="*/ 116681 h 357187"/>
                    <a:gd name="connsiteX9" fmla="*/ 469106 w 583406"/>
                    <a:gd name="connsiteY9" fmla="*/ 104775 h 357187"/>
                    <a:gd name="connsiteX10" fmla="*/ 357187 w 583406"/>
                    <a:gd name="connsiteY10" fmla="*/ 152400 h 357187"/>
                    <a:gd name="connsiteX11" fmla="*/ 214312 w 583406"/>
                    <a:gd name="connsiteY11" fmla="*/ 252412 h 357187"/>
                    <a:gd name="connsiteX12" fmla="*/ 214312 w 583406"/>
                    <a:gd name="connsiteY12" fmla="*/ 295275 h 357187"/>
                    <a:gd name="connsiteX13" fmla="*/ 114300 w 583406"/>
                    <a:gd name="connsiteY13" fmla="*/ 340519 h 357187"/>
                    <a:gd name="connsiteX14" fmla="*/ 97631 w 583406"/>
                    <a:gd name="connsiteY14" fmla="*/ 357187 h 357187"/>
                    <a:gd name="connsiteX15" fmla="*/ 0 w 583406"/>
                    <a:gd name="connsiteY15" fmla="*/ 195262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406" h="357187">
                      <a:moveTo>
                        <a:pt x="0" y="195262"/>
                      </a:moveTo>
                      <a:lnTo>
                        <a:pt x="71437" y="152400"/>
                      </a:lnTo>
                      <a:lnTo>
                        <a:pt x="126206" y="154781"/>
                      </a:lnTo>
                      <a:lnTo>
                        <a:pt x="140494" y="116681"/>
                      </a:lnTo>
                      <a:lnTo>
                        <a:pt x="323850" y="11906"/>
                      </a:lnTo>
                      <a:lnTo>
                        <a:pt x="411956" y="0"/>
                      </a:lnTo>
                      <a:lnTo>
                        <a:pt x="526256" y="28575"/>
                      </a:lnTo>
                      <a:lnTo>
                        <a:pt x="583406" y="73819"/>
                      </a:lnTo>
                      <a:lnTo>
                        <a:pt x="554831" y="116681"/>
                      </a:lnTo>
                      <a:lnTo>
                        <a:pt x="469106" y="104775"/>
                      </a:lnTo>
                      <a:lnTo>
                        <a:pt x="357187" y="152400"/>
                      </a:lnTo>
                      <a:lnTo>
                        <a:pt x="214312" y="252412"/>
                      </a:lnTo>
                      <a:lnTo>
                        <a:pt x="214312" y="295275"/>
                      </a:lnTo>
                      <a:lnTo>
                        <a:pt x="114300" y="340519"/>
                      </a:lnTo>
                      <a:lnTo>
                        <a:pt x="97631" y="357187"/>
                      </a:lnTo>
                      <a:lnTo>
                        <a:pt x="0" y="1952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21716"/>
                  <a:endParaRPr lang="en-IN" sz="2856">
                    <a:solidFill>
                      <a:srgbClr val="FFFFFF"/>
                    </a:solidFill>
                    <a:latin typeface="Segoe UI"/>
                  </a:endParaRPr>
                </a:p>
              </p:txBody>
            </p:sp>
            <p:sp>
              <p:nvSpPr>
                <p:cNvPr id="96" name="Freeform 95"/>
                <p:cNvSpPr/>
                <p:nvPr/>
              </p:nvSpPr>
              <p:spPr bwMode="auto">
                <a:xfrm rot="273670">
                  <a:off x="700554" y="5310475"/>
                  <a:ext cx="215197" cy="170711"/>
                </a:xfrm>
                <a:custGeom>
                  <a:avLst/>
                  <a:gdLst/>
                  <a:ahLst/>
                  <a:cxnLst/>
                  <a:rect l="l" t="t" r="r" b="b"/>
                  <a:pathLst>
                    <a:path w="1159662" h="1069662">
                      <a:moveTo>
                        <a:pt x="511366" y="2198"/>
                      </a:moveTo>
                      <a:cubicBezTo>
                        <a:pt x="561810" y="8427"/>
                        <a:pt x="615148" y="28078"/>
                        <a:pt x="654801" y="63520"/>
                      </a:cubicBezTo>
                      <a:lnTo>
                        <a:pt x="646379" y="86681"/>
                      </a:lnTo>
                      <a:cubicBezTo>
                        <a:pt x="617605" y="76855"/>
                        <a:pt x="595146" y="69135"/>
                        <a:pt x="534790" y="82470"/>
                      </a:cubicBezTo>
                      <a:cubicBezTo>
                        <a:pt x="508822" y="95804"/>
                        <a:pt x="470222" y="94401"/>
                        <a:pt x="387407" y="204587"/>
                      </a:cubicBezTo>
                      <a:lnTo>
                        <a:pt x="694805" y="484615"/>
                      </a:lnTo>
                      <a:lnTo>
                        <a:pt x="698875" y="488341"/>
                      </a:lnTo>
                      <a:lnTo>
                        <a:pt x="700136" y="487222"/>
                      </a:lnTo>
                      <a:lnTo>
                        <a:pt x="825018" y="602943"/>
                      </a:lnTo>
                      <a:lnTo>
                        <a:pt x="824567" y="603411"/>
                      </a:lnTo>
                      <a:lnTo>
                        <a:pt x="997385" y="761625"/>
                      </a:lnTo>
                      <a:lnTo>
                        <a:pt x="1006994" y="770733"/>
                      </a:lnTo>
                      <a:lnTo>
                        <a:pt x="1007152" y="770567"/>
                      </a:lnTo>
                      <a:lnTo>
                        <a:pt x="1143270" y="895182"/>
                      </a:lnTo>
                      <a:cubicBezTo>
                        <a:pt x="1174151" y="933080"/>
                        <a:pt x="1155201" y="956240"/>
                        <a:pt x="1136954" y="977295"/>
                      </a:cubicBezTo>
                      <a:cubicBezTo>
                        <a:pt x="1094143" y="1009579"/>
                        <a:pt x="1086423" y="1026423"/>
                        <a:pt x="1061157" y="1050986"/>
                      </a:cubicBezTo>
                      <a:cubicBezTo>
                        <a:pt x="1020451" y="1082568"/>
                        <a:pt x="996589" y="1069234"/>
                        <a:pt x="979044" y="1046775"/>
                      </a:cubicBezTo>
                      <a:lnTo>
                        <a:pt x="728323" y="762258"/>
                      </a:lnTo>
                      <a:lnTo>
                        <a:pt x="728710" y="761916"/>
                      </a:lnTo>
                      <a:lnTo>
                        <a:pt x="605179" y="622015"/>
                      </a:lnTo>
                      <a:lnTo>
                        <a:pt x="604266" y="622821"/>
                      </a:lnTo>
                      <a:lnTo>
                        <a:pt x="579666" y="594218"/>
                      </a:lnTo>
                      <a:lnTo>
                        <a:pt x="579990" y="593930"/>
                      </a:lnTo>
                      <a:lnTo>
                        <a:pt x="556188" y="566919"/>
                      </a:lnTo>
                      <a:lnTo>
                        <a:pt x="520948" y="525946"/>
                      </a:lnTo>
                      <a:lnTo>
                        <a:pt x="520455" y="526370"/>
                      </a:lnTo>
                      <a:lnTo>
                        <a:pt x="307399" y="284595"/>
                      </a:lnTo>
                      <a:lnTo>
                        <a:pt x="233707" y="341443"/>
                      </a:lnTo>
                      <a:lnTo>
                        <a:pt x="229496" y="404607"/>
                      </a:lnTo>
                      <a:lnTo>
                        <a:pt x="130539" y="461454"/>
                      </a:lnTo>
                      <a:lnTo>
                        <a:pt x="0" y="320388"/>
                      </a:lnTo>
                      <a:lnTo>
                        <a:pt x="46321" y="276173"/>
                      </a:lnTo>
                      <a:lnTo>
                        <a:pt x="149489" y="244591"/>
                      </a:lnTo>
                      <a:lnTo>
                        <a:pt x="172649" y="200376"/>
                      </a:lnTo>
                      <a:lnTo>
                        <a:pt x="385301" y="21411"/>
                      </a:lnTo>
                      <a:cubicBezTo>
                        <a:pt x="413374" y="3164"/>
                        <a:pt x="460923" y="-4030"/>
                        <a:pt x="511366" y="2198"/>
                      </a:cubicBezTo>
                      <a:close/>
                    </a:path>
                  </a:pathLst>
                </a:cu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defTabSz="913923" fontAlgn="base">
                    <a:spcBef>
                      <a:spcPct val="0"/>
                    </a:spcBef>
                    <a:spcAft>
                      <a:spcPct val="0"/>
                    </a:spcAft>
                    <a:defRPr/>
                  </a:pPr>
                  <a:endParaRPr lang="en-US" sz="2856" kern="0" dirty="0">
                    <a:solidFill>
                      <a:srgbClr val="002050"/>
                    </a:solidFill>
                    <a:latin typeface="Segoe UI"/>
                    <a:ea typeface="Segoe UI" pitchFamily="34" charset="0"/>
                    <a:cs typeface="Segoe UI" pitchFamily="34" charset="0"/>
                  </a:endParaRPr>
                </a:p>
              </p:txBody>
            </p:sp>
          </p:grpSp>
        </p:grpSp>
      </p:grpSp>
      <p:sp>
        <p:nvSpPr>
          <p:cNvPr id="99" name="Rectangle 98"/>
          <p:cNvSpPr/>
          <p:nvPr/>
        </p:nvSpPr>
        <p:spPr>
          <a:xfrm>
            <a:off x="5275855" y="3181221"/>
            <a:ext cx="1035861" cy="307777"/>
          </a:xfrm>
          <a:prstGeom prst="rect">
            <a:avLst/>
          </a:prstGeom>
        </p:spPr>
        <p:txBody>
          <a:bodyPr wrap="none">
            <a:spAutoFit/>
          </a:bodyPr>
          <a:lstStyle/>
          <a:p>
            <a:r>
              <a:rPr lang="en-US" sz="1400" kern="0" dirty="0">
                <a:solidFill>
                  <a:srgbClr val="7251A1"/>
                </a:solidFill>
                <a:latin typeface="Segoe UI Semilight" panose="020B0402040204020203" pitchFamily="34" charset="0"/>
                <a:cs typeface="Segoe UI Semilight" panose="020B0402040204020203" pitchFamily="34" charset="0"/>
              </a:rPr>
              <a:t>DQ Results</a:t>
            </a:r>
            <a:endParaRPr lang="en-US" sz="1400" dirty="0">
              <a:solidFill>
                <a:srgbClr val="7251A1"/>
              </a:solidFill>
              <a:latin typeface="Arial"/>
            </a:endParaRPr>
          </a:p>
        </p:txBody>
      </p:sp>
      <p:grpSp>
        <p:nvGrpSpPr>
          <p:cNvPr id="100" name="Group 99"/>
          <p:cNvGrpSpPr/>
          <p:nvPr/>
        </p:nvGrpSpPr>
        <p:grpSpPr>
          <a:xfrm>
            <a:off x="4345225" y="2459423"/>
            <a:ext cx="488179" cy="412122"/>
            <a:chOff x="7621809" y="2800252"/>
            <a:chExt cx="594756" cy="782052"/>
          </a:xfrm>
        </p:grpSpPr>
        <p:sp>
          <p:nvSpPr>
            <p:cNvPr id="101" name="Rectangle 100"/>
            <p:cNvSpPr/>
            <p:nvPr/>
          </p:nvSpPr>
          <p:spPr>
            <a:xfrm>
              <a:off x="7621809" y="2855667"/>
              <a:ext cx="584582" cy="649108"/>
            </a:xfrm>
            <a:prstGeom prst="rect">
              <a:avLst/>
            </a:prstGeom>
            <a:solidFill>
              <a:srgbClr val="FFFFFF"/>
            </a:solidFill>
            <a:ln w="25400" cap="flat" cmpd="sng" algn="ctr">
              <a:noFill/>
              <a:prstDash val="solid"/>
            </a:ln>
            <a:effectLst/>
          </p:spPr>
          <p:txBody>
            <a:bodyPr rtlCol="0" anchor="ctr"/>
            <a:lstStyle/>
            <a:p>
              <a:pPr algn="ctr" defTabSz="932597">
                <a:defRPr/>
              </a:pPr>
              <a:endParaRPr lang="en-US" sz="1836" kern="0">
                <a:solidFill>
                  <a:srgbClr val="FFFFFF"/>
                </a:solidFill>
                <a:latin typeface="Segoe UI"/>
              </a:endParaRPr>
            </a:p>
          </p:txBody>
        </p:sp>
        <p:grpSp>
          <p:nvGrpSpPr>
            <p:cNvPr id="102" name="Group 101"/>
            <p:cNvGrpSpPr/>
            <p:nvPr/>
          </p:nvGrpSpPr>
          <p:grpSpPr>
            <a:xfrm>
              <a:off x="7621809" y="2800252"/>
              <a:ext cx="594756" cy="782052"/>
              <a:chOff x="7193143" y="2371448"/>
              <a:chExt cx="455425" cy="591415"/>
            </a:xfrm>
          </p:grpSpPr>
          <p:sp>
            <p:nvSpPr>
              <p:cNvPr id="103" name="Oval 102"/>
              <p:cNvSpPr>
                <a:spLocks noChangeArrowheads="1"/>
              </p:cNvSpPr>
              <p:nvPr/>
            </p:nvSpPr>
            <p:spPr bwMode="auto">
              <a:xfrm>
                <a:off x="7200934" y="2371448"/>
                <a:ext cx="439843" cy="83577"/>
              </a:xfrm>
              <a:prstGeom prst="ellipse">
                <a:avLst/>
              </a:prstGeom>
              <a:solidFill>
                <a:srgbClr val="008272"/>
              </a:solidFill>
              <a:ln w="3175">
                <a:solidFill>
                  <a:srgbClr val="FFFFFF"/>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1038763" rtl="0" eaLnBrk="1" latinLnBrk="0" hangingPunct="1">
                  <a:defRPr sz="2000" kern="1200">
                    <a:solidFill>
                      <a:schemeClr val="tx1"/>
                    </a:solidFill>
                    <a:latin typeface="+mn-lt"/>
                    <a:ea typeface="+mn-ea"/>
                    <a:cs typeface="+mn-cs"/>
                  </a:defRPr>
                </a:lvl1pPr>
                <a:lvl2pPr marL="519382" algn="l" defTabSz="1038763" rtl="0" eaLnBrk="1" latinLnBrk="0" hangingPunct="1">
                  <a:defRPr sz="2000" kern="1200">
                    <a:solidFill>
                      <a:schemeClr val="tx1"/>
                    </a:solidFill>
                    <a:latin typeface="+mn-lt"/>
                    <a:ea typeface="+mn-ea"/>
                    <a:cs typeface="+mn-cs"/>
                  </a:defRPr>
                </a:lvl2pPr>
                <a:lvl3pPr marL="1038763" algn="l" defTabSz="1038763" rtl="0" eaLnBrk="1" latinLnBrk="0" hangingPunct="1">
                  <a:defRPr sz="2000" kern="1200">
                    <a:solidFill>
                      <a:schemeClr val="tx1"/>
                    </a:solidFill>
                    <a:latin typeface="+mn-lt"/>
                    <a:ea typeface="+mn-ea"/>
                    <a:cs typeface="+mn-cs"/>
                  </a:defRPr>
                </a:lvl3pPr>
                <a:lvl4pPr marL="1558146" algn="l" defTabSz="1038763" rtl="0" eaLnBrk="1" latinLnBrk="0" hangingPunct="1">
                  <a:defRPr sz="2000" kern="1200">
                    <a:solidFill>
                      <a:schemeClr val="tx1"/>
                    </a:solidFill>
                    <a:latin typeface="+mn-lt"/>
                    <a:ea typeface="+mn-ea"/>
                    <a:cs typeface="+mn-cs"/>
                  </a:defRPr>
                </a:lvl4pPr>
                <a:lvl5pPr marL="2077525" algn="l" defTabSz="1038763" rtl="0" eaLnBrk="1" latinLnBrk="0" hangingPunct="1">
                  <a:defRPr sz="2000" kern="1200">
                    <a:solidFill>
                      <a:schemeClr val="tx1"/>
                    </a:solidFill>
                    <a:latin typeface="+mn-lt"/>
                    <a:ea typeface="+mn-ea"/>
                    <a:cs typeface="+mn-cs"/>
                  </a:defRPr>
                </a:lvl5pPr>
                <a:lvl6pPr marL="2596908" algn="l" defTabSz="1038763" rtl="0" eaLnBrk="1" latinLnBrk="0" hangingPunct="1">
                  <a:defRPr sz="2000" kern="1200">
                    <a:solidFill>
                      <a:schemeClr val="tx1"/>
                    </a:solidFill>
                    <a:latin typeface="+mn-lt"/>
                    <a:ea typeface="+mn-ea"/>
                    <a:cs typeface="+mn-cs"/>
                  </a:defRPr>
                </a:lvl6pPr>
                <a:lvl7pPr marL="3116289" algn="l" defTabSz="1038763" rtl="0" eaLnBrk="1" latinLnBrk="0" hangingPunct="1">
                  <a:defRPr sz="2000" kern="1200">
                    <a:solidFill>
                      <a:schemeClr val="tx1"/>
                    </a:solidFill>
                    <a:latin typeface="+mn-lt"/>
                    <a:ea typeface="+mn-ea"/>
                    <a:cs typeface="+mn-cs"/>
                  </a:defRPr>
                </a:lvl7pPr>
                <a:lvl8pPr marL="3635671" algn="l" defTabSz="1038763" rtl="0" eaLnBrk="1" latinLnBrk="0" hangingPunct="1">
                  <a:defRPr sz="2000" kern="1200">
                    <a:solidFill>
                      <a:schemeClr val="tx1"/>
                    </a:solidFill>
                    <a:latin typeface="+mn-lt"/>
                    <a:ea typeface="+mn-ea"/>
                    <a:cs typeface="+mn-cs"/>
                  </a:defRPr>
                </a:lvl8pPr>
                <a:lvl9pPr marL="4155055" algn="l" defTabSz="1038763" rtl="0" eaLnBrk="1" latinLnBrk="0" hangingPunct="1">
                  <a:defRPr sz="2000" kern="1200">
                    <a:solidFill>
                      <a:schemeClr val="tx1"/>
                    </a:solidFill>
                    <a:latin typeface="+mn-lt"/>
                    <a:ea typeface="+mn-ea"/>
                    <a:cs typeface="+mn-cs"/>
                  </a:defRPr>
                </a:lvl9pPr>
              </a:lstStyle>
              <a:p>
                <a:pPr defTabSz="1059434">
                  <a:defRPr/>
                </a:pPr>
                <a:endParaRPr lang="en-US" sz="2040" dirty="0">
                  <a:solidFill>
                    <a:srgbClr val="FFFFFF"/>
                  </a:solidFill>
                  <a:latin typeface="Segoe UI"/>
                </a:endParaRPr>
              </a:p>
            </p:txBody>
          </p:sp>
          <p:sp>
            <p:nvSpPr>
              <p:cNvPr id="104" name="Freeform 103"/>
              <p:cNvSpPr>
                <a:spLocks noEditPoints="1"/>
              </p:cNvSpPr>
              <p:nvPr/>
            </p:nvSpPr>
            <p:spPr bwMode="auto">
              <a:xfrm>
                <a:off x="7193143" y="2429527"/>
                <a:ext cx="455425" cy="533336"/>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8272"/>
              </a:solidFill>
              <a:ln w="3175">
                <a:solidFill>
                  <a:srgbClr val="FFFFFF"/>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1038763" rtl="0" eaLnBrk="1" latinLnBrk="0" hangingPunct="1">
                  <a:defRPr sz="2000" kern="1200">
                    <a:solidFill>
                      <a:schemeClr val="tx1"/>
                    </a:solidFill>
                    <a:latin typeface="+mn-lt"/>
                    <a:ea typeface="+mn-ea"/>
                    <a:cs typeface="+mn-cs"/>
                  </a:defRPr>
                </a:lvl1pPr>
                <a:lvl2pPr marL="519382" algn="l" defTabSz="1038763" rtl="0" eaLnBrk="1" latinLnBrk="0" hangingPunct="1">
                  <a:defRPr sz="2000" kern="1200">
                    <a:solidFill>
                      <a:schemeClr val="tx1"/>
                    </a:solidFill>
                    <a:latin typeface="+mn-lt"/>
                    <a:ea typeface="+mn-ea"/>
                    <a:cs typeface="+mn-cs"/>
                  </a:defRPr>
                </a:lvl2pPr>
                <a:lvl3pPr marL="1038763" algn="l" defTabSz="1038763" rtl="0" eaLnBrk="1" latinLnBrk="0" hangingPunct="1">
                  <a:defRPr sz="2000" kern="1200">
                    <a:solidFill>
                      <a:schemeClr val="tx1"/>
                    </a:solidFill>
                    <a:latin typeface="+mn-lt"/>
                    <a:ea typeface="+mn-ea"/>
                    <a:cs typeface="+mn-cs"/>
                  </a:defRPr>
                </a:lvl3pPr>
                <a:lvl4pPr marL="1558146" algn="l" defTabSz="1038763" rtl="0" eaLnBrk="1" latinLnBrk="0" hangingPunct="1">
                  <a:defRPr sz="2000" kern="1200">
                    <a:solidFill>
                      <a:schemeClr val="tx1"/>
                    </a:solidFill>
                    <a:latin typeface="+mn-lt"/>
                    <a:ea typeface="+mn-ea"/>
                    <a:cs typeface="+mn-cs"/>
                  </a:defRPr>
                </a:lvl4pPr>
                <a:lvl5pPr marL="2077525" algn="l" defTabSz="1038763" rtl="0" eaLnBrk="1" latinLnBrk="0" hangingPunct="1">
                  <a:defRPr sz="2000" kern="1200">
                    <a:solidFill>
                      <a:schemeClr val="tx1"/>
                    </a:solidFill>
                    <a:latin typeface="+mn-lt"/>
                    <a:ea typeface="+mn-ea"/>
                    <a:cs typeface="+mn-cs"/>
                  </a:defRPr>
                </a:lvl5pPr>
                <a:lvl6pPr marL="2596908" algn="l" defTabSz="1038763" rtl="0" eaLnBrk="1" latinLnBrk="0" hangingPunct="1">
                  <a:defRPr sz="2000" kern="1200">
                    <a:solidFill>
                      <a:schemeClr val="tx1"/>
                    </a:solidFill>
                    <a:latin typeface="+mn-lt"/>
                    <a:ea typeface="+mn-ea"/>
                    <a:cs typeface="+mn-cs"/>
                  </a:defRPr>
                </a:lvl6pPr>
                <a:lvl7pPr marL="3116289" algn="l" defTabSz="1038763" rtl="0" eaLnBrk="1" latinLnBrk="0" hangingPunct="1">
                  <a:defRPr sz="2000" kern="1200">
                    <a:solidFill>
                      <a:schemeClr val="tx1"/>
                    </a:solidFill>
                    <a:latin typeface="+mn-lt"/>
                    <a:ea typeface="+mn-ea"/>
                    <a:cs typeface="+mn-cs"/>
                  </a:defRPr>
                </a:lvl7pPr>
                <a:lvl8pPr marL="3635671" algn="l" defTabSz="1038763" rtl="0" eaLnBrk="1" latinLnBrk="0" hangingPunct="1">
                  <a:defRPr sz="2000" kern="1200">
                    <a:solidFill>
                      <a:schemeClr val="tx1"/>
                    </a:solidFill>
                    <a:latin typeface="+mn-lt"/>
                    <a:ea typeface="+mn-ea"/>
                    <a:cs typeface="+mn-cs"/>
                  </a:defRPr>
                </a:lvl8pPr>
                <a:lvl9pPr marL="4155055" algn="l" defTabSz="1038763" rtl="0" eaLnBrk="1" latinLnBrk="0" hangingPunct="1">
                  <a:defRPr sz="2000" kern="1200">
                    <a:solidFill>
                      <a:schemeClr val="tx1"/>
                    </a:solidFill>
                    <a:latin typeface="+mn-lt"/>
                    <a:ea typeface="+mn-ea"/>
                    <a:cs typeface="+mn-cs"/>
                  </a:defRPr>
                </a:lvl9pPr>
              </a:lstStyle>
              <a:p>
                <a:pPr defTabSz="1059434">
                  <a:defRPr/>
                </a:pPr>
                <a:endParaRPr lang="en-US" sz="2040" dirty="0">
                  <a:solidFill>
                    <a:srgbClr val="FFFFFF"/>
                  </a:solidFill>
                  <a:latin typeface="Segoe UI"/>
                </a:endParaRPr>
              </a:p>
            </p:txBody>
          </p:sp>
        </p:grpSp>
      </p:grpSp>
      <p:sp>
        <p:nvSpPr>
          <p:cNvPr id="106" name="Rectangle 105"/>
          <p:cNvSpPr/>
          <p:nvPr/>
        </p:nvSpPr>
        <p:spPr>
          <a:xfrm>
            <a:off x="4493258" y="1900747"/>
            <a:ext cx="1455252" cy="430887"/>
          </a:xfrm>
          <a:prstGeom prst="rect">
            <a:avLst/>
          </a:prstGeom>
        </p:spPr>
        <p:txBody>
          <a:bodyPr wrap="square">
            <a:spAutoFit/>
          </a:bodyPr>
          <a:lstStyle/>
          <a:p>
            <a:pPr algn="ctr" defTabSz="699411" fontAlgn="base">
              <a:spcBef>
                <a:spcPct val="0"/>
              </a:spcBef>
              <a:spcAft>
                <a:spcPct val="0"/>
              </a:spcAft>
            </a:pPr>
            <a:r>
              <a:rPr lang="en-US" sz="1100" b="1" dirty="0">
                <a:solidFill>
                  <a:srgbClr val="FFFFFF"/>
                </a:solidFill>
                <a:latin typeface="Segoe UI"/>
                <a:ea typeface="Segoe UI" pitchFamily="34" charset="0"/>
                <a:cs typeface="Segoe UI" pitchFamily="34" charset="0"/>
              </a:rPr>
              <a:t>Azure </a:t>
            </a:r>
            <a:r>
              <a:rPr lang="en-US" sz="1100" b="1" dirty="0">
                <a:solidFill>
                  <a:srgbClr val="FFFFFF"/>
                </a:solidFill>
                <a:latin typeface="Segoe UI"/>
                <a:ea typeface="Segoe UI" pitchFamily="34" charset="0"/>
                <a:cs typeface="Segoe UI" pitchFamily="34" charset="0"/>
              </a:rPr>
              <a:t>DQ Service</a:t>
            </a:r>
            <a:endParaRPr lang="en-US" sz="1100" b="1" dirty="0">
              <a:solidFill>
                <a:srgbClr val="FFFFFF"/>
              </a:solidFill>
              <a:latin typeface="Segoe UI"/>
              <a:ea typeface="Segoe UI" pitchFamily="34" charset="0"/>
              <a:cs typeface="Segoe UI" pitchFamily="34" charset="0"/>
            </a:endParaRPr>
          </a:p>
          <a:p>
            <a:pPr algn="ctr" defTabSz="699411" fontAlgn="base">
              <a:spcBef>
                <a:spcPct val="0"/>
              </a:spcBef>
              <a:spcAft>
                <a:spcPct val="0"/>
              </a:spcAft>
            </a:pPr>
            <a:r>
              <a:rPr lang="en-US" sz="1100" dirty="0">
                <a:solidFill>
                  <a:srgbClr val="FFFFFF"/>
                </a:solidFill>
                <a:latin typeface="Segoe UI"/>
                <a:ea typeface="Segoe UI" pitchFamily="34" charset="0"/>
                <a:cs typeface="Segoe UI" pitchFamily="34" charset="0"/>
              </a:rPr>
              <a:t>Data and Analytics</a:t>
            </a:r>
            <a:endParaRPr lang="en-US" sz="1100" dirty="0">
              <a:solidFill>
                <a:srgbClr val="FFFFFF"/>
              </a:solidFill>
              <a:latin typeface="Segoe UI"/>
              <a:ea typeface="Segoe UI" pitchFamily="34" charset="0"/>
              <a:cs typeface="Segoe UI" pitchFamily="34" charset="0"/>
            </a:endParaRPr>
          </a:p>
        </p:txBody>
      </p:sp>
      <p:sp>
        <p:nvSpPr>
          <p:cNvPr id="126" name="Up-Down Arrow 125"/>
          <p:cNvSpPr/>
          <p:nvPr/>
        </p:nvSpPr>
        <p:spPr bwMode="auto">
          <a:xfrm>
            <a:off x="4829833" y="3070545"/>
            <a:ext cx="176556" cy="901842"/>
          </a:xfrm>
          <a:prstGeom prst="upDownArrow">
            <a:avLst/>
          </a:prstGeom>
          <a:solidFill>
            <a:schemeClr val="accent6">
              <a:lumMod val="60000"/>
              <a:lumOff val="40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3600">
              <a:solidFill>
                <a:srgbClr val="000000"/>
              </a:solidFill>
              <a:latin typeface="Arial" charset="0"/>
            </a:endParaRPr>
          </a:p>
        </p:txBody>
      </p:sp>
      <p:sp>
        <p:nvSpPr>
          <p:cNvPr id="135" name="Striped Right Arrow 134"/>
          <p:cNvSpPr/>
          <p:nvPr/>
        </p:nvSpPr>
        <p:spPr bwMode="auto">
          <a:xfrm>
            <a:off x="4598008" y="5205281"/>
            <a:ext cx="772430" cy="575750"/>
          </a:xfrm>
          <a:prstGeom prst="stripedRightArrow">
            <a:avLst/>
          </a:prstGeom>
          <a:solidFill>
            <a:schemeClr val="bg2"/>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3600">
              <a:solidFill>
                <a:srgbClr val="000000"/>
              </a:solidFill>
              <a:latin typeface="Arial" charset="0"/>
            </a:endParaRPr>
          </a:p>
        </p:txBody>
      </p:sp>
      <p:sp>
        <p:nvSpPr>
          <p:cNvPr id="136" name="Left-Right-Up Arrow 135"/>
          <p:cNvSpPr/>
          <p:nvPr/>
        </p:nvSpPr>
        <p:spPr bwMode="auto">
          <a:xfrm>
            <a:off x="4413525" y="4668574"/>
            <a:ext cx="993226" cy="327046"/>
          </a:xfrm>
          <a:prstGeom prst="leftRightUpArrow">
            <a:avLst/>
          </a:prstGeom>
          <a:solidFill>
            <a:schemeClr val="accent6">
              <a:lumMod val="60000"/>
              <a:lumOff val="40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3600">
              <a:solidFill>
                <a:srgbClr val="000000"/>
              </a:solidFill>
              <a:latin typeface="Arial" charset="0"/>
            </a:endParaRPr>
          </a:p>
        </p:txBody>
      </p:sp>
      <p:sp>
        <p:nvSpPr>
          <p:cNvPr id="137" name="Notched Right Arrow 136"/>
          <p:cNvSpPr/>
          <p:nvPr/>
        </p:nvSpPr>
        <p:spPr bwMode="auto">
          <a:xfrm>
            <a:off x="6596039" y="2531734"/>
            <a:ext cx="1123483" cy="198240"/>
          </a:xfrm>
          <a:prstGeom prst="notchedRightArrow">
            <a:avLst/>
          </a:prstGeom>
          <a:solidFill>
            <a:srgbClr val="00B050"/>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3600">
              <a:solidFill>
                <a:srgbClr val="000000"/>
              </a:solidFill>
              <a:latin typeface="Arial" charset="0"/>
            </a:endParaRPr>
          </a:p>
        </p:txBody>
      </p:sp>
      <p:sp>
        <p:nvSpPr>
          <p:cNvPr id="60" name="Title 2"/>
          <p:cNvSpPr txBox="1">
            <a:spLocks/>
          </p:cNvSpPr>
          <p:nvPr/>
        </p:nvSpPr>
        <p:spPr bwMode="auto">
          <a:xfrm>
            <a:off x="1580123" y="172327"/>
            <a:ext cx="7891086" cy="4524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rtlCol="0" anchor="ctr" anchorCtr="0" compatLnSpc="1">
            <a:prstTxWarp prst="textNoShape">
              <a:avLst/>
            </a:prstTxWarp>
            <a:spAutoFit/>
          </a:bodyPr>
          <a:lstStyle>
            <a:lvl1pPr fontAlgn="base">
              <a:spcBef>
                <a:spcPct val="0"/>
              </a:spcBef>
              <a:spcAft>
                <a:spcPct val="0"/>
              </a:spcAft>
              <a:defRPr sz="2340" b="1" cap="all" baseline="0">
                <a:solidFill>
                  <a:srgbClr val="0066B3"/>
                </a:solidFill>
                <a:latin typeface="Century Gothic" pitchFamily="34" charset="0"/>
                <a:ea typeface="ＭＳ Ｐゴシック" pitchFamily="34" charset="-128"/>
                <a:cs typeface="Novecento wide Medium"/>
              </a:defRPr>
            </a:lvl1pPr>
            <a:lvl2pPr fontAlgn="base">
              <a:spcBef>
                <a:spcPct val="0"/>
              </a:spcBef>
              <a:spcAft>
                <a:spcPct val="0"/>
              </a:spcAft>
              <a:defRPr sz="2400">
                <a:solidFill>
                  <a:srgbClr val="00529B"/>
                </a:solidFill>
                <a:latin typeface="Arial" pitchFamily="34" charset="0"/>
                <a:ea typeface="ＭＳ Ｐゴシック" pitchFamily="34" charset="-128"/>
                <a:cs typeface="Novecento wide Medium" charset="0"/>
              </a:defRPr>
            </a:lvl2pPr>
            <a:lvl3pPr fontAlgn="base">
              <a:spcBef>
                <a:spcPct val="0"/>
              </a:spcBef>
              <a:spcAft>
                <a:spcPct val="0"/>
              </a:spcAft>
              <a:defRPr sz="2400">
                <a:solidFill>
                  <a:srgbClr val="00529B"/>
                </a:solidFill>
                <a:latin typeface="Arial" pitchFamily="34" charset="0"/>
                <a:ea typeface="ＭＳ Ｐゴシック" pitchFamily="34" charset="-128"/>
                <a:cs typeface="Novecento wide Medium" charset="0"/>
              </a:defRPr>
            </a:lvl3pPr>
            <a:lvl4pPr fontAlgn="base">
              <a:spcBef>
                <a:spcPct val="0"/>
              </a:spcBef>
              <a:spcAft>
                <a:spcPct val="0"/>
              </a:spcAft>
              <a:defRPr sz="2400">
                <a:solidFill>
                  <a:srgbClr val="00529B"/>
                </a:solidFill>
                <a:latin typeface="Arial" pitchFamily="34" charset="0"/>
                <a:ea typeface="ＭＳ Ｐゴシック" pitchFamily="34" charset="-128"/>
                <a:cs typeface="Novecento wide Medium" charset="0"/>
              </a:defRPr>
            </a:lvl4pPr>
            <a:lvl5pPr fontAlgn="base">
              <a:spcBef>
                <a:spcPct val="0"/>
              </a:spcBef>
              <a:spcAft>
                <a:spcPct val="0"/>
              </a:spcAft>
              <a:defRPr sz="2400">
                <a:solidFill>
                  <a:srgbClr val="00529B"/>
                </a:solidFill>
                <a:latin typeface="Arial" pitchFamily="34" charset="0"/>
                <a:ea typeface="ＭＳ Ｐゴシック" pitchFamily="34" charset="-128"/>
                <a:cs typeface="Novecento wide Medium" charset="0"/>
              </a:defRPr>
            </a:lvl5pPr>
            <a:lvl6pPr marL="457200" fontAlgn="base">
              <a:spcBef>
                <a:spcPct val="0"/>
              </a:spcBef>
              <a:spcAft>
                <a:spcPct val="0"/>
              </a:spcAft>
              <a:defRPr sz="2400" b="1">
                <a:solidFill>
                  <a:schemeClr val="bg1"/>
                </a:solidFill>
                <a:latin typeface="Arial" charset="0"/>
              </a:defRPr>
            </a:lvl6pPr>
            <a:lvl7pPr marL="914400" fontAlgn="base">
              <a:spcBef>
                <a:spcPct val="0"/>
              </a:spcBef>
              <a:spcAft>
                <a:spcPct val="0"/>
              </a:spcAft>
              <a:defRPr sz="2400" b="1">
                <a:solidFill>
                  <a:schemeClr val="bg1"/>
                </a:solidFill>
                <a:latin typeface="Arial" charset="0"/>
              </a:defRPr>
            </a:lvl7pPr>
            <a:lvl8pPr marL="1371600" fontAlgn="base">
              <a:spcBef>
                <a:spcPct val="0"/>
              </a:spcBef>
              <a:spcAft>
                <a:spcPct val="0"/>
              </a:spcAft>
              <a:defRPr sz="2400" b="1">
                <a:solidFill>
                  <a:schemeClr val="bg1"/>
                </a:solidFill>
                <a:latin typeface="Arial" charset="0"/>
              </a:defRPr>
            </a:lvl8pPr>
            <a:lvl9pPr marL="1828800" fontAlgn="base">
              <a:spcBef>
                <a:spcPct val="0"/>
              </a:spcBef>
              <a:spcAft>
                <a:spcPct val="0"/>
              </a:spcAft>
              <a:defRPr sz="2400" b="1">
                <a:solidFill>
                  <a:schemeClr val="bg1"/>
                </a:solidFill>
                <a:latin typeface="Arial" charset="0"/>
              </a:defRPr>
            </a:lvl9pPr>
          </a:lstStyle>
          <a:p>
            <a:r>
              <a:rPr lang="en-US" dirty="0"/>
              <a:t>Architecture</a:t>
            </a:r>
            <a:endParaRPr lang="en-US" dirty="0"/>
          </a:p>
        </p:txBody>
      </p:sp>
      <p:sp>
        <p:nvSpPr>
          <p:cNvPr id="61" name="Freeform 60"/>
          <p:cNvSpPr>
            <a:spLocks noChangeAspect="1" noEditPoints="1"/>
          </p:cNvSpPr>
          <p:nvPr/>
        </p:nvSpPr>
        <p:spPr bwMode="black">
          <a:xfrm>
            <a:off x="4658634" y="3375925"/>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ln/>
        </p:spPr>
        <p:style>
          <a:lnRef idx="2">
            <a:schemeClr val="accent5"/>
          </a:lnRef>
          <a:fillRef idx="1">
            <a:schemeClr val="lt1"/>
          </a:fillRef>
          <a:effectRef idx="0">
            <a:schemeClr val="accent5"/>
          </a:effectRef>
          <a:fontRef idx="minor">
            <a:schemeClr val="dk1"/>
          </a:fontRef>
        </p:style>
        <p:txBody>
          <a:bodyPr vert="horz" wrap="square" lIns="68574" tIns="34287" rIns="68574" bIns="3428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solidFill>
                <a:srgbClr val="217346"/>
              </a:solidFill>
              <a:latin typeface="Arial"/>
            </a:endParaRPr>
          </a:p>
        </p:txBody>
      </p:sp>
      <p:sp>
        <p:nvSpPr>
          <p:cNvPr id="62" name="Rectangle 61"/>
          <p:cNvSpPr/>
          <p:nvPr/>
        </p:nvSpPr>
        <p:spPr>
          <a:xfrm>
            <a:off x="2291023" y="3244216"/>
            <a:ext cx="2488182" cy="369332"/>
          </a:xfrm>
          <a:prstGeom prst="rect">
            <a:avLst/>
          </a:prstGeom>
        </p:spPr>
        <p:txBody>
          <a:bodyPr wrap="none">
            <a:spAutoFit/>
          </a:bodyPr>
          <a:lstStyle/>
          <a:p>
            <a:pPr marL="228600" indent="-228600">
              <a:buFontTx/>
              <a:buAutoNum type="arabicPeriod"/>
            </a:pPr>
            <a:r>
              <a:rPr lang="en-US" sz="900" kern="0" dirty="0">
                <a:solidFill>
                  <a:srgbClr val="7251A1"/>
                </a:solidFill>
                <a:latin typeface="Segoe UI Semilight" panose="020B0402040204020203" pitchFamily="34" charset="0"/>
                <a:cs typeface="Segoe UI Semilight" panose="020B0402040204020203" pitchFamily="34" charset="0"/>
              </a:rPr>
              <a:t>DQ Master Package – fetch all rules</a:t>
            </a:r>
          </a:p>
          <a:p>
            <a:pPr marL="228600" indent="-228600">
              <a:buFontTx/>
              <a:buAutoNum type="arabicPeriod"/>
            </a:pPr>
            <a:r>
              <a:rPr lang="en-US" sz="900" kern="0" dirty="0">
                <a:solidFill>
                  <a:srgbClr val="7251A1"/>
                </a:solidFill>
                <a:latin typeface="Segoe UI Semilight" panose="020B0402040204020203" pitchFamily="34" charset="0"/>
                <a:cs typeface="Segoe UI Semilight" panose="020B0402040204020203" pitchFamily="34" charset="0"/>
              </a:rPr>
              <a:t>Push DQ Result to DQ model DB Package</a:t>
            </a:r>
            <a:endParaRPr lang="en-US" sz="900" dirty="0">
              <a:solidFill>
                <a:srgbClr val="7251A1"/>
              </a:solidFill>
              <a:latin typeface="Arial"/>
            </a:endParaRPr>
          </a:p>
        </p:txBody>
      </p:sp>
      <p:cxnSp>
        <p:nvCxnSpPr>
          <p:cNvPr id="4" name="Straight Connector 3"/>
          <p:cNvCxnSpPr/>
          <p:nvPr/>
        </p:nvCxnSpPr>
        <p:spPr bwMode="auto">
          <a:xfrm>
            <a:off x="2351849" y="3954882"/>
            <a:ext cx="4583907" cy="0"/>
          </a:xfrm>
          <a:prstGeom prst="line">
            <a:avLst/>
          </a:prstGeom>
          <a:ln w="12700">
            <a:prstDash val="sysDash"/>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75" name="Rectangle 74"/>
          <p:cNvSpPr/>
          <p:nvPr/>
        </p:nvSpPr>
        <p:spPr>
          <a:xfrm>
            <a:off x="2285861" y="4012637"/>
            <a:ext cx="2539478" cy="230832"/>
          </a:xfrm>
          <a:prstGeom prst="rect">
            <a:avLst/>
          </a:prstGeom>
        </p:spPr>
        <p:txBody>
          <a:bodyPr wrap="none">
            <a:spAutoFit/>
          </a:bodyPr>
          <a:lstStyle/>
          <a:p>
            <a:pPr marL="228600" indent="-228600">
              <a:buFontTx/>
              <a:buAutoNum type="arabicPeriod"/>
            </a:pPr>
            <a:r>
              <a:rPr lang="en-US" sz="900" kern="0" dirty="0">
                <a:solidFill>
                  <a:srgbClr val="7251A1"/>
                </a:solidFill>
                <a:latin typeface="Segoe UI Semilight" panose="020B0402040204020203" pitchFamily="34" charset="0"/>
                <a:cs typeface="Segoe UI Semilight" panose="020B0402040204020203" pitchFamily="34" charset="0"/>
              </a:rPr>
              <a:t>DQ Rule Package – Logic Execution Engine</a:t>
            </a:r>
          </a:p>
        </p:txBody>
      </p:sp>
      <p:grpSp>
        <p:nvGrpSpPr>
          <p:cNvPr id="21" name="Group 20"/>
          <p:cNvGrpSpPr/>
          <p:nvPr/>
        </p:nvGrpSpPr>
        <p:grpSpPr>
          <a:xfrm>
            <a:off x="4750885" y="3970937"/>
            <a:ext cx="309413" cy="134997"/>
            <a:chOff x="847579" y="4157550"/>
            <a:chExt cx="309413" cy="134997"/>
          </a:xfrm>
        </p:grpSpPr>
        <p:sp>
          <p:nvSpPr>
            <p:cNvPr id="19" name="Curved Left Arrow 18"/>
            <p:cNvSpPr/>
            <p:nvPr/>
          </p:nvSpPr>
          <p:spPr bwMode="auto">
            <a:xfrm>
              <a:off x="1057789" y="4157550"/>
              <a:ext cx="99203" cy="134997"/>
            </a:xfrm>
            <a:prstGeom prst="curvedLeftArrow">
              <a:avLst/>
            </a:prstGeom>
            <a:ln>
              <a:headEnd type="none" w="sm" len="sm"/>
              <a:tailEnd type="triangl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3600">
                <a:solidFill>
                  <a:srgbClr val="000000"/>
                </a:solidFill>
                <a:latin typeface="Arial" charset="0"/>
              </a:endParaRPr>
            </a:p>
          </p:txBody>
        </p:sp>
        <p:sp>
          <p:nvSpPr>
            <p:cNvPr id="20" name="Curved Right Arrow 19"/>
            <p:cNvSpPr/>
            <p:nvPr/>
          </p:nvSpPr>
          <p:spPr bwMode="auto">
            <a:xfrm>
              <a:off x="847579" y="4165664"/>
              <a:ext cx="109879" cy="124877"/>
            </a:xfrm>
            <a:prstGeom prst="curvedRightArrow">
              <a:avLst/>
            </a:prstGeom>
            <a:ln>
              <a:headEnd type="none" w="sm" len="sm"/>
              <a:tailEnd type="triangl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3600">
                <a:solidFill>
                  <a:srgbClr val="000000"/>
                </a:solidFill>
                <a:latin typeface="Arial" charset="0"/>
              </a:endParaRPr>
            </a:p>
          </p:txBody>
        </p:sp>
      </p:grpSp>
    </p:spTree>
    <p:extLst>
      <p:ext uri="{BB962C8B-B14F-4D97-AF65-F5344CB8AC3E}">
        <p14:creationId xmlns:p14="http://schemas.microsoft.com/office/powerpoint/2010/main" val="2740452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5737" y="1414420"/>
            <a:ext cx="1922743" cy="52799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367"/>
            <a:endParaRPr lang="en-GB">
              <a:solidFill>
                <a:srgbClr val="505050"/>
              </a:solidFill>
              <a:latin typeface="Segoe UI"/>
            </a:endParaRPr>
          </a:p>
        </p:txBody>
      </p:sp>
      <p:sp>
        <p:nvSpPr>
          <p:cNvPr id="9" name="Rectangle 8"/>
          <p:cNvSpPr/>
          <p:nvPr/>
        </p:nvSpPr>
        <p:spPr>
          <a:xfrm>
            <a:off x="2342699" y="1418864"/>
            <a:ext cx="1372579" cy="52799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367"/>
            <a:endParaRPr lang="en-GB">
              <a:solidFill>
                <a:srgbClr val="505050"/>
              </a:solidFill>
              <a:latin typeface="Segoe UI"/>
            </a:endParaRPr>
          </a:p>
        </p:txBody>
      </p:sp>
      <p:sp>
        <p:nvSpPr>
          <p:cNvPr id="13" name="Rectangle 12"/>
          <p:cNvSpPr/>
          <p:nvPr/>
        </p:nvSpPr>
        <p:spPr>
          <a:xfrm>
            <a:off x="3704455" y="1418865"/>
            <a:ext cx="2796420" cy="52809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367"/>
            <a:endParaRPr lang="en-GB" dirty="0">
              <a:solidFill>
                <a:srgbClr val="505050"/>
              </a:solidFill>
              <a:latin typeface="Segoe UI"/>
            </a:endParaRPr>
          </a:p>
        </p:txBody>
      </p:sp>
      <p:sp>
        <p:nvSpPr>
          <p:cNvPr id="15" name="Rectangle 14"/>
          <p:cNvSpPr/>
          <p:nvPr/>
        </p:nvSpPr>
        <p:spPr>
          <a:xfrm>
            <a:off x="6495517" y="1416333"/>
            <a:ext cx="3347393" cy="52799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367"/>
            <a:endParaRPr lang="en-GB">
              <a:solidFill>
                <a:srgbClr val="505050"/>
              </a:solidFill>
              <a:latin typeface="Segoe UI"/>
            </a:endParaRPr>
          </a:p>
        </p:txBody>
      </p:sp>
      <p:sp>
        <p:nvSpPr>
          <p:cNvPr id="16" name="Rectangle 15"/>
          <p:cNvSpPr/>
          <p:nvPr/>
        </p:nvSpPr>
        <p:spPr>
          <a:xfrm>
            <a:off x="9830315" y="1422264"/>
            <a:ext cx="1918181" cy="52758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367"/>
            <a:endParaRPr lang="en-GB">
              <a:solidFill>
                <a:srgbClr val="505050"/>
              </a:solidFill>
              <a:latin typeface="Segoe UI"/>
            </a:endParaRPr>
          </a:p>
        </p:txBody>
      </p:sp>
      <p:sp>
        <p:nvSpPr>
          <p:cNvPr id="28" name="Rectangle 27"/>
          <p:cNvSpPr/>
          <p:nvPr/>
        </p:nvSpPr>
        <p:spPr>
          <a:xfrm>
            <a:off x="2347947" y="2333897"/>
            <a:ext cx="7473098" cy="6478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367"/>
            <a:endParaRPr lang="en-GB">
              <a:solidFill>
                <a:srgbClr val="505050"/>
              </a:solidFill>
              <a:latin typeface="Segoe UI"/>
            </a:endParaRPr>
          </a:p>
        </p:txBody>
      </p:sp>
      <p:sp>
        <p:nvSpPr>
          <p:cNvPr id="30" name="Rectangle 29"/>
          <p:cNvSpPr/>
          <p:nvPr/>
        </p:nvSpPr>
        <p:spPr>
          <a:xfrm>
            <a:off x="10143710" y="2303699"/>
            <a:ext cx="1339707" cy="344448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367"/>
            <a:endParaRPr lang="en-GB" dirty="0">
              <a:solidFill>
                <a:srgbClr val="505050"/>
              </a:solidFill>
              <a:latin typeface="Segoe UI"/>
            </a:endParaRPr>
          </a:p>
        </p:txBody>
      </p:sp>
      <p:sp>
        <p:nvSpPr>
          <p:cNvPr id="31" name="Rectangle 30"/>
          <p:cNvSpPr/>
          <p:nvPr/>
        </p:nvSpPr>
        <p:spPr>
          <a:xfrm>
            <a:off x="535933" y="6116579"/>
            <a:ext cx="9263570" cy="5183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367"/>
            <a:endParaRPr lang="en-GB">
              <a:solidFill>
                <a:srgbClr val="505050"/>
              </a:solidFill>
              <a:latin typeface="Segoe UI"/>
            </a:endParaRPr>
          </a:p>
        </p:txBody>
      </p:sp>
      <p:pic>
        <p:nvPicPr>
          <p:cNvPr id="51" name="Picture 50" descr="Data-Factory.png (512×5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6992" y="6168769"/>
            <a:ext cx="439662" cy="420585"/>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5290791" y="6129036"/>
            <a:ext cx="2440208" cy="531737"/>
          </a:xfrm>
          <a:prstGeom prst="rect">
            <a:avLst/>
          </a:prstGeom>
          <a:noFill/>
        </p:spPr>
        <p:txBody>
          <a:bodyPr wrap="square" rtlCol="0">
            <a:spAutoFit/>
          </a:bodyPr>
          <a:lstStyle/>
          <a:p>
            <a:pPr algn="ctr" defTabSz="914367"/>
            <a:r>
              <a:rPr lang="en-US" sz="1400" b="1" dirty="0">
                <a:solidFill>
                  <a:srgbClr val="505050"/>
                </a:solidFill>
                <a:latin typeface="Segoe UI"/>
              </a:rPr>
              <a:t>Azure Data Factory</a:t>
            </a:r>
          </a:p>
          <a:p>
            <a:pPr algn="ctr" defTabSz="914367"/>
            <a:r>
              <a:rPr lang="en-US" sz="1400" b="1" dirty="0">
                <a:solidFill>
                  <a:srgbClr val="505050"/>
                </a:solidFill>
                <a:latin typeface="Segoe UI"/>
              </a:rPr>
              <a:t>(Orchestration)</a:t>
            </a:r>
            <a:endParaRPr lang="en-GB" sz="1400" b="1" dirty="0">
              <a:solidFill>
                <a:srgbClr val="505050"/>
              </a:solidFill>
              <a:latin typeface="Segoe UI"/>
            </a:endParaRPr>
          </a:p>
        </p:txBody>
      </p:sp>
      <p:pic>
        <p:nvPicPr>
          <p:cNvPr id="80" name="Picture 79"/>
          <p:cNvPicPr>
            <a:picLocks noChangeAspect="1"/>
          </p:cNvPicPr>
          <p:nvPr/>
        </p:nvPicPr>
        <p:blipFill>
          <a:blip r:embed="rId4"/>
          <a:stretch>
            <a:fillRect/>
          </a:stretch>
        </p:blipFill>
        <p:spPr>
          <a:xfrm>
            <a:off x="10476160" y="2511040"/>
            <a:ext cx="595767" cy="613119"/>
          </a:xfrm>
          <a:prstGeom prst="rect">
            <a:avLst/>
          </a:prstGeom>
        </p:spPr>
      </p:pic>
      <p:sp>
        <p:nvSpPr>
          <p:cNvPr id="87" name="TextBox 86"/>
          <p:cNvSpPr txBox="1"/>
          <p:nvPr/>
        </p:nvSpPr>
        <p:spPr>
          <a:xfrm>
            <a:off x="10209166" y="3135282"/>
            <a:ext cx="1213051" cy="1247008"/>
          </a:xfrm>
          <a:prstGeom prst="rect">
            <a:avLst/>
          </a:prstGeom>
          <a:noFill/>
        </p:spPr>
        <p:txBody>
          <a:bodyPr wrap="square" rtlCol="0">
            <a:spAutoFit/>
          </a:bodyPr>
          <a:lstStyle/>
          <a:p>
            <a:pPr algn="ctr" defTabSz="914367"/>
            <a:r>
              <a:rPr lang="en-US" sz="1400" b="1" dirty="0">
                <a:solidFill>
                  <a:srgbClr val="505050"/>
                </a:solidFill>
                <a:latin typeface="Segoe UI"/>
              </a:rPr>
              <a:t>Power BI</a:t>
            </a:r>
          </a:p>
          <a:p>
            <a:pPr algn="ctr" defTabSz="914367"/>
            <a:endParaRPr lang="en-US" sz="1400" b="1" dirty="0">
              <a:solidFill>
                <a:srgbClr val="505050"/>
              </a:solidFill>
              <a:latin typeface="Segoe UI"/>
            </a:endParaRPr>
          </a:p>
          <a:p>
            <a:pPr algn="ctr" defTabSz="914367"/>
            <a:r>
              <a:rPr lang="en-US" sz="1176" b="1" dirty="0">
                <a:solidFill>
                  <a:srgbClr val="505050"/>
                </a:solidFill>
                <a:latin typeface="Segoe UI"/>
              </a:rPr>
              <a:t>Dashboard,</a:t>
            </a:r>
          </a:p>
          <a:p>
            <a:pPr algn="ctr" defTabSz="914367"/>
            <a:r>
              <a:rPr lang="en-US" sz="1176" b="1" dirty="0">
                <a:solidFill>
                  <a:srgbClr val="505050"/>
                </a:solidFill>
                <a:latin typeface="Segoe UI"/>
              </a:rPr>
              <a:t>Content Packs,</a:t>
            </a:r>
          </a:p>
          <a:p>
            <a:pPr algn="ctr" defTabSz="914367"/>
            <a:r>
              <a:rPr lang="en-US" sz="1176" b="1" dirty="0">
                <a:solidFill>
                  <a:srgbClr val="505050"/>
                </a:solidFill>
                <a:latin typeface="Segoe UI"/>
              </a:rPr>
              <a:t>Report </a:t>
            </a:r>
            <a:endParaRPr lang="en-GB" sz="1176" b="1" dirty="0">
              <a:solidFill>
                <a:srgbClr val="505050"/>
              </a:solidFill>
              <a:latin typeface="Segoe UI"/>
            </a:endParaRPr>
          </a:p>
        </p:txBody>
      </p:sp>
      <p:pic>
        <p:nvPicPr>
          <p:cNvPr id="2" name="Picture 2" descr="Image result for azure data lake sto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8052" y="2425451"/>
            <a:ext cx="752271" cy="417894"/>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01075" y="6116579"/>
            <a:ext cx="1641625" cy="5183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367"/>
            <a:endParaRPr lang="en-GB">
              <a:solidFill>
                <a:srgbClr val="505050"/>
              </a:solidFill>
              <a:latin typeface="Segoe UI"/>
            </a:endParaRPr>
          </a:p>
        </p:txBody>
      </p:sp>
      <p:sp>
        <p:nvSpPr>
          <p:cNvPr id="96" name="TextBox 95"/>
          <p:cNvSpPr txBox="1"/>
          <p:nvPr/>
        </p:nvSpPr>
        <p:spPr>
          <a:xfrm>
            <a:off x="699073" y="6129407"/>
            <a:ext cx="1516989" cy="531737"/>
          </a:xfrm>
          <a:prstGeom prst="rect">
            <a:avLst/>
          </a:prstGeom>
          <a:noFill/>
        </p:spPr>
        <p:txBody>
          <a:bodyPr wrap="square" rtlCol="0">
            <a:spAutoFit/>
          </a:bodyPr>
          <a:lstStyle/>
          <a:p>
            <a:pPr algn="ctr" defTabSz="914367"/>
            <a:r>
              <a:rPr lang="en-US" sz="1400" b="1" dirty="0">
                <a:solidFill>
                  <a:srgbClr val="505050"/>
                </a:solidFill>
                <a:latin typeface="Segoe UI"/>
              </a:rPr>
              <a:t>Custom ADF</a:t>
            </a:r>
          </a:p>
          <a:p>
            <a:pPr algn="ctr" defTabSz="914367"/>
            <a:r>
              <a:rPr lang="en-US" sz="1400" b="1" dirty="0">
                <a:solidFill>
                  <a:srgbClr val="505050"/>
                </a:solidFill>
                <a:latin typeface="Segoe UI"/>
              </a:rPr>
              <a:t>Gateway</a:t>
            </a:r>
            <a:endParaRPr lang="en-GB" sz="1400" b="1" dirty="0">
              <a:solidFill>
                <a:srgbClr val="505050"/>
              </a:solidFill>
              <a:latin typeface="Segoe UI"/>
            </a:endParaRPr>
          </a:p>
        </p:txBody>
      </p:sp>
      <p:sp>
        <p:nvSpPr>
          <p:cNvPr id="10" name="AutoShape 6" descr="Image result for hdfs logo"/>
          <p:cNvSpPr>
            <a:spLocks noChangeAspect="1" noChangeArrowheads="1"/>
          </p:cNvSpPr>
          <p:nvPr/>
        </p:nvSpPr>
        <p:spPr bwMode="auto">
          <a:xfrm>
            <a:off x="156417" y="-143955"/>
            <a:ext cx="304757" cy="3047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GB">
              <a:solidFill>
                <a:srgbClr val="505050"/>
              </a:solidFill>
              <a:latin typeface="Segoe UI"/>
            </a:endParaRPr>
          </a:p>
        </p:txBody>
      </p:sp>
      <p:sp>
        <p:nvSpPr>
          <p:cNvPr id="11" name="AutoShape 8" descr="Image result for hdfs logo"/>
          <p:cNvSpPr>
            <a:spLocks noChangeAspect="1" noChangeArrowheads="1"/>
          </p:cNvSpPr>
          <p:nvPr/>
        </p:nvSpPr>
        <p:spPr bwMode="auto">
          <a:xfrm>
            <a:off x="308796" y="8423"/>
            <a:ext cx="304757" cy="3047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GB">
              <a:solidFill>
                <a:srgbClr val="505050"/>
              </a:solidFill>
              <a:latin typeface="Segoe UI"/>
            </a:endParaRPr>
          </a:p>
        </p:txBody>
      </p:sp>
      <p:sp>
        <p:nvSpPr>
          <p:cNvPr id="102" name="Rectangle 101"/>
          <p:cNvSpPr/>
          <p:nvPr/>
        </p:nvSpPr>
        <p:spPr>
          <a:xfrm>
            <a:off x="577351" y="3063384"/>
            <a:ext cx="1570563" cy="26848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367"/>
            <a:endParaRPr lang="en-GB">
              <a:solidFill>
                <a:srgbClr val="505050"/>
              </a:solidFill>
              <a:latin typeface="Segoe UI"/>
            </a:endParaRPr>
          </a:p>
        </p:txBody>
      </p:sp>
      <p:sp>
        <p:nvSpPr>
          <p:cNvPr id="22" name="Up-Down Arrow 21"/>
          <p:cNvSpPr/>
          <p:nvPr/>
        </p:nvSpPr>
        <p:spPr>
          <a:xfrm>
            <a:off x="1366019" y="5750322"/>
            <a:ext cx="210418" cy="388191"/>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endParaRPr lang="en-GB">
              <a:solidFill>
                <a:srgbClr val="505050"/>
              </a:solidFill>
              <a:latin typeface="Segoe UI"/>
            </a:endParaRPr>
          </a:p>
        </p:txBody>
      </p:sp>
      <p:grpSp>
        <p:nvGrpSpPr>
          <p:cNvPr id="48" name="Group 47"/>
          <p:cNvGrpSpPr/>
          <p:nvPr/>
        </p:nvGrpSpPr>
        <p:grpSpPr>
          <a:xfrm>
            <a:off x="655577" y="3182744"/>
            <a:ext cx="1401190" cy="1244106"/>
            <a:chOff x="822572" y="7039407"/>
            <a:chExt cx="1401389" cy="1244283"/>
          </a:xfrm>
        </p:grpSpPr>
        <p:sp>
          <p:nvSpPr>
            <p:cNvPr id="33" name="Rectangle 32"/>
            <p:cNvSpPr/>
            <p:nvPr/>
          </p:nvSpPr>
          <p:spPr>
            <a:xfrm>
              <a:off x="848997" y="7039407"/>
              <a:ext cx="1348541" cy="1173053"/>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defTabSz="914367"/>
              <a:endParaRPr lang="en-GB">
                <a:solidFill>
                  <a:srgbClr val="505050"/>
                </a:solidFill>
                <a:latin typeface="Segoe UI"/>
              </a:endParaRPr>
            </a:p>
          </p:txBody>
        </p:sp>
        <p:pic>
          <p:nvPicPr>
            <p:cNvPr id="104" name="Picture 6" descr="https://thenewcircle.com/static/images/logos/logo-db-300x3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65118" y="7041218"/>
              <a:ext cx="791544" cy="791544"/>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822572" y="7751878"/>
              <a:ext cx="1401389" cy="531812"/>
            </a:xfrm>
            <a:prstGeom prst="rect">
              <a:avLst/>
            </a:prstGeom>
            <a:noFill/>
          </p:spPr>
          <p:txBody>
            <a:bodyPr wrap="square" rtlCol="0">
              <a:spAutoFit/>
            </a:bodyPr>
            <a:lstStyle/>
            <a:p>
              <a:pPr algn="ctr" defTabSz="914367"/>
              <a:r>
                <a:rPr lang="en-US" sz="1400" b="1" dirty="0">
                  <a:solidFill>
                    <a:srgbClr val="505050"/>
                  </a:solidFill>
                  <a:latin typeface="Segoe UI"/>
                </a:rPr>
                <a:t>On Premise Database</a:t>
              </a:r>
              <a:endParaRPr lang="en-GB" sz="1400" b="1" dirty="0">
                <a:solidFill>
                  <a:srgbClr val="505050"/>
                </a:solidFill>
                <a:latin typeface="Segoe UI"/>
              </a:endParaRPr>
            </a:p>
          </p:txBody>
        </p:sp>
      </p:grpSp>
      <p:grpSp>
        <p:nvGrpSpPr>
          <p:cNvPr id="41" name="Group 40"/>
          <p:cNvGrpSpPr/>
          <p:nvPr/>
        </p:nvGrpSpPr>
        <p:grpSpPr>
          <a:xfrm>
            <a:off x="656028" y="4459351"/>
            <a:ext cx="1495503" cy="1177823"/>
            <a:chOff x="2269241" y="7046780"/>
            <a:chExt cx="1495715" cy="1177990"/>
          </a:xfrm>
        </p:grpSpPr>
        <p:sp>
          <p:nvSpPr>
            <p:cNvPr id="109" name="Rectangle 108"/>
            <p:cNvSpPr/>
            <p:nvPr/>
          </p:nvSpPr>
          <p:spPr>
            <a:xfrm>
              <a:off x="2269241" y="7046780"/>
              <a:ext cx="1348541" cy="1173053"/>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defTabSz="914367"/>
              <a:endParaRPr lang="en-GB">
                <a:solidFill>
                  <a:srgbClr val="505050"/>
                </a:solidFill>
                <a:latin typeface="Segoe UI"/>
              </a:endParaRPr>
            </a:p>
          </p:txBody>
        </p:sp>
        <p:pic>
          <p:nvPicPr>
            <p:cNvPr id="107" name="Picture 12" descr="https://hadoop.apache.org/docs/r2.4.1/hadoop-project-dist/hadoop-hdfs/images/hdfs-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5758" y="7119581"/>
              <a:ext cx="1131103" cy="632560"/>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2363567" y="7692958"/>
              <a:ext cx="1401389" cy="531812"/>
            </a:xfrm>
            <a:prstGeom prst="rect">
              <a:avLst/>
            </a:prstGeom>
            <a:noFill/>
          </p:spPr>
          <p:txBody>
            <a:bodyPr wrap="square" rtlCol="0">
              <a:spAutoFit/>
            </a:bodyPr>
            <a:lstStyle/>
            <a:p>
              <a:pPr algn="ctr" defTabSz="914367"/>
              <a:r>
                <a:rPr lang="en-US" sz="1400" b="1" dirty="0">
                  <a:solidFill>
                    <a:srgbClr val="505050"/>
                  </a:solidFill>
                  <a:latin typeface="Segoe UI"/>
                </a:rPr>
                <a:t>On Premise</a:t>
              </a:r>
            </a:p>
            <a:p>
              <a:pPr algn="ctr" defTabSz="914367"/>
              <a:r>
                <a:rPr lang="en-US" sz="1400" b="1" dirty="0">
                  <a:solidFill>
                    <a:srgbClr val="505050"/>
                  </a:solidFill>
                  <a:latin typeface="Segoe UI"/>
                </a:rPr>
                <a:t>Hadoop</a:t>
              </a:r>
              <a:endParaRPr lang="en-GB" sz="1400" b="1" dirty="0">
                <a:solidFill>
                  <a:srgbClr val="505050"/>
                </a:solidFill>
                <a:latin typeface="Segoe UI"/>
              </a:endParaRPr>
            </a:p>
          </p:txBody>
        </p:sp>
      </p:grpSp>
      <p:sp>
        <p:nvSpPr>
          <p:cNvPr id="50" name="Down Arrow 49"/>
          <p:cNvSpPr/>
          <p:nvPr/>
        </p:nvSpPr>
        <p:spPr>
          <a:xfrm>
            <a:off x="1303142" y="2460351"/>
            <a:ext cx="210418" cy="589846"/>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endParaRPr lang="en-GB">
              <a:solidFill>
                <a:srgbClr val="505050"/>
              </a:solidFill>
              <a:latin typeface="Segoe UI"/>
            </a:endParaRPr>
          </a:p>
        </p:txBody>
      </p:sp>
      <p:grpSp>
        <p:nvGrpSpPr>
          <p:cNvPr id="67" name="Group 66"/>
          <p:cNvGrpSpPr/>
          <p:nvPr/>
        </p:nvGrpSpPr>
        <p:grpSpPr>
          <a:xfrm>
            <a:off x="6834264" y="3329442"/>
            <a:ext cx="2559948" cy="702394"/>
            <a:chOff x="6738841" y="3962832"/>
            <a:chExt cx="2591483" cy="601675"/>
          </a:xfrm>
        </p:grpSpPr>
        <p:sp>
          <p:nvSpPr>
            <p:cNvPr id="134" name="Rectangle 133"/>
            <p:cNvSpPr/>
            <p:nvPr/>
          </p:nvSpPr>
          <p:spPr>
            <a:xfrm>
              <a:off x="6738841" y="4015194"/>
              <a:ext cx="2457851" cy="51113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367"/>
              <a:endParaRPr lang="en-GB">
                <a:solidFill>
                  <a:srgbClr val="505050"/>
                </a:solidFill>
                <a:latin typeface="Segoe UI"/>
              </a:endParaRPr>
            </a:p>
          </p:txBody>
        </p:sp>
        <p:pic>
          <p:nvPicPr>
            <p:cNvPr id="135" name="Picture 134"/>
            <p:cNvPicPr>
              <a:picLocks noChangeAspect="1"/>
            </p:cNvPicPr>
            <p:nvPr/>
          </p:nvPicPr>
          <p:blipFill>
            <a:blip r:embed="rId8"/>
            <a:stretch>
              <a:fillRect/>
            </a:stretch>
          </p:blipFill>
          <p:spPr>
            <a:xfrm>
              <a:off x="6946200" y="4064053"/>
              <a:ext cx="588036" cy="426931"/>
            </a:xfrm>
            <a:prstGeom prst="rect">
              <a:avLst/>
            </a:prstGeom>
          </p:spPr>
        </p:pic>
        <p:sp>
          <p:nvSpPr>
            <p:cNvPr id="136" name="TextBox 135"/>
            <p:cNvSpPr txBox="1"/>
            <p:nvPr/>
          </p:nvSpPr>
          <p:spPr>
            <a:xfrm>
              <a:off x="7142854" y="3962832"/>
              <a:ext cx="2187470" cy="601675"/>
            </a:xfrm>
            <a:prstGeom prst="rect">
              <a:avLst/>
            </a:prstGeom>
            <a:noFill/>
          </p:spPr>
          <p:txBody>
            <a:bodyPr wrap="square" rtlCol="0">
              <a:spAutoFit/>
            </a:bodyPr>
            <a:lstStyle/>
            <a:p>
              <a:pPr algn="ctr" defTabSz="914367"/>
              <a:r>
                <a:rPr lang="en-US" sz="1400" b="1" dirty="0">
                  <a:solidFill>
                    <a:srgbClr val="505050"/>
                  </a:solidFill>
                  <a:latin typeface="Segoe UI"/>
                </a:rPr>
                <a:t>Azure SQL Data Warehouse </a:t>
              </a:r>
            </a:p>
            <a:p>
              <a:pPr algn="ctr" defTabSz="914367"/>
              <a:r>
                <a:rPr lang="en-US" sz="1176" b="1" dirty="0">
                  <a:solidFill>
                    <a:srgbClr val="505050"/>
                  </a:solidFill>
                  <a:latin typeface="Segoe UI"/>
                </a:rPr>
                <a:t>(Data Mart)</a:t>
              </a:r>
              <a:endParaRPr lang="en-GB" sz="1176" b="1" dirty="0">
                <a:solidFill>
                  <a:srgbClr val="505050"/>
                </a:solidFill>
                <a:latin typeface="Segoe UI"/>
              </a:endParaRPr>
            </a:p>
          </p:txBody>
        </p:sp>
      </p:grpSp>
      <p:sp>
        <p:nvSpPr>
          <p:cNvPr id="63" name="Left-Up Arrow 62"/>
          <p:cNvSpPr/>
          <p:nvPr/>
        </p:nvSpPr>
        <p:spPr>
          <a:xfrm rot="10800000">
            <a:off x="6073592" y="3580270"/>
            <a:ext cx="767525" cy="2521656"/>
          </a:xfrm>
          <a:prstGeom prst="leftUpArrow">
            <a:avLst>
              <a:gd name="adj1" fmla="val 14507"/>
              <a:gd name="adj2" fmla="val 12195"/>
              <a:gd name="adj3" fmla="val 209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endParaRPr lang="en-GB">
              <a:solidFill>
                <a:srgbClr val="505050"/>
              </a:solidFill>
              <a:latin typeface="Segoe UI"/>
            </a:endParaRPr>
          </a:p>
        </p:txBody>
      </p:sp>
      <p:sp>
        <p:nvSpPr>
          <p:cNvPr id="64" name="Left-Right Arrow 63"/>
          <p:cNvSpPr/>
          <p:nvPr/>
        </p:nvSpPr>
        <p:spPr>
          <a:xfrm>
            <a:off x="6230438" y="5006621"/>
            <a:ext cx="603826" cy="204267"/>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endParaRPr lang="en-GB">
              <a:solidFill>
                <a:srgbClr val="505050"/>
              </a:solidFill>
              <a:latin typeface="Segoe UI"/>
            </a:endParaRPr>
          </a:p>
        </p:txBody>
      </p:sp>
      <p:sp>
        <p:nvSpPr>
          <p:cNvPr id="150" name="Left-Up Arrow 149"/>
          <p:cNvSpPr/>
          <p:nvPr/>
        </p:nvSpPr>
        <p:spPr>
          <a:xfrm>
            <a:off x="9264073" y="3021818"/>
            <a:ext cx="410656" cy="2247823"/>
          </a:xfrm>
          <a:prstGeom prst="leftUpArrow">
            <a:avLst>
              <a:gd name="adj1" fmla="val 21237"/>
              <a:gd name="adj2" fmla="val 25000"/>
              <a:gd name="adj3" fmla="val 3922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endParaRPr lang="en-GB" dirty="0">
              <a:solidFill>
                <a:srgbClr val="505050"/>
              </a:solidFill>
              <a:latin typeface="Segoe UI"/>
            </a:endParaRPr>
          </a:p>
        </p:txBody>
      </p:sp>
      <p:sp>
        <p:nvSpPr>
          <p:cNvPr id="45" name="TextBox 44"/>
          <p:cNvSpPr txBox="1"/>
          <p:nvPr/>
        </p:nvSpPr>
        <p:spPr>
          <a:xfrm>
            <a:off x="5069188" y="2511040"/>
            <a:ext cx="2857590" cy="312029"/>
          </a:xfrm>
          <a:prstGeom prst="rect">
            <a:avLst/>
          </a:prstGeom>
          <a:noFill/>
        </p:spPr>
        <p:txBody>
          <a:bodyPr wrap="square" rtlCol="0">
            <a:spAutoFit/>
          </a:bodyPr>
          <a:lstStyle/>
          <a:p>
            <a:pPr algn="ctr" defTabSz="914367"/>
            <a:r>
              <a:rPr lang="en-US" sz="1400" b="1" dirty="0">
                <a:solidFill>
                  <a:srgbClr val="505050"/>
                </a:solidFill>
                <a:latin typeface="Segoe UI"/>
              </a:rPr>
              <a:t>Azure Blob Storage </a:t>
            </a:r>
            <a:endParaRPr lang="en-GB" sz="1400" b="1" dirty="0">
              <a:solidFill>
                <a:srgbClr val="505050"/>
              </a:solidFill>
              <a:latin typeface="Segoe UI"/>
            </a:endParaRPr>
          </a:p>
        </p:txBody>
      </p:sp>
      <p:sp>
        <p:nvSpPr>
          <p:cNvPr id="153" name="Left-Right Arrow 152"/>
          <p:cNvSpPr/>
          <p:nvPr/>
        </p:nvSpPr>
        <p:spPr>
          <a:xfrm>
            <a:off x="6230438" y="4299813"/>
            <a:ext cx="588883" cy="206926"/>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endParaRPr lang="en-GB">
              <a:solidFill>
                <a:srgbClr val="505050"/>
              </a:solidFill>
              <a:latin typeface="Segoe UI"/>
            </a:endParaRPr>
          </a:p>
        </p:txBody>
      </p:sp>
      <p:sp>
        <p:nvSpPr>
          <p:cNvPr id="154" name="Left-Right Arrow 153"/>
          <p:cNvSpPr/>
          <p:nvPr/>
        </p:nvSpPr>
        <p:spPr>
          <a:xfrm>
            <a:off x="9262054" y="3596751"/>
            <a:ext cx="261595" cy="170883"/>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endParaRPr lang="en-GB">
              <a:solidFill>
                <a:srgbClr val="505050"/>
              </a:solidFill>
              <a:latin typeface="Segoe UI"/>
            </a:endParaRPr>
          </a:p>
        </p:txBody>
      </p:sp>
      <p:sp>
        <p:nvSpPr>
          <p:cNvPr id="156" name="Left-Right Arrow 155"/>
          <p:cNvSpPr/>
          <p:nvPr/>
        </p:nvSpPr>
        <p:spPr>
          <a:xfrm>
            <a:off x="9621354" y="4013277"/>
            <a:ext cx="537014" cy="186470"/>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endParaRPr lang="en-GB">
              <a:solidFill>
                <a:srgbClr val="505050"/>
              </a:solidFill>
              <a:latin typeface="Segoe UI"/>
            </a:endParaRPr>
          </a:p>
        </p:txBody>
      </p:sp>
      <p:sp>
        <p:nvSpPr>
          <p:cNvPr id="157" name="TextBox 156"/>
          <p:cNvSpPr txBox="1"/>
          <p:nvPr/>
        </p:nvSpPr>
        <p:spPr>
          <a:xfrm>
            <a:off x="671043" y="1519218"/>
            <a:ext cx="1401190" cy="531737"/>
          </a:xfrm>
          <a:prstGeom prst="rect">
            <a:avLst/>
          </a:prstGeom>
          <a:noFill/>
        </p:spPr>
        <p:txBody>
          <a:bodyPr wrap="square" rtlCol="0">
            <a:spAutoFit/>
          </a:bodyPr>
          <a:lstStyle/>
          <a:p>
            <a:pPr algn="ctr" defTabSz="914367"/>
            <a:r>
              <a:rPr lang="en-US" sz="1400" b="1" dirty="0">
                <a:solidFill>
                  <a:srgbClr val="505050"/>
                </a:solidFill>
                <a:latin typeface="Segoe UI"/>
              </a:rPr>
              <a:t>On Premise</a:t>
            </a:r>
          </a:p>
          <a:p>
            <a:pPr algn="ctr" defTabSz="914367"/>
            <a:r>
              <a:rPr lang="en-US" sz="1400" b="1" dirty="0">
                <a:solidFill>
                  <a:srgbClr val="505050"/>
                </a:solidFill>
                <a:latin typeface="Segoe UI"/>
              </a:rPr>
              <a:t>Data Sources</a:t>
            </a:r>
            <a:endParaRPr lang="en-GB" sz="1400" b="1" dirty="0">
              <a:solidFill>
                <a:srgbClr val="505050"/>
              </a:solidFill>
              <a:latin typeface="Segoe UI"/>
            </a:endParaRPr>
          </a:p>
        </p:txBody>
      </p:sp>
      <p:sp>
        <p:nvSpPr>
          <p:cNvPr id="158" name="Left-Right Arrow 157"/>
          <p:cNvSpPr/>
          <p:nvPr/>
        </p:nvSpPr>
        <p:spPr>
          <a:xfrm>
            <a:off x="9830314" y="2665776"/>
            <a:ext cx="323181" cy="177569"/>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endParaRPr lang="en-GB">
              <a:solidFill>
                <a:srgbClr val="505050"/>
              </a:solidFill>
              <a:latin typeface="Segoe UI"/>
            </a:endParaRPr>
          </a:p>
        </p:txBody>
      </p:sp>
      <p:sp>
        <p:nvSpPr>
          <p:cNvPr id="69" name="Bent-Up Arrow 68"/>
          <p:cNvSpPr/>
          <p:nvPr/>
        </p:nvSpPr>
        <p:spPr>
          <a:xfrm>
            <a:off x="2171039" y="2988604"/>
            <a:ext cx="1456642" cy="1618975"/>
          </a:xfrm>
          <a:prstGeom prst="bentUpArrow">
            <a:avLst>
              <a:gd name="adj1" fmla="val 7048"/>
              <a:gd name="adj2" fmla="val 8834"/>
              <a:gd name="adj3" fmla="val 1112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endParaRPr lang="en-GB">
              <a:solidFill>
                <a:srgbClr val="505050"/>
              </a:solidFill>
              <a:latin typeface="Segoe UI"/>
            </a:endParaRPr>
          </a:p>
        </p:txBody>
      </p:sp>
      <p:sp>
        <p:nvSpPr>
          <p:cNvPr id="70" name="TextBox 69"/>
          <p:cNvSpPr txBox="1"/>
          <p:nvPr/>
        </p:nvSpPr>
        <p:spPr>
          <a:xfrm>
            <a:off x="587825" y="897277"/>
            <a:ext cx="1641051" cy="482763"/>
          </a:xfrm>
          <a:prstGeom prst="rect">
            <a:avLst/>
          </a:prstGeom>
          <a:noFill/>
        </p:spPr>
        <p:txBody>
          <a:bodyPr wrap="square" rtlCol="0">
            <a:spAutoFit/>
          </a:bodyPr>
          <a:lstStyle/>
          <a:p>
            <a:pPr algn="ctr" defTabSz="914367"/>
            <a:r>
              <a:rPr lang="en-US" sz="1568" dirty="0">
                <a:solidFill>
                  <a:srgbClr val="FFFFFF"/>
                </a:solidFill>
                <a:latin typeface="Arial Black" panose="020B0A04020102020204" pitchFamily="34" charset="0"/>
              </a:rPr>
              <a:t>On Premise* </a:t>
            </a:r>
            <a:r>
              <a:rPr lang="en-US" sz="980" dirty="0">
                <a:solidFill>
                  <a:srgbClr val="FFFFFF"/>
                </a:solidFill>
                <a:latin typeface="Arial Black" panose="020B0A04020102020204" pitchFamily="34" charset="0"/>
              </a:rPr>
              <a:t>(* outside of scope)</a:t>
            </a:r>
            <a:endParaRPr lang="en-GB" sz="980" dirty="0">
              <a:solidFill>
                <a:srgbClr val="FFFFFF"/>
              </a:solidFill>
              <a:latin typeface="Arial Black" panose="020B0A04020102020204" pitchFamily="34" charset="0"/>
            </a:endParaRPr>
          </a:p>
        </p:txBody>
      </p:sp>
      <p:sp>
        <p:nvSpPr>
          <p:cNvPr id="162" name="TextBox 161"/>
          <p:cNvSpPr txBox="1"/>
          <p:nvPr/>
        </p:nvSpPr>
        <p:spPr>
          <a:xfrm>
            <a:off x="2360446" y="1103906"/>
            <a:ext cx="1160196" cy="331899"/>
          </a:xfrm>
          <a:prstGeom prst="rect">
            <a:avLst/>
          </a:prstGeom>
          <a:noFill/>
        </p:spPr>
        <p:txBody>
          <a:bodyPr wrap="square" rtlCol="0">
            <a:spAutoFit/>
          </a:bodyPr>
          <a:lstStyle/>
          <a:p>
            <a:pPr algn="ctr" defTabSz="914367"/>
            <a:r>
              <a:rPr lang="en-US" sz="1568" dirty="0">
                <a:solidFill>
                  <a:srgbClr val="FFFFFF"/>
                </a:solidFill>
                <a:latin typeface="Arial Black" panose="020B0A04020102020204" pitchFamily="34" charset="0"/>
              </a:rPr>
              <a:t>Ingest</a:t>
            </a:r>
            <a:endParaRPr lang="en-GB" sz="1568" dirty="0">
              <a:solidFill>
                <a:srgbClr val="FFFFFF"/>
              </a:solidFill>
              <a:latin typeface="Arial Black" panose="020B0A04020102020204" pitchFamily="34" charset="0"/>
            </a:endParaRPr>
          </a:p>
        </p:txBody>
      </p:sp>
      <p:sp>
        <p:nvSpPr>
          <p:cNvPr id="163" name="TextBox 162"/>
          <p:cNvSpPr txBox="1"/>
          <p:nvPr/>
        </p:nvSpPr>
        <p:spPr>
          <a:xfrm>
            <a:off x="4396825" y="1113093"/>
            <a:ext cx="1366207" cy="331899"/>
          </a:xfrm>
          <a:prstGeom prst="rect">
            <a:avLst/>
          </a:prstGeom>
          <a:noFill/>
        </p:spPr>
        <p:txBody>
          <a:bodyPr wrap="square" rtlCol="0">
            <a:spAutoFit/>
          </a:bodyPr>
          <a:lstStyle/>
          <a:p>
            <a:pPr algn="ctr" defTabSz="914367"/>
            <a:r>
              <a:rPr lang="en-US" sz="1568" dirty="0">
                <a:solidFill>
                  <a:srgbClr val="FFFFFF"/>
                </a:solidFill>
                <a:latin typeface="Arial Black" panose="020B0A04020102020204" pitchFamily="34" charset="0"/>
              </a:rPr>
              <a:t>Sanitize</a:t>
            </a:r>
            <a:endParaRPr lang="en-GB" sz="1568" dirty="0">
              <a:solidFill>
                <a:srgbClr val="FFFFFF"/>
              </a:solidFill>
              <a:latin typeface="Arial Black" panose="020B0A04020102020204" pitchFamily="34" charset="0"/>
            </a:endParaRPr>
          </a:p>
        </p:txBody>
      </p:sp>
      <p:sp>
        <p:nvSpPr>
          <p:cNvPr id="164" name="TextBox 163"/>
          <p:cNvSpPr txBox="1"/>
          <p:nvPr/>
        </p:nvSpPr>
        <p:spPr>
          <a:xfrm>
            <a:off x="6725270" y="819828"/>
            <a:ext cx="2539356" cy="573280"/>
          </a:xfrm>
          <a:prstGeom prst="rect">
            <a:avLst/>
          </a:prstGeom>
          <a:noFill/>
        </p:spPr>
        <p:txBody>
          <a:bodyPr wrap="square" rtlCol="0">
            <a:spAutoFit/>
          </a:bodyPr>
          <a:lstStyle/>
          <a:p>
            <a:pPr algn="ctr" defTabSz="914367"/>
            <a:r>
              <a:rPr lang="en-US" sz="1568" dirty="0">
                <a:solidFill>
                  <a:srgbClr val="FFFFFF"/>
                </a:solidFill>
                <a:latin typeface="Arial Black" panose="020B0A04020102020204" pitchFamily="34" charset="0"/>
              </a:rPr>
              <a:t>Data</a:t>
            </a:r>
            <a:r>
              <a:rPr lang="en-US" sz="1568" b="1" dirty="0">
                <a:solidFill>
                  <a:srgbClr val="505050"/>
                </a:solidFill>
                <a:latin typeface="Arial Black" panose="020B0A04020102020204" pitchFamily="34" charset="0"/>
              </a:rPr>
              <a:t> </a:t>
            </a:r>
            <a:r>
              <a:rPr lang="en-US" sz="1568" dirty="0">
                <a:solidFill>
                  <a:srgbClr val="FFFFFF"/>
                </a:solidFill>
                <a:latin typeface="Arial Black" panose="020B0A04020102020204" pitchFamily="34" charset="0"/>
              </a:rPr>
              <a:t>Warehouse</a:t>
            </a:r>
          </a:p>
          <a:p>
            <a:pPr algn="ctr" defTabSz="914367"/>
            <a:r>
              <a:rPr lang="en-US" sz="1568" dirty="0">
                <a:solidFill>
                  <a:srgbClr val="FFFFFF"/>
                </a:solidFill>
                <a:latin typeface="Arial Black" panose="020B0A04020102020204" pitchFamily="34" charset="0"/>
              </a:rPr>
              <a:t> (Data Marts)</a:t>
            </a:r>
            <a:endParaRPr lang="en-GB" sz="1568" dirty="0">
              <a:solidFill>
                <a:srgbClr val="FFFFFF"/>
              </a:solidFill>
              <a:latin typeface="Arial Black" panose="020B0A04020102020204" pitchFamily="34" charset="0"/>
            </a:endParaRPr>
          </a:p>
        </p:txBody>
      </p:sp>
      <p:sp>
        <p:nvSpPr>
          <p:cNvPr id="165" name="TextBox 164"/>
          <p:cNvSpPr txBox="1"/>
          <p:nvPr/>
        </p:nvSpPr>
        <p:spPr>
          <a:xfrm>
            <a:off x="9884448" y="1063497"/>
            <a:ext cx="1679010" cy="331899"/>
          </a:xfrm>
          <a:prstGeom prst="rect">
            <a:avLst/>
          </a:prstGeom>
          <a:noFill/>
        </p:spPr>
        <p:txBody>
          <a:bodyPr wrap="square" rtlCol="0">
            <a:spAutoFit/>
          </a:bodyPr>
          <a:lstStyle/>
          <a:p>
            <a:pPr algn="ctr" defTabSz="914367"/>
            <a:r>
              <a:rPr lang="en-US" sz="1568" dirty="0">
                <a:solidFill>
                  <a:srgbClr val="FFFFFF"/>
                </a:solidFill>
                <a:latin typeface="Arial Black" panose="020B0A04020102020204" pitchFamily="34" charset="0"/>
              </a:rPr>
              <a:t>Visualization</a:t>
            </a:r>
            <a:endParaRPr lang="en-GB" sz="1568" dirty="0">
              <a:solidFill>
                <a:srgbClr val="FFFFFF"/>
              </a:solidFill>
              <a:latin typeface="Arial Black" panose="020B0A04020102020204" pitchFamily="34" charset="0"/>
            </a:endParaRPr>
          </a:p>
        </p:txBody>
      </p:sp>
      <p:sp>
        <p:nvSpPr>
          <p:cNvPr id="172" name="Rectangle 171"/>
          <p:cNvSpPr/>
          <p:nvPr/>
        </p:nvSpPr>
        <p:spPr>
          <a:xfrm>
            <a:off x="445476" y="2029237"/>
            <a:ext cx="1864066" cy="46263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defTabSz="914367"/>
            <a:endParaRPr lang="en-GB">
              <a:solidFill>
                <a:srgbClr val="505050"/>
              </a:solidFill>
              <a:latin typeface="Segoe UI"/>
            </a:endParaRPr>
          </a:p>
        </p:txBody>
      </p:sp>
      <p:grpSp>
        <p:nvGrpSpPr>
          <p:cNvPr id="72" name="Group 71"/>
          <p:cNvGrpSpPr/>
          <p:nvPr/>
        </p:nvGrpSpPr>
        <p:grpSpPr>
          <a:xfrm>
            <a:off x="10099121" y="288123"/>
            <a:ext cx="1968464" cy="572495"/>
            <a:chOff x="9807717" y="252005"/>
            <a:chExt cx="1968743" cy="687814"/>
          </a:xfrm>
        </p:grpSpPr>
        <p:sp>
          <p:nvSpPr>
            <p:cNvPr id="169" name="Rectangle 168"/>
            <p:cNvSpPr/>
            <p:nvPr/>
          </p:nvSpPr>
          <p:spPr>
            <a:xfrm>
              <a:off x="9807717" y="252005"/>
              <a:ext cx="1864330" cy="66291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defTabSz="914367"/>
              <a:endParaRPr lang="en-GB">
                <a:solidFill>
                  <a:srgbClr val="505050"/>
                </a:solidFill>
                <a:latin typeface="Segoe UI"/>
              </a:endParaRPr>
            </a:p>
          </p:txBody>
        </p:sp>
        <p:sp>
          <p:nvSpPr>
            <p:cNvPr id="159" name="Left-Right Arrow 158"/>
            <p:cNvSpPr/>
            <p:nvPr/>
          </p:nvSpPr>
          <p:spPr>
            <a:xfrm>
              <a:off x="10002822" y="636764"/>
              <a:ext cx="372706" cy="171384"/>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endParaRPr lang="en-GB">
                <a:solidFill>
                  <a:srgbClr val="505050"/>
                </a:solidFill>
                <a:latin typeface="Segoe UI"/>
              </a:endParaRPr>
            </a:p>
          </p:txBody>
        </p:sp>
        <p:sp>
          <p:nvSpPr>
            <p:cNvPr id="160" name="Left-Right Arrow 159"/>
            <p:cNvSpPr/>
            <p:nvPr/>
          </p:nvSpPr>
          <p:spPr>
            <a:xfrm>
              <a:off x="9984051" y="378292"/>
              <a:ext cx="410249" cy="152492"/>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endParaRPr lang="en-GB">
                <a:solidFill>
                  <a:srgbClr val="505050"/>
                </a:solidFill>
                <a:latin typeface="Segoe UI"/>
              </a:endParaRPr>
            </a:p>
          </p:txBody>
        </p:sp>
        <p:sp>
          <p:nvSpPr>
            <p:cNvPr id="166" name="TextBox 165"/>
            <p:cNvSpPr txBox="1"/>
            <p:nvPr/>
          </p:nvSpPr>
          <p:spPr>
            <a:xfrm>
              <a:off x="10375252" y="282782"/>
              <a:ext cx="1270044" cy="367564"/>
            </a:xfrm>
            <a:prstGeom prst="rect">
              <a:avLst/>
            </a:prstGeom>
            <a:noFill/>
          </p:spPr>
          <p:txBody>
            <a:bodyPr wrap="square" rtlCol="0">
              <a:spAutoFit/>
            </a:bodyPr>
            <a:lstStyle/>
            <a:p>
              <a:pPr algn="ctr" defTabSz="914367"/>
              <a:r>
                <a:rPr lang="en-US" sz="1400" b="1" dirty="0">
                  <a:solidFill>
                    <a:srgbClr val="505050"/>
                  </a:solidFill>
                  <a:latin typeface="Segoe UI"/>
                </a:rPr>
                <a:t>Control Flow</a:t>
              </a:r>
              <a:endParaRPr lang="en-GB" sz="1400" b="1" dirty="0">
                <a:solidFill>
                  <a:srgbClr val="505050"/>
                </a:solidFill>
                <a:latin typeface="Segoe UI"/>
              </a:endParaRPr>
            </a:p>
          </p:txBody>
        </p:sp>
        <p:sp>
          <p:nvSpPr>
            <p:cNvPr id="167" name="TextBox 166"/>
            <p:cNvSpPr txBox="1"/>
            <p:nvPr/>
          </p:nvSpPr>
          <p:spPr>
            <a:xfrm>
              <a:off x="10097211" y="564938"/>
              <a:ext cx="1679249" cy="374881"/>
            </a:xfrm>
            <a:prstGeom prst="rect">
              <a:avLst/>
            </a:prstGeom>
            <a:noFill/>
          </p:spPr>
          <p:txBody>
            <a:bodyPr wrap="square" rtlCol="0">
              <a:spAutoFit/>
            </a:bodyPr>
            <a:lstStyle/>
            <a:p>
              <a:pPr algn="ctr" defTabSz="914367"/>
              <a:r>
                <a:rPr lang="en-US" sz="1400" b="1" dirty="0">
                  <a:solidFill>
                    <a:srgbClr val="505050"/>
                  </a:solidFill>
                  <a:latin typeface="Segoe UI"/>
                </a:rPr>
                <a:t>Data Flow</a:t>
              </a:r>
              <a:endParaRPr lang="en-GB" sz="1400" b="1" dirty="0">
                <a:solidFill>
                  <a:srgbClr val="505050"/>
                </a:solidFill>
                <a:latin typeface="Segoe UI"/>
              </a:endParaRPr>
            </a:p>
          </p:txBody>
        </p:sp>
      </p:grpSp>
      <p:sp>
        <p:nvSpPr>
          <p:cNvPr id="168" name="TextBox 167"/>
          <p:cNvSpPr txBox="1"/>
          <p:nvPr/>
        </p:nvSpPr>
        <p:spPr>
          <a:xfrm>
            <a:off x="2133956" y="57104"/>
            <a:ext cx="7768440" cy="452590"/>
          </a:xfrm>
          <a:prstGeom prst="rect">
            <a:avLst/>
          </a:prstGeom>
          <a:noFill/>
        </p:spPr>
        <p:txBody>
          <a:bodyPr wrap="square" rtlCol="0">
            <a:spAutoFit/>
          </a:bodyPr>
          <a:lstStyle/>
          <a:p>
            <a:pPr algn="ctr" defTabSz="914367"/>
            <a:r>
              <a:rPr lang="en-US" sz="2353" b="1" dirty="0">
                <a:solidFill>
                  <a:srgbClr val="FFFFFF"/>
                </a:solidFill>
                <a:latin typeface="Arial Black" panose="020B0A04020102020204" pitchFamily="34" charset="0"/>
              </a:rPr>
              <a:t>Enterprise Data Warehouse on Azure </a:t>
            </a:r>
            <a:endParaRPr lang="en-GB" sz="2353" b="1" dirty="0">
              <a:solidFill>
                <a:srgbClr val="FFFFFF"/>
              </a:solidFill>
              <a:latin typeface="Arial Black" panose="020B0A04020102020204" pitchFamily="34" charset="0"/>
            </a:endParaRPr>
          </a:p>
        </p:txBody>
      </p:sp>
      <p:pic>
        <p:nvPicPr>
          <p:cNvPr id="82" name="Picture 81"/>
          <p:cNvPicPr>
            <a:picLocks noChangeAspect="1"/>
          </p:cNvPicPr>
          <p:nvPr/>
        </p:nvPicPr>
        <p:blipFill>
          <a:blip r:embed="rId9"/>
          <a:stretch>
            <a:fillRect/>
          </a:stretch>
        </p:blipFill>
        <p:spPr>
          <a:xfrm>
            <a:off x="1664838" y="2066842"/>
            <a:ext cx="552650" cy="368434"/>
          </a:xfrm>
          <a:prstGeom prst="rect">
            <a:avLst/>
          </a:prstGeom>
        </p:spPr>
      </p:pic>
      <p:pic>
        <p:nvPicPr>
          <p:cNvPr id="131" name="Picture 130"/>
          <p:cNvPicPr>
            <a:picLocks noChangeAspect="1"/>
          </p:cNvPicPr>
          <p:nvPr/>
        </p:nvPicPr>
        <p:blipFill>
          <a:blip r:embed="rId9"/>
          <a:stretch>
            <a:fillRect/>
          </a:stretch>
        </p:blipFill>
        <p:spPr>
          <a:xfrm>
            <a:off x="1091327" y="2054116"/>
            <a:ext cx="542612" cy="361740"/>
          </a:xfrm>
          <a:prstGeom prst="rect">
            <a:avLst/>
          </a:prstGeom>
        </p:spPr>
      </p:pic>
      <p:pic>
        <p:nvPicPr>
          <p:cNvPr id="132" name="Picture 131"/>
          <p:cNvPicPr>
            <a:picLocks noChangeAspect="1"/>
          </p:cNvPicPr>
          <p:nvPr/>
        </p:nvPicPr>
        <p:blipFill>
          <a:blip r:embed="rId9"/>
          <a:stretch>
            <a:fillRect/>
          </a:stretch>
        </p:blipFill>
        <p:spPr>
          <a:xfrm>
            <a:off x="510310" y="2061821"/>
            <a:ext cx="542612" cy="361740"/>
          </a:xfrm>
          <a:prstGeom prst="rect">
            <a:avLst/>
          </a:prstGeom>
        </p:spPr>
      </p:pic>
      <p:pic>
        <p:nvPicPr>
          <p:cNvPr id="2050" name="Picture 2" descr="https://ipython.org/ipython-doc/2/_images/ipynb_icon_128x128.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1938" y="4224860"/>
            <a:ext cx="765437" cy="765438"/>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10225177" y="5031330"/>
            <a:ext cx="1213051" cy="521358"/>
          </a:xfrm>
          <a:prstGeom prst="rect">
            <a:avLst/>
          </a:prstGeom>
          <a:noFill/>
        </p:spPr>
        <p:txBody>
          <a:bodyPr wrap="square" rtlCol="0">
            <a:spAutoFit/>
          </a:bodyPr>
          <a:lstStyle/>
          <a:p>
            <a:pPr algn="ctr" defTabSz="914367"/>
            <a:r>
              <a:rPr lang="en-US" sz="1400" b="1" dirty="0">
                <a:solidFill>
                  <a:srgbClr val="505050"/>
                </a:solidFill>
                <a:latin typeface="Segoe UI"/>
              </a:rPr>
              <a:t>iPython Notebook</a:t>
            </a:r>
            <a:endParaRPr lang="en-GB" sz="1176" b="1" dirty="0">
              <a:solidFill>
                <a:srgbClr val="505050"/>
              </a:solidFill>
              <a:latin typeface="Segoe UI"/>
            </a:endParaRPr>
          </a:p>
        </p:txBody>
      </p:sp>
      <p:grpSp>
        <p:nvGrpSpPr>
          <p:cNvPr id="101" name="Group 100"/>
          <p:cNvGrpSpPr/>
          <p:nvPr/>
        </p:nvGrpSpPr>
        <p:grpSpPr>
          <a:xfrm>
            <a:off x="6836285" y="4050622"/>
            <a:ext cx="2559948" cy="702394"/>
            <a:chOff x="6738841" y="3962832"/>
            <a:chExt cx="2591483" cy="601675"/>
          </a:xfrm>
        </p:grpSpPr>
        <p:sp>
          <p:nvSpPr>
            <p:cNvPr id="103" name="Rectangle 102"/>
            <p:cNvSpPr/>
            <p:nvPr/>
          </p:nvSpPr>
          <p:spPr>
            <a:xfrm>
              <a:off x="6738841" y="4015194"/>
              <a:ext cx="2457851" cy="51113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367"/>
              <a:endParaRPr lang="en-GB">
                <a:solidFill>
                  <a:srgbClr val="505050"/>
                </a:solidFill>
                <a:latin typeface="Segoe UI"/>
              </a:endParaRPr>
            </a:p>
          </p:txBody>
        </p:sp>
        <p:pic>
          <p:nvPicPr>
            <p:cNvPr id="105" name="Picture 104"/>
            <p:cNvPicPr>
              <a:picLocks noChangeAspect="1"/>
            </p:cNvPicPr>
            <p:nvPr/>
          </p:nvPicPr>
          <p:blipFill>
            <a:blip r:embed="rId8"/>
            <a:stretch>
              <a:fillRect/>
            </a:stretch>
          </p:blipFill>
          <p:spPr>
            <a:xfrm>
              <a:off x="6946200" y="4064053"/>
              <a:ext cx="588036" cy="426931"/>
            </a:xfrm>
            <a:prstGeom prst="rect">
              <a:avLst/>
            </a:prstGeom>
          </p:spPr>
        </p:pic>
        <p:sp>
          <p:nvSpPr>
            <p:cNvPr id="110" name="TextBox 109"/>
            <p:cNvSpPr txBox="1"/>
            <p:nvPr/>
          </p:nvSpPr>
          <p:spPr>
            <a:xfrm>
              <a:off x="7142854" y="3962832"/>
              <a:ext cx="2187470" cy="601675"/>
            </a:xfrm>
            <a:prstGeom prst="rect">
              <a:avLst/>
            </a:prstGeom>
            <a:noFill/>
          </p:spPr>
          <p:txBody>
            <a:bodyPr wrap="square" rtlCol="0">
              <a:spAutoFit/>
            </a:bodyPr>
            <a:lstStyle/>
            <a:p>
              <a:pPr algn="ctr" defTabSz="914367"/>
              <a:r>
                <a:rPr lang="en-US" sz="1400" b="1" dirty="0">
                  <a:solidFill>
                    <a:srgbClr val="505050"/>
                  </a:solidFill>
                  <a:latin typeface="Segoe UI"/>
                </a:rPr>
                <a:t>Azure SQL Data Warehouse </a:t>
              </a:r>
            </a:p>
            <a:p>
              <a:pPr algn="ctr" defTabSz="914367"/>
              <a:r>
                <a:rPr lang="en-US" sz="1176" b="1" dirty="0">
                  <a:solidFill>
                    <a:srgbClr val="505050"/>
                  </a:solidFill>
                  <a:latin typeface="Segoe UI"/>
                </a:rPr>
                <a:t>(Data Mart)</a:t>
              </a:r>
              <a:endParaRPr lang="en-GB" sz="1176" b="1" dirty="0">
                <a:solidFill>
                  <a:srgbClr val="505050"/>
                </a:solidFill>
                <a:latin typeface="Segoe UI"/>
              </a:endParaRPr>
            </a:p>
          </p:txBody>
        </p:sp>
      </p:grpSp>
      <p:grpSp>
        <p:nvGrpSpPr>
          <p:cNvPr id="111" name="Group 110"/>
          <p:cNvGrpSpPr/>
          <p:nvPr/>
        </p:nvGrpSpPr>
        <p:grpSpPr>
          <a:xfrm>
            <a:off x="6834264" y="4779957"/>
            <a:ext cx="2559948" cy="702394"/>
            <a:chOff x="6738841" y="3962832"/>
            <a:chExt cx="2591483" cy="601675"/>
          </a:xfrm>
        </p:grpSpPr>
        <p:sp>
          <p:nvSpPr>
            <p:cNvPr id="112" name="Rectangle 111"/>
            <p:cNvSpPr/>
            <p:nvPr/>
          </p:nvSpPr>
          <p:spPr>
            <a:xfrm>
              <a:off x="6738841" y="4015195"/>
              <a:ext cx="2457851" cy="51113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367"/>
              <a:endParaRPr lang="en-GB">
                <a:solidFill>
                  <a:srgbClr val="505050"/>
                </a:solidFill>
                <a:latin typeface="Segoe UI"/>
              </a:endParaRPr>
            </a:p>
          </p:txBody>
        </p:sp>
        <p:pic>
          <p:nvPicPr>
            <p:cNvPr id="114" name="Picture 113"/>
            <p:cNvPicPr>
              <a:picLocks noChangeAspect="1"/>
            </p:cNvPicPr>
            <p:nvPr/>
          </p:nvPicPr>
          <p:blipFill>
            <a:blip r:embed="rId8"/>
            <a:stretch>
              <a:fillRect/>
            </a:stretch>
          </p:blipFill>
          <p:spPr>
            <a:xfrm>
              <a:off x="6946200" y="4064053"/>
              <a:ext cx="588036" cy="426931"/>
            </a:xfrm>
            <a:prstGeom prst="rect">
              <a:avLst/>
            </a:prstGeom>
          </p:spPr>
        </p:pic>
        <p:sp>
          <p:nvSpPr>
            <p:cNvPr id="115" name="TextBox 114"/>
            <p:cNvSpPr txBox="1"/>
            <p:nvPr/>
          </p:nvSpPr>
          <p:spPr>
            <a:xfrm>
              <a:off x="7142854" y="3962832"/>
              <a:ext cx="2187470" cy="601675"/>
            </a:xfrm>
            <a:prstGeom prst="rect">
              <a:avLst/>
            </a:prstGeom>
            <a:noFill/>
          </p:spPr>
          <p:txBody>
            <a:bodyPr wrap="square" rtlCol="0">
              <a:spAutoFit/>
            </a:bodyPr>
            <a:lstStyle/>
            <a:p>
              <a:pPr algn="ctr" defTabSz="914367"/>
              <a:r>
                <a:rPr lang="en-US" sz="1400" b="1" dirty="0">
                  <a:solidFill>
                    <a:srgbClr val="505050"/>
                  </a:solidFill>
                  <a:latin typeface="Segoe UI"/>
                </a:rPr>
                <a:t>Azure SQL Data Warehouse </a:t>
              </a:r>
            </a:p>
            <a:p>
              <a:pPr algn="ctr" defTabSz="914367"/>
              <a:r>
                <a:rPr lang="en-US" sz="1176" b="1" dirty="0">
                  <a:solidFill>
                    <a:srgbClr val="505050"/>
                  </a:solidFill>
                  <a:latin typeface="Segoe UI"/>
                </a:rPr>
                <a:t>(Data Mart)</a:t>
              </a:r>
              <a:endParaRPr lang="en-GB" sz="1176" b="1" dirty="0">
                <a:solidFill>
                  <a:srgbClr val="505050"/>
                </a:solidFill>
                <a:latin typeface="Segoe UI"/>
              </a:endParaRPr>
            </a:p>
          </p:txBody>
        </p:sp>
      </p:grpSp>
      <p:sp>
        <p:nvSpPr>
          <p:cNvPr id="75" name="Left-Right Arrow 74"/>
          <p:cNvSpPr/>
          <p:nvPr/>
        </p:nvSpPr>
        <p:spPr>
          <a:xfrm>
            <a:off x="9615941" y="4634580"/>
            <a:ext cx="537014" cy="186470"/>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endParaRPr lang="en-GB">
              <a:solidFill>
                <a:srgbClr val="505050"/>
              </a:solidFill>
              <a:latin typeface="Segoe UI"/>
            </a:endParaRPr>
          </a:p>
        </p:txBody>
      </p:sp>
      <p:sp>
        <p:nvSpPr>
          <p:cNvPr id="76" name="Left-Right Arrow 75"/>
          <p:cNvSpPr/>
          <p:nvPr/>
        </p:nvSpPr>
        <p:spPr>
          <a:xfrm>
            <a:off x="9259673" y="4309937"/>
            <a:ext cx="261595" cy="170883"/>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endParaRPr lang="en-GB">
              <a:solidFill>
                <a:srgbClr val="505050"/>
              </a:solidFill>
              <a:latin typeface="Segoe UI"/>
            </a:endParaRPr>
          </a:p>
        </p:txBody>
      </p:sp>
      <p:sp>
        <p:nvSpPr>
          <p:cNvPr id="79" name="Rectangle 78"/>
          <p:cNvSpPr/>
          <p:nvPr/>
        </p:nvSpPr>
        <p:spPr>
          <a:xfrm>
            <a:off x="3907045" y="4111750"/>
            <a:ext cx="1908907" cy="7850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367"/>
            <a:endParaRPr lang="en-GB">
              <a:solidFill>
                <a:srgbClr val="505050"/>
              </a:solidFill>
              <a:latin typeface="Segoe UI"/>
            </a:endParaRPr>
          </a:p>
        </p:txBody>
      </p:sp>
      <p:sp>
        <p:nvSpPr>
          <p:cNvPr id="83" name="TextBox 82"/>
          <p:cNvSpPr txBox="1"/>
          <p:nvPr/>
        </p:nvSpPr>
        <p:spPr>
          <a:xfrm>
            <a:off x="4669333" y="4253666"/>
            <a:ext cx="1147846" cy="521358"/>
          </a:xfrm>
          <a:prstGeom prst="rect">
            <a:avLst/>
          </a:prstGeom>
          <a:noFill/>
        </p:spPr>
        <p:txBody>
          <a:bodyPr wrap="square" rtlCol="0">
            <a:spAutoFit/>
          </a:bodyPr>
          <a:lstStyle/>
          <a:p>
            <a:pPr algn="ctr" defTabSz="914367"/>
            <a:r>
              <a:rPr lang="en-US" sz="1400" b="1" dirty="0">
                <a:solidFill>
                  <a:srgbClr val="505050"/>
                </a:solidFill>
                <a:latin typeface="Segoe UI"/>
              </a:rPr>
              <a:t>Azure</a:t>
            </a:r>
          </a:p>
          <a:p>
            <a:pPr algn="ctr" defTabSz="914367"/>
            <a:r>
              <a:rPr lang="en-US" sz="1400" b="1" dirty="0">
                <a:solidFill>
                  <a:srgbClr val="505050"/>
                </a:solidFill>
                <a:latin typeface="Segoe UI"/>
              </a:rPr>
              <a:t>HDInsight</a:t>
            </a:r>
            <a:endParaRPr lang="en-GB" sz="1400" b="1" dirty="0">
              <a:solidFill>
                <a:srgbClr val="505050"/>
              </a:solidFill>
              <a:latin typeface="Segoe UI"/>
            </a:endParaRPr>
          </a:p>
        </p:txBody>
      </p:sp>
      <p:pic>
        <p:nvPicPr>
          <p:cNvPr id="84" name="Picture 83"/>
          <p:cNvPicPr>
            <a:picLocks noChangeAspect="1"/>
          </p:cNvPicPr>
          <p:nvPr/>
        </p:nvPicPr>
        <p:blipFill>
          <a:blip r:embed="rId11"/>
          <a:stretch>
            <a:fillRect/>
          </a:stretch>
        </p:blipFill>
        <p:spPr>
          <a:xfrm>
            <a:off x="3969647" y="4152113"/>
            <a:ext cx="716875" cy="716875"/>
          </a:xfrm>
          <a:prstGeom prst="rect">
            <a:avLst/>
          </a:prstGeom>
        </p:spPr>
      </p:pic>
      <p:sp>
        <p:nvSpPr>
          <p:cNvPr id="85" name="Up-Down Arrow 84"/>
          <p:cNvSpPr/>
          <p:nvPr/>
        </p:nvSpPr>
        <p:spPr>
          <a:xfrm>
            <a:off x="4753049" y="4909352"/>
            <a:ext cx="266464" cy="1192574"/>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endParaRPr lang="en-GB">
              <a:solidFill>
                <a:srgbClr val="505050"/>
              </a:solidFill>
              <a:latin typeface="Segoe UI"/>
            </a:endParaRPr>
          </a:p>
        </p:txBody>
      </p:sp>
      <p:sp>
        <p:nvSpPr>
          <p:cNvPr id="86" name="Up-Down Arrow 85"/>
          <p:cNvSpPr/>
          <p:nvPr/>
        </p:nvSpPr>
        <p:spPr>
          <a:xfrm>
            <a:off x="4772505" y="2998201"/>
            <a:ext cx="224246" cy="1113548"/>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endParaRPr lang="en-GB">
              <a:solidFill>
                <a:srgbClr val="505050"/>
              </a:solidFill>
              <a:latin typeface="Segoe UI"/>
            </a:endParaRPr>
          </a:p>
        </p:txBody>
      </p:sp>
    </p:spTree>
    <p:extLst>
      <p:ext uri="{BB962C8B-B14F-4D97-AF65-F5344CB8AC3E}">
        <p14:creationId xmlns:p14="http://schemas.microsoft.com/office/powerpoint/2010/main" val="79757975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Architecture</a:t>
            </a:r>
            <a:endParaRPr lang="en-US" dirty="0">
              <a:solidFill>
                <a:schemeClr val="bg1"/>
              </a:solidFill>
            </a:endParaRPr>
          </a:p>
        </p:txBody>
      </p:sp>
      <p:grpSp>
        <p:nvGrpSpPr>
          <p:cNvPr id="64" name="Group 63"/>
          <p:cNvGrpSpPr/>
          <p:nvPr/>
        </p:nvGrpSpPr>
        <p:grpSpPr>
          <a:xfrm>
            <a:off x="717451" y="1187938"/>
            <a:ext cx="10760143" cy="5363352"/>
            <a:chOff x="731837" y="1211262"/>
            <a:chExt cx="10975907" cy="5470898"/>
          </a:xfrm>
        </p:grpSpPr>
        <p:sp>
          <p:nvSpPr>
            <p:cNvPr id="50" name="Rectangle 49"/>
            <p:cNvSpPr/>
            <p:nvPr/>
          </p:nvSpPr>
          <p:spPr>
            <a:xfrm>
              <a:off x="2521773" y="4721661"/>
              <a:ext cx="9174039" cy="1932637"/>
            </a:xfrm>
            <a:prstGeom prst="rect">
              <a:avLst/>
            </a:pr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2114">
                <a:solidFill>
                  <a:srgbClr val="505050"/>
                </a:solidFill>
                <a:latin typeface="Segoe UI"/>
              </a:endParaRPr>
            </a:p>
          </p:txBody>
        </p:sp>
        <p:sp>
          <p:nvSpPr>
            <p:cNvPr id="4" name="Rectangle 3"/>
            <p:cNvSpPr/>
            <p:nvPr/>
          </p:nvSpPr>
          <p:spPr>
            <a:xfrm>
              <a:off x="2517178" y="1212295"/>
              <a:ext cx="9174039" cy="3509390"/>
            </a:xfrm>
            <a:prstGeom prst="rect">
              <a:avLst/>
            </a:prstGeom>
            <a:solidFill>
              <a:srgbClr val="FFCCC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2114">
                <a:solidFill>
                  <a:srgbClr val="505050"/>
                </a:solidFill>
                <a:latin typeface="Segoe UI"/>
              </a:endParaRPr>
            </a:p>
          </p:txBody>
        </p:sp>
        <p:sp>
          <p:nvSpPr>
            <p:cNvPr id="5" name="Rectangle 4"/>
            <p:cNvSpPr/>
            <p:nvPr/>
          </p:nvSpPr>
          <p:spPr>
            <a:xfrm>
              <a:off x="850571" y="1211262"/>
              <a:ext cx="1667481" cy="5443036"/>
            </a:xfrm>
            <a:prstGeom prst="rect">
              <a:avLst/>
            </a:prstGeom>
            <a:solidFill>
              <a:srgbClr val="C5E0B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2114">
                <a:solidFill>
                  <a:srgbClr val="505050"/>
                </a:solidFill>
                <a:latin typeface="Segoe UI"/>
              </a:endParaRPr>
            </a:p>
          </p:txBody>
        </p:sp>
        <p:cxnSp>
          <p:nvCxnSpPr>
            <p:cNvPr id="6" name="Straight Connector 5"/>
            <p:cNvCxnSpPr/>
            <p:nvPr/>
          </p:nvCxnSpPr>
          <p:spPr>
            <a:xfrm flipH="1">
              <a:off x="2507169" y="1223054"/>
              <a:ext cx="1" cy="5431244"/>
            </a:xfrm>
            <a:prstGeom prst="line">
              <a:avLst/>
            </a:prstGeom>
            <a:ln>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1837" y="3023884"/>
              <a:ext cx="1816014" cy="778178"/>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153" dirty="0">
                  <a:solidFill>
                    <a:srgbClr val="505050"/>
                  </a:solidFill>
                  <a:latin typeface="Segoe UI"/>
                </a:rPr>
                <a:t>Energy </a:t>
              </a:r>
              <a:r>
                <a:rPr lang="en-US" sz="1153" dirty="0">
                  <a:solidFill>
                    <a:srgbClr val="505050"/>
                  </a:solidFill>
                  <a:latin typeface="Segoe UI"/>
                </a:rPr>
                <a:t>Consumption </a:t>
              </a:r>
              <a:r>
                <a:rPr lang="en-US" sz="1153" dirty="0">
                  <a:solidFill>
                    <a:srgbClr val="505050"/>
                  </a:solidFill>
                  <a:latin typeface="Segoe UI"/>
                </a:rPr>
                <a:t>Data &amp; Weather Data </a:t>
              </a:r>
              <a:r>
                <a:rPr lang="en-US" sz="1153" dirty="0">
                  <a:solidFill>
                    <a:srgbClr val="505050"/>
                  </a:solidFill>
                  <a:latin typeface="Segoe UI"/>
                </a:rPr>
                <a:t>(Public Source)</a:t>
              </a:r>
            </a:p>
          </p:txBody>
        </p:sp>
        <p:sp>
          <p:nvSpPr>
            <p:cNvPr id="8" name="TextBox 7"/>
            <p:cNvSpPr txBox="1"/>
            <p:nvPr/>
          </p:nvSpPr>
          <p:spPr>
            <a:xfrm>
              <a:off x="5297512" y="1392613"/>
              <a:ext cx="1511803" cy="778252"/>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153" b="1" dirty="0">
                  <a:solidFill>
                    <a:srgbClr val="505050"/>
                  </a:solidFill>
                  <a:latin typeface="Segoe UI"/>
                </a:rPr>
                <a:t>Event Hub </a:t>
              </a:r>
              <a:r>
                <a:rPr lang="en-US" sz="1153" dirty="0">
                  <a:solidFill>
                    <a:srgbClr val="505050"/>
                  </a:solidFill>
                  <a:latin typeface="Segoe UI"/>
                </a:rPr>
                <a:t>Stores Streaming Data</a:t>
              </a:r>
            </a:p>
          </p:txBody>
        </p:sp>
        <p:sp>
          <p:nvSpPr>
            <p:cNvPr id="9" name="TextBox 8"/>
            <p:cNvSpPr txBox="1"/>
            <p:nvPr/>
          </p:nvSpPr>
          <p:spPr>
            <a:xfrm>
              <a:off x="7391545" y="1357782"/>
              <a:ext cx="2009199" cy="778252"/>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153" b="1" dirty="0">
                  <a:solidFill>
                    <a:srgbClr val="505050"/>
                  </a:solidFill>
                  <a:latin typeface="Segoe UI"/>
                </a:rPr>
                <a:t>Stream Analytics </a:t>
              </a:r>
              <a:r>
                <a:rPr lang="en-US" sz="1153" dirty="0">
                  <a:solidFill>
                    <a:srgbClr val="505050"/>
                  </a:solidFill>
                  <a:latin typeface="Segoe UI"/>
                </a:rPr>
                <a:t>processes events as they arrive in the EventHub</a:t>
              </a:r>
            </a:p>
          </p:txBody>
        </p:sp>
        <p:sp>
          <p:nvSpPr>
            <p:cNvPr id="10" name="TextBox 9"/>
            <p:cNvSpPr txBox="1"/>
            <p:nvPr/>
          </p:nvSpPr>
          <p:spPr>
            <a:xfrm>
              <a:off x="9540897" y="5651218"/>
              <a:ext cx="1590253" cy="778252"/>
            </a:xfrm>
            <a:prstGeom prst="rect">
              <a:avLst/>
            </a:prstGeom>
            <a:noFill/>
          </p:spPr>
          <p:txBody>
            <a:bodyPr wrap="square" lIns="175715" tIns="140572" rIns="175715" bIns="140572" rtlCol="0">
              <a:spAutoFit/>
            </a:bodyPr>
            <a:lstStyle/>
            <a:p>
              <a:pPr algn="ctr" defTabSz="914367">
                <a:lnSpc>
                  <a:spcPct val="90000"/>
                </a:lnSpc>
                <a:defRPr/>
              </a:pPr>
              <a:r>
                <a:rPr lang="en-US" sz="1153" b="1" dirty="0">
                  <a:solidFill>
                    <a:srgbClr val="505050"/>
                  </a:solidFill>
                  <a:latin typeface="Segoe UI"/>
                </a:rPr>
                <a:t>AML Model      </a:t>
              </a:r>
              <a:r>
                <a:rPr lang="en-US" sz="1153" dirty="0">
                  <a:solidFill>
                    <a:srgbClr val="505050"/>
                  </a:solidFill>
                  <a:latin typeface="Segoe UI"/>
                </a:rPr>
                <a:t>Web Service </a:t>
              </a:r>
            </a:p>
            <a:p>
              <a:pPr algn="ctr" defTabSz="914367">
                <a:lnSpc>
                  <a:spcPct val="90000"/>
                </a:lnSpc>
                <a:defRPr/>
              </a:pPr>
              <a:r>
                <a:rPr lang="en-US" sz="1153" b="1" dirty="0">
                  <a:solidFill>
                    <a:srgbClr val="505050"/>
                  </a:solidFill>
                  <a:latin typeface="Segoe UI"/>
                </a:rPr>
                <a:t>   BES</a:t>
              </a:r>
              <a:r>
                <a:rPr lang="en-US" sz="1153" dirty="0">
                  <a:solidFill>
                    <a:srgbClr val="505050"/>
                  </a:solidFill>
                  <a:latin typeface="Segoe UI"/>
                </a:rPr>
                <a:t> endpoint</a:t>
              </a:r>
            </a:p>
          </p:txBody>
        </p:sp>
        <p:cxnSp>
          <p:nvCxnSpPr>
            <p:cNvPr id="11" name="Straight Arrow Connector 10"/>
            <p:cNvCxnSpPr>
              <a:stCxn id="19" idx="3"/>
              <a:endCxn id="23" idx="1"/>
            </p:cNvCxnSpPr>
            <p:nvPr/>
          </p:nvCxnSpPr>
          <p:spPr>
            <a:xfrm flipV="1">
              <a:off x="6500149" y="2477686"/>
              <a:ext cx="1460008" cy="429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26" idx="1"/>
            </p:cNvCxnSpPr>
            <p:nvPr/>
          </p:nvCxnSpPr>
          <p:spPr>
            <a:xfrm>
              <a:off x="2271239" y="2477686"/>
              <a:ext cx="1208829" cy="0"/>
            </a:xfrm>
            <a:prstGeom prst="straightConnector1">
              <a:avLst/>
            </a:prstGeom>
            <a:ln w="19050">
              <a:solidFill>
                <a:schemeClr val="tx1">
                  <a:lumMod val="50000"/>
                </a:schemeClr>
              </a:solidFill>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718289" y="3691479"/>
              <a:ext cx="1352307" cy="615361"/>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153" b="1" dirty="0">
                  <a:solidFill>
                    <a:srgbClr val="505050"/>
                  </a:solidFill>
                  <a:latin typeface="Segoe UI"/>
                </a:rPr>
                <a:t>Power </a:t>
              </a:r>
              <a:r>
                <a:rPr lang="en-US" sz="1153" b="1" dirty="0">
                  <a:solidFill>
                    <a:srgbClr val="505050"/>
                  </a:solidFill>
                  <a:latin typeface="Segoe UI"/>
                </a:rPr>
                <a:t>BI                   </a:t>
              </a:r>
              <a:r>
                <a:rPr lang="en-US" sz="1153" dirty="0">
                  <a:solidFill>
                    <a:srgbClr val="505050"/>
                  </a:solidFill>
                  <a:latin typeface="Segoe UI"/>
                </a:rPr>
                <a:t>Dashboard</a:t>
              </a:r>
            </a:p>
          </p:txBody>
        </p:sp>
        <p:sp>
          <p:nvSpPr>
            <p:cNvPr id="14" name="TextBox 13"/>
            <p:cNvSpPr txBox="1"/>
            <p:nvPr/>
          </p:nvSpPr>
          <p:spPr>
            <a:xfrm>
              <a:off x="6469840" y="2125662"/>
              <a:ext cx="1470849" cy="853663"/>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153" dirty="0">
                  <a:solidFill>
                    <a:srgbClr val="505050"/>
                  </a:solidFill>
                  <a:latin typeface="Segoe UI"/>
                </a:rPr>
                <a:t>Data for </a:t>
              </a:r>
            </a:p>
            <a:p>
              <a:pPr algn="ctr" defTabSz="914367">
                <a:lnSpc>
                  <a:spcPct val="90000"/>
                </a:lnSpc>
                <a:spcAft>
                  <a:spcPts val="576"/>
                </a:spcAft>
                <a:defRPr/>
              </a:pPr>
              <a:r>
                <a:rPr lang="en-US" sz="1153" dirty="0">
                  <a:solidFill>
                    <a:srgbClr val="505050"/>
                  </a:solidFill>
                  <a:latin typeface="Segoe UI"/>
                </a:rPr>
                <a:t>Real-time Processing</a:t>
              </a:r>
            </a:p>
          </p:txBody>
        </p:sp>
        <p:sp>
          <p:nvSpPr>
            <p:cNvPr id="15" name="TextBox 14"/>
            <p:cNvSpPr txBox="1"/>
            <p:nvPr/>
          </p:nvSpPr>
          <p:spPr>
            <a:xfrm>
              <a:off x="4304769" y="2145032"/>
              <a:ext cx="1275661" cy="690773"/>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153" dirty="0">
                  <a:solidFill>
                    <a:srgbClr val="505050"/>
                  </a:solidFill>
                  <a:latin typeface="Segoe UI"/>
                </a:rPr>
                <a:t>Data Stream</a:t>
              </a:r>
            </a:p>
            <a:p>
              <a:pPr algn="ctr" defTabSz="914367">
                <a:lnSpc>
                  <a:spcPct val="90000"/>
                </a:lnSpc>
                <a:spcAft>
                  <a:spcPts val="576"/>
                </a:spcAft>
                <a:defRPr/>
              </a:pPr>
              <a:r>
                <a:rPr lang="en-US" sz="1153" dirty="0">
                  <a:solidFill>
                    <a:srgbClr val="505050"/>
                  </a:solidFill>
                  <a:latin typeface="Segoe UI"/>
                </a:rPr>
                <a:t> Job</a:t>
              </a:r>
            </a:p>
          </p:txBody>
        </p:sp>
        <p:sp>
          <p:nvSpPr>
            <p:cNvPr id="16" name="TextBox 15"/>
            <p:cNvSpPr txBox="1"/>
            <p:nvPr/>
          </p:nvSpPr>
          <p:spPr>
            <a:xfrm>
              <a:off x="6042514" y="3643989"/>
              <a:ext cx="1729751" cy="690773"/>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153" dirty="0">
                  <a:solidFill>
                    <a:srgbClr val="505050"/>
                  </a:solidFill>
                  <a:latin typeface="Segoe UI"/>
                </a:rPr>
                <a:t>Hourly Prediction</a:t>
              </a:r>
            </a:p>
            <a:p>
              <a:pPr algn="ctr" defTabSz="914367">
                <a:lnSpc>
                  <a:spcPct val="90000"/>
                </a:lnSpc>
                <a:spcAft>
                  <a:spcPts val="576"/>
                </a:spcAft>
                <a:defRPr/>
              </a:pPr>
              <a:r>
                <a:rPr lang="en-US" sz="1153" dirty="0">
                  <a:solidFill>
                    <a:srgbClr val="505050"/>
                  </a:solidFill>
                  <a:latin typeface="Segoe UI"/>
                </a:rPr>
                <a:t> Updates</a:t>
              </a:r>
            </a:p>
          </p:txBody>
        </p:sp>
        <p:sp>
          <p:nvSpPr>
            <p:cNvPr id="17" name="TextBox 16"/>
            <p:cNvSpPr txBox="1"/>
            <p:nvPr/>
          </p:nvSpPr>
          <p:spPr>
            <a:xfrm>
              <a:off x="937208" y="6202540"/>
              <a:ext cx="1514606" cy="479620"/>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345" b="1" dirty="0">
                  <a:solidFill>
                    <a:srgbClr val="505050"/>
                  </a:solidFill>
                  <a:latin typeface="Segoe UI"/>
                </a:rPr>
                <a:t>External Data</a:t>
              </a:r>
            </a:p>
          </p:txBody>
        </p:sp>
        <p:sp>
          <p:nvSpPr>
            <p:cNvPr id="18" name="TextBox 17"/>
            <p:cNvSpPr txBox="1"/>
            <p:nvPr/>
          </p:nvSpPr>
          <p:spPr>
            <a:xfrm>
              <a:off x="2492639" y="6201175"/>
              <a:ext cx="1628698" cy="479620"/>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345" b="1" dirty="0">
                  <a:solidFill>
                    <a:srgbClr val="505050"/>
                  </a:solidFill>
                  <a:latin typeface="Segoe UI"/>
                </a:rPr>
                <a:t>Azure Services</a:t>
              </a:r>
            </a:p>
          </p:txBody>
        </p:sp>
        <p:pic>
          <p:nvPicPr>
            <p:cNvPr id="19" name="Picture 18"/>
            <p:cNvPicPr>
              <a:picLocks noChangeAspect="1"/>
            </p:cNvPicPr>
            <p:nvPr/>
          </p:nvPicPr>
          <p:blipFill>
            <a:blip r:embed="rId3"/>
            <a:stretch>
              <a:fillRect/>
            </a:stretch>
          </p:blipFill>
          <p:spPr>
            <a:xfrm>
              <a:off x="5618577" y="2051065"/>
              <a:ext cx="881573" cy="861837"/>
            </a:xfrm>
            <a:prstGeom prst="rect">
              <a:avLst/>
            </a:prstGeom>
          </p:spPr>
        </p:pic>
        <p:grpSp>
          <p:nvGrpSpPr>
            <p:cNvPr id="20" name="Group 19"/>
            <p:cNvGrpSpPr/>
            <p:nvPr/>
          </p:nvGrpSpPr>
          <p:grpSpPr>
            <a:xfrm>
              <a:off x="9900315" y="4868395"/>
              <a:ext cx="859833" cy="848176"/>
              <a:chOff x="8407290" y="4675928"/>
              <a:chExt cx="599993" cy="591859"/>
            </a:xfrm>
          </p:grpSpPr>
          <p:sp>
            <p:nvSpPr>
              <p:cNvPr id="21" name="Rectangle 20"/>
              <p:cNvSpPr/>
              <p:nvPr/>
            </p:nvSpPr>
            <p:spPr bwMode="auto">
              <a:xfrm>
                <a:off x="8407290" y="4675928"/>
                <a:ext cx="599993" cy="591859"/>
              </a:xfrm>
              <a:prstGeom prst="rect">
                <a:avLst/>
              </a:prstGeom>
              <a:solidFill>
                <a:srgbClr val="7030A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2" fontAlgn="base">
                  <a:lnSpc>
                    <a:spcPct val="90000"/>
                  </a:lnSpc>
                  <a:spcBef>
                    <a:spcPct val="0"/>
                  </a:spcBef>
                  <a:spcAft>
                    <a:spcPct val="0"/>
                  </a:spcAft>
                  <a:defRPr/>
                </a:pPr>
                <a:endParaRPr lang="en-US" sz="1153" dirty="0">
                  <a:solidFill>
                    <a:srgbClr val="505050"/>
                  </a:solidFill>
                  <a:latin typeface="Segoe UI"/>
                  <a:ea typeface="Segoe UI" pitchFamily="34" charset="0"/>
                  <a:cs typeface="Segoe UI" pitchFamily="34" charset="0"/>
                </a:endParaRPr>
              </a:p>
            </p:txBody>
          </p:sp>
          <p:pic>
            <p:nvPicPr>
              <p:cNvPr id="22" name="Picture 21"/>
              <p:cNvPicPr>
                <a:picLocks noChangeAspect="1"/>
              </p:cNvPicPr>
              <p:nvPr/>
            </p:nvPicPr>
            <p:blipFill>
              <a:blip r:embed="rId4"/>
              <a:stretch>
                <a:fillRect/>
              </a:stretch>
            </p:blipFill>
            <p:spPr>
              <a:xfrm>
                <a:off x="8468070" y="4741012"/>
                <a:ext cx="457374" cy="461689"/>
              </a:xfrm>
              <a:prstGeom prst="rect">
                <a:avLst/>
              </a:prstGeom>
            </p:spPr>
          </p:pic>
        </p:grpSp>
        <p:pic>
          <p:nvPicPr>
            <p:cNvPr id="23" name="Picture 22"/>
            <p:cNvPicPr>
              <a:picLocks noChangeAspect="1"/>
            </p:cNvPicPr>
            <p:nvPr/>
          </p:nvPicPr>
          <p:blipFill>
            <a:blip r:embed="rId5"/>
            <a:stretch>
              <a:fillRect/>
            </a:stretch>
          </p:blipFill>
          <p:spPr>
            <a:xfrm>
              <a:off x="7960158" y="2051526"/>
              <a:ext cx="864032" cy="852320"/>
            </a:xfrm>
            <a:prstGeom prst="rect">
              <a:avLst/>
            </a:prstGeom>
          </p:spPr>
        </p:pic>
        <p:sp>
          <p:nvSpPr>
            <p:cNvPr id="24" name="TextBox 23"/>
            <p:cNvSpPr txBox="1"/>
            <p:nvPr/>
          </p:nvSpPr>
          <p:spPr>
            <a:xfrm>
              <a:off x="3851907" y="4969365"/>
              <a:ext cx="1792291" cy="692257"/>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153" dirty="0">
                  <a:solidFill>
                    <a:srgbClr val="505050"/>
                  </a:solidFill>
                  <a:latin typeface="Segoe UI"/>
                </a:rPr>
                <a:t>Send </a:t>
              </a:r>
              <a:r>
                <a:rPr lang="en-US" sz="1153" dirty="0">
                  <a:solidFill>
                    <a:srgbClr val="505050"/>
                  </a:solidFill>
                  <a:latin typeface="Segoe UI"/>
                </a:rPr>
                <a:t>to Azure SQL</a:t>
              </a:r>
            </a:p>
            <a:p>
              <a:pPr algn="ctr" defTabSz="914367">
                <a:lnSpc>
                  <a:spcPct val="90000"/>
                </a:lnSpc>
                <a:spcAft>
                  <a:spcPts val="576"/>
                </a:spcAft>
                <a:defRPr/>
              </a:pPr>
              <a:r>
                <a:rPr lang="en-US" sz="1153" dirty="0">
                  <a:solidFill>
                    <a:srgbClr val="505050"/>
                  </a:solidFill>
                  <a:latin typeface="Segoe UI"/>
                </a:rPr>
                <a:t> for batch predictions</a:t>
              </a:r>
            </a:p>
          </p:txBody>
        </p:sp>
        <p:pic>
          <p:nvPicPr>
            <p:cNvPr id="26" name="Picture 25"/>
            <p:cNvPicPr>
              <a:picLocks noChangeAspect="1"/>
            </p:cNvPicPr>
            <p:nvPr/>
          </p:nvPicPr>
          <p:blipFill>
            <a:blip r:embed="rId6">
              <a:clrChange>
                <a:clrFrom>
                  <a:srgbClr val="FFFFFF"/>
                </a:clrFrom>
                <a:clrTo>
                  <a:srgbClr val="FFFFFF">
                    <a:alpha val="0"/>
                  </a:srgbClr>
                </a:clrTo>
              </a:clrChange>
            </a:blip>
            <a:stretch>
              <a:fillRect/>
            </a:stretch>
          </p:blipFill>
          <p:spPr>
            <a:xfrm>
              <a:off x="3480068" y="2044746"/>
              <a:ext cx="883753" cy="8658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441" y="1912269"/>
              <a:ext cx="1217797" cy="738797"/>
            </a:xfrm>
            <a:prstGeom prst="rect">
              <a:avLst/>
            </a:prstGeom>
          </p:spPr>
        </p:pic>
        <p:sp>
          <p:nvSpPr>
            <p:cNvPr id="28" name="TextBox 27"/>
            <p:cNvSpPr txBox="1"/>
            <p:nvPr/>
          </p:nvSpPr>
          <p:spPr>
            <a:xfrm>
              <a:off x="2347895" y="2125662"/>
              <a:ext cx="1226759" cy="452448"/>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153" dirty="0">
                  <a:solidFill>
                    <a:srgbClr val="505050"/>
                  </a:solidFill>
                  <a:latin typeface="Segoe UI"/>
                </a:rPr>
                <a:t>Get Data</a:t>
              </a:r>
              <a:endParaRPr lang="en-US" sz="1153" dirty="0">
                <a:solidFill>
                  <a:srgbClr val="505050"/>
                </a:solidFill>
                <a:latin typeface="Segoe UI"/>
              </a:endParaRPr>
            </a:p>
          </p:txBody>
        </p:sp>
        <p:sp>
          <p:nvSpPr>
            <p:cNvPr id="29" name="TextBox 28"/>
            <p:cNvSpPr txBox="1"/>
            <p:nvPr/>
          </p:nvSpPr>
          <p:spPr>
            <a:xfrm>
              <a:off x="3001512" y="1361097"/>
              <a:ext cx="1928604" cy="832547"/>
            </a:xfrm>
            <a:prstGeom prst="rect">
              <a:avLst/>
            </a:prstGeom>
            <a:noFill/>
          </p:spPr>
          <p:txBody>
            <a:bodyPr wrap="square" lIns="175715" tIns="140572" rIns="175715" bIns="140572" rtlCol="0">
              <a:spAutoFit/>
            </a:bodyPr>
            <a:lstStyle/>
            <a:p>
              <a:pPr algn="ctr" defTabSz="914367">
                <a:defRPr/>
              </a:pPr>
              <a:r>
                <a:rPr lang="en-US" sz="1153" b="1" dirty="0">
                  <a:solidFill>
                    <a:srgbClr val="505050"/>
                  </a:solidFill>
                  <a:latin typeface="Segoe UI"/>
                </a:rPr>
                <a:t>Azure WebJob </a:t>
              </a:r>
            </a:p>
            <a:p>
              <a:pPr algn="ctr" defTabSz="914367">
                <a:defRPr/>
              </a:pPr>
              <a:r>
                <a:rPr lang="en-US" sz="1153" dirty="0">
                  <a:solidFill>
                    <a:srgbClr val="505050"/>
                  </a:solidFill>
                  <a:latin typeface="Segoe UI"/>
                </a:rPr>
                <a:t>Runs jobs to </a:t>
              </a:r>
              <a:r>
                <a:rPr lang="en-US" sz="1153" dirty="0">
                  <a:solidFill>
                    <a:srgbClr val="505050"/>
                  </a:solidFill>
                  <a:latin typeface="Segoe UI"/>
                </a:rPr>
                <a:t>get </a:t>
              </a:r>
              <a:r>
                <a:rPr lang="en-US" sz="1153" dirty="0">
                  <a:solidFill>
                    <a:srgbClr val="505050"/>
                  </a:solidFill>
                  <a:latin typeface="Segoe UI"/>
                </a:rPr>
                <a:t>data from public source</a:t>
              </a:r>
            </a:p>
          </p:txBody>
        </p:sp>
        <p:pic>
          <p:nvPicPr>
            <p:cNvPr id="30" name="Picture 29"/>
            <p:cNvPicPr>
              <a:picLocks noChangeAspect="1"/>
            </p:cNvPicPr>
            <p:nvPr/>
          </p:nvPicPr>
          <p:blipFill>
            <a:blip r:embed="rId8"/>
            <a:stretch>
              <a:fillRect/>
            </a:stretch>
          </p:blipFill>
          <p:spPr>
            <a:xfrm>
              <a:off x="5627190" y="4873902"/>
              <a:ext cx="875419" cy="855147"/>
            </a:xfrm>
            <a:prstGeom prst="rect">
              <a:avLst/>
            </a:prstGeom>
          </p:spPr>
        </p:pic>
        <p:grpSp>
          <p:nvGrpSpPr>
            <p:cNvPr id="31" name="Group 30"/>
            <p:cNvGrpSpPr/>
            <p:nvPr/>
          </p:nvGrpSpPr>
          <p:grpSpPr>
            <a:xfrm>
              <a:off x="7926453" y="4868395"/>
              <a:ext cx="899596" cy="855665"/>
              <a:chOff x="7016178" y="4725793"/>
              <a:chExt cx="582051" cy="553627"/>
            </a:xfrm>
          </p:grpSpPr>
          <p:sp>
            <p:nvSpPr>
              <p:cNvPr id="32" name="Rectangle 31"/>
              <p:cNvSpPr/>
              <p:nvPr/>
            </p:nvSpPr>
            <p:spPr bwMode="auto">
              <a:xfrm>
                <a:off x="7016178" y="4725793"/>
                <a:ext cx="575598" cy="553627"/>
              </a:xfrm>
              <a:prstGeom prst="rect">
                <a:avLst/>
              </a:prstGeom>
              <a:solidFill>
                <a:srgbClr val="0924C7"/>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2" fontAlgn="base">
                  <a:lnSpc>
                    <a:spcPct val="90000"/>
                  </a:lnSpc>
                  <a:spcBef>
                    <a:spcPct val="0"/>
                  </a:spcBef>
                  <a:spcAft>
                    <a:spcPct val="0"/>
                  </a:spcAft>
                  <a:defRPr/>
                </a:pPr>
                <a:endParaRPr lang="en-US" sz="1153" dirty="0">
                  <a:solidFill>
                    <a:srgbClr val="505050"/>
                  </a:solidFill>
                  <a:latin typeface="Segoe UI"/>
                  <a:ea typeface="Segoe UI" pitchFamily="34" charset="0"/>
                  <a:cs typeface="Segoe UI" pitchFamily="34" charset="0"/>
                </a:endParaRPr>
              </a:p>
            </p:txBody>
          </p:sp>
          <p:pic>
            <p:nvPicPr>
              <p:cNvPr id="33" name="Picture 32"/>
              <p:cNvPicPr>
                <a:picLocks noChangeAspect="1"/>
              </p:cNvPicPr>
              <p:nvPr/>
            </p:nvPicPr>
            <p:blipFill>
              <a:blip r:embed="rId9"/>
              <a:stretch>
                <a:fillRect/>
              </a:stretch>
            </p:blipFill>
            <p:spPr>
              <a:xfrm>
                <a:off x="7030630" y="4751205"/>
                <a:ext cx="567599" cy="526775"/>
              </a:xfrm>
              <a:prstGeom prst="rect">
                <a:avLst/>
              </a:prstGeom>
            </p:spPr>
          </p:pic>
        </p:grpSp>
        <p:cxnSp>
          <p:nvCxnSpPr>
            <p:cNvPr id="34" name="Straight Arrow Connector 33"/>
            <p:cNvCxnSpPr>
              <a:stCxn id="26" idx="3"/>
              <a:endCxn id="19" idx="1"/>
            </p:cNvCxnSpPr>
            <p:nvPr/>
          </p:nvCxnSpPr>
          <p:spPr>
            <a:xfrm>
              <a:off x="4363821" y="2477686"/>
              <a:ext cx="1254755" cy="429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2"/>
              <a:endCxn id="51" idx="0"/>
            </p:cNvCxnSpPr>
            <p:nvPr/>
          </p:nvCxnSpPr>
          <p:spPr>
            <a:xfrm>
              <a:off x="8392174" y="2903846"/>
              <a:ext cx="8986" cy="64294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0" idx="3"/>
              <a:endCxn id="32" idx="1"/>
            </p:cNvCxnSpPr>
            <p:nvPr/>
          </p:nvCxnSpPr>
          <p:spPr>
            <a:xfrm flipV="1">
              <a:off x="6502610" y="5296228"/>
              <a:ext cx="1423844" cy="5248"/>
            </a:xfrm>
            <a:prstGeom prst="straightConnector1">
              <a:avLst/>
            </a:prstGeom>
            <a:ln w="19050">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3"/>
              <a:endCxn id="21" idx="1"/>
            </p:cNvCxnSpPr>
            <p:nvPr/>
          </p:nvCxnSpPr>
          <p:spPr>
            <a:xfrm flipV="1">
              <a:off x="8816076" y="5292483"/>
              <a:ext cx="1084239" cy="3744"/>
            </a:xfrm>
            <a:prstGeom prst="straightConnector1">
              <a:avLst/>
            </a:prstGeom>
            <a:ln w="19050">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6" idx="2"/>
              <a:endCxn id="30" idx="1"/>
            </p:cNvCxnSpPr>
            <p:nvPr/>
          </p:nvCxnSpPr>
          <p:spPr>
            <a:xfrm rot="16200000" flipH="1">
              <a:off x="3579143" y="3253428"/>
              <a:ext cx="2390850" cy="1705245"/>
            </a:xfrm>
            <a:prstGeom prst="bentConnector2">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30" idx="0"/>
              <a:endCxn id="51" idx="1"/>
            </p:cNvCxnSpPr>
            <p:nvPr/>
          </p:nvCxnSpPr>
          <p:spPr>
            <a:xfrm rot="5400000" flipH="1" flipV="1">
              <a:off x="6569473" y="3494587"/>
              <a:ext cx="874743" cy="1883889"/>
            </a:xfrm>
            <a:prstGeom prst="bentConnector2">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922837" y="5667162"/>
              <a:ext cx="2354598" cy="778178"/>
            </a:xfrm>
            <a:prstGeom prst="rect">
              <a:avLst/>
            </a:prstGeom>
            <a:noFill/>
          </p:spPr>
          <p:txBody>
            <a:bodyPr wrap="square" lIns="175715" tIns="140572" rIns="175715" bIns="140572" rtlCol="0">
              <a:spAutoFit/>
            </a:bodyPr>
            <a:lstStyle/>
            <a:p>
              <a:pPr algn="ctr" defTabSz="914367">
                <a:lnSpc>
                  <a:spcPct val="90000"/>
                </a:lnSpc>
                <a:defRPr/>
              </a:pPr>
              <a:r>
                <a:rPr lang="en-US" sz="1153" b="1" dirty="0">
                  <a:solidFill>
                    <a:srgbClr val="505050"/>
                  </a:solidFill>
                  <a:latin typeface="Segoe UI"/>
                </a:rPr>
                <a:t>Azure SQL</a:t>
              </a:r>
            </a:p>
            <a:p>
              <a:pPr algn="ctr" defTabSz="914367">
                <a:lnSpc>
                  <a:spcPct val="90000"/>
                </a:lnSpc>
                <a:defRPr/>
              </a:pPr>
              <a:r>
                <a:rPr lang="en-US" sz="1153" dirty="0">
                  <a:solidFill>
                    <a:srgbClr val="505050"/>
                  </a:solidFill>
                  <a:latin typeface="Segoe UI"/>
                </a:rPr>
                <a:t>Contains Historical Energy Consumption </a:t>
              </a:r>
              <a:r>
                <a:rPr lang="en-US" sz="1153" dirty="0">
                  <a:solidFill>
                    <a:srgbClr val="505050"/>
                  </a:solidFill>
                  <a:latin typeface="Segoe UI"/>
                </a:rPr>
                <a:t>&amp; Weather Data</a:t>
              </a:r>
              <a:endParaRPr lang="en-US" sz="1153" dirty="0">
                <a:solidFill>
                  <a:srgbClr val="505050"/>
                </a:solidFill>
                <a:latin typeface="Segoe UI"/>
              </a:endParaRPr>
            </a:p>
          </p:txBody>
        </p:sp>
        <p:sp>
          <p:nvSpPr>
            <p:cNvPr id="41" name="TextBox 40"/>
            <p:cNvSpPr txBox="1"/>
            <p:nvPr/>
          </p:nvSpPr>
          <p:spPr>
            <a:xfrm>
              <a:off x="8383647" y="3016477"/>
              <a:ext cx="958790" cy="452472"/>
            </a:xfrm>
            <a:prstGeom prst="rect">
              <a:avLst/>
            </a:prstGeom>
            <a:noFill/>
          </p:spPr>
          <p:txBody>
            <a:bodyPr wrap="square" rtlCol="0">
              <a:spAutoFit/>
            </a:bodyPr>
            <a:lstStyle/>
            <a:p>
              <a:pPr defTabSz="914367">
                <a:defRPr/>
              </a:pPr>
              <a:r>
                <a:rPr lang="en-US" sz="1153" dirty="0">
                  <a:solidFill>
                    <a:srgbClr val="505050"/>
                  </a:solidFill>
                  <a:latin typeface="Segoe UI"/>
                </a:rPr>
                <a:t>Real time </a:t>
              </a:r>
              <a:r>
                <a:rPr lang="en-US" sz="1153" dirty="0">
                  <a:solidFill>
                    <a:srgbClr val="505050"/>
                  </a:solidFill>
                  <a:latin typeface="Segoe UI"/>
                </a:rPr>
                <a:t>data stats</a:t>
              </a:r>
              <a:endParaRPr lang="en-US" sz="1153" dirty="0">
                <a:solidFill>
                  <a:srgbClr val="505050"/>
                </a:solidFill>
                <a:latin typeface="Segoe UI"/>
              </a:endParaRPr>
            </a:p>
          </p:txBody>
        </p:sp>
        <p:sp>
          <p:nvSpPr>
            <p:cNvPr id="42" name="TextBox 41"/>
            <p:cNvSpPr txBox="1"/>
            <p:nvPr/>
          </p:nvSpPr>
          <p:spPr>
            <a:xfrm>
              <a:off x="7419271" y="5631714"/>
              <a:ext cx="1850326" cy="778252"/>
            </a:xfrm>
            <a:prstGeom prst="rect">
              <a:avLst/>
            </a:prstGeom>
            <a:noFill/>
          </p:spPr>
          <p:txBody>
            <a:bodyPr wrap="square" lIns="175715" tIns="140572" rIns="175715" bIns="140572" rtlCol="0">
              <a:spAutoFit/>
            </a:bodyPr>
            <a:lstStyle/>
            <a:p>
              <a:pPr algn="ctr" defTabSz="914367">
                <a:lnSpc>
                  <a:spcPct val="90000"/>
                </a:lnSpc>
                <a:spcAft>
                  <a:spcPts val="576"/>
                </a:spcAft>
                <a:defRPr/>
              </a:pPr>
              <a:r>
                <a:rPr lang="en-US" sz="1153" b="1" dirty="0">
                  <a:solidFill>
                    <a:srgbClr val="505050"/>
                  </a:solidFill>
                  <a:latin typeface="Segoe UI"/>
                </a:rPr>
                <a:t>Azure Data Factory      </a:t>
              </a:r>
              <a:r>
                <a:rPr lang="en-US" sz="1153" dirty="0">
                  <a:solidFill>
                    <a:srgbClr val="505050"/>
                  </a:solidFill>
                  <a:latin typeface="Segoe UI"/>
                </a:rPr>
                <a:t>Pipeline invokes AML Web Service</a:t>
              </a:r>
            </a:p>
          </p:txBody>
        </p:sp>
        <p:cxnSp>
          <p:nvCxnSpPr>
            <p:cNvPr id="43" name="Straight Connector 42"/>
            <p:cNvCxnSpPr/>
            <p:nvPr/>
          </p:nvCxnSpPr>
          <p:spPr>
            <a:xfrm>
              <a:off x="2496169" y="4712380"/>
              <a:ext cx="9195923"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Up Arrow 43"/>
            <p:cNvSpPr/>
            <p:nvPr/>
          </p:nvSpPr>
          <p:spPr>
            <a:xfrm>
              <a:off x="11239671" y="4183485"/>
              <a:ext cx="258841" cy="467604"/>
            </a:xfrm>
            <a:prstGeom prst="upArrow">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153" dirty="0">
                <a:solidFill>
                  <a:srgbClr val="505050"/>
                </a:solidFill>
                <a:latin typeface="Segoe UI"/>
              </a:endParaRPr>
            </a:p>
          </p:txBody>
        </p:sp>
        <p:sp>
          <p:nvSpPr>
            <p:cNvPr id="45" name="TextBox 44"/>
            <p:cNvSpPr txBox="1"/>
            <p:nvPr/>
          </p:nvSpPr>
          <p:spPr>
            <a:xfrm rot="16200000">
              <a:off x="11100732" y="4129082"/>
              <a:ext cx="948577" cy="260119"/>
            </a:xfrm>
            <a:prstGeom prst="rect">
              <a:avLst/>
            </a:prstGeom>
            <a:noFill/>
          </p:spPr>
          <p:txBody>
            <a:bodyPr wrap="square" rtlCol="0">
              <a:spAutoFit/>
            </a:bodyPr>
            <a:lstStyle/>
            <a:p>
              <a:pPr defTabSz="914367">
                <a:defRPr/>
              </a:pPr>
              <a:r>
                <a:rPr lang="en-US" sz="1057" dirty="0">
                  <a:solidFill>
                    <a:srgbClr val="505050"/>
                  </a:solidFill>
                  <a:latin typeface="Segoe UI"/>
                </a:rPr>
                <a:t>Real Time</a:t>
              </a:r>
            </a:p>
          </p:txBody>
        </p:sp>
        <p:sp>
          <p:nvSpPr>
            <p:cNvPr id="46" name="TextBox 45"/>
            <p:cNvSpPr txBox="1"/>
            <p:nvPr/>
          </p:nvSpPr>
          <p:spPr>
            <a:xfrm rot="16200000">
              <a:off x="11290858" y="4864002"/>
              <a:ext cx="573654" cy="260119"/>
            </a:xfrm>
            <a:prstGeom prst="rect">
              <a:avLst/>
            </a:prstGeom>
            <a:noFill/>
          </p:spPr>
          <p:txBody>
            <a:bodyPr wrap="square" rtlCol="0">
              <a:spAutoFit/>
            </a:bodyPr>
            <a:lstStyle/>
            <a:p>
              <a:pPr defTabSz="914367">
                <a:defRPr/>
              </a:pPr>
              <a:r>
                <a:rPr lang="en-US" sz="1057" dirty="0">
                  <a:solidFill>
                    <a:srgbClr val="505050"/>
                  </a:solidFill>
                  <a:latin typeface="Segoe UI"/>
                </a:rPr>
                <a:t>Batch</a:t>
              </a:r>
            </a:p>
          </p:txBody>
        </p:sp>
        <p:sp>
          <p:nvSpPr>
            <p:cNvPr id="47" name="Up Arrow 46"/>
            <p:cNvSpPr/>
            <p:nvPr/>
          </p:nvSpPr>
          <p:spPr>
            <a:xfrm flipV="1">
              <a:off x="11239671" y="4800471"/>
              <a:ext cx="263747" cy="467604"/>
            </a:xfrm>
            <a:prstGeom prst="upArrow">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153" dirty="0">
                <a:solidFill>
                  <a:srgbClr val="505050"/>
                </a:solidFill>
                <a:latin typeface="Segoe UI"/>
              </a:endParaRPr>
            </a:p>
          </p:txBody>
        </p:sp>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037" y="2294916"/>
              <a:ext cx="1217797" cy="738797"/>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3546" y="2366157"/>
              <a:ext cx="1217797" cy="738797"/>
            </a:xfrm>
            <a:prstGeom prst="rect">
              <a:avLst/>
            </a:prstGeom>
          </p:spPr>
        </p:pic>
        <p:pic>
          <p:nvPicPr>
            <p:cNvPr id="51" name="Picture 5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48789" y="3546788"/>
              <a:ext cx="904741" cy="904741"/>
            </a:xfrm>
            <a:prstGeom prst="rect">
              <a:avLst/>
            </a:prstGeom>
          </p:spPr>
        </p:pic>
      </p:grpSp>
    </p:spTree>
    <p:extLst>
      <p:ext uri="{BB962C8B-B14F-4D97-AF65-F5344CB8AC3E}">
        <p14:creationId xmlns:p14="http://schemas.microsoft.com/office/powerpoint/2010/main" val="181861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Architecture Analysis Services 2016</a:t>
            </a:r>
          </a:p>
        </p:txBody>
      </p:sp>
      <p:pic>
        <p:nvPicPr>
          <p:cNvPr id="5" name="Picture 4"/>
          <p:cNvPicPr>
            <a:picLocks noChangeAspect="1"/>
          </p:cNvPicPr>
          <p:nvPr/>
        </p:nvPicPr>
        <p:blipFill>
          <a:blip r:embed="rId2"/>
          <a:stretch>
            <a:fillRect/>
          </a:stretch>
        </p:blipFill>
        <p:spPr>
          <a:xfrm>
            <a:off x="726320" y="2084363"/>
            <a:ext cx="10741681" cy="3361593"/>
          </a:xfrm>
          <a:prstGeom prst="rect">
            <a:avLst/>
          </a:prstGeom>
        </p:spPr>
      </p:pic>
    </p:spTree>
    <p:extLst>
      <p:ext uri="{BB962C8B-B14F-4D97-AF65-F5344CB8AC3E}">
        <p14:creationId xmlns:p14="http://schemas.microsoft.com/office/powerpoint/2010/main" val="37324404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2"/>
                </a:solidFill>
              </a:rPr>
              <a:t>Basic Steps for ML</a:t>
            </a:r>
          </a:p>
        </p:txBody>
      </p:sp>
      <p:pic>
        <p:nvPicPr>
          <p:cNvPr id="4" name="Picture 3"/>
          <p:cNvPicPr>
            <a:picLocks noChangeAspect="1"/>
          </p:cNvPicPr>
          <p:nvPr/>
        </p:nvPicPr>
        <p:blipFill>
          <a:blip r:embed="rId3"/>
          <a:stretch>
            <a:fillRect/>
          </a:stretch>
        </p:blipFill>
        <p:spPr>
          <a:xfrm>
            <a:off x="334497" y="1408499"/>
            <a:ext cx="708199" cy="914495"/>
          </a:xfrm>
          <a:prstGeom prst="rect">
            <a:avLst/>
          </a:prstGeom>
          <a:solidFill>
            <a:schemeClr val="tx1"/>
          </a:solidFill>
        </p:spPr>
      </p:pic>
      <p:pic>
        <p:nvPicPr>
          <p:cNvPr id="5" name="Picture 4"/>
          <p:cNvPicPr>
            <a:picLocks noChangeAspect="1"/>
          </p:cNvPicPr>
          <p:nvPr/>
        </p:nvPicPr>
        <p:blipFill>
          <a:blip r:embed="rId4"/>
          <a:stretch>
            <a:fillRect/>
          </a:stretch>
        </p:blipFill>
        <p:spPr>
          <a:xfrm>
            <a:off x="473066" y="4091603"/>
            <a:ext cx="708199" cy="914495"/>
          </a:xfrm>
          <a:prstGeom prst="rect">
            <a:avLst/>
          </a:prstGeom>
        </p:spPr>
      </p:pic>
      <p:pic>
        <p:nvPicPr>
          <p:cNvPr id="7" name="Picture 6"/>
          <p:cNvPicPr>
            <a:picLocks noChangeAspect="1"/>
          </p:cNvPicPr>
          <p:nvPr/>
        </p:nvPicPr>
        <p:blipFill>
          <a:blip r:embed="rId5"/>
          <a:stretch>
            <a:fillRect/>
          </a:stretch>
        </p:blipFill>
        <p:spPr>
          <a:xfrm>
            <a:off x="239311" y="3249717"/>
            <a:ext cx="519489" cy="818315"/>
          </a:xfrm>
          <a:prstGeom prst="rect">
            <a:avLst/>
          </a:prstGeom>
        </p:spPr>
      </p:pic>
      <p:sp>
        <p:nvSpPr>
          <p:cNvPr id="8" name="Hexagon 7"/>
          <p:cNvSpPr/>
          <p:nvPr/>
        </p:nvSpPr>
        <p:spPr bwMode="auto">
          <a:xfrm>
            <a:off x="1165718" y="2345357"/>
            <a:ext cx="1893943" cy="1722676"/>
          </a:xfrm>
          <a:prstGeom prst="hexagon">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Apply pre- processing to data</a:t>
            </a:r>
          </a:p>
        </p:txBody>
      </p:sp>
      <p:sp>
        <p:nvSpPr>
          <p:cNvPr id="9" name="Can 8"/>
          <p:cNvSpPr/>
          <p:nvPr/>
        </p:nvSpPr>
        <p:spPr bwMode="auto">
          <a:xfrm>
            <a:off x="3389720" y="2628763"/>
            <a:ext cx="958435" cy="1333081"/>
          </a:xfrm>
          <a:prstGeom prst="can">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0" name="Curved Down Arrow 9"/>
          <p:cNvSpPr/>
          <p:nvPr/>
        </p:nvSpPr>
        <p:spPr bwMode="auto">
          <a:xfrm rot="570293">
            <a:off x="2064511" y="1576331"/>
            <a:ext cx="2079181" cy="856270"/>
          </a:xfrm>
          <a:prstGeom prst="curvedDownArrow">
            <a:avLst>
              <a:gd name="adj1" fmla="val 25000"/>
              <a:gd name="adj2" fmla="val 50000"/>
              <a:gd name="adj3" fmla="val 26434"/>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 name="Curved Down Arrow 11"/>
          <p:cNvSpPr/>
          <p:nvPr/>
        </p:nvSpPr>
        <p:spPr bwMode="auto">
          <a:xfrm rot="10800000">
            <a:off x="1938129" y="4120715"/>
            <a:ext cx="2079181" cy="856270"/>
          </a:xfrm>
          <a:prstGeom prst="curvedDownArrow">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3" name="Hexagon 12"/>
          <p:cNvSpPr/>
          <p:nvPr/>
        </p:nvSpPr>
        <p:spPr bwMode="auto">
          <a:xfrm>
            <a:off x="4678214" y="2388379"/>
            <a:ext cx="1893943" cy="1722676"/>
          </a:xfrm>
          <a:prstGeom prst="hexagon">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Apply ML Algorithm</a:t>
            </a:r>
          </a:p>
        </p:txBody>
      </p:sp>
      <p:sp>
        <p:nvSpPr>
          <p:cNvPr id="11" name="Flowchart: Process 10"/>
          <p:cNvSpPr/>
          <p:nvPr/>
        </p:nvSpPr>
        <p:spPr bwMode="auto">
          <a:xfrm>
            <a:off x="1031860" y="5149543"/>
            <a:ext cx="1552413" cy="987589"/>
          </a:xfrm>
          <a:prstGeom prst="flowChartProcess">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 name="Flowchart: Process 14"/>
          <p:cNvSpPr/>
          <p:nvPr/>
        </p:nvSpPr>
        <p:spPr bwMode="auto">
          <a:xfrm>
            <a:off x="1181265" y="5298948"/>
            <a:ext cx="1552413" cy="987589"/>
          </a:xfrm>
          <a:prstGeom prst="flowChartProcess">
            <a:avLst/>
          </a:prstGeom>
          <a:solidFill>
            <a:schemeClr val="bg2">
              <a:lumMod val="60000"/>
              <a:lumOff val="40000"/>
            </a:schemeClr>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Data Processing Modules</a:t>
            </a:r>
          </a:p>
        </p:txBody>
      </p:sp>
      <p:sp>
        <p:nvSpPr>
          <p:cNvPr id="16" name="Flowchart: Process 15"/>
          <p:cNvSpPr/>
          <p:nvPr/>
        </p:nvSpPr>
        <p:spPr bwMode="auto">
          <a:xfrm>
            <a:off x="4809774" y="5160535"/>
            <a:ext cx="1552413" cy="987589"/>
          </a:xfrm>
          <a:prstGeom prst="flowChartProcess">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8" name="Flowchart: Process 17"/>
          <p:cNvSpPr/>
          <p:nvPr/>
        </p:nvSpPr>
        <p:spPr bwMode="auto">
          <a:xfrm>
            <a:off x="4959179" y="5309939"/>
            <a:ext cx="1552413" cy="987589"/>
          </a:xfrm>
          <a:prstGeom prst="flowChartProcess">
            <a:avLst/>
          </a:prstGeom>
          <a:solidFill>
            <a:schemeClr val="bg2">
              <a:lumMod val="60000"/>
              <a:lumOff val="40000"/>
            </a:schemeClr>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ML Algorithms</a:t>
            </a:r>
          </a:p>
        </p:txBody>
      </p:sp>
      <p:sp>
        <p:nvSpPr>
          <p:cNvPr id="14" name="Flowchart: Alternate Process 13"/>
          <p:cNvSpPr/>
          <p:nvPr/>
        </p:nvSpPr>
        <p:spPr bwMode="auto">
          <a:xfrm>
            <a:off x="6757395" y="2628763"/>
            <a:ext cx="1344623" cy="1248444"/>
          </a:xfrm>
          <a:prstGeom prst="flowChartAlternateProcess">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Candidate</a:t>
            </a:r>
          </a:p>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Model</a:t>
            </a:r>
          </a:p>
        </p:txBody>
      </p:sp>
      <p:sp>
        <p:nvSpPr>
          <p:cNvPr id="19" name="Hexagon 18"/>
          <p:cNvSpPr/>
          <p:nvPr/>
        </p:nvSpPr>
        <p:spPr bwMode="auto">
          <a:xfrm>
            <a:off x="8354110" y="2345357"/>
            <a:ext cx="1893943" cy="1722676"/>
          </a:xfrm>
          <a:prstGeom prst="hexagon">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Deploy chosen model</a:t>
            </a:r>
          </a:p>
        </p:txBody>
      </p:sp>
      <p:sp>
        <p:nvSpPr>
          <p:cNvPr id="20" name="Flowchart: Alternate Process 19"/>
          <p:cNvSpPr/>
          <p:nvPr/>
        </p:nvSpPr>
        <p:spPr bwMode="auto">
          <a:xfrm>
            <a:off x="10292494" y="2531265"/>
            <a:ext cx="1344623" cy="1248444"/>
          </a:xfrm>
          <a:prstGeom prst="flowChartAlternateProcess">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Chosen</a:t>
            </a:r>
          </a:p>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Model</a:t>
            </a:r>
          </a:p>
        </p:txBody>
      </p:sp>
      <p:sp>
        <p:nvSpPr>
          <p:cNvPr id="21" name="TextBox 20"/>
          <p:cNvSpPr txBox="1"/>
          <p:nvPr/>
        </p:nvSpPr>
        <p:spPr>
          <a:xfrm>
            <a:off x="1703567" y="6328171"/>
            <a:ext cx="10488434" cy="561211"/>
          </a:xfrm>
          <a:prstGeom prst="rect">
            <a:avLst/>
          </a:prstGeom>
          <a:noFill/>
        </p:spPr>
        <p:txBody>
          <a:bodyPr wrap="square" lIns="179285" tIns="143428" rIns="179285" bIns="143428" rtlCol="0">
            <a:spAutoFit/>
          </a:bodyPr>
          <a:lstStyle/>
          <a:p>
            <a:pPr algn="r" defTabSz="896386">
              <a:lnSpc>
                <a:spcPct val="90000"/>
              </a:lnSpc>
              <a:spcAft>
                <a:spcPts val="588"/>
              </a:spcAft>
              <a:defRPr/>
            </a:pPr>
            <a:r>
              <a:rPr lang="en-US" sz="1961" kern="0" dirty="0">
                <a:solidFill>
                  <a:srgbClr val="505050"/>
                </a:solidFill>
                <a:latin typeface="Segoe UI"/>
              </a:rPr>
              <a:t>from “Introducing Azure Machine Learning” by David Chappell &amp; Associates</a:t>
            </a:r>
            <a:endParaRPr lang="en-US" sz="1961" kern="0" dirty="0">
              <a:gradFill>
                <a:gsLst>
                  <a:gs pos="2917">
                    <a:srgbClr val="FFFFFF"/>
                  </a:gs>
                  <a:gs pos="30000">
                    <a:srgbClr val="FFFFFF"/>
                  </a:gs>
                </a:gsLst>
                <a:lin ang="5400000" scaled="0"/>
              </a:gradFill>
              <a:latin typeface="Segoe UI"/>
            </a:endParaRPr>
          </a:p>
        </p:txBody>
      </p:sp>
      <p:sp>
        <p:nvSpPr>
          <p:cNvPr id="22" name="Oval 21"/>
          <p:cNvSpPr/>
          <p:nvPr/>
        </p:nvSpPr>
        <p:spPr bwMode="auto">
          <a:xfrm>
            <a:off x="9412737" y="4773623"/>
            <a:ext cx="1972113" cy="806774"/>
          </a:xfrm>
          <a:prstGeom prst="ellipse">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Applications</a:t>
            </a:r>
          </a:p>
        </p:txBody>
      </p:sp>
      <p:sp>
        <p:nvSpPr>
          <p:cNvPr id="23" name="Oval 22"/>
          <p:cNvSpPr/>
          <p:nvPr/>
        </p:nvSpPr>
        <p:spPr bwMode="auto">
          <a:xfrm>
            <a:off x="9478358" y="4861069"/>
            <a:ext cx="1972113" cy="806774"/>
          </a:xfrm>
          <a:prstGeom prst="ellipse">
            <a:avLst/>
          </a:prstGeom>
          <a:solidFill>
            <a:schemeClr val="bg2">
              <a:lumMod val="60000"/>
              <a:lumOff val="40000"/>
            </a:schemeClr>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Applications</a:t>
            </a:r>
          </a:p>
        </p:txBody>
      </p:sp>
      <p:sp>
        <p:nvSpPr>
          <p:cNvPr id="25" name="Curved Down Arrow 24"/>
          <p:cNvSpPr/>
          <p:nvPr/>
        </p:nvSpPr>
        <p:spPr bwMode="auto">
          <a:xfrm rot="475620">
            <a:off x="5635092" y="1596168"/>
            <a:ext cx="2079181" cy="856270"/>
          </a:xfrm>
          <a:prstGeom prst="curvedDownArrow">
            <a:avLst>
              <a:gd name="adj1" fmla="val 25000"/>
              <a:gd name="adj2" fmla="val 50000"/>
              <a:gd name="adj3" fmla="val 26434"/>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6" name="Curved Down Arrow 25"/>
          <p:cNvSpPr/>
          <p:nvPr/>
        </p:nvSpPr>
        <p:spPr bwMode="auto">
          <a:xfrm rot="10566291">
            <a:off x="5476409" y="4059500"/>
            <a:ext cx="2079181" cy="856270"/>
          </a:xfrm>
          <a:prstGeom prst="curvedDownArrow">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366981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112265"/>
            <a:ext cx="11655840" cy="899537"/>
          </a:xfrm>
        </p:spPr>
        <p:txBody>
          <a:bodyPr/>
          <a:lstStyle/>
          <a:p>
            <a:r>
              <a:rPr lang="en-US" dirty="0">
                <a:solidFill>
                  <a:schemeClr val="bg2">
                    <a:lumMod val="60000"/>
                    <a:lumOff val="40000"/>
                  </a:schemeClr>
                </a:solidFill>
              </a:rPr>
              <a:t>Publishing an ML API Web Service</a:t>
            </a:r>
          </a:p>
        </p:txBody>
      </p:sp>
      <p:pic>
        <p:nvPicPr>
          <p:cNvPr id="7" name="Picture 6"/>
          <p:cNvPicPr>
            <a:picLocks noChangeAspect="1"/>
          </p:cNvPicPr>
          <p:nvPr/>
        </p:nvPicPr>
        <p:blipFill rotWithShape="1">
          <a:blip r:embed="rId3"/>
          <a:srcRect l="24704" r="12946"/>
          <a:stretch/>
        </p:blipFill>
        <p:spPr>
          <a:xfrm rot="5400000">
            <a:off x="3243837" y="-1961293"/>
            <a:ext cx="5487129" cy="11389085"/>
          </a:xfrm>
          <a:prstGeom prst="rect">
            <a:avLst/>
          </a:prstGeom>
        </p:spPr>
      </p:pic>
    </p:spTree>
    <p:extLst>
      <p:ext uri="{BB962C8B-B14F-4D97-AF65-F5344CB8AC3E}">
        <p14:creationId xmlns:p14="http://schemas.microsoft.com/office/powerpoint/2010/main" val="13036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5307670" cy="899537"/>
          </a:xfrm>
        </p:spPr>
        <p:txBody>
          <a:bodyPr/>
          <a:lstStyle/>
          <a:p>
            <a:r>
              <a:rPr lang="en-US" dirty="0"/>
              <a:t>Security</a:t>
            </a:r>
          </a:p>
        </p:txBody>
      </p:sp>
      <p:sp>
        <p:nvSpPr>
          <p:cNvPr id="308" name="Text Placeholder 297"/>
          <p:cNvSpPr txBox="1">
            <a:spLocks/>
          </p:cNvSpPr>
          <p:nvPr/>
        </p:nvSpPr>
        <p:spPr>
          <a:xfrm>
            <a:off x="7343216" y="1949246"/>
            <a:ext cx="4280737" cy="4393135"/>
          </a:xfrm>
          <a:prstGeom prst="rect">
            <a:avLst/>
          </a:prstGeom>
        </p:spPr>
        <p:txBody>
          <a:bodyPr/>
          <a:lstStyle>
            <a:defPPr>
              <a:defRPr lang="en-US"/>
            </a:defPPr>
            <a:lvl1pPr marR="0" indent="0" fontAlgn="auto">
              <a:lnSpc>
                <a:spcPct val="90000"/>
              </a:lnSpc>
              <a:spcBef>
                <a:spcPct val="20000"/>
              </a:spcBef>
              <a:spcAft>
                <a:spcPts val="0"/>
              </a:spcAft>
              <a:buClr>
                <a:schemeClr val="tx1"/>
              </a:buClr>
              <a:buSzPct val="90000"/>
              <a:buFont typeface="Wingdings" panose="05000000000000000000" pitchFamily="2" charset="2"/>
              <a:buNone/>
              <a:tabLst/>
              <a:defRPr sz="4000" spc="0" baseline="0">
                <a:gradFill>
                  <a:gsLst>
                    <a:gs pos="1250">
                      <a:schemeClr val="tx1"/>
                    </a:gs>
                    <a:gs pos="100000">
                      <a:schemeClr val="tx1"/>
                    </a:gs>
                  </a:gsLst>
                  <a:lin ang="5400000" scaled="0"/>
                </a:gradFill>
                <a:latin typeface="+mj-lt"/>
              </a:defRPr>
            </a:lvl1pPr>
            <a:lvl2pPr marL="584200" marR="0" indent="-241300" fontAlgn="auto">
              <a:lnSpc>
                <a:spcPct val="90000"/>
              </a:lnSpc>
              <a:spcBef>
                <a:spcPct val="20000"/>
              </a:spcBef>
              <a:spcAft>
                <a:spcPts val="0"/>
              </a:spcAft>
              <a:buClr>
                <a:schemeClr val="tx1"/>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buClr>
                <a:srgbClr val="FFFFFF"/>
              </a:buClr>
            </a:pPr>
            <a:r>
              <a:rPr lang="en-US" sz="1765" dirty="0">
                <a:solidFill>
                  <a:srgbClr val="D83B01"/>
                </a:solidFill>
                <a:latin typeface="Segoe UI"/>
              </a:rPr>
              <a:t>Support for AAD authentication </a:t>
            </a:r>
          </a:p>
          <a:p>
            <a:pPr defTabSz="914367">
              <a:buClr>
                <a:srgbClr val="FFFFFF"/>
              </a:buClr>
            </a:pPr>
            <a:endParaRPr lang="en-US" sz="1765" dirty="0">
              <a:solidFill>
                <a:srgbClr val="D83B01"/>
              </a:solidFill>
              <a:latin typeface="Segoe UI"/>
            </a:endParaRPr>
          </a:p>
          <a:p>
            <a:pPr defTabSz="914367">
              <a:buClr>
                <a:srgbClr val="FFFFFF"/>
              </a:buClr>
            </a:pPr>
            <a:r>
              <a:rPr lang="en-US" sz="1765" dirty="0">
                <a:solidFill>
                  <a:srgbClr val="D83B01"/>
                </a:solidFill>
                <a:latin typeface="Segoe UI"/>
              </a:rPr>
              <a:t>Data in motion always via secure channels (TLS1.1 / 1.2)</a:t>
            </a:r>
          </a:p>
          <a:p>
            <a:pPr defTabSz="914367">
              <a:buClr>
                <a:srgbClr val="FFFFFF"/>
              </a:buClr>
            </a:pPr>
            <a:endParaRPr lang="en-US" sz="1765" dirty="0">
              <a:solidFill>
                <a:srgbClr val="D83B01"/>
              </a:solidFill>
              <a:latin typeface="Segoe UI"/>
            </a:endParaRPr>
          </a:p>
          <a:p>
            <a:pPr defTabSz="914367">
              <a:buClr>
                <a:srgbClr val="FFFFFF"/>
              </a:buClr>
            </a:pPr>
            <a:r>
              <a:rPr lang="en-US" sz="1765" dirty="0">
                <a:solidFill>
                  <a:srgbClr val="D83B01"/>
                </a:solidFill>
                <a:latin typeface="Segoe UI"/>
              </a:rPr>
              <a:t>Always Encrypted supported if enabled by user</a:t>
            </a:r>
          </a:p>
          <a:p>
            <a:pPr defTabSz="914367">
              <a:buClr>
                <a:srgbClr val="FFFFFF"/>
              </a:buClr>
            </a:pPr>
            <a:r>
              <a:rPr lang="en-US" sz="1765" dirty="0">
                <a:solidFill>
                  <a:srgbClr val="D83B01"/>
                </a:solidFill>
                <a:latin typeface="Segoe UI"/>
              </a:rPr>
              <a:t>Encryption key remains on the source SQL server</a:t>
            </a:r>
          </a:p>
          <a:p>
            <a:pPr defTabSz="914367">
              <a:buClr>
                <a:srgbClr val="FFFFFF"/>
              </a:buClr>
            </a:pPr>
            <a:endParaRPr lang="en-US" sz="1765" dirty="0">
              <a:solidFill>
                <a:srgbClr val="D83B01"/>
              </a:solidFill>
              <a:latin typeface="Segoe UI"/>
            </a:endParaRPr>
          </a:p>
          <a:p>
            <a:pPr defTabSz="914367">
              <a:buClr>
                <a:srgbClr val="FFFFFF"/>
              </a:buClr>
            </a:pPr>
            <a:r>
              <a:rPr lang="en-US" sz="1765" dirty="0">
                <a:solidFill>
                  <a:srgbClr val="D83B01"/>
                </a:solidFill>
                <a:latin typeface="Segoe UI"/>
              </a:rPr>
              <a:t>Support for row level security</a:t>
            </a:r>
          </a:p>
          <a:p>
            <a:pPr defTabSz="914367">
              <a:buClr>
                <a:srgbClr val="FFFFFF"/>
              </a:buClr>
            </a:pPr>
            <a:endParaRPr lang="en-US" sz="1765" dirty="0">
              <a:solidFill>
                <a:srgbClr val="D83B01"/>
              </a:solidFill>
              <a:latin typeface="Segoe UI"/>
            </a:endParaRPr>
          </a:p>
          <a:p>
            <a:pPr defTabSz="914367">
              <a:buClr>
                <a:srgbClr val="FFFFFF"/>
              </a:buClr>
            </a:pPr>
            <a:r>
              <a:rPr lang="en-US" sz="1765" dirty="0">
                <a:solidFill>
                  <a:srgbClr val="D83B01"/>
                </a:solidFill>
                <a:latin typeface="Segoe UI"/>
              </a:rPr>
              <a:t>Supports SQL Server and SQL Azure audit</a:t>
            </a:r>
          </a:p>
        </p:txBody>
      </p:sp>
      <p:grpSp>
        <p:nvGrpSpPr>
          <p:cNvPr id="208" name="Group 207"/>
          <p:cNvGrpSpPr/>
          <p:nvPr/>
        </p:nvGrpSpPr>
        <p:grpSpPr>
          <a:xfrm>
            <a:off x="5395949" y="3137656"/>
            <a:ext cx="1090470" cy="1332605"/>
            <a:chOff x="2047387" y="3262313"/>
            <a:chExt cx="876789" cy="1144587"/>
          </a:xfrm>
        </p:grpSpPr>
        <p:sp>
          <p:nvSpPr>
            <p:cNvPr id="336" name="Freeform 5"/>
            <p:cNvSpPr>
              <a:spLocks/>
            </p:cNvSpPr>
            <p:nvPr/>
          </p:nvSpPr>
          <p:spPr bwMode="auto">
            <a:xfrm>
              <a:off x="2055813" y="3262313"/>
              <a:ext cx="868362" cy="1144587"/>
            </a:xfrm>
            <a:custGeom>
              <a:avLst/>
              <a:gdLst>
                <a:gd name="T0" fmla="*/ 1880 w 3760"/>
                <a:gd name="T1" fmla="*/ 0 h 4992"/>
                <a:gd name="T2" fmla="*/ 0 w 3760"/>
                <a:gd name="T3" fmla="*/ 735 h 4992"/>
                <a:gd name="T4" fmla="*/ 0 w 3760"/>
                <a:gd name="T5" fmla="*/ 4222 h 4992"/>
                <a:gd name="T6" fmla="*/ 1880 w 3760"/>
                <a:gd name="T7" fmla="*/ 4992 h 4992"/>
                <a:gd name="T8" fmla="*/ 3760 w 3760"/>
                <a:gd name="T9" fmla="*/ 4258 h 4992"/>
                <a:gd name="T10" fmla="*/ 3760 w 3760"/>
                <a:gd name="T11" fmla="*/ 771 h 4992"/>
                <a:gd name="T12" fmla="*/ 1880 w 3760"/>
                <a:gd name="T13" fmla="*/ 0 h 4992"/>
              </a:gdLst>
              <a:ahLst/>
              <a:cxnLst>
                <a:cxn ang="0">
                  <a:pos x="T0" y="T1"/>
                </a:cxn>
                <a:cxn ang="0">
                  <a:pos x="T2" y="T3"/>
                </a:cxn>
                <a:cxn ang="0">
                  <a:pos x="T4" y="T5"/>
                </a:cxn>
                <a:cxn ang="0">
                  <a:pos x="T6" y="T7"/>
                </a:cxn>
                <a:cxn ang="0">
                  <a:pos x="T8" y="T9"/>
                </a:cxn>
                <a:cxn ang="0">
                  <a:pos x="T10" y="T11"/>
                </a:cxn>
                <a:cxn ang="0">
                  <a:pos x="T12" y="T13"/>
                </a:cxn>
              </a:cxnLst>
              <a:rect l="0" t="0" r="r" b="b"/>
              <a:pathLst>
                <a:path w="3760" h="4992">
                  <a:moveTo>
                    <a:pt x="1880" y="0"/>
                  </a:moveTo>
                  <a:cubicBezTo>
                    <a:pt x="848" y="0"/>
                    <a:pt x="0" y="331"/>
                    <a:pt x="0" y="735"/>
                  </a:cubicBezTo>
                  <a:cubicBezTo>
                    <a:pt x="0" y="4222"/>
                    <a:pt x="0" y="4222"/>
                    <a:pt x="0" y="4222"/>
                  </a:cubicBezTo>
                  <a:cubicBezTo>
                    <a:pt x="0" y="4625"/>
                    <a:pt x="848" y="4992"/>
                    <a:pt x="1880" y="4992"/>
                  </a:cubicBezTo>
                  <a:cubicBezTo>
                    <a:pt x="2913" y="4992"/>
                    <a:pt x="3760" y="4625"/>
                    <a:pt x="3760" y="4258"/>
                  </a:cubicBezTo>
                  <a:cubicBezTo>
                    <a:pt x="3760" y="771"/>
                    <a:pt x="3760" y="771"/>
                    <a:pt x="3760" y="771"/>
                  </a:cubicBezTo>
                  <a:cubicBezTo>
                    <a:pt x="3760" y="368"/>
                    <a:pt x="2913" y="0"/>
                    <a:pt x="1880" y="0"/>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7" name="Oval 6"/>
            <p:cNvSpPr>
              <a:spLocks noChangeArrowheads="1"/>
            </p:cNvSpPr>
            <p:nvPr/>
          </p:nvSpPr>
          <p:spPr bwMode="auto">
            <a:xfrm>
              <a:off x="2133600" y="3300413"/>
              <a:ext cx="701675" cy="293687"/>
            </a:xfrm>
            <a:prstGeom prst="ellipse">
              <a:avLst/>
            </a:pr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8" name="Rectangle 7"/>
            <p:cNvSpPr>
              <a:spLocks noChangeArrowheads="1"/>
            </p:cNvSpPr>
            <p:nvPr/>
          </p:nvSpPr>
          <p:spPr bwMode="auto">
            <a:xfrm>
              <a:off x="2047387" y="3640916"/>
              <a:ext cx="876789" cy="33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r>
                <a:rPr lang="en-US" altLang="en-US" sz="1568" b="1" dirty="0">
                  <a:solidFill>
                    <a:srgbClr val="FFFFFF"/>
                  </a:solidFill>
                  <a:latin typeface="Segoe UI" panose="020B0502040204020203" pitchFamily="34" charset="0"/>
                </a:rPr>
                <a:t>SQL</a:t>
              </a:r>
              <a:endParaRPr lang="en-US" altLang="en-US" sz="980" b="1" dirty="0">
                <a:solidFill>
                  <a:srgbClr val="FFFFFF"/>
                </a:solidFill>
                <a:latin typeface="Segoe UI" panose="020B0502040204020203" pitchFamily="34" charset="0"/>
              </a:endParaRPr>
            </a:p>
            <a:p>
              <a:pPr algn="ctr" defTabSz="896386"/>
              <a:r>
                <a:rPr lang="en-US" altLang="en-US" sz="980" b="1" dirty="0">
                  <a:solidFill>
                    <a:srgbClr val="FFFFFF"/>
                  </a:solidFill>
                  <a:latin typeface="Segoe UI" panose="020B0502040204020203" pitchFamily="34" charset="0"/>
                </a:rPr>
                <a:t>Stretch Database </a:t>
              </a:r>
            </a:p>
          </p:txBody>
        </p:sp>
      </p:grpSp>
      <p:grpSp>
        <p:nvGrpSpPr>
          <p:cNvPr id="209" name="Group 208"/>
          <p:cNvGrpSpPr/>
          <p:nvPr/>
        </p:nvGrpSpPr>
        <p:grpSpPr>
          <a:xfrm>
            <a:off x="2240213" y="3088576"/>
            <a:ext cx="1079989" cy="1332605"/>
            <a:chOff x="2055813" y="3262313"/>
            <a:chExt cx="868362" cy="1144587"/>
          </a:xfrm>
        </p:grpSpPr>
        <p:sp>
          <p:nvSpPr>
            <p:cNvPr id="333" name="Freeform 5"/>
            <p:cNvSpPr>
              <a:spLocks/>
            </p:cNvSpPr>
            <p:nvPr/>
          </p:nvSpPr>
          <p:spPr bwMode="auto">
            <a:xfrm>
              <a:off x="2055813" y="3262313"/>
              <a:ext cx="868362" cy="1144587"/>
            </a:xfrm>
            <a:custGeom>
              <a:avLst/>
              <a:gdLst>
                <a:gd name="T0" fmla="*/ 1880 w 3760"/>
                <a:gd name="T1" fmla="*/ 0 h 4992"/>
                <a:gd name="T2" fmla="*/ 0 w 3760"/>
                <a:gd name="T3" fmla="*/ 735 h 4992"/>
                <a:gd name="T4" fmla="*/ 0 w 3760"/>
                <a:gd name="T5" fmla="*/ 4222 h 4992"/>
                <a:gd name="T6" fmla="*/ 1880 w 3760"/>
                <a:gd name="T7" fmla="*/ 4992 h 4992"/>
                <a:gd name="T8" fmla="*/ 3760 w 3760"/>
                <a:gd name="T9" fmla="*/ 4258 h 4992"/>
                <a:gd name="T10" fmla="*/ 3760 w 3760"/>
                <a:gd name="T11" fmla="*/ 771 h 4992"/>
                <a:gd name="T12" fmla="*/ 1880 w 3760"/>
                <a:gd name="T13" fmla="*/ 0 h 4992"/>
              </a:gdLst>
              <a:ahLst/>
              <a:cxnLst>
                <a:cxn ang="0">
                  <a:pos x="T0" y="T1"/>
                </a:cxn>
                <a:cxn ang="0">
                  <a:pos x="T2" y="T3"/>
                </a:cxn>
                <a:cxn ang="0">
                  <a:pos x="T4" y="T5"/>
                </a:cxn>
                <a:cxn ang="0">
                  <a:pos x="T6" y="T7"/>
                </a:cxn>
                <a:cxn ang="0">
                  <a:pos x="T8" y="T9"/>
                </a:cxn>
                <a:cxn ang="0">
                  <a:pos x="T10" y="T11"/>
                </a:cxn>
                <a:cxn ang="0">
                  <a:pos x="T12" y="T13"/>
                </a:cxn>
              </a:cxnLst>
              <a:rect l="0" t="0" r="r" b="b"/>
              <a:pathLst>
                <a:path w="3760" h="4992">
                  <a:moveTo>
                    <a:pt x="1880" y="0"/>
                  </a:moveTo>
                  <a:cubicBezTo>
                    <a:pt x="848" y="0"/>
                    <a:pt x="0" y="331"/>
                    <a:pt x="0" y="735"/>
                  </a:cubicBezTo>
                  <a:cubicBezTo>
                    <a:pt x="0" y="4222"/>
                    <a:pt x="0" y="4222"/>
                    <a:pt x="0" y="4222"/>
                  </a:cubicBezTo>
                  <a:cubicBezTo>
                    <a:pt x="0" y="4625"/>
                    <a:pt x="848" y="4992"/>
                    <a:pt x="1880" y="4992"/>
                  </a:cubicBezTo>
                  <a:cubicBezTo>
                    <a:pt x="2913" y="4992"/>
                    <a:pt x="3760" y="4625"/>
                    <a:pt x="3760" y="4258"/>
                  </a:cubicBezTo>
                  <a:cubicBezTo>
                    <a:pt x="3760" y="771"/>
                    <a:pt x="3760" y="771"/>
                    <a:pt x="3760" y="771"/>
                  </a:cubicBezTo>
                  <a:cubicBezTo>
                    <a:pt x="3760" y="368"/>
                    <a:pt x="2913" y="0"/>
                    <a:pt x="1880" y="0"/>
                  </a:cubicBezTo>
                </a:path>
              </a:pathLst>
            </a:custGeom>
            <a:solidFill>
              <a:srgbClr val="BAD80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4" name="Oval 6"/>
            <p:cNvSpPr>
              <a:spLocks noChangeArrowheads="1"/>
            </p:cNvSpPr>
            <p:nvPr/>
          </p:nvSpPr>
          <p:spPr bwMode="auto">
            <a:xfrm>
              <a:off x="2133600" y="3300413"/>
              <a:ext cx="701675" cy="293687"/>
            </a:xfrm>
            <a:prstGeom prst="ellipse">
              <a:avLst/>
            </a:pr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5" name="Rectangle 7"/>
            <p:cNvSpPr>
              <a:spLocks noChangeArrowheads="1"/>
            </p:cNvSpPr>
            <p:nvPr/>
          </p:nvSpPr>
          <p:spPr bwMode="auto">
            <a:xfrm>
              <a:off x="2279622" y="3704110"/>
              <a:ext cx="390256" cy="414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r>
                <a:rPr lang="en-US" altLang="en-US" sz="1568" b="1" dirty="0">
                  <a:solidFill>
                    <a:srgbClr val="FFFFFF"/>
                  </a:solidFill>
                  <a:latin typeface="Segoe UI" panose="020B0502040204020203" pitchFamily="34" charset="0"/>
                </a:rPr>
                <a:t>SQL </a:t>
              </a:r>
            </a:p>
            <a:p>
              <a:pPr algn="ctr" defTabSz="896386"/>
              <a:r>
                <a:rPr lang="en-US" altLang="en-US" sz="1568" dirty="0">
                  <a:solidFill>
                    <a:srgbClr val="FFFFFF"/>
                  </a:solidFill>
                  <a:latin typeface="Segoe UI" panose="020B0502040204020203" pitchFamily="34" charset="0"/>
                </a:rPr>
                <a:t>2016</a:t>
              </a:r>
              <a:endParaRPr lang="en-US" altLang="en-US" sz="1568" dirty="0">
                <a:solidFill>
                  <a:srgbClr val="505050"/>
                </a:solidFill>
              </a:endParaRPr>
            </a:p>
          </p:txBody>
        </p:sp>
      </p:grpSp>
      <p:grpSp>
        <p:nvGrpSpPr>
          <p:cNvPr id="210" name="Group 209"/>
          <p:cNvGrpSpPr/>
          <p:nvPr/>
        </p:nvGrpSpPr>
        <p:grpSpPr>
          <a:xfrm>
            <a:off x="6045376" y="3984784"/>
            <a:ext cx="869767" cy="553185"/>
            <a:chOff x="5999162" y="4265612"/>
            <a:chExt cx="828675" cy="527050"/>
          </a:xfrm>
        </p:grpSpPr>
        <p:sp>
          <p:nvSpPr>
            <p:cNvPr id="330" name="Freeform 12"/>
            <p:cNvSpPr>
              <a:spLocks/>
            </p:cNvSpPr>
            <p:nvPr/>
          </p:nvSpPr>
          <p:spPr bwMode="auto">
            <a:xfrm>
              <a:off x="5999162" y="4265612"/>
              <a:ext cx="828675" cy="527050"/>
            </a:xfrm>
            <a:custGeom>
              <a:avLst/>
              <a:gdLst>
                <a:gd name="T0" fmla="*/ 1363 w 1363"/>
                <a:gd name="T1" fmla="*/ 688 h 865"/>
                <a:gd name="T2" fmla="*/ 1199 w 1363"/>
                <a:gd name="T3" fmla="*/ 512 h 865"/>
                <a:gd name="T4" fmla="*/ 1207 w 1363"/>
                <a:gd name="T5" fmla="*/ 430 h 865"/>
                <a:gd name="T6" fmla="*/ 777 w 1363"/>
                <a:gd name="T7" fmla="*/ 0 h 865"/>
                <a:gd name="T8" fmla="*/ 377 w 1363"/>
                <a:gd name="T9" fmla="*/ 271 h 865"/>
                <a:gd name="T10" fmla="*/ 301 w 1363"/>
                <a:gd name="T11" fmla="*/ 262 h 865"/>
                <a:gd name="T12" fmla="*/ 0 w 1363"/>
                <a:gd name="T13" fmla="*/ 563 h 865"/>
                <a:gd name="T14" fmla="*/ 296 w 1363"/>
                <a:gd name="T15" fmla="*/ 864 h 865"/>
                <a:gd name="T16" fmla="*/ 1199 w 1363"/>
                <a:gd name="T17" fmla="*/ 865 h 865"/>
                <a:gd name="T18" fmla="*/ 1232 w 1363"/>
                <a:gd name="T19" fmla="*/ 865 h 865"/>
                <a:gd name="T20" fmla="*/ 1363 w 1363"/>
                <a:gd name="T21" fmla="*/ 688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3" h="865">
                  <a:moveTo>
                    <a:pt x="1363" y="688"/>
                  </a:moveTo>
                  <a:cubicBezTo>
                    <a:pt x="1363" y="595"/>
                    <a:pt x="1290" y="519"/>
                    <a:pt x="1199" y="512"/>
                  </a:cubicBezTo>
                  <a:cubicBezTo>
                    <a:pt x="1204" y="485"/>
                    <a:pt x="1207" y="458"/>
                    <a:pt x="1207" y="430"/>
                  </a:cubicBezTo>
                  <a:cubicBezTo>
                    <a:pt x="1207" y="193"/>
                    <a:pt x="1014" y="0"/>
                    <a:pt x="777" y="0"/>
                  </a:cubicBezTo>
                  <a:cubicBezTo>
                    <a:pt x="600" y="0"/>
                    <a:pt x="442" y="108"/>
                    <a:pt x="377" y="271"/>
                  </a:cubicBezTo>
                  <a:cubicBezTo>
                    <a:pt x="352" y="265"/>
                    <a:pt x="327" y="262"/>
                    <a:pt x="301" y="262"/>
                  </a:cubicBezTo>
                  <a:cubicBezTo>
                    <a:pt x="135" y="262"/>
                    <a:pt x="0" y="397"/>
                    <a:pt x="0" y="563"/>
                  </a:cubicBezTo>
                  <a:cubicBezTo>
                    <a:pt x="0" y="727"/>
                    <a:pt x="131" y="860"/>
                    <a:pt x="296" y="864"/>
                  </a:cubicBezTo>
                  <a:lnTo>
                    <a:pt x="1199" y="865"/>
                  </a:lnTo>
                  <a:lnTo>
                    <a:pt x="1232" y="865"/>
                  </a:lnTo>
                  <a:cubicBezTo>
                    <a:pt x="1308" y="845"/>
                    <a:pt x="1363" y="769"/>
                    <a:pt x="1363" y="688"/>
                  </a:cubicBezTo>
                  <a:close/>
                </a:path>
              </a:pathLst>
            </a:custGeom>
            <a:solidFill>
              <a:srgbClr val="FFFFF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1" name="Freeform 13"/>
            <p:cNvSpPr>
              <a:spLocks/>
            </p:cNvSpPr>
            <p:nvPr/>
          </p:nvSpPr>
          <p:spPr bwMode="auto">
            <a:xfrm>
              <a:off x="5999162" y="4265612"/>
              <a:ext cx="828675" cy="527050"/>
            </a:xfrm>
            <a:custGeom>
              <a:avLst/>
              <a:gdLst>
                <a:gd name="T0" fmla="*/ 1363 w 1363"/>
                <a:gd name="T1" fmla="*/ 688 h 865"/>
                <a:gd name="T2" fmla="*/ 1199 w 1363"/>
                <a:gd name="T3" fmla="*/ 512 h 865"/>
                <a:gd name="T4" fmla="*/ 1207 w 1363"/>
                <a:gd name="T5" fmla="*/ 430 h 865"/>
                <a:gd name="T6" fmla="*/ 777 w 1363"/>
                <a:gd name="T7" fmla="*/ 0 h 865"/>
                <a:gd name="T8" fmla="*/ 377 w 1363"/>
                <a:gd name="T9" fmla="*/ 271 h 865"/>
                <a:gd name="T10" fmla="*/ 301 w 1363"/>
                <a:gd name="T11" fmla="*/ 262 h 865"/>
                <a:gd name="T12" fmla="*/ 0 w 1363"/>
                <a:gd name="T13" fmla="*/ 563 h 865"/>
                <a:gd name="T14" fmla="*/ 296 w 1363"/>
                <a:gd name="T15" fmla="*/ 864 h 865"/>
                <a:gd name="T16" fmla="*/ 1199 w 1363"/>
                <a:gd name="T17" fmla="*/ 865 h 865"/>
                <a:gd name="T18" fmla="*/ 1232 w 1363"/>
                <a:gd name="T19" fmla="*/ 865 h 865"/>
                <a:gd name="T20" fmla="*/ 1363 w 1363"/>
                <a:gd name="T21" fmla="*/ 688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3" h="865">
                  <a:moveTo>
                    <a:pt x="1363" y="688"/>
                  </a:moveTo>
                  <a:cubicBezTo>
                    <a:pt x="1363" y="595"/>
                    <a:pt x="1290" y="519"/>
                    <a:pt x="1199" y="512"/>
                  </a:cubicBezTo>
                  <a:cubicBezTo>
                    <a:pt x="1204" y="485"/>
                    <a:pt x="1207" y="458"/>
                    <a:pt x="1207" y="430"/>
                  </a:cubicBezTo>
                  <a:cubicBezTo>
                    <a:pt x="1207" y="193"/>
                    <a:pt x="1014" y="0"/>
                    <a:pt x="777" y="0"/>
                  </a:cubicBezTo>
                  <a:cubicBezTo>
                    <a:pt x="600" y="0"/>
                    <a:pt x="442" y="108"/>
                    <a:pt x="377" y="271"/>
                  </a:cubicBezTo>
                  <a:cubicBezTo>
                    <a:pt x="352" y="265"/>
                    <a:pt x="327" y="262"/>
                    <a:pt x="301" y="262"/>
                  </a:cubicBezTo>
                  <a:cubicBezTo>
                    <a:pt x="135" y="262"/>
                    <a:pt x="0" y="397"/>
                    <a:pt x="0" y="563"/>
                  </a:cubicBezTo>
                  <a:cubicBezTo>
                    <a:pt x="0" y="727"/>
                    <a:pt x="131" y="860"/>
                    <a:pt x="296" y="864"/>
                  </a:cubicBezTo>
                  <a:lnTo>
                    <a:pt x="1199" y="865"/>
                  </a:lnTo>
                  <a:lnTo>
                    <a:pt x="1232" y="865"/>
                  </a:lnTo>
                  <a:cubicBezTo>
                    <a:pt x="1308" y="845"/>
                    <a:pt x="1363" y="769"/>
                    <a:pt x="1363" y="688"/>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2" name="Freeform 14"/>
            <p:cNvSpPr>
              <a:spLocks noEditPoints="1"/>
            </p:cNvSpPr>
            <p:nvPr/>
          </p:nvSpPr>
          <p:spPr bwMode="auto">
            <a:xfrm>
              <a:off x="5999162" y="4265612"/>
              <a:ext cx="828675" cy="527050"/>
            </a:xfrm>
            <a:custGeom>
              <a:avLst/>
              <a:gdLst>
                <a:gd name="T0" fmla="*/ 1363 w 1363"/>
                <a:gd name="T1" fmla="*/ 688 h 865"/>
                <a:gd name="T2" fmla="*/ 1199 w 1363"/>
                <a:gd name="T3" fmla="*/ 512 h 865"/>
                <a:gd name="T4" fmla="*/ 1207 w 1363"/>
                <a:gd name="T5" fmla="*/ 430 h 865"/>
                <a:gd name="T6" fmla="*/ 777 w 1363"/>
                <a:gd name="T7" fmla="*/ 0 h 865"/>
                <a:gd name="T8" fmla="*/ 377 w 1363"/>
                <a:gd name="T9" fmla="*/ 271 h 865"/>
                <a:gd name="T10" fmla="*/ 301 w 1363"/>
                <a:gd name="T11" fmla="*/ 262 h 865"/>
                <a:gd name="T12" fmla="*/ 0 w 1363"/>
                <a:gd name="T13" fmla="*/ 563 h 865"/>
                <a:gd name="T14" fmla="*/ 296 w 1363"/>
                <a:gd name="T15" fmla="*/ 864 h 865"/>
                <a:gd name="T16" fmla="*/ 1199 w 1363"/>
                <a:gd name="T17" fmla="*/ 865 h 865"/>
                <a:gd name="T18" fmla="*/ 1233 w 1363"/>
                <a:gd name="T19" fmla="*/ 865 h 865"/>
                <a:gd name="T20" fmla="*/ 1231 w 1363"/>
                <a:gd name="T21" fmla="*/ 865 h 865"/>
                <a:gd name="T22" fmla="*/ 1363 w 1363"/>
                <a:gd name="T23" fmla="*/ 688 h 865"/>
                <a:gd name="T24" fmla="*/ 1197 w 1363"/>
                <a:gd name="T25" fmla="*/ 816 h 865"/>
                <a:gd name="T26" fmla="*/ 301 w 1363"/>
                <a:gd name="T27" fmla="*/ 817 h 865"/>
                <a:gd name="T28" fmla="*/ 48 w 1363"/>
                <a:gd name="T29" fmla="*/ 563 h 865"/>
                <a:gd name="T30" fmla="*/ 301 w 1363"/>
                <a:gd name="T31" fmla="*/ 310 h 865"/>
                <a:gd name="T32" fmla="*/ 384 w 1363"/>
                <a:gd name="T33" fmla="*/ 324 h 865"/>
                <a:gd name="T34" fmla="*/ 407 w 1363"/>
                <a:gd name="T35" fmla="*/ 332 h 865"/>
                <a:gd name="T36" fmla="*/ 415 w 1363"/>
                <a:gd name="T37" fmla="*/ 309 h 865"/>
                <a:gd name="T38" fmla="*/ 777 w 1363"/>
                <a:gd name="T39" fmla="*/ 48 h 865"/>
                <a:gd name="T40" fmla="*/ 1159 w 1363"/>
                <a:gd name="T41" fmla="*/ 430 h 865"/>
                <a:gd name="T42" fmla="*/ 1145 w 1363"/>
                <a:gd name="T43" fmla="*/ 531 h 865"/>
                <a:gd name="T44" fmla="*/ 1136 w 1363"/>
                <a:gd name="T45" fmla="*/ 566 h 865"/>
                <a:gd name="T46" fmla="*/ 1171 w 1363"/>
                <a:gd name="T47" fmla="*/ 561 h 865"/>
                <a:gd name="T48" fmla="*/ 1187 w 1363"/>
                <a:gd name="T49" fmla="*/ 560 h 865"/>
                <a:gd name="T50" fmla="*/ 1315 w 1363"/>
                <a:gd name="T51" fmla="*/ 688 h 865"/>
                <a:gd name="T52" fmla="*/ 1197 w 1363"/>
                <a:gd name="T53" fmla="*/ 81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3" h="865">
                  <a:moveTo>
                    <a:pt x="1363" y="688"/>
                  </a:moveTo>
                  <a:cubicBezTo>
                    <a:pt x="1363" y="595"/>
                    <a:pt x="1290" y="519"/>
                    <a:pt x="1199" y="512"/>
                  </a:cubicBezTo>
                  <a:cubicBezTo>
                    <a:pt x="1204" y="485"/>
                    <a:pt x="1207" y="458"/>
                    <a:pt x="1207" y="430"/>
                  </a:cubicBezTo>
                  <a:cubicBezTo>
                    <a:pt x="1207" y="193"/>
                    <a:pt x="1014" y="0"/>
                    <a:pt x="777" y="0"/>
                  </a:cubicBezTo>
                  <a:cubicBezTo>
                    <a:pt x="600" y="0"/>
                    <a:pt x="442" y="108"/>
                    <a:pt x="377" y="271"/>
                  </a:cubicBezTo>
                  <a:cubicBezTo>
                    <a:pt x="352" y="265"/>
                    <a:pt x="327" y="262"/>
                    <a:pt x="301" y="262"/>
                  </a:cubicBezTo>
                  <a:cubicBezTo>
                    <a:pt x="135" y="262"/>
                    <a:pt x="0" y="397"/>
                    <a:pt x="0" y="563"/>
                  </a:cubicBezTo>
                  <a:cubicBezTo>
                    <a:pt x="0" y="727"/>
                    <a:pt x="131" y="860"/>
                    <a:pt x="296" y="864"/>
                  </a:cubicBezTo>
                  <a:lnTo>
                    <a:pt x="1199" y="865"/>
                  </a:lnTo>
                  <a:lnTo>
                    <a:pt x="1233" y="865"/>
                  </a:lnTo>
                  <a:lnTo>
                    <a:pt x="1231" y="865"/>
                  </a:lnTo>
                  <a:cubicBezTo>
                    <a:pt x="1307" y="845"/>
                    <a:pt x="1363" y="769"/>
                    <a:pt x="1363" y="688"/>
                  </a:cubicBezTo>
                  <a:close/>
                  <a:moveTo>
                    <a:pt x="1197" y="816"/>
                  </a:moveTo>
                  <a:lnTo>
                    <a:pt x="301" y="817"/>
                  </a:lnTo>
                  <a:cubicBezTo>
                    <a:pt x="161" y="817"/>
                    <a:pt x="48" y="703"/>
                    <a:pt x="48" y="563"/>
                  </a:cubicBezTo>
                  <a:cubicBezTo>
                    <a:pt x="48" y="423"/>
                    <a:pt x="161" y="310"/>
                    <a:pt x="301" y="310"/>
                  </a:cubicBezTo>
                  <a:cubicBezTo>
                    <a:pt x="329" y="310"/>
                    <a:pt x="357" y="314"/>
                    <a:pt x="384" y="324"/>
                  </a:cubicBezTo>
                  <a:lnTo>
                    <a:pt x="407" y="332"/>
                  </a:lnTo>
                  <a:lnTo>
                    <a:pt x="415" y="309"/>
                  </a:lnTo>
                  <a:cubicBezTo>
                    <a:pt x="467" y="153"/>
                    <a:pt x="612" y="48"/>
                    <a:pt x="777" y="48"/>
                  </a:cubicBezTo>
                  <a:cubicBezTo>
                    <a:pt x="987" y="48"/>
                    <a:pt x="1159" y="219"/>
                    <a:pt x="1159" y="430"/>
                  </a:cubicBezTo>
                  <a:cubicBezTo>
                    <a:pt x="1159" y="464"/>
                    <a:pt x="1154" y="498"/>
                    <a:pt x="1145" y="531"/>
                  </a:cubicBezTo>
                  <a:lnTo>
                    <a:pt x="1136" y="566"/>
                  </a:lnTo>
                  <a:lnTo>
                    <a:pt x="1171" y="561"/>
                  </a:lnTo>
                  <a:cubicBezTo>
                    <a:pt x="1176" y="561"/>
                    <a:pt x="1182" y="560"/>
                    <a:pt x="1187" y="560"/>
                  </a:cubicBezTo>
                  <a:cubicBezTo>
                    <a:pt x="1258" y="560"/>
                    <a:pt x="1315" y="618"/>
                    <a:pt x="1315" y="688"/>
                  </a:cubicBezTo>
                  <a:cubicBezTo>
                    <a:pt x="1315" y="755"/>
                    <a:pt x="1263" y="811"/>
                    <a:pt x="1197" y="816"/>
                  </a:cubicBezTo>
                  <a:close/>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1" name="Group 210"/>
          <p:cNvGrpSpPr/>
          <p:nvPr/>
        </p:nvGrpSpPr>
        <p:grpSpPr>
          <a:xfrm>
            <a:off x="4995842" y="3981936"/>
            <a:ext cx="866381" cy="1254490"/>
            <a:chOff x="5008563" y="4205288"/>
            <a:chExt cx="772937" cy="1119187"/>
          </a:xfrm>
        </p:grpSpPr>
        <p:sp>
          <p:nvSpPr>
            <p:cNvPr id="283" name="Rectangle 15"/>
            <p:cNvSpPr>
              <a:spLocks noChangeArrowheads="1"/>
            </p:cNvSpPr>
            <p:nvPr/>
          </p:nvSpPr>
          <p:spPr bwMode="auto">
            <a:xfrm>
              <a:off x="5008563" y="4354513"/>
              <a:ext cx="772937" cy="969962"/>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Line 16"/>
            <p:cNvSpPr>
              <a:spLocks noChangeShapeType="1"/>
            </p:cNvSpPr>
            <p:nvPr/>
          </p:nvSpPr>
          <p:spPr bwMode="auto">
            <a:xfrm>
              <a:off x="5008563" y="4398963"/>
              <a:ext cx="760412" cy="0"/>
            </a:xfrm>
            <a:prstGeom prst="line">
              <a:avLst/>
            </a:prstGeom>
            <a:noFill/>
            <a:ln w="1111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Line 17"/>
            <p:cNvSpPr>
              <a:spLocks noChangeShapeType="1"/>
            </p:cNvSpPr>
            <p:nvPr/>
          </p:nvSpPr>
          <p:spPr bwMode="auto">
            <a:xfrm>
              <a:off x="5011738" y="4448175"/>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6" name="Line 18"/>
            <p:cNvSpPr>
              <a:spLocks noChangeShapeType="1"/>
            </p:cNvSpPr>
            <p:nvPr/>
          </p:nvSpPr>
          <p:spPr bwMode="auto">
            <a:xfrm>
              <a:off x="5011738" y="4494213"/>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7" name="Line 19"/>
            <p:cNvSpPr>
              <a:spLocks noChangeShapeType="1"/>
            </p:cNvSpPr>
            <p:nvPr/>
          </p:nvSpPr>
          <p:spPr bwMode="auto">
            <a:xfrm>
              <a:off x="5011738" y="4540250"/>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8" name="Line 20"/>
            <p:cNvSpPr>
              <a:spLocks noChangeShapeType="1"/>
            </p:cNvSpPr>
            <p:nvPr/>
          </p:nvSpPr>
          <p:spPr bwMode="auto">
            <a:xfrm>
              <a:off x="5011738" y="4586288"/>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9" name="Line 21"/>
            <p:cNvSpPr>
              <a:spLocks noChangeShapeType="1"/>
            </p:cNvSpPr>
            <p:nvPr/>
          </p:nvSpPr>
          <p:spPr bwMode="auto">
            <a:xfrm>
              <a:off x="5011738" y="4632325"/>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0" name="Line 22"/>
            <p:cNvSpPr>
              <a:spLocks noChangeShapeType="1"/>
            </p:cNvSpPr>
            <p:nvPr/>
          </p:nvSpPr>
          <p:spPr bwMode="auto">
            <a:xfrm>
              <a:off x="5011738" y="4678363"/>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1" name="Line 23"/>
            <p:cNvSpPr>
              <a:spLocks noChangeShapeType="1"/>
            </p:cNvSpPr>
            <p:nvPr/>
          </p:nvSpPr>
          <p:spPr bwMode="auto">
            <a:xfrm>
              <a:off x="5011738" y="4724400"/>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2" name="Line 24"/>
            <p:cNvSpPr>
              <a:spLocks noChangeShapeType="1"/>
            </p:cNvSpPr>
            <p:nvPr/>
          </p:nvSpPr>
          <p:spPr bwMode="auto">
            <a:xfrm>
              <a:off x="5011738" y="4770438"/>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3" name="Line 25"/>
            <p:cNvSpPr>
              <a:spLocks noChangeShapeType="1"/>
            </p:cNvSpPr>
            <p:nvPr/>
          </p:nvSpPr>
          <p:spPr bwMode="auto">
            <a:xfrm>
              <a:off x="5011738" y="4816475"/>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4" name="Line 26"/>
            <p:cNvSpPr>
              <a:spLocks noChangeShapeType="1"/>
            </p:cNvSpPr>
            <p:nvPr/>
          </p:nvSpPr>
          <p:spPr bwMode="auto">
            <a:xfrm>
              <a:off x="5011738" y="4862513"/>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5" name="Line 27"/>
            <p:cNvSpPr>
              <a:spLocks noChangeShapeType="1"/>
            </p:cNvSpPr>
            <p:nvPr/>
          </p:nvSpPr>
          <p:spPr bwMode="auto">
            <a:xfrm>
              <a:off x="5675313" y="4402138"/>
              <a:ext cx="0" cy="50641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6" name="Line 28"/>
            <p:cNvSpPr>
              <a:spLocks noChangeShapeType="1"/>
            </p:cNvSpPr>
            <p:nvPr/>
          </p:nvSpPr>
          <p:spPr bwMode="auto">
            <a:xfrm>
              <a:off x="5462588" y="4402138"/>
              <a:ext cx="0" cy="50641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7" name="Line 29"/>
            <p:cNvSpPr>
              <a:spLocks noChangeShapeType="1"/>
            </p:cNvSpPr>
            <p:nvPr/>
          </p:nvSpPr>
          <p:spPr bwMode="auto">
            <a:xfrm>
              <a:off x="5343525" y="4402138"/>
              <a:ext cx="0" cy="50641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8" name="Line 30"/>
            <p:cNvSpPr>
              <a:spLocks noChangeShapeType="1"/>
            </p:cNvSpPr>
            <p:nvPr/>
          </p:nvSpPr>
          <p:spPr bwMode="auto">
            <a:xfrm>
              <a:off x="5302250" y="4402138"/>
              <a:ext cx="0" cy="50641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9" name="Line 31"/>
            <p:cNvSpPr>
              <a:spLocks noChangeShapeType="1"/>
            </p:cNvSpPr>
            <p:nvPr/>
          </p:nvSpPr>
          <p:spPr bwMode="auto">
            <a:xfrm>
              <a:off x="5216525" y="4402138"/>
              <a:ext cx="0" cy="50641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0" name="Line 32"/>
            <p:cNvSpPr>
              <a:spLocks noChangeShapeType="1"/>
            </p:cNvSpPr>
            <p:nvPr/>
          </p:nvSpPr>
          <p:spPr bwMode="auto">
            <a:xfrm>
              <a:off x="5137150" y="4402138"/>
              <a:ext cx="0" cy="50641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1" name="Line 33"/>
            <p:cNvSpPr>
              <a:spLocks noChangeShapeType="1"/>
            </p:cNvSpPr>
            <p:nvPr/>
          </p:nvSpPr>
          <p:spPr bwMode="auto">
            <a:xfrm>
              <a:off x="5565775" y="4402138"/>
              <a:ext cx="0" cy="50641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9" name="Line 34"/>
            <p:cNvSpPr>
              <a:spLocks noChangeShapeType="1"/>
            </p:cNvSpPr>
            <p:nvPr/>
          </p:nvSpPr>
          <p:spPr bwMode="auto">
            <a:xfrm>
              <a:off x="5091113" y="4402138"/>
              <a:ext cx="0" cy="50641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0" name="Rectangle 35"/>
            <p:cNvSpPr>
              <a:spLocks noChangeArrowheads="1"/>
            </p:cNvSpPr>
            <p:nvPr/>
          </p:nvSpPr>
          <p:spPr bwMode="auto">
            <a:xfrm>
              <a:off x="5008563" y="4205288"/>
              <a:ext cx="772937" cy="149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1" name="Rectangle 36"/>
            <p:cNvSpPr>
              <a:spLocks noChangeArrowheads="1"/>
            </p:cNvSpPr>
            <p:nvPr/>
          </p:nvSpPr>
          <p:spPr bwMode="auto">
            <a:xfrm>
              <a:off x="5159375" y="4219575"/>
              <a:ext cx="294603" cy="8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588" dirty="0">
                  <a:solidFill>
                    <a:srgbClr val="FFFFFF"/>
                  </a:solidFill>
                  <a:latin typeface="Segoe UI" panose="020B0502040204020203" pitchFamily="34" charset="0"/>
                </a:rPr>
                <a:t>Cold Data</a:t>
              </a:r>
              <a:endParaRPr lang="en-US" altLang="en-US" sz="1765" dirty="0">
                <a:solidFill>
                  <a:srgbClr val="505050"/>
                </a:solidFill>
              </a:endParaRPr>
            </a:p>
          </p:txBody>
        </p:sp>
        <p:sp>
          <p:nvSpPr>
            <p:cNvPr id="312" name="Line 37"/>
            <p:cNvSpPr>
              <a:spLocks noChangeShapeType="1"/>
            </p:cNvSpPr>
            <p:nvPr/>
          </p:nvSpPr>
          <p:spPr bwMode="auto">
            <a:xfrm>
              <a:off x="5011738" y="4908550"/>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3" name="Line 38"/>
            <p:cNvSpPr>
              <a:spLocks noChangeShapeType="1"/>
            </p:cNvSpPr>
            <p:nvPr/>
          </p:nvSpPr>
          <p:spPr bwMode="auto">
            <a:xfrm>
              <a:off x="5011738" y="4954588"/>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4" name="Line 39"/>
            <p:cNvSpPr>
              <a:spLocks noChangeShapeType="1"/>
            </p:cNvSpPr>
            <p:nvPr/>
          </p:nvSpPr>
          <p:spPr bwMode="auto">
            <a:xfrm>
              <a:off x="5011738" y="4999038"/>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5" name="Line 40"/>
            <p:cNvSpPr>
              <a:spLocks noChangeShapeType="1"/>
            </p:cNvSpPr>
            <p:nvPr/>
          </p:nvSpPr>
          <p:spPr bwMode="auto">
            <a:xfrm>
              <a:off x="5011738" y="5046663"/>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6" name="Line 41"/>
            <p:cNvSpPr>
              <a:spLocks noChangeShapeType="1"/>
            </p:cNvSpPr>
            <p:nvPr/>
          </p:nvSpPr>
          <p:spPr bwMode="auto">
            <a:xfrm>
              <a:off x="5011738" y="5091113"/>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7" name="Line 42"/>
            <p:cNvSpPr>
              <a:spLocks noChangeShapeType="1"/>
            </p:cNvSpPr>
            <p:nvPr/>
          </p:nvSpPr>
          <p:spPr bwMode="auto">
            <a:xfrm>
              <a:off x="5011738" y="5137150"/>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8" name="Line 43"/>
            <p:cNvSpPr>
              <a:spLocks noChangeShapeType="1"/>
            </p:cNvSpPr>
            <p:nvPr/>
          </p:nvSpPr>
          <p:spPr bwMode="auto">
            <a:xfrm>
              <a:off x="5011738" y="5183188"/>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9" name="Line 44"/>
            <p:cNvSpPr>
              <a:spLocks noChangeShapeType="1"/>
            </p:cNvSpPr>
            <p:nvPr/>
          </p:nvSpPr>
          <p:spPr bwMode="auto">
            <a:xfrm>
              <a:off x="5011738" y="5229225"/>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0" name="Line 45"/>
            <p:cNvSpPr>
              <a:spLocks noChangeShapeType="1"/>
            </p:cNvSpPr>
            <p:nvPr/>
          </p:nvSpPr>
          <p:spPr bwMode="auto">
            <a:xfrm>
              <a:off x="5011738" y="5275263"/>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1" name="Line 46"/>
            <p:cNvSpPr>
              <a:spLocks noChangeShapeType="1"/>
            </p:cNvSpPr>
            <p:nvPr/>
          </p:nvSpPr>
          <p:spPr bwMode="auto">
            <a:xfrm>
              <a:off x="5091113" y="4884738"/>
              <a:ext cx="0" cy="390525"/>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2" name="Line 47"/>
            <p:cNvSpPr>
              <a:spLocks noChangeShapeType="1"/>
            </p:cNvSpPr>
            <p:nvPr/>
          </p:nvSpPr>
          <p:spPr bwMode="auto">
            <a:xfrm>
              <a:off x="5011738" y="5281613"/>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3" name="Line 48"/>
            <p:cNvSpPr>
              <a:spLocks noChangeShapeType="1"/>
            </p:cNvSpPr>
            <p:nvPr/>
          </p:nvSpPr>
          <p:spPr bwMode="auto">
            <a:xfrm flipH="1">
              <a:off x="5130800" y="4838700"/>
              <a:ext cx="6350" cy="44291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4" name="Line 49"/>
            <p:cNvSpPr>
              <a:spLocks noChangeShapeType="1"/>
            </p:cNvSpPr>
            <p:nvPr/>
          </p:nvSpPr>
          <p:spPr bwMode="auto">
            <a:xfrm>
              <a:off x="5216525" y="4827588"/>
              <a:ext cx="0" cy="454025"/>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5" name="Line 50"/>
            <p:cNvSpPr>
              <a:spLocks noChangeShapeType="1"/>
            </p:cNvSpPr>
            <p:nvPr/>
          </p:nvSpPr>
          <p:spPr bwMode="auto">
            <a:xfrm>
              <a:off x="5297488" y="4827588"/>
              <a:ext cx="0" cy="454025"/>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6" name="Line 51"/>
            <p:cNvSpPr>
              <a:spLocks noChangeShapeType="1"/>
            </p:cNvSpPr>
            <p:nvPr/>
          </p:nvSpPr>
          <p:spPr bwMode="auto">
            <a:xfrm>
              <a:off x="5343525" y="4838700"/>
              <a:ext cx="0" cy="44291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7" name="Line 52"/>
            <p:cNvSpPr>
              <a:spLocks noChangeShapeType="1"/>
            </p:cNvSpPr>
            <p:nvPr/>
          </p:nvSpPr>
          <p:spPr bwMode="auto">
            <a:xfrm>
              <a:off x="5462588" y="4827588"/>
              <a:ext cx="0" cy="447675"/>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8" name="Line 53"/>
            <p:cNvSpPr>
              <a:spLocks noChangeShapeType="1"/>
            </p:cNvSpPr>
            <p:nvPr/>
          </p:nvSpPr>
          <p:spPr bwMode="auto">
            <a:xfrm>
              <a:off x="5565775" y="4827588"/>
              <a:ext cx="6350" cy="454025"/>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9" name="Line 54"/>
            <p:cNvSpPr>
              <a:spLocks noChangeShapeType="1"/>
            </p:cNvSpPr>
            <p:nvPr/>
          </p:nvSpPr>
          <p:spPr bwMode="auto">
            <a:xfrm>
              <a:off x="5675313" y="4833938"/>
              <a:ext cx="0" cy="441325"/>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5" name="Group 214"/>
          <p:cNvGrpSpPr/>
          <p:nvPr/>
        </p:nvGrpSpPr>
        <p:grpSpPr>
          <a:xfrm>
            <a:off x="1364199" y="2174178"/>
            <a:ext cx="2349200" cy="3231326"/>
            <a:chOff x="1057274" y="2284413"/>
            <a:chExt cx="2217738" cy="3182937"/>
          </a:xfrm>
        </p:grpSpPr>
        <p:sp>
          <p:nvSpPr>
            <p:cNvPr id="233" name="Rectangle 91"/>
            <p:cNvSpPr>
              <a:spLocks noChangeArrowheads="1"/>
            </p:cNvSpPr>
            <p:nvPr/>
          </p:nvSpPr>
          <p:spPr bwMode="auto">
            <a:xfrm>
              <a:off x="1057275" y="2901950"/>
              <a:ext cx="2217737" cy="2565400"/>
            </a:xfrm>
            <a:prstGeom prst="rect">
              <a:avLst/>
            </a:prstGeom>
            <a:noFill/>
            <a:ln w="12700" cap="sq">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Rectangle 92"/>
            <p:cNvSpPr>
              <a:spLocks noChangeArrowheads="1"/>
            </p:cNvSpPr>
            <p:nvPr/>
          </p:nvSpPr>
          <p:spPr bwMode="auto">
            <a:xfrm>
              <a:off x="1057274" y="2284413"/>
              <a:ext cx="2217737" cy="617537"/>
            </a:xfrm>
            <a:prstGeom prst="rect">
              <a:avLst/>
            </a:prstGeom>
            <a:solidFill>
              <a:srgbClr val="737373"/>
            </a:solidFill>
            <a:ln w="9525">
              <a:solidFill>
                <a:schemeClr val="accent3">
                  <a:lumMod val="60000"/>
                  <a:lumOff val="40000"/>
                </a:schemeClr>
              </a:solidFill>
              <a:miter lim="800000"/>
              <a:headEnd/>
              <a:tailEnd/>
            </a:ln>
          </p:spPr>
          <p:txBody>
            <a:bodyPr vert="horz" wrap="square" lIns="89642" tIns="44821" rIns="89642" bIns="44821" numCol="1" anchor="ctr" anchorCtr="0" compatLnSpc="1">
              <a:prstTxWarp prst="textNoShape">
                <a:avLst/>
              </a:prstTxWarp>
            </a:bodyPr>
            <a:lstStyle/>
            <a:p>
              <a:pPr defTabSz="896386" eaLnBrk="0" fontAlgn="base" hangingPunct="0">
                <a:spcBef>
                  <a:spcPct val="0"/>
                </a:spcBef>
                <a:spcAft>
                  <a:spcPct val="0"/>
                </a:spcAft>
              </a:pPr>
              <a:r>
                <a:rPr lang="en-US" altLang="en-US" sz="1176" dirty="0">
                  <a:solidFill>
                    <a:srgbClr val="FFFFFF"/>
                  </a:solidFill>
                  <a:latin typeface="Segoe UI Semibold" panose="020B0702040204020203" pitchFamily="34" charset="0"/>
                </a:rPr>
                <a:t>On-premises network</a:t>
              </a:r>
              <a:endParaRPr lang="en-US" altLang="en-US" sz="1765" dirty="0">
                <a:solidFill>
                  <a:srgbClr val="505050"/>
                </a:solidFill>
                <a:latin typeface="Arial" panose="020B0604020202020204" pitchFamily="34" charset="0"/>
              </a:endParaRPr>
            </a:p>
          </p:txBody>
        </p:sp>
      </p:grpSp>
      <p:grpSp>
        <p:nvGrpSpPr>
          <p:cNvPr id="216" name="Group 215"/>
          <p:cNvGrpSpPr/>
          <p:nvPr/>
        </p:nvGrpSpPr>
        <p:grpSpPr>
          <a:xfrm>
            <a:off x="4740095" y="2174178"/>
            <a:ext cx="2304140" cy="3231326"/>
            <a:chOff x="4646612" y="2301876"/>
            <a:chExt cx="2219325" cy="3173412"/>
          </a:xfrm>
        </p:grpSpPr>
        <p:sp>
          <p:nvSpPr>
            <p:cNvPr id="231" name="Rectangle 97"/>
            <p:cNvSpPr>
              <a:spLocks noChangeArrowheads="1"/>
            </p:cNvSpPr>
            <p:nvPr/>
          </p:nvSpPr>
          <p:spPr bwMode="auto">
            <a:xfrm>
              <a:off x="4646613" y="2909888"/>
              <a:ext cx="2216150" cy="2565400"/>
            </a:xfrm>
            <a:prstGeom prst="rect">
              <a:avLst/>
            </a:prstGeom>
            <a:noFill/>
            <a:ln w="12700" cap="sq">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Rectangle 109"/>
            <p:cNvSpPr>
              <a:spLocks noChangeArrowheads="1"/>
            </p:cNvSpPr>
            <p:nvPr/>
          </p:nvSpPr>
          <p:spPr bwMode="auto">
            <a:xfrm>
              <a:off x="4646612" y="2301876"/>
              <a:ext cx="2219325" cy="604838"/>
            </a:xfrm>
            <a:prstGeom prst="rect">
              <a:avLst/>
            </a:prstGeom>
            <a:solidFill>
              <a:srgbClr val="107C10"/>
            </a:solidFill>
            <a:ln w="9525">
              <a:solidFill>
                <a:srgbClr val="107C10"/>
              </a:solidFill>
              <a:miter lim="800000"/>
              <a:headEnd/>
              <a:tailEnd/>
            </a:ln>
          </p:spPr>
          <p:txBody>
            <a:bodyPr vert="horz" wrap="square" lIns="89642" tIns="44821" rIns="89642" bIns="44821" numCol="1" anchor="ctr" anchorCtr="0" compatLnSpc="1">
              <a:prstTxWarp prst="textNoShape">
                <a:avLst/>
              </a:prstTxWarp>
            </a:bodyPr>
            <a:lstStyle/>
            <a:p>
              <a:pPr defTabSz="896386" eaLnBrk="0" fontAlgn="base" hangingPunct="0">
                <a:spcBef>
                  <a:spcPct val="0"/>
                </a:spcBef>
                <a:spcAft>
                  <a:spcPct val="0"/>
                </a:spcAft>
              </a:pPr>
              <a:r>
                <a:rPr lang="en-US" altLang="en-US" sz="1176" dirty="0">
                  <a:solidFill>
                    <a:srgbClr val="FFFFFF"/>
                  </a:solidFill>
                  <a:latin typeface="Segoe UI Semibold" panose="020B0702040204020203" pitchFamily="34" charset="0"/>
                </a:rPr>
                <a:t>Azure PaaS</a:t>
              </a:r>
              <a:endParaRPr lang="en-US" altLang="en-US" sz="1176" dirty="0">
                <a:solidFill>
                  <a:srgbClr val="505050"/>
                </a:solidFill>
                <a:latin typeface="Arial" panose="020B0604020202020204" pitchFamily="34" charset="0"/>
              </a:endParaRPr>
            </a:p>
          </p:txBody>
        </p:sp>
      </p:grpSp>
      <p:sp>
        <p:nvSpPr>
          <p:cNvPr id="217" name="Rectangle 110"/>
          <p:cNvSpPr>
            <a:spLocks noChangeArrowheads="1"/>
          </p:cNvSpPr>
          <p:nvPr/>
        </p:nvSpPr>
        <p:spPr bwMode="auto">
          <a:xfrm>
            <a:off x="4744790" y="2460599"/>
            <a:ext cx="1877209" cy="512333"/>
          </a:xfrm>
          <a:prstGeom prst="rect">
            <a:avLst/>
          </a:prstGeom>
          <a:noFill/>
          <a:ln w="9525"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Rectangle 223"/>
          <p:cNvSpPr/>
          <p:nvPr/>
        </p:nvSpPr>
        <p:spPr bwMode="auto">
          <a:xfrm>
            <a:off x="5446623" y="4145814"/>
            <a:ext cx="177603" cy="1042567"/>
          </a:xfrm>
          <a:prstGeom prst="rect">
            <a:avLst/>
          </a:prstGeom>
          <a:pattFill prst="dkHorz">
            <a:fgClr>
              <a:srgbClr val="B4A0FF"/>
            </a:fgClr>
            <a:bgClr>
              <a:schemeClr val="bg1">
                <a:lumMod val="75000"/>
              </a:schemeClr>
            </a:bgClr>
          </a:pattFill>
          <a:ln>
            <a:noFill/>
            <a:headEnd type="none" w="med" len="med"/>
            <a:tailEnd type="none" w="med" len="med"/>
          </a:ln>
          <a:effectLst>
            <a:innerShdw blurRad="254000" dist="990600" dir="162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6" name="Elbow Connector 225"/>
          <p:cNvCxnSpPr>
            <a:stCxn id="225" idx="2"/>
            <a:endCxn id="224" idx="2"/>
          </p:cNvCxnSpPr>
          <p:nvPr/>
        </p:nvCxnSpPr>
        <p:spPr>
          <a:xfrm rot="16200000" flipH="1">
            <a:off x="3680831" y="3333787"/>
            <a:ext cx="348955" cy="3360232"/>
          </a:xfrm>
          <a:prstGeom prst="bentConnector3">
            <a:avLst>
              <a:gd name="adj1" fmla="val 164222"/>
            </a:avLst>
          </a:prstGeom>
          <a:ln w="31750">
            <a:solidFill>
              <a:srgbClr val="FFB9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9" name="Elbow Connector 272"/>
          <p:cNvCxnSpPr>
            <a:cxnSpLocks/>
          </p:cNvCxnSpPr>
          <p:nvPr/>
        </p:nvCxnSpPr>
        <p:spPr>
          <a:xfrm>
            <a:off x="1725569" y="3592391"/>
            <a:ext cx="466325" cy="0"/>
          </a:xfrm>
          <a:prstGeom prst="straightConnector1">
            <a:avLst/>
          </a:prstGeom>
          <a:ln w="28575" cap="flat" cmpd="sng" algn="ctr">
            <a:solidFill>
              <a:schemeClr val="accent2"/>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340" name="TextBox 339"/>
          <p:cNvSpPr txBox="1"/>
          <p:nvPr/>
        </p:nvSpPr>
        <p:spPr>
          <a:xfrm>
            <a:off x="3609231" y="3766214"/>
            <a:ext cx="1334825" cy="650220"/>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029">
                <a:gradFill>
                  <a:gsLst>
                    <a:gs pos="2917">
                      <a:srgbClr val="505050"/>
                    </a:gs>
                    <a:gs pos="30000">
                      <a:srgbClr val="505050"/>
                    </a:gs>
                  </a:gsLst>
                  <a:lin ang="5400000" scaled="0"/>
                </a:gradFill>
                <a:latin typeface="Segoe UI"/>
              </a:rPr>
              <a:t>Eligible Data</a:t>
            </a:r>
          </a:p>
          <a:p>
            <a:pPr algn="ctr" defTabSz="914367">
              <a:lnSpc>
                <a:spcPct val="90000"/>
              </a:lnSpc>
              <a:spcAft>
                <a:spcPts val="588"/>
              </a:spcAft>
            </a:pPr>
            <a:r>
              <a:rPr lang="en-US" sz="1029">
                <a:gradFill>
                  <a:gsLst>
                    <a:gs pos="2917">
                      <a:srgbClr val="505050"/>
                    </a:gs>
                    <a:gs pos="30000">
                      <a:srgbClr val="505050"/>
                    </a:gs>
                  </a:gsLst>
                  <a:lin ang="5400000" scaled="0"/>
                </a:gradFill>
                <a:latin typeface="Segoe UI"/>
              </a:rPr>
              <a:t>Trickle migration</a:t>
            </a:r>
            <a:endParaRPr lang="en-US" sz="1029" dirty="0">
              <a:gradFill>
                <a:gsLst>
                  <a:gs pos="2917">
                    <a:srgbClr val="505050"/>
                  </a:gs>
                  <a:gs pos="30000">
                    <a:srgbClr val="505050"/>
                  </a:gs>
                </a:gsLst>
                <a:lin ang="5400000" scaled="0"/>
              </a:gradFill>
              <a:latin typeface="Segoe UI"/>
            </a:endParaRPr>
          </a:p>
        </p:txBody>
      </p:sp>
      <p:cxnSp>
        <p:nvCxnSpPr>
          <p:cNvPr id="341" name="Straight Arrow Connector 340"/>
          <p:cNvCxnSpPr/>
          <p:nvPr/>
        </p:nvCxnSpPr>
        <p:spPr>
          <a:xfrm>
            <a:off x="3325253" y="3704936"/>
            <a:ext cx="2056288" cy="15568"/>
          </a:xfrm>
          <a:prstGeom prst="straightConnector1">
            <a:avLst/>
          </a:prstGeom>
          <a:ln w="28575">
            <a:solidFill>
              <a:schemeClr val="bg2">
                <a:lumMod val="2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p:nvPr/>
        </p:nvCxnSpPr>
        <p:spPr>
          <a:xfrm>
            <a:off x="3339660" y="3553922"/>
            <a:ext cx="2056288" cy="15568"/>
          </a:xfrm>
          <a:prstGeom prst="straightConnector1">
            <a:avLst/>
          </a:prstGeom>
          <a:ln w="28575">
            <a:solidFill>
              <a:schemeClr val="bg2">
                <a:lumMod val="25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3" name="Group 342"/>
          <p:cNvGrpSpPr/>
          <p:nvPr/>
        </p:nvGrpSpPr>
        <p:grpSpPr>
          <a:xfrm>
            <a:off x="4126320" y="3488492"/>
            <a:ext cx="221772" cy="305104"/>
            <a:chOff x="3849688" y="2889250"/>
            <a:chExt cx="261938" cy="360362"/>
          </a:xfrm>
        </p:grpSpPr>
        <p:sp>
          <p:nvSpPr>
            <p:cNvPr id="344" name="Rectangle 115"/>
            <p:cNvSpPr>
              <a:spLocks noChangeArrowheads="1"/>
            </p:cNvSpPr>
            <p:nvPr/>
          </p:nvSpPr>
          <p:spPr bwMode="auto">
            <a:xfrm>
              <a:off x="3870966" y="3068638"/>
              <a:ext cx="215545" cy="153987"/>
            </a:xfrm>
            <a:prstGeom prst="rect">
              <a:avLst/>
            </a:prstGeom>
            <a:solidFill>
              <a:srgbClr val="FFFFFF"/>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5" name="Oval 116"/>
            <p:cNvSpPr>
              <a:spLocks noChangeArrowheads="1"/>
            </p:cNvSpPr>
            <p:nvPr/>
          </p:nvSpPr>
          <p:spPr bwMode="auto">
            <a:xfrm>
              <a:off x="3897313" y="2909888"/>
              <a:ext cx="163513" cy="160337"/>
            </a:xfrm>
            <a:prstGeom prst="ellipse">
              <a:avLst/>
            </a:pr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6" name="Freeform 117"/>
            <p:cNvSpPr>
              <a:spLocks noEditPoints="1"/>
            </p:cNvSpPr>
            <p:nvPr/>
          </p:nvSpPr>
          <p:spPr bwMode="auto">
            <a:xfrm>
              <a:off x="3849688" y="2889250"/>
              <a:ext cx="261938" cy="360362"/>
            </a:xfrm>
            <a:custGeom>
              <a:avLst/>
              <a:gdLst>
                <a:gd name="T0" fmla="*/ 371 w 412"/>
                <a:gd name="T1" fmla="*/ 247 h 576"/>
                <a:gd name="T2" fmla="*/ 371 w 412"/>
                <a:gd name="T3" fmla="*/ 165 h 576"/>
                <a:gd name="T4" fmla="*/ 206 w 412"/>
                <a:gd name="T5" fmla="*/ 0 h 576"/>
                <a:gd name="T6" fmla="*/ 42 w 412"/>
                <a:gd name="T7" fmla="*/ 165 h 576"/>
                <a:gd name="T8" fmla="*/ 42 w 412"/>
                <a:gd name="T9" fmla="*/ 247 h 576"/>
                <a:gd name="T10" fmla="*/ 0 w 412"/>
                <a:gd name="T11" fmla="*/ 247 h 576"/>
                <a:gd name="T12" fmla="*/ 0 w 412"/>
                <a:gd name="T13" fmla="*/ 576 h 576"/>
                <a:gd name="T14" fmla="*/ 412 w 412"/>
                <a:gd name="T15" fmla="*/ 576 h 576"/>
                <a:gd name="T16" fmla="*/ 412 w 412"/>
                <a:gd name="T17" fmla="*/ 247 h 576"/>
                <a:gd name="T18" fmla="*/ 371 w 412"/>
                <a:gd name="T19" fmla="*/ 247 h 576"/>
                <a:gd name="T20" fmla="*/ 83 w 412"/>
                <a:gd name="T21" fmla="*/ 165 h 576"/>
                <a:gd name="T22" fmla="*/ 206 w 412"/>
                <a:gd name="T23" fmla="*/ 42 h 576"/>
                <a:gd name="T24" fmla="*/ 330 w 412"/>
                <a:gd name="T25" fmla="*/ 165 h 576"/>
                <a:gd name="T26" fmla="*/ 330 w 412"/>
                <a:gd name="T27" fmla="*/ 247 h 576"/>
                <a:gd name="T28" fmla="*/ 83 w 412"/>
                <a:gd name="T29" fmla="*/ 247 h 576"/>
                <a:gd name="T30" fmla="*/ 83 w 412"/>
                <a:gd name="T31" fmla="*/ 165 h 576"/>
                <a:gd name="T32" fmla="*/ 371 w 412"/>
                <a:gd name="T33" fmla="*/ 535 h 576"/>
                <a:gd name="T34" fmla="*/ 42 w 412"/>
                <a:gd name="T35" fmla="*/ 535 h 576"/>
                <a:gd name="T36" fmla="*/ 42 w 412"/>
                <a:gd name="T37" fmla="*/ 288 h 576"/>
                <a:gd name="T38" fmla="*/ 371 w 412"/>
                <a:gd name="T39" fmla="*/ 288 h 576"/>
                <a:gd name="T40" fmla="*/ 371 w 412"/>
                <a:gd name="T41" fmla="*/ 53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2" h="576">
                  <a:moveTo>
                    <a:pt x="371" y="247"/>
                  </a:moveTo>
                  <a:lnTo>
                    <a:pt x="371" y="165"/>
                  </a:lnTo>
                  <a:cubicBezTo>
                    <a:pt x="371" y="74"/>
                    <a:pt x="297" y="0"/>
                    <a:pt x="206" y="0"/>
                  </a:cubicBezTo>
                  <a:cubicBezTo>
                    <a:pt x="115" y="0"/>
                    <a:pt x="42" y="74"/>
                    <a:pt x="42" y="165"/>
                  </a:cubicBezTo>
                  <a:lnTo>
                    <a:pt x="42" y="247"/>
                  </a:lnTo>
                  <a:lnTo>
                    <a:pt x="0" y="247"/>
                  </a:lnTo>
                  <a:lnTo>
                    <a:pt x="0" y="576"/>
                  </a:lnTo>
                  <a:lnTo>
                    <a:pt x="412" y="576"/>
                  </a:lnTo>
                  <a:lnTo>
                    <a:pt x="412" y="247"/>
                  </a:lnTo>
                  <a:lnTo>
                    <a:pt x="371" y="247"/>
                  </a:lnTo>
                  <a:close/>
                  <a:moveTo>
                    <a:pt x="83" y="165"/>
                  </a:moveTo>
                  <a:cubicBezTo>
                    <a:pt x="83" y="97"/>
                    <a:pt x="138" y="42"/>
                    <a:pt x="206" y="42"/>
                  </a:cubicBezTo>
                  <a:cubicBezTo>
                    <a:pt x="274" y="42"/>
                    <a:pt x="330" y="97"/>
                    <a:pt x="330" y="165"/>
                  </a:cubicBezTo>
                  <a:lnTo>
                    <a:pt x="330" y="247"/>
                  </a:lnTo>
                  <a:lnTo>
                    <a:pt x="83" y="247"/>
                  </a:lnTo>
                  <a:lnTo>
                    <a:pt x="83" y="165"/>
                  </a:lnTo>
                  <a:close/>
                  <a:moveTo>
                    <a:pt x="371" y="535"/>
                  </a:moveTo>
                  <a:lnTo>
                    <a:pt x="42" y="535"/>
                  </a:lnTo>
                  <a:lnTo>
                    <a:pt x="42" y="288"/>
                  </a:lnTo>
                  <a:lnTo>
                    <a:pt x="371" y="288"/>
                  </a:lnTo>
                  <a:lnTo>
                    <a:pt x="371" y="535"/>
                  </a:lnTo>
                  <a:close/>
                </a:path>
              </a:pathLst>
            </a:custGeom>
            <a:solidFill>
              <a:schemeClr val="accent3">
                <a:lumMod val="7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47" name="TextBox 346"/>
          <p:cNvSpPr txBox="1"/>
          <p:nvPr/>
        </p:nvSpPr>
        <p:spPr>
          <a:xfrm>
            <a:off x="3732501" y="2911246"/>
            <a:ext cx="1106958" cy="650220"/>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029" dirty="0">
                <a:gradFill>
                  <a:gsLst>
                    <a:gs pos="2917">
                      <a:srgbClr val="505050"/>
                    </a:gs>
                    <a:gs pos="30000">
                      <a:srgbClr val="505050"/>
                    </a:gs>
                  </a:gsLst>
                  <a:lin ang="5400000" scaled="0"/>
                </a:gradFill>
                <a:latin typeface="Segoe UI"/>
              </a:rPr>
              <a:t>Smart query </a:t>
            </a:r>
          </a:p>
          <a:p>
            <a:pPr algn="ctr" defTabSz="914367">
              <a:lnSpc>
                <a:spcPct val="90000"/>
              </a:lnSpc>
              <a:spcAft>
                <a:spcPts val="588"/>
              </a:spcAft>
            </a:pPr>
            <a:r>
              <a:rPr lang="en-US" sz="1029" dirty="0">
                <a:gradFill>
                  <a:gsLst>
                    <a:gs pos="2917">
                      <a:srgbClr val="505050"/>
                    </a:gs>
                    <a:gs pos="30000">
                      <a:srgbClr val="505050"/>
                    </a:gs>
                  </a:gsLst>
                  <a:lin ang="5400000" scaled="0"/>
                </a:gradFill>
                <a:latin typeface="Segoe UI"/>
              </a:rPr>
              <a:t>processing</a:t>
            </a:r>
          </a:p>
        </p:txBody>
      </p:sp>
      <p:grpSp>
        <p:nvGrpSpPr>
          <p:cNvPr id="26" name="Group 25"/>
          <p:cNvGrpSpPr/>
          <p:nvPr/>
        </p:nvGrpSpPr>
        <p:grpSpPr>
          <a:xfrm>
            <a:off x="1633040" y="3981938"/>
            <a:ext cx="864424" cy="932191"/>
            <a:chOff x="2066776" y="3841780"/>
            <a:chExt cx="881757" cy="950883"/>
          </a:xfrm>
        </p:grpSpPr>
        <p:grpSp>
          <p:nvGrpSpPr>
            <p:cNvPr id="349" name="Group 348"/>
            <p:cNvGrpSpPr/>
            <p:nvPr/>
          </p:nvGrpSpPr>
          <p:grpSpPr>
            <a:xfrm>
              <a:off x="2066776" y="3841780"/>
              <a:ext cx="881757" cy="950883"/>
              <a:chOff x="5008563" y="4205288"/>
              <a:chExt cx="771191" cy="831649"/>
            </a:xfrm>
          </p:grpSpPr>
          <p:sp>
            <p:nvSpPr>
              <p:cNvPr id="350" name="Rectangle 15"/>
              <p:cNvSpPr>
                <a:spLocks noChangeArrowheads="1"/>
              </p:cNvSpPr>
              <p:nvPr/>
            </p:nvSpPr>
            <p:spPr bwMode="auto">
              <a:xfrm>
                <a:off x="5008563" y="4354513"/>
                <a:ext cx="771191" cy="682424"/>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1" name="Line 16"/>
              <p:cNvSpPr>
                <a:spLocks noChangeShapeType="1"/>
              </p:cNvSpPr>
              <p:nvPr/>
            </p:nvSpPr>
            <p:spPr bwMode="auto">
              <a:xfrm>
                <a:off x="5008563" y="4398963"/>
                <a:ext cx="760412" cy="0"/>
              </a:xfrm>
              <a:prstGeom prst="line">
                <a:avLst/>
              </a:prstGeom>
              <a:noFill/>
              <a:ln w="1111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5" name="Line 17"/>
              <p:cNvSpPr>
                <a:spLocks noChangeShapeType="1"/>
              </p:cNvSpPr>
              <p:nvPr/>
            </p:nvSpPr>
            <p:spPr bwMode="auto">
              <a:xfrm>
                <a:off x="5011738" y="4448175"/>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6" name="Line 18"/>
              <p:cNvSpPr>
                <a:spLocks noChangeShapeType="1"/>
              </p:cNvSpPr>
              <p:nvPr/>
            </p:nvSpPr>
            <p:spPr bwMode="auto">
              <a:xfrm>
                <a:off x="5011738" y="4494213"/>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7" name="Line 19"/>
              <p:cNvSpPr>
                <a:spLocks noChangeShapeType="1"/>
              </p:cNvSpPr>
              <p:nvPr/>
            </p:nvSpPr>
            <p:spPr bwMode="auto">
              <a:xfrm>
                <a:off x="5011738" y="4540250"/>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8" name="Line 20"/>
              <p:cNvSpPr>
                <a:spLocks noChangeShapeType="1"/>
              </p:cNvSpPr>
              <p:nvPr/>
            </p:nvSpPr>
            <p:spPr bwMode="auto">
              <a:xfrm>
                <a:off x="5011738" y="4586288"/>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9" name="Line 21"/>
              <p:cNvSpPr>
                <a:spLocks noChangeShapeType="1"/>
              </p:cNvSpPr>
              <p:nvPr/>
            </p:nvSpPr>
            <p:spPr bwMode="auto">
              <a:xfrm>
                <a:off x="5011738" y="4632325"/>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0" name="Line 22"/>
              <p:cNvSpPr>
                <a:spLocks noChangeShapeType="1"/>
              </p:cNvSpPr>
              <p:nvPr/>
            </p:nvSpPr>
            <p:spPr bwMode="auto">
              <a:xfrm>
                <a:off x="5011738" y="4678363"/>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1" name="Line 23"/>
              <p:cNvSpPr>
                <a:spLocks noChangeShapeType="1"/>
              </p:cNvSpPr>
              <p:nvPr/>
            </p:nvSpPr>
            <p:spPr bwMode="auto">
              <a:xfrm>
                <a:off x="5011738" y="4724400"/>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2" name="Line 24"/>
              <p:cNvSpPr>
                <a:spLocks noChangeShapeType="1"/>
              </p:cNvSpPr>
              <p:nvPr/>
            </p:nvSpPr>
            <p:spPr bwMode="auto">
              <a:xfrm>
                <a:off x="5011738" y="4770438"/>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3" name="Line 25"/>
              <p:cNvSpPr>
                <a:spLocks noChangeShapeType="1"/>
              </p:cNvSpPr>
              <p:nvPr/>
            </p:nvSpPr>
            <p:spPr bwMode="auto">
              <a:xfrm>
                <a:off x="5011738" y="4816475"/>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4" name="Line 26"/>
              <p:cNvSpPr>
                <a:spLocks noChangeShapeType="1"/>
              </p:cNvSpPr>
              <p:nvPr/>
            </p:nvSpPr>
            <p:spPr bwMode="auto">
              <a:xfrm>
                <a:off x="5011738" y="4862513"/>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5" name="Line 27"/>
              <p:cNvSpPr>
                <a:spLocks noChangeShapeType="1"/>
              </p:cNvSpPr>
              <p:nvPr/>
            </p:nvSpPr>
            <p:spPr bwMode="auto">
              <a:xfrm flipH="1">
                <a:off x="5673218" y="4402138"/>
                <a:ext cx="2095" cy="566931"/>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6" name="Line 28"/>
              <p:cNvSpPr>
                <a:spLocks noChangeShapeType="1"/>
              </p:cNvSpPr>
              <p:nvPr/>
            </p:nvSpPr>
            <p:spPr bwMode="auto">
              <a:xfrm>
                <a:off x="5462587" y="4402138"/>
                <a:ext cx="4760" cy="568155"/>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7" name="Line 29"/>
              <p:cNvSpPr>
                <a:spLocks noChangeShapeType="1"/>
              </p:cNvSpPr>
              <p:nvPr/>
            </p:nvSpPr>
            <p:spPr bwMode="auto">
              <a:xfrm>
                <a:off x="5343524" y="4402138"/>
                <a:ext cx="4762" cy="568155"/>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8" name="Line 30"/>
              <p:cNvSpPr>
                <a:spLocks noChangeShapeType="1"/>
              </p:cNvSpPr>
              <p:nvPr/>
            </p:nvSpPr>
            <p:spPr bwMode="auto">
              <a:xfrm flipH="1">
                <a:off x="5301158" y="4402138"/>
                <a:ext cx="1092" cy="56260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9" name="Line 31"/>
              <p:cNvSpPr>
                <a:spLocks noChangeShapeType="1"/>
              </p:cNvSpPr>
              <p:nvPr/>
            </p:nvSpPr>
            <p:spPr bwMode="auto">
              <a:xfrm>
                <a:off x="5216524" y="4402138"/>
                <a:ext cx="6349" cy="568155"/>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0" name="Line 32"/>
              <p:cNvSpPr>
                <a:spLocks noChangeShapeType="1"/>
              </p:cNvSpPr>
              <p:nvPr/>
            </p:nvSpPr>
            <p:spPr bwMode="auto">
              <a:xfrm>
                <a:off x="5137150" y="4402138"/>
                <a:ext cx="5258" cy="568155"/>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1" name="Line 33"/>
              <p:cNvSpPr>
                <a:spLocks noChangeShapeType="1"/>
              </p:cNvSpPr>
              <p:nvPr/>
            </p:nvSpPr>
            <p:spPr bwMode="auto">
              <a:xfrm>
                <a:off x="5565775" y="4402137"/>
                <a:ext cx="3098" cy="566932"/>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2" name="Line 34"/>
              <p:cNvSpPr>
                <a:spLocks noChangeShapeType="1"/>
              </p:cNvSpPr>
              <p:nvPr/>
            </p:nvSpPr>
            <p:spPr bwMode="auto">
              <a:xfrm>
                <a:off x="5091113" y="4402138"/>
                <a:ext cx="3091" cy="568155"/>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3" name="Rectangle 35"/>
              <p:cNvSpPr>
                <a:spLocks noChangeArrowheads="1"/>
              </p:cNvSpPr>
              <p:nvPr/>
            </p:nvSpPr>
            <p:spPr bwMode="auto">
              <a:xfrm>
                <a:off x="5008563" y="4205288"/>
                <a:ext cx="771191" cy="149225"/>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4" name="Rectangle 36"/>
              <p:cNvSpPr>
                <a:spLocks noChangeArrowheads="1"/>
              </p:cNvSpPr>
              <p:nvPr/>
            </p:nvSpPr>
            <p:spPr bwMode="auto">
              <a:xfrm>
                <a:off x="5159375" y="4219575"/>
                <a:ext cx="547733" cy="8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588" dirty="0">
                    <a:solidFill>
                      <a:srgbClr val="FFFFFF"/>
                    </a:solidFill>
                    <a:latin typeface="Segoe UI" panose="020B0502040204020203" pitchFamily="34" charset="0"/>
                  </a:rPr>
                  <a:t>Hot and Cold data</a:t>
                </a:r>
                <a:endParaRPr lang="en-US" altLang="en-US" sz="1765" dirty="0">
                  <a:solidFill>
                    <a:srgbClr val="505050"/>
                  </a:solidFill>
                </a:endParaRPr>
              </a:p>
            </p:txBody>
          </p:sp>
          <p:sp>
            <p:nvSpPr>
              <p:cNvPr id="375" name="Line 37"/>
              <p:cNvSpPr>
                <a:spLocks noChangeShapeType="1"/>
              </p:cNvSpPr>
              <p:nvPr/>
            </p:nvSpPr>
            <p:spPr bwMode="auto">
              <a:xfrm>
                <a:off x="5011738" y="4908550"/>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3" name="Line 45"/>
              <p:cNvSpPr>
                <a:spLocks noChangeShapeType="1"/>
              </p:cNvSpPr>
              <p:nvPr/>
            </p:nvSpPr>
            <p:spPr bwMode="auto">
              <a:xfrm>
                <a:off x="5011738" y="4970293"/>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5" name="Line 47"/>
              <p:cNvSpPr>
                <a:spLocks noChangeShapeType="1"/>
              </p:cNvSpPr>
              <p:nvPr/>
            </p:nvSpPr>
            <p:spPr bwMode="auto">
              <a:xfrm>
                <a:off x="5014116" y="4947008"/>
                <a:ext cx="760412" cy="0"/>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225" name="Rectangle 224"/>
            <p:cNvSpPr/>
            <p:nvPr/>
          </p:nvSpPr>
          <p:spPr bwMode="auto">
            <a:xfrm>
              <a:off x="2526563" y="4069570"/>
              <a:ext cx="186474" cy="646893"/>
            </a:xfrm>
            <a:prstGeom prst="rect">
              <a:avLst/>
            </a:prstGeom>
            <a:pattFill prst="dkHorz">
              <a:fgClr>
                <a:srgbClr val="B4A0FF"/>
              </a:fgClr>
              <a:bgClr>
                <a:schemeClr val="bg1">
                  <a:lumMod val="75000"/>
                </a:schemeClr>
              </a:bgClr>
            </a:pattFill>
            <a:ln>
              <a:noFill/>
              <a:headEnd type="none" w="med" len="med"/>
              <a:tailEnd type="none" w="med" len="med"/>
            </a:ln>
            <a:effectLst>
              <a:innerShdw blurRad="254000" dist="990600" dir="162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3" name="Line 28"/>
            <p:cNvSpPr>
              <a:spLocks noChangeShapeType="1"/>
            </p:cNvSpPr>
            <p:nvPr/>
          </p:nvSpPr>
          <p:spPr bwMode="auto">
            <a:xfrm>
              <a:off x="2512224" y="4070637"/>
              <a:ext cx="5442" cy="649611"/>
            </a:xfrm>
            <a:prstGeom prst="line">
              <a:avLst/>
            </a:prstGeom>
            <a:noFill/>
            <a:ln w="4763" cap="rnd">
              <a:solidFill>
                <a:srgbClr val="98989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412" name="Group 1411"/>
          <p:cNvGrpSpPr/>
          <p:nvPr/>
        </p:nvGrpSpPr>
        <p:grpSpPr>
          <a:xfrm>
            <a:off x="343941" y="2643712"/>
            <a:ext cx="1311035" cy="1280244"/>
            <a:chOff x="7056437" y="380782"/>
            <a:chExt cx="1762736" cy="1721337"/>
          </a:xfrm>
        </p:grpSpPr>
        <p:grpSp>
          <p:nvGrpSpPr>
            <p:cNvPr id="1413" name="Group 1412"/>
            <p:cNvGrpSpPr/>
            <p:nvPr/>
          </p:nvGrpSpPr>
          <p:grpSpPr>
            <a:xfrm>
              <a:off x="7073470" y="1185830"/>
              <a:ext cx="1745703" cy="916289"/>
              <a:chOff x="1075763" y="1698282"/>
              <a:chExt cx="2463584" cy="1293091"/>
            </a:xfrm>
          </p:grpSpPr>
          <p:pic>
            <p:nvPicPr>
              <p:cNvPr id="1479" name="Picture 1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6" t="3748" r="1035" b="1240"/>
              <a:stretch/>
            </p:blipFill>
            <p:spPr bwMode="auto">
              <a:xfrm>
                <a:off x="2310355" y="1891673"/>
                <a:ext cx="1228992" cy="635077"/>
              </a:xfrm>
              <a:prstGeom prst="rect">
                <a:avLst/>
              </a:prstGeom>
              <a:noFill/>
              <a:ln w="31750">
                <a:solidFill>
                  <a:srgbClr val="00BCF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0" name="Picture 6" descr="http://www.ljzsoft.com/pptreport/sample/monthly_sales_report3.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0" t="2914" r="1140" b="5898"/>
              <a:stretch/>
            </p:blipFill>
            <p:spPr bwMode="auto">
              <a:xfrm>
                <a:off x="1075763" y="1698282"/>
                <a:ext cx="1219514" cy="797720"/>
              </a:xfrm>
              <a:prstGeom prst="rect">
                <a:avLst/>
              </a:prstGeom>
              <a:noFill/>
              <a:ln w="31750">
                <a:solidFill>
                  <a:srgbClr val="00BCF2"/>
                </a:solidFill>
                <a:miter lim="800000"/>
              </a:ln>
              <a:extLst>
                <a:ext uri="{909E8E84-426E-40DD-AFC4-6F175D3DCCD1}">
                  <a14:hiddenFill xmlns:a14="http://schemas.microsoft.com/office/drawing/2010/main">
                    <a:solidFill>
                      <a:srgbClr val="FFFFFF"/>
                    </a:solidFill>
                  </a14:hiddenFill>
                </a:ext>
              </a:extLst>
            </p:spPr>
          </p:pic>
          <p:pic>
            <p:nvPicPr>
              <p:cNvPr id="1481" name="Picture 4" descr="http://www.webpagefx.com/images/crm-chart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9930" y="2194285"/>
                <a:ext cx="854779" cy="797088"/>
              </a:xfrm>
              <a:prstGeom prst="ellipse">
                <a:avLst/>
              </a:prstGeom>
              <a:ln w="31750" cap="flat">
                <a:solidFill>
                  <a:srgbClr val="00BCF2"/>
                </a:solidFill>
                <a:miter lim="800000"/>
              </a:ln>
              <a:effectLst/>
              <a:extLst>
                <a:ext uri="{909E8E84-426E-40DD-AFC4-6F175D3DCCD1}">
                  <a14:hiddenFill xmlns:a14="http://schemas.microsoft.com/office/drawing/2010/main">
                    <a:solidFill>
                      <a:srgbClr val="FFFFFF"/>
                    </a:solidFill>
                  </a14:hiddenFill>
                </a:ext>
              </a:extLst>
            </p:spPr>
          </p:pic>
        </p:grpSp>
        <p:grpSp>
          <p:nvGrpSpPr>
            <p:cNvPr id="1414" name="Group 1413"/>
            <p:cNvGrpSpPr/>
            <p:nvPr/>
          </p:nvGrpSpPr>
          <p:grpSpPr>
            <a:xfrm>
              <a:off x="7056437" y="380782"/>
              <a:ext cx="1762736" cy="716473"/>
              <a:chOff x="504147" y="1481021"/>
              <a:chExt cx="1762736" cy="716473"/>
            </a:xfrm>
          </p:grpSpPr>
          <p:grpSp>
            <p:nvGrpSpPr>
              <p:cNvPr id="1434" name="Group 1433"/>
              <p:cNvGrpSpPr/>
              <p:nvPr/>
            </p:nvGrpSpPr>
            <p:grpSpPr>
              <a:xfrm>
                <a:off x="504147" y="1481021"/>
                <a:ext cx="706499" cy="712653"/>
                <a:chOff x="504147" y="1481021"/>
                <a:chExt cx="706499" cy="712653"/>
              </a:xfrm>
            </p:grpSpPr>
            <p:sp>
              <p:nvSpPr>
                <p:cNvPr id="1463" name="Oval 118"/>
                <p:cNvSpPr>
                  <a:spLocks noChangeArrowheads="1"/>
                </p:cNvSpPr>
                <p:nvPr/>
              </p:nvSpPr>
              <p:spPr bwMode="auto">
                <a:xfrm>
                  <a:off x="504147" y="1481021"/>
                  <a:ext cx="706499" cy="710489"/>
                </a:xfrm>
                <a:prstGeom prst="ellipse">
                  <a:avLst/>
                </a:prstGeom>
                <a:solidFill>
                  <a:schemeClr val="bg1"/>
                </a:solidFill>
                <a:ln w="31750">
                  <a:solidFill>
                    <a:srgbClr val="00BCF2"/>
                  </a:solid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nvGrpSpPr>
                <p:cNvPr id="1464" name="Group 1463"/>
                <p:cNvGrpSpPr/>
                <p:nvPr/>
              </p:nvGrpSpPr>
              <p:grpSpPr>
                <a:xfrm>
                  <a:off x="504147" y="1481021"/>
                  <a:ext cx="706499" cy="712653"/>
                  <a:chOff x="-3351069" y="3635378"/>
                  <a:chExt cx="561975" cy="566871"/>
                </a:xfrm>
              </p:grpSpPr>
              <p:sp>
                <p:nvSpPr>
                  <p:cNvPr id="1465" name="Oval 118"/>
                  <p:cNvSpPr>
                    <a:spLocks noChangeArrowheads="1"/>
                  </p:cNvSpPr>
                  <p:nvPr/>
                </p:nvSpPr>
                <p:spPr bwMode="auto">
                  <a:xfrm>
                    <a:off x="-3351069" y="3635378"/>
                    <a:ext cx="561975" cy="565150"/>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66" name="Freeform 119"/>
                  <p:cNvSpPr>
                    <a:spLocks/>
                  </p:cNvSpPr>
                  <p:nvPr/>
                </p:nvSpPr>
                <p:spPr bwMode="auto">
                  <a:xfrm>
                    <a:off x="-3170094" y="3692528"/>
                    <a:ext cx="196850" cy="131762"/>
                  </a:xfrm>
                  <a:custGeom>
                    <a:avLst/>
                    <a:gdLst>
                      <a:gd name="T0" fmla="*/ 28 w 52"/>
                      <a:gd name="T1" fmla="*/ 0 h 35"/>
                      <a:gd name="T2" fmla="*/ 24 w 52"/>
                      <a:gd name="T3" fmla="*/ 0 h 35"/>
                      <a:gd name="T4" fmla="*/ 0 w 52"/>
                      <a:gd name="T5" fmla="*/ 24 h 35"/>
                      <a:gd name="T6" fmla="*/ 0 w 52"/>
                      <a:gd name="T7" fmla="*/ 35 h 35"/>
                      <a:gd name="T8" fmla="*/ 52 w 52"/>
                      <a:gd name="T9" fmla="*/ 35 h 35"/>
                      <a:gd name="T10" fmla="*/ 52 w 52"/>
                      <a:gd name="T11" fmla="*/ 24 h 35"/>
                      <a:gd name="T12" fmla="*/ 28 w 5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52" h="35">
                        <a:moveTo>
                          <a:pt x="28" y="0"/>
                        </a:moveTo>
                        <a:cubicBezTo>
                          <a:pt x="24" y="0"/>
                          <a:pt x="24" y="0"/>
                          <a:pt x="24" y="0"/>
                        </a:cubicBezTo>
                        <a:cubicBezTo>
                          <a:pt x="11" y="0"/>
                          <a:pt x="0" y="10"/>
                          <a:pt x="0" y="24"/>
                        </a:cubicBezTo>
                        <a:cubicBezTo>
                          <a:pt x="0" y="35"/>
                          <a:pt x="0" y="35"/>
                          <a:pt x="0" y="35"/>
                        </a:cubicBezTo>
                        <a:cubicBezTo>
                          <a:pt x="52" y="35"/>
                          <a:pt x="52" y="35"/>
                          <a:pt x="52" y="35"/>
                        </a:cubicBezTo>
                        <a:cubicBezTo>
                          <a:pt x="52" y="24"/>
                          <a:pt x="52" y="24"/>
                          <a:pt x="52" y="24"/>
                        </a:cubicBezTo>
                        <a:cubicBezTo>
                          <a:pt x="52" y="10"/>
                          <a:pt x="41" y="0"/>
                          <a:pt x="28"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67" name="Freeform 120"/>
                  <p:cNvSpPr>
                    <a:spLocks/>
                  </p:cNvSpPr>
                  <p:nvPr/>
                </p:nvSpPr>
                <p:spPr bwMode="auto">
                  <a:xfrm>
                    <a:off x="-3192319" y="3854453"/>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3" y="0"/>
                          <a:pt x="3" y="0"/>
                          <a:pt x="3" y="0"/>
                        </a:cubicBezTo>
                        <a:cubicBezTo>
                          <a:pt x="1" y="0"/>
                          <a:pt x="0" y="1"/>
                          <a:pt x="0" y="3"/>
                        </a:cubicBezTo>
                        <a:cubicBezTo>
                          <a:pt x="0" y="10"/>
                          <a:pt x="0" y="10"/>
                          <a:pt x="0" y="10"/>
                        </a:cubicBezTo>
                        <a:cubicBezTo>
                          <a:pt x="0" y="12"/>
                          <a:pt x="1" y="13"/>
                          <a:pt x="3" y="13"/>
                        </a:cubicBezTo>
                        <a:cubicBezTo>
                          <a:pt x="61" y="13"/>
                          <a:pt x="61" y="13"/>
                          <a:pt x="61" y="13"/>
                        </a:cubicBezTo>
                        <a:cubicBezTo>
                          <a:pt x="63" y="13"/>
                          <a:pt x="64" y="12"/>
                          <a:pt x="64" y="10"/>
                        </a:cubicBezTo>
                        <a:cubicBezTo>
                          <a:pt x="64" y="3"/>
                          <a:pt x="64" y="3"/>
                          <a:pt x="64" y="3"/>
                        </a:cubicBezTo>
                        <a:cubicBezTo>
                          <a:pt x="64" y="1"/>
                          <a:pt x="63" y="0"/>
                          <a:pt x="61"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68" name="Freeform 121"/>
                  <p:cNvSpPr>
                    <a:spLocks/>
                  </p:cNvSpPr>
                  <p:nvPr/>
                </p:nvSpPr>
                <p:spPr bwMode="auto">
                  <a:xfrm>
                    <a:off x="-3292465" y="4040324"/>
                    <a:ext cx="441325" cy="161925"/>
                  </a:xfrm>
                  <a:custGeom>
                    <a:avLst/>
                    <a:gdLst>
                      <a:gd name="T0" fmla="*/ 58 w 117"/>
                      <a:gd name="T1" fmla="*/ 43 h 43"/>
                      <a:gd name="T2" fmla="*/ 117 w 117"/>
                      <a:gd name="T3" fmla="*/ 16 h 43"/>
                      <a:gd name="T4" fmla="*/ 93 w 117"/>
                      <a:gd name="T5" fmla="*/ 0 h 43"/>
                      <a:gd name="T6" fmla="*/ 23 w 117"/>
                      <a:gd name="T7" fmla="*/ 0 h 43"/>
                      <a:gd name="T8" fmla="*/ 0 w 117"/>
                      <a:gd name="T9" fmla="*/ 15 h 43"/>
                      <a:gd name="T10" fmla="*/ 58 w 117"/>
                      <a:gd name="T11" fmla="*/ 43 h 43"/>
                    </a:gdLst>
                    <a:ahLst/>
                    <a:cxnLst>
                      <a:cxn ang="0">
                        <a:pos x="T0" y="T1"/>
                      </a:cxn>
                      <a:cxn ang="0">
                        <a:pos x="T2" y="T3"/>
                      </a:cxn>
                      <a:cxn ang="0">
                        <a:pos x="T4" y="T5"/>
                      </a:cxn>
                      <a:cxn ang="0">
                        <a:pos x="T6" y="T7"/>
                      </a:cxn>
                      <a:cxn ang="0">
                        <a:pos x="T8" y="T9"/>
                      </a:cxn>
                      <a:cxn ang="0">
                        <a:pos x="T10" y="T11"/>
                      </a:cxn>
                    </a:cxnLst>
                    <a:rect l="0" t="0" r="r" b="b"/>
                    <a:pathLst>
                      <a:path w="117" h="43">
                        <a:moveTo>
                          <a:pt x="58" y="43"/>
                        </a:moveTo>
                        <a:cubicBezTo>
                          <a:pt x="82" y="43"/>
                          <a:pt x="103" y="33"/>
                          <a:pt x="117" y="16"/>
                        </a:cubicBezTo>
                        <a:cubicBezTo>
                          <a:pt x="112" y="7"/>
                          <a:pt x="104" y="0"/>
                          <a:pt x="93" y="0"/>
                        </a:cubicBezTo>
                        <a:cubicBezTo>
                          <a:pt x="93" y="0"/>
                          <a:pt x="93" y="0"/>
                          <a:pt x="23" y="0"/>
                        </a:cubicBezTo>
                        <a:cubicBezTo>
                          <a:pt x="13" y="0"/>
                          <a:pt x="4" y="6"/>
                          <a:pt x="0" y="15"/>
                        </a:cubicBezTo>
                        <a:cubicBezTo>
                          <a:pt x="14" y="32"/>
                          <a:pt x="35" y="43"/>
                          <a:pt x="58" y="4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69" name="Freeform 122"/>
                  <p:cNvSpPr>
                    <a:spLocks/>
                  </p:cNvSpPr>
                  <p:nvPr/>
                </p:nvSpPr>
                <p:spPr bwMode="auto">
                  <a:xfrm>
                    <a:off x="-3112944" y="3944940"/>
                    <a:ext cx="82550" cy="138112"/>
                  </a:xfrm>
                  <a:custGeom>
                    <a:avLst/>
                    <a:gdLst>
                      <a:gd name="T0" fmla="*/ 0 w 52"/>
                      <a:gd name="T1" fmla="*/ 61 h 87"/>
                      <a:gd name="T2" fmla="*/ 26 w 52"/>
                      <a:gd name="T3" fmla="*/ 87 h 87"/>
                      <a:gd name="T4" fmla="*/ 52 w 52"/>
                      <a:gd name="T5" fmla="*/ 61 h 87"/>
                      <a:gd name="T6" fmla="*/ 52 w 52"/>
                      <a:gd name="T7" fmla="*/ 0 h 87"/>
                      <a:gd name="T8" fmla="*/ 0 w 52"/>
                      <a:gd name="T9" fmla="*/ 0 h 87"/>
                      <a:gd name="T10" fmla="*/ 0 w 52"/>
                      <a:gd name="T11" fmla="*/ 61 h 87"/>
                    </a:gdLst>
                    <a:ahLst/>
                    <a:cxnLst>
                      <a:cxn ang="0">
                        <a:pos x="T0" y="T1"/>
                      </a:cxn>
                      <a:cxn ang="0">
                        <a:pos x="T2" y="T3"/>
                      </a:cxn>
                      <a:cxn ang="0">
                        <a:pos x="T4" y="T5"/>
                      </a:cxn>
                      <a:cxn ang="0">
                        <a:pos x="T6" y="T7"/>
                      </a:cxn>
                      <a:cxn ang="0">
                        <a:pos x="T8" y="T9"/>
                      </a:cxn>
                      <a:cxn ang="0">
                        <a:pos x="T10" y="T11"/>
                      </a:cxn>
                    </a:cxnLst>
                    <a:rect l="0" t="0" r="r" b="b"/>
                    <a:pathLst>
                      <a:path w="52" h="87">
                        <a:moveTo>
                          <a:pt x="0" y="61"/>
                        </a:moveTo>
                        <a:lnTo>
                          <a:pt x="26" y="87"/>
                        </a:lnTo>
                        <a:lnTo>
                          <a:pt x="52" y="61"/>
                        </a:lnTo>
                        <a:lnTo>
                          <a:pt x="52" y="0"/>
                        </a:lnTo>
                        <a:lnTo>
                          <a:pt x="0" y="0"/>
                        </a:lnTo>
                        <a:lnTo>
                          <a:pt x="0" y="61"/>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70" name="Freeform 123"/>
                  <p:cNvSpPr>
                    <a:spLocks/>
                  </p:cNvSpPr>
                  <p:nvPr/>
                </p:nvSpPr>
                <p:spPr bwMode="auto">
                  <a:xfrm>
                    <a:off x="-3112944" y="3944940"/>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9" y="19"/>
                          <a:pt x="22" y="18"/>
                        </a:cubicBezTo>
                        <a:cubicBezTo>
                          <a:pt x="22" y="0"/>
                          <a:pt x="22" y="0"/>
                          <a:pt x="22" y="0"/>
                        </a:cubicBezTo>
                        <a:cubicBezTo>
                          <a:pt x="22" y="0"/>
                          <a:pt x="22" y="0"/>
                          <a:pt x="0" y="0"/>
                        </a:cubicBezTo>
                        <a:cubicBezTo>
                          <a:pt x="0" y="0"/>
                          <a:pt x="0" y="0"/>
                          <a:pt x="0" y="18"/>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71" name="Freeform 124"/>
                  <p:cNvSpPr>
                    <a:spLocks/>
                  </p:cNvSpPr>
                  <p:nvPr/>
                </p:nvSpPr>
                <p:spPr bwMode="auto">
                  <a:xfrm>
                    <a:off x="-3170094" y="3813178"/>
                    <a:ext cx="196850" cy="187325"/>
                  </a:xfrm>
                  <a:custGeom>
                    <a:avLst/>
                    <a:gdLst>
                      <a:gd name="T0" fmla="*/ 0 w 52"/>
                      <a:gd name="T1" fmla="*/ 41 h 50"/>
                      <a:gd name="T2" fmla="*/ 26 w 52"/>
                      <a:gd name="T3" fmla="*/ 50 h 50"/>
                      <a:gd name="T4" fmla="*/ 52 w 52"/>
                      <a:gd name="T5" fmla="*/ 41 h 50"/>
                      <a:gd name="T6" fmla="*/ 52 w 52"/>
                      <a:gd name="T7" fmla="*/ 41 h 50"/>
                      <a:gd name="T8" fmla="*/ 52 w 52"/>
                      <a:gd name="T9" fmla="*/ 0 h 50"/>
                      <a:gd name="T10" fmla="*/ 0 w 52"/>
                      <a:gd name="T11" fmla="*/ 0 h 50"/>
                      <a:gd name="T12" fmla="*/ 0 w 52"/>
                      <a:gd name="T13" fmla="*/ 41 h 50"/>
                    </a:gdLst>
                    <a:ahLst/>
                    <a:cxnLst>
                      <a:cxn ang="0">
                        <a:pos x="T0" y="T1"/>
                      </a:cxn>
                      <a:cxn ang="0">
                        <a:pos x="T2" y="T3"/>
                      </a:cxn>
                      <a:cxn ang="0">
                        <a:pos x="T4" y="T5"/>
                      </a:cxn>
                      <a:cxn ang="0">
                        <a:pos x="T6" y="T7"/>
                      </a:cxn>
                      <a:cxn ang="0">
                        <a:pos x="T8" y="T9"/>
                      </a:cxn>
                      <a:cxn ang="0">
                        <a:pos x="T10" y="T11"/>
                      </a:cxn>
                      <a:cxn ang="0">
                        <a:pos x="T12" y="T13"/>
                      </a:cxn>
                    </a:cxnLst>
                    <a:rect l="0" t="0" r="r" b="b"/>
                    <a:pathLst>
                      <a:path w="52" h="50">
                        <a:moveTo>
                          <a:pt x="0" y="41"/>
                        </a:moveTo>
                        <a:cubicBezTo>
                          <a:pt x="7" y="47"/>
                          <a:pt x="16" y="50"/>
                          <a:pt x="26" y="50"/>
                        </a:cubicBezTo>
                        <a:cubicBezTo>
                          <a:pt x="36" y="50"/>
                          <a:pt x="45" y="47"/>
                          <a:pt x="52" y="41"/>
                        </a:cubicBezTo>
                        <a:cubicBezTo>
                          <a:pt x="52" y="41"/>
                          <a:pt x="52" y="41"/>
                          <a:pt x="52" y="41"/>
                        </a:cubicBezTo>
                        <a:cubicBezTo>
                          <a:pt x="52" y="41"/>
                          <a:pt x="52" y="41"/>
                          <a:pt x="52" y="0"/>
                        </a:cubicBezTo>
                        <a:cubicBezTo>
                          <a:pt x="0" y="0"/>
                          <a:pt x="0" y="0"/>
                          <a:pt x="0" y="0"/>
                        </a:cubicBezTo>
                        <a:cubicBezTo>
                          <a:pt x="0" y="0"/>
                          <a:pt x="0" y="0"/>
                          <a:pt x="0" y="41"/>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72" name="Rectangle 125"/>
                  <p:cNvSpPr>
                    <a:spLocks noChangeArrowheads="1"/>
                  </p:cNvSpPr>
                  <p:nvPr/>
                </p:nvSpPr>
                <p:spPr bwMode="auto">
                  <a:xfrm>
                    <a:off x="-2989119"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73" name="Rectangle 126"/>
                  <p:cNvSpPr>
                    <a:spLocks noChangeArrowheads="1"/>
                  </p:cNvSpPr>
                  <p:nvPr/>
                </p:nvSpPr>
                <p:spPr bwMode="auto">
                  <a:xfrm>
                    <a:off x="-3170094"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74" name="Oval 127"/>
                  <p:cNvSpPr>
                    <a:spLocks noChangeArrowheads="1"/>
                  </p:cNvSpPr>
                  <p:nvPr/>
                </p:nvSpPr>
                <p:spPr bwMode="auto">
                  <a:xfrm>
                    <a:off x="-3131994" y="3868740"/>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75" name="Oval 128"/>
                  <p:cNvSpPr>
                    <a:spLocks noChangeArrowheads="1"/>
                  </p:cNvSpPr>
                  <p:nvPr/>
                </p:nvSpPr>
                <p:spPr bwMode="auto">
                  <a:xfrm>
                    <a:off x="-3027219" y="3868740"/>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76" name="Freeform 129"/>
                  <p:cNvSpPr>
                    <a:spLocks/>
                  </p:cNvSpPr>
                  <p:nvPr/>
                </p:nvSpPr>
                <p:spPr bwMode="auto">
                  <a:xfrm>
                    <a:off x="-3087544" y="3914778"/>
                    <a:ext cx="30163" cy="14287"/>
                  </a:xfrm>
                  <a:custGeom>
                    <a:avLst/>
                    <a:gdLst>
                      <a:gd name="T0" fmla="*/ 4 w 8"/>
                      <a:gd name="T1" fmla="*/ 4 h 4"/>
                      <a:gd name="T2" fmla="*/ 8 w 8"/>
                      <a:gd name="T3" fmla="*/ 0 h 4"/>
                      <a:gd name="T4" fmla="*/ 0 w 8"/>
                      <a:gd name="T5" fmla="*/ 0 h 4"/>
                      <a:gd name="T6" fmla="*/ 4 w 8"/>
                      <a:gd name="T7" fmla="*/ 4 h 4"/>
                    </a:gdLst>
                    <a:ahLst/>
                    <a:cxnLst>
                      <a:cxn ang="0">
                        <a:pos x="T0" y="T1"/>
                      </a:cxn>
                      <a:cxn ang="0">
                        <a:pos x="T2" y="T3"/>
                      </a:cxn>
                      <a:cxn ang="0">
                        <a:pos x="T4" y="T5"/>
                      </a:cxn>
                      <a:cxn ang="0">
                        <a:pos x="T6" y="T7"/>
                      </a:cxn>
                    </a:cxnLst>
                    <a:rect l="0" t="0" r="r" b="b"/>
                    <a:pathLst>
                      <a:path w="8" h="4">
                        <a:moveTo>
                          <a:pt x="4" y="4"/>
                        </a:moveTo>
                        <a:cubicBezTo>
                          <a:pt x="6" y="4"/>
                          <a:pt x="8" y="2"/>
                          <a:pt x="8" y="0"/>
                        </a:cubicBezTo>
                        <a:cubicBezTo>
                          <a:pt x="0" y="0"/>
                          <a:pt x="0" y="0"/>
                          <a:pt x="0" y="0"/>
                        </a:cubicBezTo>
                        <a:cubicBezTo>
                          <a:pt x="0" y="2"/>
                          <a:pt x="2" y="4"/>
                          <a:pt x="4" y="4"/>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77" name="Freeform 130"/>
                  <p:cNvSpPr>
                    <a:spLocks/>
                  </p:cNvSpPr>
                  <p:nvPr/>
                </p:nvSpPr>
                <p:spPr bwMode="auto">
                  <a:xfrm>
                    <a:off x="-3101831" y="3959228"/>
                    <a:ext cx="60325" cy="19050"/>
                  </a:xfrm>
                  <a:custGeom>
                    <a:avLst/>
                    <a:gdLst>
                      <a:gd name="T0" fmla="*/ 14 w 16"/>
                      <a:gd name="T1" fmla="*/ 0 h 5"/>
                      <a:gd name="T2" fmla="*/ 2 w 16"/>
                      <a:gd name="T3" fmla="*/ 0 h 5"/>
                      <a:gd name="T4" fmla="*/ 0 w 16"/>
                      <a:gd name="T5" fmla="*/ 2 h 5"/>
                      <a:gd name="T6" fmla="*/ 2 w 16"/>
                      <a:gd name="T7" fmla="*/ 5 h 5"/>
                      <a:gd name="T8" fmla="*/ 14 w 16"/>
                      <a:gd name="T9" fmla="*/ 5 h 5"/>
                      <a:gd name="T10" fmla="*/ 16 w 16"/>
                      <a:gd name="T11" fmla="*/ 2 h 5"/>
                      <a:gd name="T12" fmla="*/ 14 w 1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4" y="0"/>
                        </a:moveTo>
                        <a:cubicBezTo>
                          <a:pt x="14" y="0"/>
                          <a:pt x="14" y="0"/>
                          <a:pt x="2" y="0"/>
                        </a:cubicBezTo>
                        <a:cubicBezTo>
                          <a:pt x="1" y="0"/>
                          <a:pt x="0" y="1"/>
                          <a:pt x="0" y="2"/>
                        </a:cubicBezTo>
                        <a:cubicBezTo>
                          <a:pt x="0" y="3"/>
                          <a:pt x="1" y="5"/>
                          <a:pt x="2" y="5"/>
                        </a:cubicBezTo>
                        <a:cubicBezTo>
                          <a:pt x="2" y="5"/>
                          <a:pt x="2" y="5"/>
                          <a:pt x="14" y="5"/>
                        </a:cubicBezTo>
                        <a:cubicBezTo>
                          <a:pt x="15" y="5"/>
                          <a:pt x="16" y="3"/>
                          <a:pt x="16" y="2"/>
                        </a:cubicBezTo>
                        <a:cubicBezTo>
                          <a:pt x="16" y="1"/>
                          <a:pt x="15" y="0"/>
                          <a:pt x="14"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78" name="Freeform 131"/>
                  <p:cNvSpPr>
                    <a:spLocks noEditPoints="1"/>
                  </p:cNvSpPr>
                  <p:nvPr/>
                </p:nvSpPr>
                <p:spPr bwMode="auto">
                  <a:xfrm>
                    <a:off x="-3124056" y="3929065"/>
                    <a:ext cx="104775" cy="93662"/>
                  </a:xfrm>
                  <a:custGeom>
                    <a:avLst/>
                    <a:gdLst>
                      <a:gd name="T0" fmla="*/ 14 w 28"/>
                      <a:gd name="T1" fmla="*/ 0 h 25"/>
                      <a:gd name="T2" fmla="*/ 0 w 28"/>
                      <a:gd name="T3" fmla="*/ 14 h 25"/>
                      <a:gd name="T4" fmla="*/ 0 w 28"/>
                      <a:gd name="T5" fmla="*/ 22 h 25"/>
                      <a:gd name="T6" fmla="*/ 0 w 28"/>
                      <a:gd name="T7" fmla="*/ 23 h 25"/>
                      <a:gd name="T8" fmla="*/ 14 w 28"/>
                      <a:gd name="T9" fmla="*/ 25 h 25"/>
                      <a:gd name="T10" fmla="*/ 28 w 28"/>
                      <a:gd name="T11" fmla="*/ 23 h 25"/>
                      <a:gd name="T12" fmla="*/ 28 w 28"/>
                      <a:gd name="T13" fmla="*/ 22 h 25"/>
                      <a:gd name="T14" fmla="*/ 28 w 28"/>
                      <a:gd name="T15" fmla="*/ 14 h 25"/>
                      <a:gd name="T16" fmla="*/ 14 w 28"/>
                      <a:gd name="T17" fmla="*/ 0 h 25"/>
                      <a:gd name="T18" fmla="*/ 22 w 28"/>
                      <a:gd name="T19" fmla="*/ 16 h 25"/>
                      <a:gd name="T20" fmla="*/ 16 w 28"/>
                      <a:gd name="T21" fmla="*/ 17 h 25"/>
                      <a:gd name="T22" fmla="*/ 16 w 28"/>
                      <a:gd name="T23" fmla="*/ 13 h 25"/>
                      <a:gd name="T24" fmla="*/ 12 w 28"/>
                      <a:gd name="T25" fmla="*/ 13 h 25"/>
                      <a:gd name="T26" fmla="*/ 12 w 28"/>
                      <a:gd name="T27" fmla="*/ 17 h 25"/>
                      <a:gd name="T28" fmla="*/ 5 w 28"/>
                      <a:gd name="T29" fmla="*/ 16 h 25"/>
                      <a:gd name="T30" fmla="*/ 5 w 28"/>
                      <a:gd name="T31" fmla="*/ 13 h 25"/>
                      <a:gd name="T32" fmla="*/ 14 w 28"/>
                      <a:gd name="T33" fmla="*/ 8 h 25"/>
                      <a:gd name="T34" fmla="*/ 23 w 28"/>
                      <a:gd name="T35" fmla="*/ 13 h 25"/>
                      <a:gd name="T36" fmla="*/ 22 w 28"/>
                      <a:gd name="T3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5">
                        <a:moveTo>
                          <a:pt x="14" y="0"/>
                        </a:moveTo>
                        <a:cubicBezTo>
                          <a:pt x="6" y="0"/>
                          <a:pt x="0" y="6"/>
                          <a:pt x="0" y="14"/>
                        </a:cubicBezTo>
                        <a:cubicBezTo>
                          <a:pt x="0" y="22"/>
                          <a:pt x="0" y="22"/>
                          <a:pt x="0" y="22"/>
                        </a:cubicBezTo>
                        <a:cubicBezTo>
                          <a:pt x="0" y="22"/>
                          <a:pt x="0" y="23"/>
                          <a:pt x="0" y="23"/>
                        </a:cubicBezTo>
                        <a:cubicBezTo>
                          <a:pt x="5" y="24"/>
                          <a:pt x="9" y="25"/>
                          <a:pt x="14" y="25"/>
                        </a:cubicBezTo>
                        <a:cubicBezTo>
                          <a:pt x="19" y="25"/>
                          <a:pt x="24" y="24"/>
                          <a:pt x="28" y="23"/>
                        </a:cubicBezTo>
                        <a:cubicBezTo>
                          <a:pt x="28" y="23"/>
                          <a:pt x="28" y="22"/>
                          <a:pt x="28" y="22"/>
                        </a:cubicBezTo>
                        <a:cubicBezTo>
                          <a:pt x="28" y="14"/>
                          <a:pt x="28" y="14"/>
                          <a:pt x="28" y="14"/>
                        </a:cubicBezTo>
                        <a:cubicBezTo>
                          <a:pt x="28" y="6"/>
                          <a:pt x="22" y="0"/>
                          <a:pt x="14" y="0"/>
                        </a:cubicBezTo>
                        <a:close/>
                        <a:moveTo>
                          <a:pt x="22" y="16"/>
                        </a:moveTo>
                        <a:cubicBezTo>
                          <a:pt x="21" y="17"/>
                          <a:pt x="18" y="17"/>
                          <a:pt x="16" y="17"/>
                        </a:cubicBezTo>
                        <a:cubicBezTo>
                          <a:pt x="16" y="13"/>
                          <a:pt x="16" y="13"/>
                          <a:pt x="16" y="13"/>
                        </a:cubicBezTo>
                        <a:cubicBezTo>
                          <a:pt x="12" y="13"/>
                          <a:pt x="12" y="13"/>
                          <a:pt x="12" y="13"/>
                        </a:cubicBezTo>
                        <a:cubicBezTo>
                          <a:pt x="12" y="17"/>
                          <a:pt x="12" y="17"/>
                          <a:pt x="12" y="17"/>
                        </a:cubicBezTo>
                        <a:cubicBezTo>
                          <a:pt x="10" y="17"/>
                          <a:pt x="7" y="17"/>
                          <a:pt x="5" y="16"/>
                        </a:cubicBezTo>
                        <a:cubicBezTo>
                          <a:pt x="5" y="16"/>
                          <a:pt x="5" y="13"/>
                          <a:pt x="5" y="13"/>
                        </a:cubicBezTo>
                        <a:cubicBezTo>
                          <a:pt x="5" y="8"/>
                          <a:pt x="9" y="8"/>
                          <a:pt x="14" y="8"/>
                        </a:cubicBezTo>
                        <a:cubicBezTo>
                          <a:pt x="19" y="8"/>
                          <a:pt x="23" y="8"/>
                          <a:pt x="23" y="13"/>
                        </a:cubicBezTo>
                        <a:cubicBezTo>
                          <a:pt x="23" y="13"/>
                          <a:pt x="22" y="16"/>
                          <a:pt x="22" y="1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nvGrpSpPr>
              <p:cNvPr id="1435" name="Group 1434"/>
              <p:cNvGrpSpPr/>
              <p:nvPr/>
            </p:nvGrpSpPr>
            <p:grpSpPr>
              <a:xfrm>
                <a:off x="1556393" y="1487005"/>
                <a:ext cx="710490" cy="710489"/>
                <a:chOff x="1817306" y="1487005"/>
                <a:chExt cx="710490" cy="710489"/>
              </a:xfrm>
            </p:grpSpPr>
            <p:sp>
              <p:nvSpPr>
                <p:cNvPr id="1436" name="Oval 118"/>
                <p:cNvSpPr>
                  <a:spLocks noChangeArrowheads="1"/>
                </p:cNvSpPr>
                <p:nvPr/>
              </p:nvSpPr>
              <p:spPr bwMode="auto">
                <a:xfrm>
                  <a:off x="1821297" y="1487005"/>
                  <a:ext cx="706499" cy="710489"/>
                </a:xfrm>
                <a:prstGeom prst="ellipse">
                  <a:avLst/>
                </a:prstGeom>
                <a:solidFill>
                  <a:schemeClr val="bg1"/>
                </a:solidFill>
                <a:ln w="31750">
                  <a:solidFill>
                    <a:srgbClr val="00BCF2"/>
                  </a:solid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nvGrpSpPr>
                <p:cNvPr id="1437" name="Group 1436"/>
                <p:cNvGrpSpPr/>
                <p:nvPr/>
              </p:nvGrpSpPr>
              <p:grpSpPr>
                <a:xfrm>
                  <a:off x="1817306" y="1487005"/>
                  <a:ext cx="710490" cy="706666"/>
                  <a:chOff x="-1700069" y="274640"/>
                  <a:chExt cx="565150" cy="562109"/>
                </a:xfrm>
              </p:grpSpPr>
              <p:sp>
                <p:nvSpPr>
                  <p:cNvPr id="1438" name="Oval 156"/>
                  <p:cNvSpPr>
                    <a:spLocks noChangeArrowheads="1"/>
                  </p:cNvSpPr>
                  <p:nvPr/>
                </p:nvSpPr>
                <p:spPr bwMode="auto">
                  <a:xfrm>
                    <a:off x="-1700069" y="274640"/>
                    <a:ext cx="565150" cy="560387"/>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39" name="Rectangle 157"/>
                  <p:cNvSpPr>
                    <a:spLocks noChangeArrowheads="1"/>
                  </p:cNvSpPr>
                  <p:nvPr/>
                </p:nvSpPr>
                <p:spPr bwMode="auto">
                  <a:xfrm>
                    <a:off x="-1519094" y="579440"/>
                    <a:ext cx="200025" cy="120650"/>
                  </a:xfrm>
                  <a:prstGeom prst="rect">
                    <a:avLst/>
                  </a:prstGeom>
                  <a:solidFill>
                    <a:srgbClr val="673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40" name="Rectangle 158"/>
                  <p:cNvSpPr>
                    <a:spLocks noChangeArrowheads="1"/>
                  </p:cNvSpPr>
                  <p:nvPr/>
                </p:nvSpPr>
                <p:spPr bwMode="auto">
                  <a:xfrm>
                    <a:off x="-1496869" y="623890"/>
                    <a:ext cx="158750" cy="52387"/>
                  </a:xfrm>
                  <a:prstGeom prst="rect">
                    <a:avLst/>
                  </a:prstGeom>
                  <a:solidFill>
                    <a:srgbClr val="D2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41" name="Freeform 159"/>
                  <p:cNvSpPr>
                    <a:spLocks/>
                  </p:cNvSpPr>
                  <p:nvPr/>
                </p:nvSpPr>
                <p:spPr bwMode="auto">
                  <a:xfrm>
                    <a:off x="-1538144" y="466728"/>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61" y="0"/>
                          <a:pt x="61" y="0"/>
                          <a:pt x="3" y="0"/>
                        </a:cubicBezTo>
                        <a:cubicBezTo>
                          <a:pt x="1" y="0"/>
                          <a:pt x="0" y="1"/>
                          <a:pt x="0" y="3"/>
                        </a:cubicBezTo>
                        <a:cubicBezTo>
                          <a:pt x="0" y="3"/>
                          <a:pt x="0" y="3"/>
                          <a:pt x="0" y="10"/>
                        </a:cubicBezTo>
                        <a:cubicBezTo>
                          <a:pt x="0" y="12"/>
                          <a:pt x="1" y="13"/>
                          <a:pt x="3" y="13"/>
                        </a:cubicBezTo>
                        <a:cubicBezTo>
                          <a:pt x="3" y="13"/>
                          <a:pt x="3" y="13"/>
                          <a:pt x="61" y="13"/>
                        </a:cubicBezTo>
                        <a:cubicBezTo>
                          <a:pt x="63" y="13"/>
                          <a:pt x="64" y="12"/>
                          <a:pt x="64" y="10"/>
                        </a:cubicBezTo>
                        <a:cubicBezTo>
                          <a:pt x="64" y="3"/>
                          <a:pt x="64" y="3"/>
                          <a:pt x="64" y="3"/>
                        </a:cubicBezTo>
                        <a:cubicBezTo>
                          <a:pt x="64" y="1"/>
                          <a:pt x="63" y="0"/>
                          <a:pt x="61" y="0"/>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42" name="Freeform 160"/>
                  <p:cNvSpPr>
                    <a:spLocks/>
                  </p:cNvSpPr>
                  <p:nvPr/>
                </p:nvSpPr>
                <p:spPr bwMode="auto">
                  <a:xfrm>
                    <a:off x="-1541319" y="650878"/>
                    <a:ext cx="244475" cy="184150"/>
                  </a:xfrm>
                  <a:custGeom>
                    <a:avLst/>
                    <a:gdLst>
                      <a:gd name="T0" fmla="*/ 0 w 65"/>
                      <a:gd name="T1" fmla="*/ 0 h 49"/>
                      <a:gd name="T2" fmla="*/ 0 w 65"/>
                      <a:gd name="T3" fmla="*/ 42 h 49"/>
                      <a:gd name="T4" fmla="*/ 33 w 65"/>
                      <a:gd name="T5" fmla="*/ 49 h 49"/>
                      <a:gd name="T6" fmla="*/ 65 w 65"/>
                      <a:gd name="T7" fmla="*/ 42 h 49"/>
                      <a:gd name="T8" fmla="*/ 65 w 65"/>
                      <a:gd name="T9" fmla="*/ 0 h 49"/>
                      <a:gd name="T10" fmla="*/ 0 w 65"/>
                      <a:gd name="T11" fmla="*/ 0 h 49"/>
                    </a:gdLst>
                    <a:ahLst/>
                    <a:cxnLst>
                      <a:cxn ang="0">
                        <a:pos x="T0" y="T1"/>
                      </a:cxn>
                      <a:cxn ang="0">
                        <a:pos x="T2" y="T3"/>
                      </a:cxn>
                      <a:cxn ang="0">
                        <a:pos x="T4" y="T5"/>
                      </a:cxn>
                      <a:cxn ang="0">
                        <a:pos x="T6" y="T7"/>
                      </a:cxn>
                      <a:cxn ang="0">
                        <a:pos x="T8" y="T9"/>
                      </a:cxn>
                      <a:cxn ang="0">
                        <a:pos x="T10" y="T11"/>
                      </a:cxn>
                    </a:cxnLst>
                    <a:rect l="0" t="0" r="r" b="b"/>
                    <a:pathLst>
                      <a:path w="65" h="49">
                        <a:moveTo>
                          <a:pt x="0" y="0"/>
                        </a:moveTo>
                        <a:cubicBezTo>
                          <a:pt x="0" y="42"/>
                          <a:pt x="0" y="42"/>
                          <a:pt x="0" y="42"/>
                        </a:cubicBezTo>
                        <a:cubicBezTo>
                          <a:pt x="10" y="47"/>
                          <a:pt x="21" y="49"/>
                          <a:pt x="33" y="49"/>
                        </a:cubicBezTo>
                        <a:cubicBezTo>
                          <a:pt x="45" y="49"/>
                          <a:pt x="55" y="47"/>
                          <a:pt x="65" y="42"/>
                        </a:cubicBezTo>
                        <a:cubicBezTo>
                          <a:pt x="65" y="0"/>
                          <a:pt x="65" y="0"/>
                          <a:pt x="65"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43" name="Freeform 161"/>
                  <p:cNvSpPr>
                    <a:spLocks/>
                  </p:cNvSpPr>
                  <p:nvPr/>
                </p:nvSpPr>
                <p:spPr bwMode="auto">
                  <a:xfrm>
                    <a:off x="-1458769" y="557215"/>
                    <a:ext cx="82550" cy="134937"/>
                  </a:xfrm>
                  <a:custGeom>
                    <a:avLst/>
                    <a:gdLst>
                      <a:gd name="T0" fmla="*/ 0 w 52"/>
                      <a:gd name="T1" fmla="*/ 83 h 85"/>
                      <a:gd name="T2" fmla="*/ 26 w 52"/>
                      <a:gd name="T3" fmla="*/ 85 h 85"/>
                      <a:gd name="T4" fmla="*/ 52 w 52"/>
                      <a:gd name="T5" fmla="*/ 85 h 85"/>
                      <a:gd name="T6" fmla="*/ 52 w 52"/>
                      <a:gd name="T7" fmla="*/ 0 h 85"/>
                      <a:gd name="T8" fmla="*/ 0 w 52"/>
                      <a:gd name="T9" fmla="*/ 0 h 85"/>
                      <a:gd name="T10" fmla="*/ 0 w 52"/>
                      <a:gd name="T11" fmla="*/ 83 h 85"/>
                    </a:gdLst>
                    <a:ahLst/>
                    <a:cxnLst>
                      <a:cxn ang="0">
                        <a:pos x="T0" y="T1"/>
                      </a:cxn>
                      <a:cxn ang="0">
                        <a:pos x="T2" y="T3"/>
                      </a:cxn>
                      <a:cxn ang="0">
                        <a:pos x="T4" y="T5"/>
                      </a:cxn>
                      <a:cxn ang="0">
                        <a:pos x="T6" y="T7"/>
                      </a:cxn>
                      <a:cxn ang="0">
                        <a:pos x="T8" y="T9"/>
                      </a:cxn>
                      <a:cxn ang="0">
                        <a:pos x="T10" y="T11"/>
                      </a:cxn>
                    </a:cxnLst>
                    <a:rect l="0" t="0" r="r" b="b"/>
                    <a:pathLst>
                      <a:path w="52" h="85">
                        <a:moveTo>
                          <a:pt x="0" y="83"/>
                        </a:moveTo>
                        <a:lnTo>
                          <a:pt x="26" y="85"/>
                        </a:lnTo>
                        <a:lnTo>
                          <a:pt x="52" y="85"/>
                        </a:lnTo>
                        <a:lnTo>
                          <a:pt x="52" y="0"/>
                        </a:lnTo>
                        <a:lnTo>
                          <a:pt x="0" y="0"/>
                        </a:lnTo>
                        <a:lnTo>
                          <a:pt x="0" y="83"/>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44" name="Freeform 162"/>
                  <p:cNvSpPr>
                    <a:spLocks/>
                  </p:cNvSpPr>
                  <p:nvPr/>
                </p:nvSpPr>
                <p:spPr bwMode="auto">
                  <a:xfrm>
                    <a:off x="-1458769" y="557215"/>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8" y="19"/>
                          <a:pt x="22" y="18"/>
                        </a:cubicBezTo>
                        <a:cubicBezTo>
                          <a:pt x="22" y="0"/>
                          <a:pt x="22" y="0"/>
                          <a:pt x="22" y="0"/>
                        </a:cubicBezTo>
                        <a:cubicBezTo>
                          <a:pt x="0" y="0"/>
                          <a:pt x="0" y="0"/>
                          <a:pt x="0" y="0"/>
                        </a:cubicBezTo>
                        <a:lnTo>
                          <a:pt x="0" y="18"/>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45" name="Freeform 163"/>
                  <p:cNvSpPr>
                    <a:spLocks/>
                  </p:cNvSpPr>
                  <p:nvPr/>
                </p:nvSpPr>
                <p:spPr bwMode="auto">
                  <a:xfrm>
                    <a:off x="-1519094" y="425453"/>
                    <a:ext cx="200025" cy="187325"/>
                  </a:xfrm>
                  <a:custGeom>
                    <a:avLst/>
                    <a:gdLst>
                      <a:gd name="T0" fmla="*/ 0 w 53"/>
                      <a:gd name="T1" fmla="*/ 41 h 50"/>
                      <a:gd name="T2" fmla="*/ 27 w 53"/>
                      <a:gd name="T3" fmla="*/ 50 h 50"/>
                      <a:gd name="T4" fmla="*/ 53 w 53"/>
                      <a:gd name="T5" fmla="*/ 41 h 50"/>
                      <a:gd name="T6" fmla="*/ 53 w 53"/>
                      <a:gd name="T7" fmla="*/ 0 h 50"/>
                      <a:gd name="T8" fmla="*/ 0 w 53"/>
                      <a:gd name="T9" fmla="*/ 0 h 50"/>
                      <a:gd name="T10" fmla="*/ 0 w 53"/>
                      <a:gd name="T11" fmla="*/ 41 h 50"/>
                    </a:gdLst>
                    <a:ahLst/>
                    <a:cxnLst>
                      <a:cxn ang="0">
                        <a:pos x="T0" y="T1"/>
                      </a:cxn>
                      <a:cxn ang="0">
                        <a:pos x="T2" y="T3"/>
                      </a:cxn>
                      <a:cxn ang="0">
                        <a:pos x="T4" y="T5"/>
                      </a:cxn>
                      <a:cxn ang="0">
                        <a:pos x="T6" y="T7"/>
                      </a:cxn>
                      <a:cxn ang="0">
                        <a:pos x="T8" y="T9"/>
                      </a:cxn>
                      <a:cxn ang="0">
                        <a:pos x="T10" y="T11"/>
                      </a:cxn>
                    </a:cxnLst>
                    <a:rect l="0" t="0" r="r" b="b"/>
                    <a:pathLst>
                      <a:path w="53" h="50">
                        <a:moveTo>
                          <a:pt x="0" y="41"/>
                        </a:moveTo>
                        <a:cubicBezTo>
                          <a:pt x="8" y="47"/>
                          <a:pt x="17" y="50"/>
                          <a:pt x="27" y="50"/>
                        </a:cubicBezTo>
                        <a:cubicBezTo>
                          <a:pt x="37" y="50"/>
                          <a:pt x="46" y="47"/>
                          <a:pt x="53" y="41"/>
                        </a:cubicBezTo>
                        <a:cubicBezTo>
                          <a:pt x="53" y="0"/>
                          <a:pt x="53" y="0"/>
                          <a:pt x="53" y="0"/>
                        </a:cubicBezTo>
                        <a:cubicBezTo>
                          <a:pt x="0" y="0"/>
                          <a:pt x="0" y="0"/>
                          <a:pt x="0" y="0"/>
                        </a:cubicBezTo>
                        <a:cubicBezTo>
                          <a:pt x="0" y="41"/>
                          <a:pt x="0" y="41"/>
                          <a:pt x="0" y="41"/>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46" name="Freeform 164"/>
                  <p:cNvSpPr>
                    <a:spLocks/>
                  </p:cNvSpPr>
                  <p:nvPr/>
                </p:nvSpPr>
                <p:spPr bwMode="auto">
                  <a:xfrm>
                    <a:off x="-1519094" y="330203"/>
                    <a:ext cx="142875" cy="150812"/>
                  </a:xfrm>
                  <a:custGeom>
                    <a:avLst/>
                    <a:gdLst>
                      <a:gd name="T0" fmla="*/ 0 w 38"/>
                      <a:gd name="T1" fmla="*/ 27 h 40"/>
                      <a:gd name="T2" fmla="*/ 0 w 38"/>
                      <a:gd name="T3" fmla="*/ 40 h 40"/>
                      <a:gd name="T4" fmla="*/ 38 w 38"/>
                      <a:gd name="T5" fmla="*/ 2 h 40"/>
                      <a:gd name="T6" fmla="*/ 27 w 38"/>
                      <a:gd name="T7" fmla="*/ 0 h 40"/>
                      <a:gd name="T8" fmla="*/ 0 w 38"/>
                      <a:gd name="T9" fmla="*/ 27 h 40"/>
                    </a:gdLst>
                    <a:ahLst/>
                    <a:cxnLst>
                      <a:cxn ang="0">
                        <a:pos x="T0" y="T1"/>
                      </a:cxn>
                      <a:cxn ang="0">
                        <a:pos x="T2" y="T3"/>
                      </a:cxn>
                      <a:cxn ang="0">
                        <a:pos x="T4" y="T5"/>
                      </a:cxn>
                      <a:cxn ang="0">
                        <a:pos x="T6" y="T7"/>
                      </a:cxn>
                      <a:cxn ang="0">
                        <a:pos x="T8" y="T9"/>
                      </a:cxn>
                    </a:cxnLst>
                    <a:rect l="0" t="0" r="r" b="b"/>
                    <a:pathLst>
                      <a:path w="38" h="40">
                        <a:moveTo>
                          <a:pt x="0" y="27"/>
                        </a:moveTo>
                        <a:cubicBezTo>
                          <a:pt x="0" y="40"/>
                          <a:pt x="0" y="40"/>
                          <a:pt x="0" y="40"/>
                        </a:cubicBezTo>
                        <a:cubicBezTo>
                          <a:pt x="20" y="37"/>
                          <a:pt x="36" y="22"/>
                          <a:pt x="38" y="2"/>
                        </a:cubicBezTo>
                        <a:cubicBezTo>
                          <a:pt x="35" y="1"/>
                          <a:pt x="31" y="0"/>
                          <a:pt x="27" y="0"/>
                        </a:cubicBezTo>
                        <a:cubicBezTo>
                          <a:pt x="12" y="0"/>
                          <a:pt x="0" y="12"/>
                          <a:pt x="0" y="27"/>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47" name="Freeform 165"/>
                  <p:cNvSpPr>
                    <a:spLocks/>
                  </p:cNvSpPr>
                  <p:nvPr/>
                </p:nvSpPr>
                <p:spPr bwMode="auto">
                  <a:xfrm>
                    <a:off x="-1458769" y="330203"/>
                    <a:ext cx="139700" cy="150812"/>
                  </a:xfrm>
                  <a:custGeom>
                    <a:avLst/>
                    <a:gdLst>
                      <a:gd name="T0" fmla="*/ 11 w 37"/>
                      <a:gd name="T1" fmla="*/ 0 h 40"/>
                      <a:gd name="T2" fmla="*/ 0 w 37"/>
                      <a:gd name="T3" fmla="*/ 2 h 40"/>
                      <a:gd name="T4" fmla="*/ 37 w 37"/>
                      <a:gd name="T5" fmla="*/ 40 h 40"/>
                      <a:gd name="T6" fmla="*/ 37 w 37"/>
                      <a:gd name="T7" fmla="*/ 27 h 40"/>
                      <a:gd name="T8" fmla="*/ 11 w 37"/>
                      <a:gd name="T9" fmla="*/ 0 h 40"/>
                    </a:gdLst>
                    <a:ahLst/>
                    <a:cxnLst>
                      <a:cxn ang="0">
                        <a:pos x="T0" y="T1"/>
                      </a:cxn>
                      <a:cxn ang="0">
                        <a:pos x="T2" y="T3"/>
                      </a:cxn>
                      <a:cxn ang="0">
                        <a:pos x="T4" y="T5"/>
                      </a:cxn>
                      <a:cxn ang="0">
                        <a:pos x="T6" y="T7"/>
                      </a:cxn>
                      <a:cxn ang="0">
                        <a:pos x="T8" y="T9"/>
                      </a:cxn>
                    </a:cxnLst>
                    <a:rect l="0" t="0" r="r" b="b"/>
                    <a:pathLst>
                      <a:path w="37" h="40">
                        <a:moveTo>
                          <a:pt x="11" y="0"/>
                        </a:moveTo>
                        <a:cubicBezTo>
                          <a:pt x="7" y="0"/>
                          <a:pt x="3" y="1"/>
                          <a:pt x="0" y="2"/>
                        </a:cubicBezTo>
                        <a:cubicBezTo>
                          <a:pt x="2" y="22"/>
                          <a:pt x="18" y="37"/>
                          <a:pt x="37" y="40"/>
                        </a:cubicBezTo>
                        <a:cubicBezTo>
                          <a:pt x="37" y="40"/>
                          <a:pt x="37" y="40"/>
                          <a:pt x="37" y="27"/>
                        </a:cubicBezTo>
                        <a:cubicBezTo>
                          <a:pt x="37" y="12"/>
                          <a:pt x="25" y="0"/>
                          <a:pt x="11" y="0"/>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48" name="Freeform 166"/>
                  <p:cNvSpPr>
                    <a:spLocks/>
                  </p:cNvSpPr>
                  <p:nvPr/>
                </p:nvSpPr>
                <p:spPr bwMode="auto">
                  <a:xfrm>
                    <a:off x="-1647681" y="652599"/>
                    <a:ext cx="455613" cy="184150"/>
                  </a:xfrm>
                  <a:custGeom>
                    <a:avLst/>
                    <a:gdLst>
                      <a:gd name="T0" fmla="*/ 61 w 121"/>
                      <a:gd name="T1" fmla="*/ 49 h 49"/>
                      <a:gd name="T2" fmla="*/ 121 w 121"/>
                      <a:gd name="T3" fmla="*/ 20 h 49"/>
                      <a:gd name="T4" fmla="*/ 96 w 121"/>
                      <a:gd name="T5" fmla="*/ 0 h 49"/>
                      <a:gd name="T6" fmla="*/ 81 w 121"/>
                      <a:gd name="T7" fmla="*/ 0 h 49"/>
                      <a:gd name="T8" fmla="*/ 61 w 121"/>
                      <a:gd name="T9" fmla="*/ 46 h 49"/>
                      <a:gd name="T10" fmla="*/ 40 w 121"/>
                      <a:gd name="T11" fmla="*/ 0 h 49"/>
                      <a:gd name="T12" fmla="*/ 25 w 121"/>
                      <a:gd name="T13" fmla="*/ 0 h 49"/>
                      <a:gd name="T14" fmla="*/ 0 w 121"/>
                      <a:gd name="T15" fmla="*/ 18 h 49"/>
                      <a:gd name="T16" fmla="*/ 61 w 121"/>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49">
                        <a:moveTo>
                          <a:pt x="61" y="49"/>
                        </a:moveTo>
                        <a:cubicBezTo>
                          <a:pt x="86" y="49"/>
                          <a:pt x="107" y="38"/>
                          <a:pt x="121" y="20"/>
                        </a:cubicBezTo>
                        <a:cubicBezTo>
                          <a:pt x="118" y="9"/>
                          <a:pt x="108" y="0"/>
                          <a:pt x="96" y="0"/>
                        </a:cubicBezTo>
                        <a:cubicBezTo>
                          <a:pt x="81" y="0"/>
                          <a:pt x="81" y="0"/>
                          <a:pt x="81" y="0"/>
                        </a:cubicBezTo>
                        <a:cubicBezTo>
                          <a:pt x="61" y="46"/>
                          <a:pt x="61" y="46"/>
                          <a:pt x="61" y="46"/>
                        </a:cubicBezTo>
                        <a:cubicBezTo>
                          <a:pt x="61" y="46"/>
                          <a:pt x="46" y="14"/>
                          <a:pt x="40" y="0"/>
                        </a:cubicBezTo>
                        <a:cubicBezTo>
                          <a:pt x="25" y="0"/>
                          <a:pt x="25" y="0"/>
                          <a:pt x="25" y="0"/>
                        </a:cubicBezTo>
                        <a:cubicBezTo>
                          <a:pt x="14" y="0"/>
                          <a:pt x="4" y="8"/>
                          <a:pt x="0" y="18"/>
                        </a:cubicBezTo>
                        <a:cubicBezTo>
                          <a:pt x="14" y="37"/>
                          <a:pt x="36" y="49"/>
                          <a:pt x="61" y="49"/>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49" name="Freeform 167"/>
                  <p:cNvSpPr>
                    <a:spLocks/>
                  </p:cNvSpPr>
                  <p:nvPr/>
                </p:nvSpPr>
                <p:spPr bwMode="auto">
                  <a:xfrm>
                    <a:off x="-1571481" y="623890"/>
                    <a:ext cx="153988" cy="200025"/>
                  </a:xfrm>
                  <a:custGeom>
                    <a:avLst/>
                    <a:gdLst>
                      <a:gd name="T0" fmla="*/ 0 w 97"/>
                      <a:gd name="T1" fmla="*/ 19 h 126"/>
                      <a:gd name="T2" fmla="*/ 23 w 97"/>
                      <a:gd name="T3" fmla="*/ 48 h 126"/>
                      <a:gd name="T4" fmla="*/ 54 w 97"/>
                      <a:gd name="T5" fmla="*/ 48 h 126"/>
                      <a:gd name="T6" fmla="*/ 38 w 97"/>
                      <a:gd name="T7" fmla="*/ 59 h 126"/>
                      <a:gd name="T8" fmla="*/ 97 w 97"/>
                      <a:gd name="T9" fmla="*/ 126 h 126"/>
                      <a:gd name="T10" fmla="*/ 47 w 97"/>
                      <a:gd name="T11" fmla="*/ 0 h 126"/>
                      <a:gd name="T12" fmla="*/ 0 w 97"/>
                      <a:gd name="T13" fmla="*/ 19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9"/>
                        </a:moveTo>
                        <a:lnTo>
                          <a:pt x="23" y="48"/>
                        </a:lnTo>
                        <a:lnTo>
                          <a:pt x="54" y="48"/>
                        </a:lnTo>
                        <a:lnTo>
                          <a:pt x="38" y="59"/>
                        </a:lnTo>
                        <a:lnTo>
                          <a:pt x="97" y="126"/>
                        </a:lnTo>
                        <a:lnTo>
                          <a:pt x="47"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50" name="Freeform 168"/>
                  <p:cNvSpPr>
                    <a:spLocks/>
                  </p:cNvSpPr>
                  <p:nvPr/>
                </p:nvSpPr>
                <p:spPr bwMode="auto">
                  <a:xfrm>
                    <a:off x="-1417494" y="623890"/>
                    <a:ext cx="153988" cy="200025"/>
                  </a:xfrm>
                  <a:custGeom>
                    <a:avLst/>
                    <a:gdLst>
                      <a:gd name="T0" fmla="*/ 0 w 97"/>
                      <a:gd name="T1" fmla="*/ 126 h 126"/>
                      <a:gd name="T2" fmla="*/ 59 w 97"/>
                      <a:gd name="T3" fmla="*/ 59 h 126"/>
                      <a:gd name="T4" fmla="*/ 43 w 97"/>
                      <a:gd name="T5" fmla="*/ 48 h 126"/>
                      <a:gd name="T6" fmla="*/ 71 w 97"/>
                      <a:gd name="T7" fmla="*/ 48 h 126"/>
                      <a:gd name="T8" fmla="*/ 97 w 97"/>
                      <a:gd name="T9" fmla="*/ 19 h 126"/>
                      <a:gd name="T10" fmla="*/ 50 w 97"/>
                      <a:gd name="T11" fmla="*/ 0 h 126"/>
                      <a:gd name="T12" fmla="*/ 0 w 97"/>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26"/>
                        </a:moveTo>
                        <a:lnTo>
                          <a:pt x="59" y="59"/>
                        </a:lnTo>
                        <a:lnTo>
                          <a:pt x="43" y="48"/>
                        </a:lnTo>
                        <a:lnTo>
                          <a:pt x="71" y="48"/>
                        </a:lnTo>
                        <a:lnTo>
                          <a:pt x="97" y="19"/>
                        </a:lnTo>
                        <a:lnTo>
                          <a:pt x="50" y="0"/>
                        </a:lnTo>
                        <a:lnTo>
                          <a:pt x="0"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51" name="Oval 169"/>
                  <p:cNvSpPr>
                    <a:spLocks noChangeArrowheads="1"/>
                  </p:cNvSpPr>
                  <p:nvPr/>
                </p:nvSpPr>
                <p:spPr bwMode="auto">
                  <a:xfrm>
                    <a:off x="-1534969" y="508003"/>
                    <a:ext cx="12700"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52" name="Oval 170"/>
                  <p:cNvSpPr>
                    <a:spLocks noChangeArrowheads="1"/>
                  </p:cNvSpPr>
                  <p:nvPr/>
                </p:nvSpPr>
                <p:spPr bwMode="auto">
                  <a:xfrm>
                    <a:off x="-1315894" y="508003"/>
                    <a:ext cx="15875"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53" name="Oval 171"/>
                  <p:cNvSpPr>
                    <a:spLocks noChangeArrowheads="1"/>
                  </p:cNvSpPr>
                  <p:nvPr/>
                </p:nvSpPr>
                <p:spPr bwMode="auto">
                  <a:xfrm>
                    <a:off x="-1376219"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54" name="Oval 172"/>
                  <p:cNvSpPr>
                    <a:spLocks noChangeArrowheads="1"/>
                  </p:cNvSpPr>
                  <p:nvPr/>
                </p:nvSpPr>
                <p:spPr bwMode="auto">
                  <a:xfrm>
                    <a:off x="-1353994"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55" name="Oval 173"/>
                  <p:cNvSpPr>
                    <a:spLocks noChangeArrowheads="1"/>
                  </p:cNvSpPr>
                  <p:nvPr/>
                </p:nvSpPr>
                <p:spPr bwMode="auto">
                  <a:xfrm>
                    <a:off x="-1365106" y="538165"/>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56" name="Oval 174"/>
                  <p:cNvSpPr>
                    <a:spLocks noChangeArrowheads="1"/>
                  </p:cNvSpPr>
                  <p:nvPr/>
                </p:nvSpPr>
                <p:spPr bwMode="auto">
                  <a:xfrm>
                    <a:off x="-1492106" y="515940"/>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57" name="Oval 175"/>
                  <p:cNvSpPr>
                    <a:spLocks noChangeArrowheads="1"/>
                  </p:cNvSpPr>
                  <p:nvPr/>
                </p:nvSpPr>
                <p:spPr bwMode="auto">
                  <a:xfrm>
                    <a:off x="-1469881"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58" name="Oval 176"/>
                  <p:cNvSpPr>
                    <a:spLocks noChangeArrowheads="1"/>
                  </p:cNvSpPr>
                  <p:nvPr/>
                </p:nvSpPr>
                <p:spPr bwMode="auto">
                  <a:xfrm>
                    <a:off x="-1480994" y="538165"/>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59" name="Oval 177"/>
                  <p:cNvSpPr>
                    <a:spLocks noChangeArrowheads="1"/>
                  </p:cNvSpPr>
                  <p:nvPr/>
                </p:nvSpPr>
                <p:spPr bwMode="auto">
                  <a:xfrm>
                    <a:off x="-1485756" y="492128"/>
                    <a:ext cx="15875"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60" name="Oval 178"/>
                  <p:cNvSpPr>
                    <a:spLocks noChangeArrowheads="1"/>
                  </p:cNvSpPr>
                  <p:nvPr/>
                </p:nvSpPr>
                <p:spPr bwMode="auto">
                  <a:xfrm>
                    <a:off x="-1368281" y="492128"/>
                    <a:ext cx="14288"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61" name="Freeform 179"/>
                  <p:cNvSpPr>
                    <a:spLocks/>
                  </p:cNvSpPr>
                  <p:nvPr/>
                </p:nvSpPr>
                <p:spPr bwMode="auto">
                  <a:xfrm>
                    <a:off x="-1436544" y="530228"/>
                    <a:ext cx="34925" cy="14287"/>
                  </a:xfrm>
                  <a:custGeom>
                    <a:avLst/>
                    <a:gdLst>
                      <a:gd name="T0" fmla="*/ 4 w 9"/>
                      <a:gd name="T1" fmla="*/ 4 h 4"/>
                      <a:gd name="T2" fmla="*/ 9 w 9"/>
                      <a:gd name="T3" fmla="*/ 0 h 4"/>
                      <a:gd name="T4" fmla="*/ 0 w 9"/>
                      <a:gd name="T5" fmla="*/ 0 h 4"/>
                      <a:gd name="T6" fmla="*/ 4 w 9"/>
                      <a:gd name="T7" fmla="*/ 4 h 4"/>
                    </a:gdLst>
                    <a:ahLst/>
                    <a:cxnLst>
                      <a:cxn ang="0">
                        <a:pos x="T0" y="T1"/>
                      </a:cxn>
                      <a:cxn ang="0">
                        <a:pos x="T2" y="T3"/>
                      </a:cxn>
                      <a:cxn ang="0">
                        <a:pos x="T4" y="T5"/>
                      </a:cxn>
                      <a:cxn ang="0">
                        <a:pos x="T6" y="T7"/>
                      </a:cxn>
                    </a:cxnLst>
                    <a:rect l="0" t="0" r="r" b="b"/>
                    <a:pathLst>
                      <a:path w="9" h="4">
                        <a:moveTo>
                          <a:pt x="4" y="4"/>
                        </a:moveTo>
                        <a:cubicBezTo>
                          <a:pt x="7" y="4"/>
                          <a:pt x="9" y="2"/>
                          <a:pt x="9" y="0"/>
                        </a:cubicBezTo>
                        <a:cubicBezTo>
                          <a:pt x="0" y="0"/>
                          <a:pt x="0" y="0"/>
                          <a:pt x="0" y="0"/>
                        </a:cubicBezTo>
                        <a:cubicBezTo>
                          <a:pt x="0" y="2"/>
                          <a:pt x="2" y="4"/>
                          <a:pt x="4" y="4"/>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62" name="Freeform 180"/>
                  <p:cNvSpPr>
                    <a:spLocks/>
                  </p:cNvSpPr>
                  <p:nvPr/>
                </p:nvSpPr>
                <p:spPr bwMode="auto">
                  <a:xfrm>
                    <a:off x="-1439719" y="568328"/>
                    <a:ext cx="49213" cy="6350"/>
                  </a:xfrm>
                  <a:custGeom>
                    <a:avLst/>
                    <a:gdLst>
                      <a:gd name="T0" fmla="*/ 0 w 13"/>
                      <a:gd name="T1" fmla="*/ 0 h 2"/>
                      <a:gd name="T2" fmla="*/ 13 w 13"/>
                      <a:gd name="T3" fmla="*/ 0 h 2"/>
                    </a:gdLst>
                    <a:ahLst/>
                    <a:cxnLst>
                      <a:cxn ang="0">
                        <a:pos x="T0" y="T1"/>
                      </a:cxn>
                      <a:cxn ang="0">
                        <a:pos x="T2" y="T3"/>
                      </a:cxn>
                    </a:cxnLst>
                    <a:rect l="0" t="0" r="r" b="b"/>
                    <a:pathLst>
                      <a:path w="13" h="2">
                        <a:moveTo>
                          <a:pt x="0" y="0"/>
                        </a:moveTo>
                        <a:cubicBezTo>
                          <a:pt x="4" y="2"/>
                          <a:pt x="8" y="2"/>
                          <a:pt x="13" y="0"/>
                        </a:cubicBezTo>
                      </a:path>
                    </a:pathLst>
                  </a:custGeom>
                  <a:noFill/>
                  <a:ln w="1111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grpSp>
          <p:nvGrpSpPr>
            <p:cNvPr id="1415" name="Group 1414"/>
            <p:cNvGrpSpPr/>
            <p:nvPr/>
          </p:nvGrpSpPr>
          <p:grpSpPr>
            <a:xfrm>
              <a:off x="7581561" y="581561"/>
              <a:ext cx="712488" cy="722345"/>
              <a:chOff x="1120596" y="1725856"/>
              <a:chExt cx="712488" cy="722345"/>
            </a:xfrm>
          </p:grpSpPr>
          <p:sp>
            <p:nvSpPr>
              <p:cNvPr id="1416" name="Oval 118"/>
              <p:cNvSpPr>
                <a:spLocks noChangeArrowheads="1"/>
              </p:cNvSpPr>
              <p:nvPr/>
            </p:nvSpPr>
            <p:spPr bwMode="auto">
              <a:xfrm>
                <a:off x="1123591" y="1731784"/>
                <a:ext cx="706499" cy="710489"/>
              </a:xfrm>
              <a:prstGeom prst="ellipse">
                <a:avLst/>
              </a:prstGeom>
              <a:solidFill>
                <a:schemeClr val="bg1"/>
              </a:solidFill>
              <a:ln w="31750">
                <a:solidFill>
                  <a:srgbClr val="00BCF2"/>
                </a:solid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nvGrpSpPr>
              <p:cNvPr id="1417" name="Group 1416"/>
              <p:cNvGrpSpPr/>
              <p:nvPr/>
            </p:nvGrpSpPr>
            <p:grpSpPr>
              <a:xfrm>
                <a:off x="1120596" y="1725856"/>
                <a:ext cx="712488" cy="722345"/>
                <a:chOff x="-2492231" y="3233740"/>
                <a:chExt cx="566738" cy="574581"/>
              </a:xfrm>
            </p:grpSpPr>
            <p:sp>
              <p:nvSpPr>
                <p:cNvPr id="1418" name="Oval 136"/>
                <p:cNvSpPr>
                  <a:spLocks noChangeArrowheads="1"/>
                </p:cNvSpPr>
                <p:nvPr/>
              </p:nvSpPr>
              <p:spPr bwMode="auto">
                <a:xfrm>
                  <a:off x="-2492231" y="3233740"/>
                  <a:ext cx="566738" cy="563562"/>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19" name="Freeform 137"/>
                <p:cNvSpPr>
                  <a:spLocks/>
                </p:cNvSpPr>
                <p:nvPr/>
              </p:nvSpPr>
              <p:spPr bwMode="auto">
                <a:xfrm>
                  <a:off x="-2419567" y="3643221"/>
                  <a:ext cx="433388" cy="165100"/>
                </a:xfrm>
                <a:custGeom>
                  <a:avLst/>
                  <a:gdLst>
                    <a:gd name="T0" fmla="*/ 58 w 115"/>
                    <a:gd name="T1" fmla="*/ 44 h 44"/>
                    <a:gd name="T2" fmla="*/ 115 w 115"/>
                    <a:gd name="T3" fmla="*/ 17 h 44"/>
                    <a:gd name="T4" fmla="*/ 92 w 115"/>
                    <a:gd name="T5" fmla="*/ 0 h 44"/>
                    <a:gd name="T6" fmla="*/ 68 w 115"/>
                    <a:gd name="T7" fmla="*/ 0 h 44"/>
                    <a:gd name="T8" fmla="*/ 58 w 115"/>
                    <a:gd name="T9" fmla="*/ 6 h 44"/>
                    <a:gd name="T10" fmla="*/ 47 w 115"/>
                    <a:gd name="T11" fmla="*/ 0 h 44"/>
                    <a:gd name="T12" fmla="*/ 23 w 115"/>
                    <a:gd name="T13" fmla="*/ 0 h 44"/>
                    <a:gd name="T14" fmla="*/ 0 w 115"/>
                    <a:gd name="T15" fmla="*/ 16 h 44"/>
                    <a:gd name="T16" fmla="*/ 58 w 115"/>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44">
                      <a:moveTo>
                        <a:pt x="58" y="44"/>
                      </a:moveTo>
                      <a:cubicBezTo>
                        <a:pt x="81" y="44"/>
                        <a:pt x="102" y="33"/>
                        <a:pt x="115" y="17"/>
                      </a:cubicBezTo>
                      <a:cubicBezTo>
                        <a:pt x="112" y="7"/>
                        <a:pt x="103" y="0"/>
                        <a:pt x="92" y="0"/>
                      </a:cubicBezTo>
                      <a:cubicBezTo>
                        <a:pt x="68" y="0"/>
                        <a:pt x="68" y="0"/>
                        <a:pt x="68" y="0"/>
                      </a:cubicBezTo>
                      <a:cubicBezTo>
                        <a:pt x="58" y="6"/>
                        <a:pt x="58" y="6"/>
                        <a:pt x="58" y="6"/>
                      </a:cubicBezTo>
                      <a:cubicBezTo>
                        <a:pt x="47" y="0"/>
                        <a:pt x="47" y="0"/>
                        <a:pt x="47" y="0"/>
                      </a:cubicBezTo>
                      <a:cubicBezTo>
                        <a:pt x="23" y="0"/>
                        <a:pt x="23" y="0"/>
                        <a:pt x="23" y="0"/>
                      </a:cubicBezTo>
                      <a:cubicBezTo>
                        <a:pt x="13" y="0"/>
                        <a:pt x="4" y="7"/>
                        <a:pt x="0" y="16"/>
                      </a:cubicBezTo>
                      <a:cubicBezTo>
                        <a:pt x="14" y="33"/>
                        <a:pt x="35" y="44"/>
                        <a:pt x="58" y="4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20" name="Freeform 138"/>
                <p:cNvSpPr>
                  <a:spLocks/>
                </p:cNvSpPr>
                <p:nvPr/>
              </p:nvSpPr>
              <p:spPr bwMode="auto">
                <a:xfrm>
                  <a:off x="-2333481" y="3278190"/>
                  <a:ext cx="244475" cy="161925"/>
                </a:xfrm>
                <a:custGeom>
                  <a:avLst/>
                  <a:gdLst>
                    <a:gd name="T0" fmla="*/ 35 w 65"/>
                    <a:gd name="T1" fmla="*/ 0 h 43"/>
                    <a:gd name="T2" fmla="*/ 30 w 65"/>
                    <a:gd name="T3" fmla="*/ 0 h 43"/>
                    <a:gd name="T4" fmla="*/ 0 w 65"/>
                    <a:gd name="T5" fmla="*/ 30 h 43"/>
                    <a:gd name="T6" fmla="*/ 0 w 65"/>
                    <a:gd name="T7" fmla="*/ 43 h 43"/>
                    <a:gd name="T8" fmla="*/ 65 w 65"/>
                    <a:gd name="T9" fmla="*/ 43 h 43"/>
                    <a:gd name="T10" fmla="*/ 65 w 65"/>
                    <a:gd name="T11" fmla="*/ 30 h 43"/>
                    <a:gd name="T12" fmla="*/ 35 w 6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5" h="43">
                      <a:moveTo>
                        <a:pt x="35" y="0"/>
                      </a:moveTo>
                      <a:cubicBezTo>
                        <a:pt x="30" y="0"/>
                        <a:pt x="30" y="0"/>
                        <a:pt x="30" y="0"/>
                      </a:cubicBezTo>
                      <a:cubicBezTo>
                        <a:pt x="13" y="0"/>
                        <a:pt x="0" y="13"/>
                        <a:pt x="0" y="30"/>
                      </a:cubicBezTo>
                      <a:cubicBezTo>
                        <a:pt x="0" y="43"/>
                        <a:pt x="0" y="43"/>
                        <a:pt x="0" y="43"/>
                      </a:cubicBezTo>
                      <a:cubicBezTo>
                        <a:pt x="65" y="43"/>
                        <a:pt x="65" y="43"/>
                        <a:pt x="65" y="43"/>
                      </a:cubicBezTo>
                      <a:cubicBezTo>
                        <a:pt x="65" y="30"/>
                        <a:pt x="65" y="30"/>
                        <a:pt x="65" y="30"/>
                      </a:cubicBezTo>
                      <a:cubicBezTo>
                        <a:pt x="65" y="13"/>
                        <a:pt x="52" y="0"/>
                        <a:pt x="35" y="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21" name="Freeform 139"/>
                <p:cNvSpPr>
                  <a:spLocks/>
                </p:cNvSpPr>
                <p:nvPr/>
              </p:nvSpPr>
              <p:spPr bwMode="auto">
                <a:xfrm>
                  <a:off x="-2325544" y="3451228"/>
                  <a:ext cx="233363" cy="49212"/>
                </a:xfrm>
                <a:custGeom>
                  <a:avLst/>
                  <a:gdLst>
                    <a:gd name="T0" fmla="*/ 58 w 62"/>
                    <a:gd name="T1" fmla="*/ 0 h 13"/>
                    <a:gd name="T2" fmla="*/ 3 w 62"/>
                    <a:gd name="T3" fmla="*/ 0 h 13"/>
                    <a:gd name="T4" fmla="*/ 0 w 62"/>
                    <a:gd name="T5" fmla="*/ 3 h 13"/>
                    <a:gd name="T6" fmla="*/ 0 w 62"/>
                    <a:gd name="T7" fmla="*/ 10 h 13"/>
                    <a:gd name="T8" fmla="*/ 3 w 62"/>
                    <a:gd name="T9" fmla="*/ 13 h 13"/>
                    <a:gd name="T10" fmla="*/ 58 w 62"/>
                    <a:gd name="T11" fmla="*/ 13 h 13"/>
                    <a:gd name="T12" fmla="*/ 62 w 62"/>
                    <a:gd name="T13" fmla="*/ 10 h 13"/>
                    <a:gd name="T14" fmla="*/ 62 w 62"/>
                    <a:gd name="T15" fmla="*/ 3 h 13"/>
                    <a:gd name="T16" fmla="*/ 58 w 6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3">
                      <a:moveTo>
                        <a:pt x="58" y="0"/>
                      </a:moveTo>
                      <a:cubicBezTo>
                        <a:pt x="3" y="0"/>
                        <a:pt x="3" y="0"/>
                        <a:pt x="3" y="0"/>
                      </a:cubicBezTo>
                      <a:cubicBezTo>
                        <a:pt x="1" y="0"/>
                        <a:pt x="0" y="2"/>
                        <a:pt x="0" y="3"/>
                      </a:cubicBezTo>
                      <a:cubicBezTo>
                        <a:pt x="0" y="10"/>
                        <a:pt x="0" y="10"/>
                        <a:pt x="0" y="10"/>
                      </a:cubicBezTo>
                      <a:cubicBezTo>
                        <a:pt x="0" y="12"/>
                        <a:pt x="1" y="13"/>
                        <a:pt x="3" y="13"/>
                      </a:cubicBezTo>
                      <a:cubicBezTo>
                        <a:pt x="58" y="13"/>
                        <a:pt x="58" y="13"/>
                        <a:pt x="58" y="13"/>
                      </a:cubicBezTo>
                      <a:cubicBezTo>
                        <a:pt x="60" y="13"/>
                        <a:pt x="62" y="12"/>
                        <a:pt x="62" y="10"/>
                      </a:cubicBezTo>
                      <a:cubicBezTo>
                        <a:pt x="62" y="3"/>
                        <a:pt x="62" y="3"/>
                        <a:pt x="62" y="3"/>
                      </a:cubicBezTo>
                      <a:cubicBezTo>
                        <a:pt x="62" y="2"/>
                        <a:pt x="60" y="0"/>
                        <a:pt x="58"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22" name="Freeform 140"/>
                <p:cNvSpPr>
                  <a:spLocks/>
                </p:cNvSpPr>
                <p:nvPr/>
              </p:nvSpPr>
              <p:spPr bwMode="auto">
                <a:xfrm>
                  <a:off x="-2325544" y="3594103"/>
                  <a:ext cx="230188" cy="203200"/>
                </a:xfrm>
                <a:custGeom>
                  <a:avLst/>
                  <a:gdLst>
                    <a:gd name="T0" fmla="*/ 61 w 61"/>
                    <a:gd name="T1" fmla="*/ 21 h 54"/>
                    <a:gd name="T2" fmla="*/ 47 w 61"/>
                    <a:gd name="T3" fmla="*/ 0 h 54"/>
                    <a:gd name="T4" fmla="*/ 15 w 61"/>
                    <a:gd name="T5" fmla="*/ 0 h 54"/>
                    <a:gd name="T6" fmla="*/ 0 w 61"/>
                    <a:gd name="T7" fmla="*/ 21 h 54"/>
                    <a:gd name="T8" fmla="*/ 10 w 61"/>
                    <a:gd name="T9" fmla="*/ 21 h 54"/>
                    <a:gd name="T10" fmla="*/ 28 w 61"/>
                    <a:gd name="T11" fmla="*/ 54 h 54"/>
                    <a:gd name="T12" fmla="*/ 31 w 61"/>
                    <a:gd name="T13" fmla="*/ 54 h 54"/>
                    <a:gd name="T14" fmla="*/ 33 w 61"/>
                    <a:gd name="T15" fmla="*/ 54 h 54"/>
                    <a:gd name="T16" fmla="*/ 50 w 61"/>
                    <a:gd name="T17" fmla="*/ 21 h 54"/>
                    <a:gd name="T18" fmla="*/ 61 w 61"/>
                    <a:gd name="T19"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4">
                      <a:moveTo>
                        <a:pt x="61" y="21"/>
                      </a:moveTo>
                      <a:cubicBezTo>
                        <a:pt x="47" y="0"/>
                        <a:pt x="47" y="0"/>
                        <a:pt x="47" y="0"/>
                      </a:cubicBezTo>
                      <a:cubicBezTo>
                        <a:pt x="15" y="0"/>
                        <a:pt x="15" y="0"/>
                        <a:pt x="15" y="0"/>
                      </a:cubicBezTo>
                      <a:cubicBezTo>
                        <a:pt x="0" y="21"/>
                        <a:pt x="0" y="21"/>
                        <a:pt x="0" y="21"/>
                      </a:cubicBezTo>
                      <a:cubicBezTo>
                        <a:pt x="10" y="21"/>
                        <a:pt x="10" y="21"/>
                        <a:pt x="10" y="21"/>
                      </a:cubicBezTo>
                      <a:cubicBezTo>
                        <a:pt x="28" y="54"/>
                        <a:pt x="28" y="54"/>
                        <a:pt x="28" y="54"/>
                      </a:cubicBezTo>
                      <a:cubicBezTo>
                        <a:pt x="29" y="54"/>
                        <a:pt x="30" y="54"/>
                        <a:pt x="31" y="54"/>
                      </a:cubicBezTo>
                      <a:cubicBezTo>
                        <a:pt x="32" y="54"/>
                        <a:pt x="33" y="54"/>
                        <a:pt x="33" y="54"/>
                      </a:cubicBezTo>
                      <a:cubicBezTo>
                        <a:pt x="50" y="21"/>
                        <a:pt x="50" y="21"/>
                        <a:pt x="50" y="21"/>
                      </a:cubicBezTo>
                      <a:lnTo>
                        <a:pt x="61" y="2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23" name="Freeform 141"/>
                <p:cNvSpPr>
                  <a:spLocks/>
                </p:cNvSpPr>
                <p:nvPr/>
              </p:nvSpPr>
              <p:spPr bwMode="auto">
                <a:xfrm>
                  <a:off x="-2269981" y="3640140"/>
                  <a:ext cx="120650" cy="157162"/>
                </a:xfrm>
                <a:custGeom>
                  <a:avLst/>
                  <a:gdLst>
                    <a:gd name="T0" fmla="*/ 0 w 32"/>
                    <a:gd name="T1" fmla="*/ 0 h 42"/>
                    <a:gd name="T2" fmla="*/ 14 w 32"/>
                    <a:gd name="T3" fmla="*/ 42 h 42"/>
                    <a:gd name="T4" fmla="*/ 16 w 32"/>
                    <a:gd name="T5" fmla="*/ 42 h 42"/>
                    <a:gd name="T6" fmla="*/ 17 w 32"/>
                    <a:gd name="T7" fmla="*/ 42 h 42"/>
                    <a:gd name="T8" fmla="*/ 32 w 32"/>
                    <a:gd name="T9" fmla="*/ 0 h 42"/>
                    <a:gd name="T10" fmla="*/ 0 w 32"/>
                    <a:gd name="T11" fmla="*/ 0 h 42"/>
                  </a:gdLst>
                  <a:ahLst/>
                  <a:cxnLst>
                    <a:cxn ang="0">
                      <a:pos x="T0" y="T1"/>
                    </a:cxn>
                    <a:cxn ang="0">
                      <a:pos x="T2" y="T3"/>
                    </a:cxn>
                    <a:cxn ang="0">
                      <a:pos x="T4" y="T5"/>
                    </a:cxn>
                    <a:cxn ang="0">
                      <a:pos x="T6" y="T7"/>
                    </a:cxn>
                    <a:cxn ang="0">
                      <a:pos x="T8" y="T9"/>
                    </a:cxn>
                    <a:cxn ang="0">
                      <a:pos x="T10" y="T11"/>
                    </a:cxn>
                  </a:cxnLst>
                  <a:rect l="0" t="0" r="r" b="b"/>
                  <a:pathLst>
                    <a:path w="32" h="42">
                      <a:moveTo>
                        <a:pt x="0" y="0"/>
                      </a:moveTo>
                      <a:cubicBezTo>
                        <a:pt x="14" y="42"/>
                        <a:pt x="14" y="42"/>
                        <a:pt x="14" y="42"/>
                      </a:cubicBezTo>
                      <a:cubicBezTo>
                        <a:pt x="15" y="42"/>
                        <a:pt x="16" y="42"/>
                        <a:pt x="16" y="42"/>
                      </a:cubicBezTo>
                      <a:cubicBezTo>
                        <a:pt x="17" y="42"/>
                        <a:pt x="17" y="42"/>
                        <a:pt x="17" y="42"/>
                      </a:cubicBezTo>
                      <a:cubicBezTo>
                        <a:pt x="32" y="0"/>
                        <a:pt x="32" y="0"/>
                        <a:pt x="32"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24" name="Freeform 142"/>
                <p:cNvSpPr>
                  <a:spLocks/>
                </p:cNvSpPr>
                <p:nvPr/>
              </p:nvSpPr>
              <p:spPr bwMode="auto">
                <a:xfrm>
                  <a:off x="-2269981" y="3552828"/>
                  <a:ext cx="120650" cy="120650"/>
                </a:xfrm>
                <a:custGeom>
                  <a:avLst/>
                  <a:gdLst>
                    <a:gd name="T0" fmla="*/ 27 w 32"/>
                    <a:gd name="T1" fmla="*/ 0 h 32"/>
                    <a:gd name="T2" fmla="*/ 5 w 32"/>
                    <a:gd name="T3" fmla="*/ 0 h 32"/>
                    <a:gd name="T4" fmla="*/ 0 w 32"/>
                    <a:gd name="T5" fmla="*/ 5 h 32"/>
                    <a:gd name="T6" fmla="*/ 0 w 32"/>
                    <a:gd name="T7" fmla="*/ 23 h 32"/>
                    <a:gd name="T8" fmla="*/ 16 w 32"/>
                    <a:gd name="T9" fmla="*/ 32 h 32"/>
                    <a:gd name="T10" fmla="*/ 32 w 32"/>
                    <a:gd name="T11" fmla="*/ 23 h 32"/>
                    <a:gd name="T12" fmla="*/ 32 w 32"/>
                    <a:gd name="T13" fmla="*/ 5 h 32"/>
                    <a:gd name="T14" fmla="*/ 27 w 3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7" y="0"/>
                      </a:moveTo>
                      <a:cubicBezTo>
                        <a:pt x="5" y="0"/>
                        <a:pt x="5" y="0"/>
                        <a:pt x="5" y="0"/>
                      </a:cubicBezTo>
                      <a:cubicBezTo>
                        <a:pt x="3" y="1"/>
                        <a:pt x="1" y="3"/>
                        <a:pt x="0" y="5"/>
                      </a:cubicBezTo>
                      <a:cubicBezTo>
                        <a:pt x="0" y="23"/>
                        <a:pt x="0" y="23"/>
                        <a:pt x="0" y="23"/>
                      </a:cubicBezTo>
                      <a:cubicBezTo>
                        <a:pt x="3" y="29"/>
                        <a:pt x="9" y="32"/>
                        <a:pt x="16" y="32"/>
                      </a:cubicBezTo>
                      <a:cubicBezTo>
                        <a:pt x="22" y="32"/>
                        <a:pt x="28" y="29"/>
                        <a:pt x="32" y="23"/>
                      </a:cubicBezTo>
                      <a:cubicBezTo>
                        <a:pt x="32" y="5"/>
                        <a:pt x="32" y="5"/>
                        <a:pt x="32" y="5"/>
                      </a:cubicBezTo>
                      <a:cubicBezTo>
                        <a:pt x="30" y="3"/>
                        <a:pt x="29" y="1"/>
                        <a:pt x="27" y="0"/>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25" name="Freeform 143"/>
                <p:cNvSpPr>
                  <a:spLocks/>
                </p:cNvSpPr>
                <p:nvPr/>
              </p:nvSpPr>
              <p:spPr bwMode="auto">
                <a:xfrm>
                  <a:off x="-2269981" y="3522665"/>
                  <a:ext cx="120650" cy="101600"/>
                </a:xfrm>
                <a:custGeom>
                  <a:avLst/>
                  <a:gdLst>
                    <a:gd name="T0" fmla="*/ 0 w 32"/>
                    <a:gd name="T1" fmla="*/ 25 h 27"/>
                    <a:gd name="T2" fmla="*/ 16 w 32"/>
                    <a:gd name="T3" fmla="*/ 27 h 27"/>
                    <a:gd name="T4" fmla="*/ 32 w 32"/>
                    <a:gd name="T5" fmla="*/ 25 h 27"/>
                    <a:gd name="T6" fmla="*/ 32 w 32"/>
                    <a:gd name="T7" fmla="*/ 0 h 27"/>
                    <a:gd name="T8" fmla="*/ 0 w 32"/>
                    <a:gd name="T9" fmla="*/ 0 h 27"/>
                    <a:gd name="T10" fmla="*/ 0 w 32"/>
                    <a:gd name="T11" fmla="*/ 25 h 27"/>
                  </a:gdLst>
                  <a:ahLst/>
                  <a:cxnLst>
                    <a:cxn ang="0">
                      <a:pos x="T0" y="T1"/>
                    </a:cxn>
                    <a:cxn ang="0">
                      <a:pos x="T2" y="T3"/>
                    </a:cxn>
                    <a:cxn ang="0">
                      <a:pos x="T4" y="T5"/>
                    </a:cxn>
                    <a:cxn ang="0">
                      <a:pos x="T6" y="T7"/>
                    </a:cxn>
                    <a:cxn ang="0">
                      <a:pos x="T8" y="T9"/>
                    </a:cxn>
                    <a:cxn ang="0">
                      <a:pos x="T10" y="T11"/>
                    </a:cxn>
                  </a:cxnLst>
                  <a:rect l="0" t="0" r="r" b="b"/>
                  <a:pathLst>
                    <a:path w="32" h="27">
                      <a:moveTo>
                        <a:pt x="0" y="25"/>
                      </a:moveTo>
                      <a:cubicBezTo>
                        <a:pt x="5" y="26"/>
                        <a:pt x="10" y="27"/>
                        <a:pt x="16" y="27"/>
                      </a:cubicBezTo>
                      <a:cubicBezTo>
                        <a:pt x="21" y="27"/>
                        <a:pt x="27" y="26"/>
                        <a:pt x="32" y="25"/>
                      </a:cubicBezTo>
                      <a:cubicBezTo>
                        <a:pt x="32" y="0"/>
                        <a:pt x="32" y="0"/>
                        <a:pt x="32" y="0"/>
                      </a:cubicBezTo>
                      <a:cubicBezTo>
                        <a:pt x="32" y="0"/>
                        <a:pt x="32" y="0"/>
                        <a:pt x="0" y="0"/>
                      </a:cubicBezTo>
                      <a:cubicBezTo>
                        <a:pt x="0" y="0"/>
                        <a:pt x="0" y="0"/>
                        <a:pt x="0" y="25"/>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26" name="Freeform 144"/>
                <p:cNvSpPr>
                  <a:spLocks/>
                </p:cNvSpPr>
                <p:nvPr/>
              </p:nvSpPr>
              <p:spPr bwMode="auto">
                <a:xfrm>
                  <a:off x="-2306494" y="3392491"/>
                  <a:ext cx="192088" cy="201612"/>
                </a:xfrm>
                <a:custGeom>
                  <a:avLst/>
                  <a:gdLst>
                    <a:gd name="T0" fmla="*/ 0 w 51"/>
                    <a:gd name="T1" fmla="*/ 6 h 54"/>
                    <a:gd name="T2" fmla="*/ 0 w 51"/>
                    <a:gd name="T3" fmla="*/ 46 h 54"/>
                    <a:gd name="T4" fmla="*/ 26 w 51"/>
                    <a:gd name="T5" fmla="*/ 54 h 54"/>
                    <a:gd name="T6" fmla="*/ 51 w 51"/>
                    <a:gd name="T7" fmla="*/ 46 h 54"/>
                    <a:gd name="T8" fmla="*/ 51 w 51"/>
                    <a:gd name="T9" fmla="*/ 6 h 54"/>
                    <a:gd name="T10" fmla="*/ 26 w 51"/>
                    <a:gd name="T11" fmla="*/ 0 h 54"/>
                    <a:gd name="T12" fmla="*/ 0 w 51"/>
                    <a:gd name="T13" fmla="*/ 6 h 54"/>
                  </a:gdLst>
                  <a:ahLst/>
                  <a:cxnLst>
                    <a:cxn ang="0">
                      <a:pos x="T0" y="T1"/>
                    </a:cxn>
                    <a:cxn ang="0">
                      <a:pos x="T2" y="T3"/>
                    </a:cxn>
                    <a:cxn ang="0">
                      <a:pos x="T4" y="T5"/>
                    </a:cxn>
                    <a:cxn ang="0">
                      <a:pos x="T6" y="T7"/>
                    </a:cxn>
                    <a:cxn ang="0">
                      <a:pos x="T8" y="T9"/>
                    </a:cxn>
                    <a:cxn ang="0">
                      <a:pos x="T10" y="T11"/>
                    </a:cxn>
                    <a:cxn ang="0">
                      <a:pos x="T12" y="T13"/>
                    </a:cxn>
                  </a:cxnLst>
                  <a:rect l="0" t="0" r="r" b="b"/>
                  <a:pathLst>
                    <a:path w="51" h="54">
                      <a:moveTo>
                        <a:pt x="0" y="6"/>
                      </a:moveTo>
                      <a:cubicBezTo>
                        <a:pt x="0" y="6"/>
                        <a:pt x="0" y="6"/>
                        <a:pt x="0" y="46"/>
                      </a:cubicBezTo>
                      <a:cubicBezTo>
                        <a:pt x="7" y="51"/>
                        <a:pt x="16" y="54"/>
                        <a:pt x="26" y="54"/>
                      </a:cubicBezTo>
                      <a:cubicBezTo>
                        <a:pt x="35" y="54"/>
                        <a:pt x="44" y="51"/>
                        <a:pt x="51" y="46"/>
                      </a:cubicBezTo>
                      <a:cubicBezTo>
                        <a:pt x="51" y="46"/>
                        <a:pt x="51" y="46"/>
                        <a:pt x="51" y="6"/>
                      </a:cubicBezTo>
                      <a:cubicBezTo>
                        <a:pt x="51" y="6"/>
                        <a:pt x="38" y="0"/>
                        <a:pt x="26" y="0"/>
                      </a:cubicBezTo>
                      <a:cubicBezTo>
                        <a:pt x="13" y="0"/>
                        <a:pt x="0" y="6"/>
                        <a:pt x="0" y="6"/>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27" name="Rectangle 145"/>
                <p:cNvSpPr>
                  <a:spLocks noChangeArrowheads="1"/>
                </p:cNvSpPr>
                <p:nvPr/>
              </p:nvSpPr>
              <p:spPr bwMode="auto">
                <a:xfrm>
                  <a:off x="-2130281" y="3403603"/>
                  <a:ext cx="15875"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28" name="Rectangle 146"/>
                <p:cNvSpPr>
                  <a:spLocks noChangeArrowheads="1"/>
                </p:cNvSpPr>
                <p:nvPr/>
              </p:nvSpPr>
              <p:spPr bwMode="auto">
                <a:xfrm>
                  <a:off x="-2306494" y="3403603"/>
                  <a:ext cx="14288"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29" name="Oval 147"/>
                <p:cNvSpPr>
                  <a:spLocks noChangeArrowheads="1"/>
                </p:cNvSpPr>
                <p:nvPr/>
              </p:nvSpPr>
              <p:spPr bwMode="auto">
                <a:xfrm>
                  <a:off x="-2269981" y="3470278"/>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30" name="Oval 148"/>
                <p:cNvSpPr>
                  <a:spLocks noChangeArrowheads="1"/>
                </p:cNvSpPr>
                <p:nvPr/>
              </p:nvSpPr>
              <p:spPr bwMode="auto">
                <a:xfrm>
                  <a:off x="-2163619" y="3470278"/>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31" name="Freeform 149"/>
                <p:cNvSpPr>
                  <a:spLocks/>
                </p:cNvSpPr>
                <p:nvPr/>
              </p:nvSpPr>
              <p:spPr bwMode="auto">
                <a:xfrm>
                  <a:off x="-2223944" y="3511553"/>
                  <a:ext cx="26988" cy="11112"/>
                </a:xfrm>
                <a:custGeom>
                  <a:avLst/>
                  <a:gdLst>
                    <a:gd name="T0" fmla="*/ 4 w 7"/>
                    <a:gd name="T1" fmla="*/ 3 h 3"/>
                    <a:gd name="T2" fmla="*/ 7 w 7"/>
                    <a:gd name="T3" fmla="*/ 0 h 3"/>
                    <a:gd name="T4" fmla="*/ 0 w 7"/>
                    <a:gd name="T5" fmla="*/ 0 h 3"/>
                    <a:gd name="T6" fmla="*/ 4 w 7"/>
                    <a:gd name="T7" fmla="*/ 3 h 3"/>
                  </a:gdLst>
                  <a:ahLst/>
                  <a:cxnLst>
                    <a:cxn ang="0">
                      <a:pos x="T0" y="T1"/>
                    </a:cxn>
                    <a:cxn ang="0">
                      <a:pos x="T2" y="T3"/>
                    </a:cxn>
                    <a:cxn ang="0">
                      <a:pos x="T4" y="T5"/>
                    </a:cxn>
                    <a:cxn ang="0">
                      <a:pos x="T6" y="T7"/>
                    </a:cxn>
                  </a:cxnLst>
                  <a:rect l="0" t="0" r="r" b="b"/>
                  <a:pathLst>
                    <a:path w="7" h="3">
                      <a:moveTo>
                        <a:pt x="4" y="3"/>
                      </a:moveTo>
                      <a:cubicBezTo>
                        <a:pt x="6" y="3"/>
                        <a:pt x="7" y="2"/>
                        <a:pt x="7" y="0"/>
                      </a:cubicBezTo>
                      <a:cubicBezTo>
                        <a:pt x="0" y="0"/>
                        <a:pt x="0" y="0"/>
                        <a:pt x="0" y="0"/>
                      </a:cubicBezTo>
                      <a:cubicBezTo>
                        <a:pt x="0" y="2"/>
                        <a:pt x="2" y="3"/>
                        <a:pt x="4" y="3"/>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32" name="Freeform 150"/>
                <p:cNvSpPr>
                  <a:spLocks/>
                </p:cNvSpPr>
                <p:nvPr/>
              </p:nvSpPr>
              <p:spPr bwMode="auto">
                <a:xfrm>
                  <a:off x="-2235056" y="3549653"/>
                  <a:ext cx="49213" cy="3175"/>
                </a:xfrm>
                <a:custGeom>
                  <a:avLst/>
                  <a:gdLst>
                    <a:gd name="T0" fmla="*/ 0 w 13"/>
                    <a:gd name="T1" fmla="*/ 0 h 1"/>
                    <a:gd name="T2" fmla="*/ 4 w 13"/>
                    <a:gd name="T3" fmla="*/ 1 h 1"/>
                    <a:gd name="T4" fmla="*/ 9 w 13"/>
                    <a:gd name="T5" fmla="*/ 1 h 1"/>
                    <a:gd name="T6" fmla="*/ 13 w 13"/>
                    <a:gd name="T7" fmla="*/ 0 h 1"/>
                  </a:gdLst>
                  <a:ahLst/>
                  <a:cxnLst>
                    <a:cxn ang="0">
                      <a:pos x="T0" y="T1"/>
                    </a:cxn>
                    <a:cxn ang="0">
                      <a:pos x="T2" y="T3"/>
                    </a:cxn>
                    <a:cxn ang="0">
                      <a:pos x="T4" y="T5"/>
                    </a:cxn>
                    <a:cxn ang="0">
                      <a:pos x="T6" y="T7"/>
                    </a:cxn>
                  </a:cxnLst>
                  <a:rect l="0" t="0" r="r" b="b"/>
                  <a:pathLst>
                    <a:path w="13" h="1">
                      <a:moveTo>
                        <a:pt x="0" y="0"/>
                      </a:moveTo>
                      <a:cubicBezTo>
                        <a:pt x="1" y="1"/>
                        <a:pt x="3" y="1"/>
                        <a:pt x="4" y="1"/>
                      </a:cubicBezTo>
                      <a:cubicBezTo>
                        <a:pt x="9" y="1"/>
                        <a:pt x="9" y="1"/>
                        <a:pt x="9" y="1"/>
                      </a:cubicBezTo>
                      <a:cubicBezTo>
                        <a:pt x="10" y="1"/>
                        <a:pt x="12" y="1"/>
                        <a:pt x="13" y="0"/>
                      </a:cubicBezTo>
                    </a:path>
                  </a:pathLst>
                </a:custGeom>
                <a:noFill/>
                <a:ln w="6350" cap="flat">
                  <a:solidFill>
                    <a:srgbClr val="C2976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433" name="Rectangle 151"/>
                <p:cNvSpPr>
                  <a:spLocks noChangeArrowheads="1"/>
                </p:cNvSpPr>
                <p:nvPr/>
              </p:nvSpPr>
              <p:spPr bwMode="auto">
                <a:xfrm>
                  <a:off x="-2220769" y="3563940"/>
                  <a:ext cx="19050" cy="238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spTree>
    <p:extLst>
      <p:ext uri="{BB962C8B-B14F-4D97-AF65-F5344CB8AC3E}">
        <p14:creationId xmlns:p14="http://schemas.microsoft.com/office/powerpoint/2010/main" val="3975093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wipe(right)">
                                      <p:cBhvr>
                                        <p:cTn id="7" dur="10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ext Placeholder 2"/>
          <p:cNvSpPr txBox="1">
            <a:spLocks/>
          </p:cNvSpPr>
          <p:nvPr/>
        </p:nvSpPr>
        <p:spPr>
          <a:xfrm>
            <a:off x="7330654" y="2104571"/>
            <a:ext cx="4416340" cy="4063247"/>
          </a:xfrm>
          <a:prstGeom prst="rect">
            <a:avLst/>
          </a:prstGeom>
        </p:spPr>
        <p:txBody>
          <a:bodyPr/>
          <a:lstStyle>
            <a:defPPr>
              <a:defRPr lang="en-US"/>
            </a:defPPr>
            <a:lvl1pPr marR="0" lvl="0" indent="0" fontAlgn="auto">
              <a:lnSpc>
                <a:spcPct val="90000"/>
              </a:lnSpc>
              <a:spcBef>
                <a:spcPct val="20000"/>
              </a:spcBef>
              <a:spcAft>
                <a:spcPts val="0"/>
              </a:spcAft>
              <a:buClr>
                <a:srgbClr val="FFFFFF"/>
              </a:buClr>
              <a:buSzPct val="90000"/>
              <a:buFont typeface="Wingdings" panose="05000000000000000000" pitchFamily="2" charset="2"/>
              <a:buNone/>
              <a:tabLst/>
              <a:defRPr sz="2400" spc="0" baseline="0">
                <a:solidFill>
                  <a:srgbClr val="0078D7"/>
                </a:solidFill>
                <a:latin typeface="+mj-lt"/>
              </a:defRPr>
            </a:lvl1pPr>
            <a:lvl2pPr marL="584200" marR="0" indent="-241300" fontAlgn="auto">
              <a:lnSpc>
                <a:spcPct val="90000"/>
              </a:lnSpc>
              <a:spcBef>
                <a:spcPct val="20000"/>
              </a:spcBef>
              <a:spcAft>
                <a:spcPts val="0"/>
              </a:spcAft>
              <a:buClr>
                <a:schemeClr val="tx1"/>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367"/>
            <a:r>
              <a:rPr lang="en-US" sz="1961" dirty="0">
                <a:solidFill>
                  <a:srgbClr val="D83B01"/>
                </a:solidFill>
                <a:latin typeface="Segoe UI"/>
              </a:rPr>
              <a:t>It just works! </a:t>
            </a:r>
          </a:p>
          <a:p>
            <a:pPr defTabSz="914367"/>
            <a:endParaRPr lang="en-US" sz="1961" dirty="0">
              <a:solidFill>
                <a:srgbClr val="D83B01"/>
              </a:solidFill>
              <a:latin typeface="Segoe UI"/>
            </a:endParaRPr>
          </a:p>
          <a:p>
            <a:pPr defTabSz="914367"/>
            <a:r>
              <a:rPr lang="en-US" sz="1961" dirty="0">
                <a:solidFill>
                  <a:srgbClr val="D83B01"/>
                </a:solidFill>
                <a:latin typeface="Segoe UI"/>
              </a:rPr>
              <a:t>Seeding of secondary's is much quicker</a:t>
            </a:r>
          </a:p>
          <a:p>
            <a:pPr defTabSz="914367"/>
            <a:endParaRPr lang="en-US" sz="1961" dirty="0">
              <a:solidFill>
                <a:srgbClr val="D83B01"/>
              </a:solidFill>
              <a:latin typeface="Segoe UI"/>
            </a:endParaRPr>
          </a:p>
          <a:p>
            <a:pPr defTabSz="914367"/>
            <a:r>
              <a:rPr lang="en-US" sz="1961" dirty="0">
                <a:solidFill>
                  <a:srgbClr val="D83B01"/>
                </a:solidFill>
                <a:latin typeface="Segoe UI"/>
              </a:rPr>
              <a:t>Data savings are multiplied across replicas</a:t>
            </a:r>
          </a:p>
          <a:p>
            <a:pPr defTabSz="914367"/>
            <a:endParaRPr lang="en-US" sz="2745" dirty="0">
              <a:latin typeface="Segoe UI"/>
            </a:endParaRPr>
          </a:p>
        </p:txBody>
      </p:sp>
      <p:sp>
        <p:nvSpPr>
          <p:cNvPr id="2" name="Title 1"/>
          <p:cNvSpPr>
            <a:spLocks noGrp="1"/>
          </p:cNvSpPr>
          <p:nvPr>
            <p:ph type="title"/>
          </p:nvPr>
        </p:nvSpPr>
        <p:spPr/>
        <p:txBody>
          <a:bodyPr/>
          <a:lstStyle/>
          <a:p>
            <a:r>
              <a:rPr lang="en-US" dirty="0"/>
              <a:t>Always on</a:t>
            </a:r>
          </a:p>
        </p:txBody>
      </p:sp>
      <p:grpSp>
        <p:nvGrpSpPr>
          <p:cNvPr id="6" name="Group 5"/>
          <p:cNvGrpSpPr/>
          <p:nvPr/>
        </p:nvGrpSpPr>
        <p:grpSpPr>
          <a:xfrm>
            <a:off x="1581752" y="2084363"/>
            <a:ext cx="5186567" cy="3997326"/>
            <a:chOff x="884237" y="2125662"/>
            <a:chExt cx="5290568" cy="4077481"/>
          </a:xfrm>
        </p:grpSpPr>
        <p:grpSp>
          <p:nvGrpSpPr>
            <p:cNvPr id="4" name="Group 3"/>
            <p:cNvGrpSpPr/>
            <p:nvPr/>
          </p:nvGrpSpPr>
          <p:grpSpPr>
            <a:xfrm>
              <a:off x="1460861" y="2125662"/>
              <a:ext cx="2395176" cy="4077481"/>
              <a:chOff x="7643635" y="2772580"/>
              <a:chExt cx="2395176" cy="4077481"/>
            </a:xfrm>
          </p:grpSpPr>
          <p:grpSp>
            <p:nvGrpSpPr>
              <p:cNvPr id="224" name="Group 223"/>
              <p:cNvGrpSpPr/>
              <p:nvPr/>
            </p:nvGrpSpPr>
            <p:grpSpPr>
              <a:xfrm>
                <a:off x="7643635" y="2772580"/>
                <a:ext cx="2395176" cy="4077481"/>
                <a:chOff x="1057274" y="2284413"/>
                <a:chExt cx="2217738" cy="3939323"/>
              </a:xfrm>
            </p:grpSpPr>
            <p:sp>
              <p:nvSpPr>
                <p:cNvPr id="284" name="Rectangle 91"/>
                <p:cNvSpPr>
                  <a:spLocks noChangeArrowheads="1"/>
                </p:cNvSpPr>
                <p:nvPr/>
              </p:nvSpPr>
              <p:spPr bwMode="auto">
                <a:xfrm>
                  <a:off x="1057275" y="2901949"/>
                  <a:ext cx="2217737" cy="3321787"/>
                </a:xfrm>
                <a:prstGeom prst="rect">
                  <a:avLst/>
                </a:prstGeom>
                <a:noFill/>
                <a:ln w="12700" cap="sq">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92"/>
                <p:cNvSpPr>
                  <a:spLocks noChangeArrowheads="1"/>
                </p:cNvSpPr>
                <p:nvPr/>
              </p:nvSpPr>
              <p:spPr bwMode="auto">
                <a:xfrm>
                  <a:off x="1057274" y="2284413"/>
                  <a:ext cx="2217737" cy="617537"/>
                </a:xfrm>
                <a:prstGeom prst="rect">
                  <a:avLst/>
                </a:prstGeom>
                <a:solidFill>
                  <a:srgbClr val="737373"/>
                </a:solidFill>
                <a:ln w="9525">
                  <a:solidFill>
                    <a:schemeClr val="accent3">
                      <a:lumMod val="60000"/>
                      <a:lumOff val="40000"/>
                    </a:schemeClr>
                  </a:solidFill>
                  <a:miter lim="800000"/>
                  <a:headEnd/>
                  <a:tailEnd/>
                </a:ln>
              </p:spPr>
              <p:txBody>
                <a:bodyPr vert="horz" wrap="square" lIns="89642" tIns="44821" rIns="89642" bIns="44821" numCol="1" anchor="ctr" anchorCtr="0" compatLnSpc="1">
                  <a:prstTxWarp prst="textNoShape">
                    <a:avLst/>
                  </a:prstTxWarp>
                </a:bodyPr>
                <a:lstStyle/>
                <a:p>
                  <a:pPr defTabSz="896386" eaLnBrk="0" fontAlgn="base" hangingPunct="0">
                    <a:spcBef>
                      <a:spcPct val="0"/>
                    </a:spcBef>
                    <a:spcAft>
                      <a:spcPct val="0"/>
                    </a:spcAft>
                  </a:pPr>
                  <a:r>
                    <a:rPr lang="en-US" altLang="en-US" sz="1176" dirty="0">
                      <a:solidFill>
                        <a:srgbClr val="FFFFFF"/>
                      </a:solidFill>
                      <a:latin typeface="Segoe UI Semibold" panose="020B0702040204020203" pitchFamily="34" charset="0"/>
                    </a:rPr>
                    <a:t>On-premises network</a:t>
                  </a:r>
                  <a:endParaRPr lang="en-US" altLang="en-US" sz="1765" dirty="0">
                    <a:solidFill>
                      <a:srgbClr val="505050"/>
                    </a:solidFill>
                    <a:latin typeface="Arial" panose="020B0604020202020204" pitchFamily="34" charset="0"/>
                  </a:endParaRPr>
                </a:p>
              </p:txBody>
            </p:sp>
          </p:grpSp>
          <p:grpSp>
            <p:nvGrpSpPr>
              <p:cNvPr id="286" name="Group 285"/>
              <p:cNvGrpSpPr/>
              <p:nvPr/>
            </p:nvGrpSpPr>
            <p:grpSpPr>
              <a:xfrm>
                <a:off x="8289411" y="3500350"/>
                <a:ext cx="1101126" cy="1358686"/>
                <a:chOff x="2055813" y="3262313"/>
                <a:chExt cx="868362" cy="1144587"/>
              </a:xfrm>
            </p:grpSpPr>
            <p:sp>
              <p:nvSpPr>
                <p:cNvPr id="287" name="Freeform 5"/>
                <p:cNvSpPr>
                  <a:spLocks/>
                </p:cNvSpPr>
                <p:nvPr/>
              </p:nvSpPr>
              <p:spPr bwMode="auto">
                <a:xfrm>
                  <a:off x="2055813" y="3262313"/>
                  <a:ext cx="868362" cy="1144587"/>
                </a:xfrm>
                <a:custGeom>
                  <a:avLst/>
                  <a:gdLst>
                    <a:gd name="T0" fmla="*/ 1880 w 3760"/>
                    <a:gd name="T1" fmla="*/ 0 h 4992"/>
                    <a:gd name="T2" fmla="*/ 0 w 3760"/>
                    <a:gd name="T3" fmla="*/ 735 h 4992"/>
                    <a:gd name="T4" fmla="*/ 0 w 3760"/>
                    <a:gd name="T5" fmla="*/ 4222 h 4992"/>
                    <a:gd name="T6" fmla="*/ 1880 w 3760"/>
                    <a:gd name="T7" fmla="*/ 4992 h 4992"/>
                    <a:gd name="T8" fmla="*/ 3760 w 3760"/>
                    <a:gd name="T9" fmla="*/ 4258 h 4992"/>
                    <a:gd name="T10" fmla="*/ 3760 w 3760"/>
                    <a:gd name="T11" fmla="*/ 771 h 4992"/>
                    <a:gd name="T12" fmla="*/ 1880 w 3760"/>
                    <a:gd name="T13" fmla="*/ 0 h 4992"/>
                  </a:gdLst>
                  <a:ahLst/>
                  <a:cxnLst>
                    <a:cxn ang="0">
                      <a:pos x="T0" y="T1"/>
                    </a:cxn>
                    <a:cxn ang="0">
                      <a:pos x="T2" y="T3"/>
                    </a:cxn>
                    <a:cxn ang="0">
                      <a:pos x="T4" y="T5"/>
                    </a:cxn>
                    <a:cxn ang="0">
                      <a:pos x="T6" y="T7"/>
                    </a:cxn>
                    <a:cxn ang="0">
                      <a:pos x="T8" y="T9"/>
                    </a:cxn>
                    <a:cxn ang="0">
                      <a:pos x="T10" y="T11"/>
                    </a:cxn>
                    <a:cxn ang="0">
                      <a:pos x="T12" y="T13"/>
                    </a:cxn>
                  </a:cxnLst>
                  <a:rect l="0" t="0" r="r" b="b"/>
                  <a:pathLst>
                    <a:path w="3760" h="4992">
                      <a:moveTo>
                        <a:pt x="1880" y="0"/>
                      </a:moveTo>
                      <a:cubicBezTo>
                        <a:pt x="848" y="0"/>
                        <a:pt x="0" y="331"/>
                        <a:pt x="0" y="735"/>
                      </a:cubicBezTo>
                      <a:cubicBezTo>
                        <a:pt x="0" y="4222"/>
                        <a:pt x="0" y="4222"/>
                        <a:pt x="0" y="4222"/>
                      </a:cubicBezTo>
                      <a:cubicBezTo>
                        <a:pt x="0" y="4625"/>
                        <a:pt x="848" y="4992"/>
                        <a:pt x="1880" y="4992"/>
                      </a:cubicBezTo>
                      <a:cubicBezTo>
                        <a:pt x="2913" y="4992"/>
                        <a:pt x="3760" y="4625"/>
                        <a:pt x="3760" y="4258"/>
                      </a:cubicBezTo>
                      <a:cubicBezTo>
                        <a:pt x="3760" y="771"/>
                        <a:pt x="3760" y="771"/>
                        <a:pt x="3760" y="771"/>
                      </a:cubicBezTo>
                      <a:cubicBezTo>
                        <a:pt x="3760" y="368"/>
                        <a:pt x="2913" y="0"/>
                        <a:pt x="1880" y="0"/>
                      </a:cubicBezTo>
                    </a:path>
                  </a:pathLst>
                </a:custGeom>
                <a:solidFill>
                  <a:srgbClr val="BAD80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0" name="Oval 6"/>
                <p:cNvSpPr>
                  <a:spLocks noChangeArrowheads="1"/>
                </p:cNvSpPr>
                <p:nvPr/>
              </p:nvSpPr>
              <p:spPr bwMode="auto">
                <a:xfrm>
                  <a:off x="2133600" y="3300413"/>
                  <a:ext cx="701675" cy="293687"/>
                </a:xfrm>
                <a:prstGeom prst="ellipse">
                  <a:avLst/>
                </a:pr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1" name="Rectangle 7"/>
                <p:cNvSpPr>
                  <a:spLocks noChangeArrowheads="1"/>
                </p:cNvSpPr>
                <p:nvPr/>
              </p:nvSpPr>
              <p:spPr bwMode="auto">
                <a:xfrm>
                  <a:off x="2279622" y="3704011"/>
                  <a:ext cx="390256" cy="41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r>
                    <a:rPr lang="en-US" altLang="en-US" sz="1568" b="1" dirty="0">
                      <a:solidFill>
                        <a:srgbClr val="FFFFFF"/>
                      </a:solidFill>
                      <a:latin typeface="Segoe UI" panose="020B0502040204020203" pitchFamily="34" charset="0"/>
                    </a:rPr>
                    <a:t>SQL </a:t>
                  </a:r>
                </a:p>
                <a:p>
                  <a:pPr algn="ctr" defTabSz="896386"/>
                  <a:r>
                    <a:rPr lang="en-US" altLang="en-US" sz="1568" dirty="0">
                      <a:solidFill>
                        <a:srgbClr val="FFFFFF"/>
                      </a:solidFill>
                      <a:latin typeface="Segoe UI" panose="020B0502040204020203" pitchFamily="34" charset="0"/>
                    </a:rPr>
                    <a:t>2016</a:t>
                  </a:r>
                  <a:endParaRPr lang="en-US" altLang="en-US" sz="1568" dirty="0">
                    <a:solidFill>
                      <a:srgbClr val="505050"/>
                    </a:solidFill>
                  </a:endParaRPr>
                </a:p>
              </p:txBody>
            </p:sp>
          </p:grpSp>
          <p:grpSp>
            <p:nvGrpSpPr>
              <p:cNvPr id="292" name="Group 291"/>
              <p:cNvGrpSpPr/>
              <p:nvPr/>
            </p:nvGrpSpPr>
            <p:grpSpPr>
              <a:xfrm>
                <a:off x="8289411" y="5198461"/>
                <a:ext cx="1101126" cy="1358686"/>
                <a:chOff x="2055813" y="3262313"/>
                <a:chExt cx="868362" cy="1144587"/>
              </a:xfrm>
            </p:grpSpPr>
            <p:sp>
              <p:nvSpPr>
                <p:cNvPr id="293" name="Freeform 5"/>
                <p:cNvSpPr>
                  <a:spLocks/>
                </p:cNvSpPr>
                <p:nvPr/>
              </p:nvSpPr>
              <p:spPr bwMode="auto">
                <a:xfrm>
                  <a:off x="2055813" y="3262313"/>
                  <a:ext cx="868362" cy="1144587"/>
                </a:xfrm>
                <a:custGeom>
                  <a:avLst/>
                  <a:gdLst>
                    <a:gd name="T0" fmla="*/ 1880 w 3760"/>
                    <a:gd name="T1" fmla="*/ 0 h 4992"/>
                    <a:gd name="T2" fmla="*/ 0 w 3760"/>
                    <a:gd name="T3" fmla="*/ 735 h 4992"/>
                    <a:gd name="T4" fmla="*/ 0 w 3760"/>
                    <a:gd name="T5" fmla="*/ 4222 h 4992"/>
                    <a:gd name="T6" fmla="*/ 1880 w 3760"/>
                    <a:gd name="T7" fmla="*/ 4992 h 4992"/>
                    <a:gd name="T8" fmla="*/ 3760 w 3760"/>
                    <a:gd name="T9" fmla="*/ 4258 h 4992"/>
                    <a:gd name="T10" fmla="*/ 3760 w 3760"/>
                    <a:gd name="T11" fmla="*/ 771 h 4992"/>
                    <a:gd name="T12" fmla="*/ 1880 w 3760"/>
                    <a:gd name="T13" fmla="*/ 0 h 4992"/>
                  </a:gdLst>
                  <a:ahLst/>
                  <a:cxnLst>
                    <a:cxn ang="0">
                      <a:pos x="T0" y="T1"/>
                    </a:cxn>
                    <a:cxn ang="0">
                      <a:pos x="T2" y="T3"/>
                    </a:cxn>
                    <a:cxn ang="0">
                      <a:pos x="T4" y="T5"/>
                    </a:cxn>
                    <a:cxn ang="0">
                      <a:pos x="T6" y="T7"/>
                    </a:cxn>
                    <a:cxn ang="0">
                      <a:pos x="T8" y="T9"/>
                    </a:cxn>
                    <a:cxn ang="0">
                      <a:pos x="T10" y="T11"/>
                    </a:cxn>
                    <a:cxn ang="0">
                      <a:pos x="T12" y="T13"/>
                    </a:cxn>
                  </a:cxnLst>
                  <a:rect l="0" t="0" r="r" b="b"/>
                  <a:pathLst>
                    <a:path w="3760" h="4992">
                      <a:moveTo>
                        <a:pt x="1880" y="0"/>
                      </a:moveTo>
                      <a:cubicBezTo>
                        <a:pt x="848" y="0"/>
                        <a:pt x="0" y="331"/>
                        <a:pt x="0" y="735"/>
                      </a:cubicBezTo>
                      <a:cubicBezTo>
                        <a:pt x="0" y="4222"/>
                        <a:pt x="0" y="4222"/>
                        <a:pt x="0" y="4222"/>
                      </a:cubicBezTo>
                      <a:cubicBezTo>
                        <a:pt x="0" y="4625"/>
                        <a:pt x="848" y="4992"/>
                        <a:pt x="1880" y="4992"/>
                      </a:cubicBezTo>
                      <a:cubicBezTo>
                        <a:pt x="2913" y="4992"/>
                        <a:pt x="3760" y="4625"/>
                        <a:pt x="3760" y="4258"/>
                      </a:cubicBezTo>
                      <a:cubicBezTo>
                        <a:pt x="3760" y="771"/>
                        <a:pt x="3760" y="771"/>
                        <a:pt x="3760" y="771"/>
                      </a:cubicBezTo>
                      <a:cubicBezTo>
                        <a:pt x="3760" y="368"/>
                        <a:pt x="2913" y="0"/>
                        <a:pt x="1880" y="0"/>
                      </a:cubicBezTo>
                    </a:path>
                  </a:pathLst>
                </a:custGeom>
                <a:solidFill>
                  <a:srgbClr val="BAD80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4" name="Oval 6"/>
                <p:cNvSpPr>
                  <a:spLocks noChangeArrowheads="1"/>
                </p:cNvSpPr>
                <p:nvPr/>
              </p:nvSpPr>
              <p:spPr bwMode="auto">
                <a:xfrm>
                  <a:off x="2133600" y="3300413"/>
                  <a:ext cx="701675" cy="293687"/>
                </a:xfrm>
                <a:prstGeom prst="ellipse">
                  <a:avLst/>
                </a:pr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5" name="Rectangle 7"/>
                <p:cNvSpPr>
                  <a:spLocks noChangeArrowheads="1"/>
                </p:cNvSpPr>
                <p:nvPr/>
              </p:nvSpPr>
              <p:spPr bwMode="auto">
                <a:xfrm>
                  <a:off x="2279622" y="3704011"/>
                  <a:ext cx="390256" cy="41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r>
                    <a:rPr lang="en-US" altLang="en-US" sz="1568" b="1" dirty="0">
                      <a:solidFill>
                        <a:srgbClr val="FFFFFF"/>
                      </a:solidFill>
                      <a:latin typeface="Segoe UI" panose="020B0502040204020203" pitchFamily="34" charset="0"/>
                    </a:rPr>
                    <a:t>SQL </a:t>
                  </a:r>
                </a:p>
                <a:p>
                  <a:pPr algn="ctr" defTabSz="896386"/>
                  <a:r>
                    <a:rPr lang="en-US" altLang="en-US" sz="1568" dirty="0">
                      <a:solidFill>
                        <a:srgbClr val="FFFFFF"/>
                      </a:solidFill>
                      <a:latin typeface="Segoe UI" panose="020B0502040204020203" pitchFamily="34" charset="0"/>
                    </a:rPr>
                    <a:t>2016</a:t>
                  </a:r>
                  <a:endParaRPr lang="en-US" altLang="en-US" sz="1568" dirty="0">
                    <a:solidFill>
                      <a:srgbClr val="505050"/>
                    </a:solidFill>
                  </a:endParaRPr>
                </a:p>
              </p:txBody>
            </p:sp>
          </p:grpSp>
          <p:sp>
            <p:nvSpPr>
              <p:cNvPr id="296" name="Rectangle 57"/>
              <p:cNvSpPr>
                <a:spLocks noChangeArrowheads="1"/>
              </p:cNvSpPr>
              <p:nvPr/>
            </p:nvSpPr>
            <p:spPr bwMode="auto">
              <a:xfrm>
                <a:off x="8470450" y="4907681"/>
                <a:ext cx="739049"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372" kern="0" dirty="0">
                    <a:solidFill>
                      <a:srgbClr val="525252"/>
                    </a:solidFill>
                    <a:latin typeface="Segoe UI" panose="020B0502040204020203" pitchFamily="34" charset="0"/>
                  </a:rPr>
                  <a:t>Primary</a:t>
                </a:r>
                <a:endParaRPr lang="en-US" altLang="en-US" sz="1372" kern="0" dirty="0">
                  <a:solidFill>
                    <a:srgbClr val="525252"/>
                  </a:solidFill>
                </a:endParaRPr>
              </a:p>
            </p:txBody>
          </p:sp>
          <p:sp>
            <p:nvSpPr>
              <p:cNvPr id="297" name="Rectangle 57"/>
              <p:cNvSpPr>
                <a:spLocks noChangeArrowheads="1"/>
              </p:cNvSpPr>
              <p:nvPr/>
            </p:nvSpPr>
            <p:spPr bwMode="auto">
              <a:xfrm>
                <a:off x="8350168" y="6592646"/>
                <a:ext cx="9796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372" kern="0" dirty="0">
                    <a:solidFill>
                      <a:srgbClr val="525252"/>
                    </a:solidFill>
                    <a:latin typeface="Segoe UI" panose="020B0502040204020203" pitchFamily="34" charset="0"/>
                  </a:rPr>
                  <a:t>Secondary </a:t>
                </a:r>
                <a:endParaRPr lang="en-US" altLang="en-US" sz="1372" kern="0" dirty="0">
                  <a:solidFill>
                    <a:srgbClr val="525252"/>
                  </a:solidFill>
                </a:endParaRPr>
              </a:p>
            </p:txBody>
          </p:sp>
        </p:grpSp>
        <p:cxnSp>
          <p:nvCxnSpPr>
            <p:cNvPr id="334" name="Straight Arrow Connector 333"/>
            <p:cNvCxnSpPr>
              <a:endCxn id="288" idx="2"/>
            </p:cNvCxnSpPr>
            <p:nvPr/>
          </p:nvCxnSpPr>
          <p:spPr>
            <a:xfrm flipV="1">
              <a:off x="3757918" y="4477561"/>
              <a:ext cx="1431531" cy="999007"/>
            </a:xfrm>
            <a:prstGeom prst="bentConnector2">
              <a:avLst/>
            </a:prstGeom>
            <a:noFill/>
            <a:ln w="57150" cap="flat" cmpd="sng" algn="ctr">
              <a:solidFill>
                <a:schemeClr val="tx1">
                  <a:lumMod val="60000"/>
                  <a:lumOff val="40000"/>
                </a:schemeClr>
              </a:solidFill>
              <a:prstDash val="dash"/>
              <a:headEnd type="none"/>
              <a:tailEnd type="triangle"/>
            </a:ln>
            <a:effectLst/>
          </p:spPr>
        </p:cxnSp>
        <p:cxnSp>
          <p:nvCxnSpPr>
            <p:cNvPr id="339" name="Straight Arrow Connector 333"/>
            <p:cNvCxnSpPr>
              <a:endCxn id="288" idx="2"/>
            </p:cNvCxnSpPr>
            <p:nvPr/>
          </p:nvCxnSpPr>
          <p:spPr>
            <a:xfrm flipV="1">
              <a:off x="3757918" y="4477561"/>
              <a:ext cx="1431532" cy="999007"/>
            </a:xfrm>
            <a:prstGeom prst="bentConnector2">
              <a:avLst/>
            </a:prstGeom>
            <a:noFill/>
            <a:ln w="57150" cap="flat" cmpd="sng" algn="ctr">
              <a:solidFill>
                <a:srgbClr val="FFB900"/>
              </a:solidFill>
              <a:prstDash val="solid"/>
              <a:headEnd type="none"/>
              <a:tailEnd type="triangle"/>
            </a:ln>
            <a:effectLst/>
          </p:spPr>
        </p:cxnSp>
        <p:sp>
          <p:nvSpPr>
            <p:cNvPr id="37" name="Freeform 92"/>
            <p:cNvSpPr>
              <a:spLocks/>
            </p:cNvSpPr>
            <p:nvPr/>
          </p:nvSpPr>
          <p:spPr bwMode="auto">
            <a:xfrm>
              <a:off x="4437412" y="2347438"/>
              <a:ext cx="1737393" cy="1468064"/>
            </a:xfrm>
            <a:custGeom>
              <a:avLst/>
              <a:gdLst>
                <a:gd name="T0" fmla="*/ 132 w 151"/>
                <a:gd name="T1" fmla="*/ 46 h 127"/>
                <a:gd name="T2" fmla="*/ 129 w 151"/>
                <a:gd name="T3" fmla="*/ 45 h 127"/>
                <a:gd name="T4" fmla="*/ 130 w 151"/>
                <a:gd name="T5" fmla="*/ 42 h 127"/>
                <a:gd name="T6" fmla="*/ 131 w 151"/>
                <a:gd name="T7" fmla="*/ 34 h 127"/>
                <a:gd name="T8" fmla="*/ 97 w 151"/>
                <a:gd name="T9" fmla="*/ 0 h 127"/>
                <a:gd name="T10" fmla="*/ 65 w 151"/>
                <a:gd name="T11" fmla="*/ 21 h 127"/>
                <a:gd name="T12" fmla="*/ 63 w 151"/>
                <a:gd name="T13" fmla="*/ 25 h 127"/>
                <a:gd name="T14" fmla="*/ 60 w 151"/>
                <a:gd name="T15" fmla="*/ 22 h 127"/>
                <a:gd name="T16" fmla="*/ 42 w 151"/>
                <a:gd name="T17" fmla="*/ 13 h 127"/>
                <a:gd name="T18" fmla="*/ 19 w 151"/>
                <a:gd name="T19" fmla="*/ 37 h 127"/>
                <a:gd name="T20" fmla="*/ 20 w 151"/>
                <a:gd name="T21" fmla="*/ 43 h 127"/>
                <a:gd name="T22" fmla="*/ 21 w 151"/>
                <a:gd name="T23" fmla="*/ 46 h 127"/>
                <a:gd name="T24" fmla="*/ 18 w 151"/>
                <a:gd name="T25" fmla="*/ 47 h 127"/>
                <a:gd name="T26" fmla="*/ 0 w 151"/>
                <a:gd name="T27" fmla="*/ 72 h 127"/>
                <a:gd name="T28" fmla="*/ 28 w 151"/>
                <a:gd name="T29" fmla="*/ 98 h 127"/>
                <a:gd name="T30" fmla="*/ 35 w 151"/>
                <a:gd name="T31" fmla="*/ 98 h 127"/>
                <a:gd name="T32" fmla="*/ 34 w 151"/>
                <a:gd name="T33" fmla="*/ 102 h 127"/>
                <a:gd name="T34" fmla="*/ 59 w 151"/>
                <a:gd name="T35" fmla="*/ 127 h 127"/>
                <a:gd name="T36" fmla="*/ 82 w 151"/>
                <a:gd name="T37" fmla="*/ 112 h 127"/>
                <a:gd name="T38" fmla="*/ 84 w 151"/>
                <a:gd name="T39" fmla="*/ 108 h 127"/>
                <a:gd name="T40" fmla="*/ 86 w 151"/>
                <a:gd name="T41" fmla="*/ 111 h 127"/>
                <a:gd name="T42" fmla="*/ 99 w 151"/>
                <a:gd name="T43" fmla="*/ 117 h 127"/>
                <a:gd name="T44" fmla="*/ 116 w 151"/>
                <a:gd name="T45" fmla="*/ 100 h 127"/>
                <a:gd name="T46" fmla="*/ 116 w 151"/>
                <a:gd name="T47" fmla="*/ 98 h 127"/>
                <a:gd name="T48" fmla="*/ 123 w 151"/>
                <a:gd name="T49" fmla="*/ 98 h 127"/>
                <a:gd name="T50" fmla="*/ 151 w 151"/>
                <a:gd name="T51" fmla="*/ 72 h 127"/>
                <a:gd name="T52" fmla="*/ 132 w 151"/>
                <a:gd name="T53" fmla="*/ 4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27">
                  <a:moveTo>
                    <a:pt x="132" y="46"/>
                  </a:moveTo>
                  <a:cubicBezTo>
                    <a:pt x="129" y="45"/>
                    <a:pt x="129" y="45"/>
                    <a:pt x="129" y="45"/>
                  </a:cubicBezTo>
                  <a:cubicBezTo>
                    <a:pt x="130" y="42"/>
                    <a:pt x="130" y="42"/>
                    <a:pt x="130" y="42"/>
                  </a:cubicBezTo>
                  <a:cubicBezTo>
                    <a:pt x="130" y="40"/>
                    <a:pt x="131" y="37"/>
                    <a:pt x="131" y="34"/>
                  </a:cubicBezTo>
                  <a:cubicBezTo>
                    <a:pt x="131" y="15"/>
                    <a:pt x="115" y="0"/>
                    <a:pt x="97" y="0"/>
                  </a:cubicBezTo>
                  <a:cubicBezTo>
                    <a:pt x="83" y="0"/>
                    <a:pt x="71" y="8"/>
                    <a:pt x="65" y="21"/>
                  </a:cubicBezTo>
                  <a:cubicBezTo>
                    <a:pt x="63" y="25"/>
                    <a:pt x="63" y="25"/>
                    <a:pt x="63" y="25"/>
                  </a:cubicBezTo>
                  <a:cubicBezTo>
                    <a:pt x="60" y="22"/>
                    <a:pt x="60" y="22"/>
                    <a:pt x="60" y="22"/>
                  </a:cubicBezTo>
                  <a:cubicBezTo>
                    <a:pt x="56" y="16"/>
                    <a:pt x="49" y="13"/>
                    <a:pt x="42" y="13"/>
                  </a:cubicBezTo>
                  <a:cubicBezTo>
                    <a:pt x="30" y="13"/>
                    <a:pt x="19" y="24"/>
                    <a:pt x="19" y="37"/>
                  </a:cubicBezTo>
                  <a:cubicBezTo>
                    <a:pt x="19" y="39"/>
                    <a:pt x="20" y="41"/>
                    <a:pt x="20" y="43"/>
                  </a:cubicBezTo>
                  <a:cubicBezTo>
                    <a:pt x="21" y="46"/>
                    <a:pt x="21" y="46"/>
                    <a:pt x="21" y="46"/>
                  </a:cubicBezTo>
                  <a:cubicBezTo>
                    <a:pt x="18" y="47"/>
                    <a:pt x="18" y="47"/>
                    <a:pt x="18" y="47"/>
                  </a:cubicBezTo>
                  <a:cubicBezTo>
                    <a:pt x="7" y="51"/>
                    <a:pt x="0" y="60"/>
                    <a:pt x="0" y="72"/>
                  </a:cubicBezTo>
                  <a:cubicBezTo>
                    <a:pt x="0" y="86"/>
                    <a:pt x="12" y="98"/>
                    <a:pt x="28" y="98"/>
                  </a:cubicBezTo>
                  <a:cubicBezTo>
                    <a:pt x="35" y="98"/>
                    <a:pt x="35" y="98"/>
                    <a:pt x="35" y="98"/>
                  </a:cubicBezTo>
                  <a:cubicBezTo>
                    <a:pt x="35" y="98"/>
                    <a:pt x="34" y="101"/>
                    <a:pt x="34" y="102"/>
                  </a:cubicBezTo>
                  <a:cubicBezTo>
                    <a:pt x="34" y="116"/>
                    <a:pt x="46" y="127"/>
                    <a:pt x="59" y="127"/>
                  </a:cubicBezTo>
                  <a:cubicBezTo>
                    <a:pt x="69" y="127"/>
                    <a:pt x="78" y="121"/>
                    <a:pt x="82" y="112"/>
                  </a:cubicBezTo>
                  <a:cubicBezTo>
                    <a:pt x="84" y="108"/>
                    <a:pt x="84" y="108"/>
                    <a:pt x="84" y="108"/>
                  </a:cubicBezTo>
                  <a:cubicBezTo>
                    <a:pt x="86" y="111"/>
                    <a:pt x="86" y="111"/>
                    <a:pt x="86" y="111"/>
                  </a:cubicBezTo>
                  <a:cubicBezTo>
                    <a:pt x="89" y="115"/>
                    <a:pt x="94" y="117"/>
                    <a:pt x="99" y="117"/>
                  </a:cubicBezTo>
                  <a:cubicBezTo>
                    <a:pt x="108" y="117"/>
                    <a:pt x="116" y="109"/>
                    <a:pt x="116" y="100"/>
                  </a:cubicBezTo>
                  <a:cubicBezTo>
                    <a:pt x="116" y="99"/>
                    <a:pt x="116" y="98"/>
                    <a:pt x="116" y="98"/>
                  </a:cubicBezTo>
                  <a:cubicBezTo>
                    <a:pt x="123" y="98"/>
                    <a:pt x="123" y="98"/>
                    <a:pt x="123" y="98"/>
                  </a:cubicBezTo>
                  <a:cubicBezTo>
                    <a:pt x="139" y="98"/>
                    <a:pt x="151" y="86"/>
                    <a:pt x="151" y="72"/>
                  </a:cubicBezTo>
                  <a:cubicBezTo>
                    <a:pt x="151" y="60"/>
                    <a:pt x="144" y="50"/>
                    <a:pt x="132" y="46"/>
                  </a:cubicBezTo>
                  <a:close/>
                </a:path>
              </a:pathLst>
            </a:custGeom>
            <a:solidFill>
              <a:schemeClr val="bg2">
                <a:lumMod val="75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nvGrpSpPr>
            <p:cNvPr id="55" name="Group 54"/>
            <p:cNvGrpSpPr/>
            <p:nvPr/>
          </p:nvGrpSpPr>
          <p:grpSpPr>
            <a:xfrm>
              <a:off x="884237" y="3234294"/>
              <a:ext cx="691981" cy="1175619"/>
              <a:chOff x="4402379" y="4893576"/>
              <a:chExt cx="793736" cy="1348493"/>
            </a:xfrm>
          </p:grpSpPr>
          <p:grpSp>
            <p:nvGrpSpPr>
              <p:cNvPr id="56" name="Group 55"/>
              <p:cNvGrpSpPr/>
              <p:nvPr/>
            </p:nvGrpSpPr>
            <p:grpSpPr>
              <a:xfrm>
                <a:off x="4402379" y="4893576"/>
                <a:ext cx="793736" cy="796786"/>
                <a:chOff x="7226301" y="6251577"/>
                <a:chExt cx="412750" cy="414337"/>
              </a:xfrm>
            </p:grpSpPr>
            <p:sp>
              <p:nvSpPr>
                <p:cNvPr id="58" name="Freeform 5"/>
                <p:cNvSpPr>
                  <a:spLocks/>
                </p:cNvSpPr>
                <p:nvPr/>
              </p:nvSpPr>
              <p:spPr bwMode="auto">
                <a:xfrm>
                  <a:off x="7226301" y="6470651"/>
                  <a:ext cx="193675" cy="195263"/>
                </a:xfrm>
                <a:custGeom>
                  <a:avLst/>
                  <a:gdLst>
                    <a:gd name="T0" fmla="*/ 235 w 274"/>
                    <a:gd name="T1" fmla="*/ 233 h 273"/>
                    <a:gd name="T2" fmla="*/ 41 w 274"/>
                    <a:gd name="T3" fmla="*/ 233 h 273"/>
                    <a:gd name="T4" fmla="*/ 41 w 274"/>
                    <a:gd name="T5" fmla="*/ 41 h 273"/>
                    <a:gd name="T6" fmla="*/ 80 w 274"/>
                    <a:gd name="T7" fmla="*/ 41 h 273"/>
                    <a:gd name="T8" fmla="*/ 72 w 274"/>
                    <a:gd name="T9" fmla="*/ 3 h 273"/>
                    <a:gd name="T10" fmla="*/ 72 w 274"/>
                    <a:gd name="T11" fmla="*/ 0 h 273"/>
                    <a:gd name="T12" fmla="*/ 0 w 274"/>
                    <a:gd name="T13" fmla="*/ 0 h 273"/>
                    <a:gd name="T14" fmla="*/ 0 w 274"/>
                    <a:gd name="T15" fmla="*/ 273 h 273"/>
                    <a:gd name="T16" fmla="*/ 274 w 274"/>
                    <a:gd name="T17" fmla="*/ 273 h 273"/>
                    <a:gd name="T18" fmla="*/ 274 w 274"/>
                    <a:gd name="T19" fmla="*/ 112 h 273"/>
                    <a:gd name="T20" fmla="*/ 235 w 274"/>
                    <a:gd name="T21" fmla="*/ 112 h 273"/>
                    <a:gd name="T22" fmla="*/ 235 w 274"/>
                    <a:gd name="T23" fmla="*/ 23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73">
                      <a:moveTo>
                        <a:pt x="235" y="233"/>
                      </a:moveTo>
                      <a:lnTo>
                        <a:pt x="41" y="233"/>
                      </a:lnTo>
                      <a:lnTo>
                        <a:pt x="41" y="41"/>
                      </a:lnTo>
                      <a:lnTo>
                        <a:pt x="80" y="41"/>
                      </a:lnTo>
                      <a:cubicBezTo>
                        <a:pt x="75" y="30"/>
                        <a:pt x="72" y="17"/>
                        <a:pt x="72" y="3"/>
                      </a:cubicBezTo>
                      <a:cubicBezTo>
                        <a:pt x="72" y="3"/>
                        <a:pt x="72" y="1"/>
                        <a:pt x="72" y="0"/>
                      </a:cubicBezTo>
                      <a:lnTo>
                        <a:pt x="0" y="0"/>
                      </a:lnTo>
                      <a:lnTo>
                        <a:pt x="0" y="273"/>
                      </a:lnTo>
                      <a:lnTo>
                        <a:pt x="274" y="273"/>
                      </a:lnTo>
                      <a:lnTo>
                        <a:pt x="274" y="112"/>
                      </a:lnTo>
                      <a:lnTo>
                        <a:pt x="235" y="112"/>
                      </a:lnTo>
                      <a:lnTo>
                        <a:pt x="235" y="233"/>
                      </a:lnTo>
                      <a:close/>
                    </a:path>
                  </a:pathLst>
                </a:custGeom>
                <a:solidFill>
                  <a:srgbClr val="B4A0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59" name="Freeform 6"/>
                <p:cNvSpPr>
                  <a:spLocks/>
                </p:cNvSpPr>
                <p:nvPr/>
              </p:nvSpPr>
              <p:spPr bwMode="auto">
                <a:xfrm>
                  <a:off x="7443788" y="6470651"/>
                  <a:ext cx="195263" cy="195263"/>
                </a:xfrm>
                <a:custGeom>
                  <a:avLst/>
                  <a:gdLst>
                    <a:gd name="T0" fmla="*/ 198 w 274"/>
                    <a:gd name="T1" fmla="*/ 41 h 273"/>
                    <a:gd name="T2" fmla="*/ 233 w 274"/>
                    <a:gd name="T3" fmla="*/ 41 h 273"/>
                    <a:gd name="T4" fmla="*/ 233 w 274"/>
                    <a:gd name="T5" fmla="*/ 233 h 273"/>
                    <a:gd name="T6" fmla="*/ 39 w 274"/>
                    <a:gd name="T7" fmla="*/ 233 h 273"/>
                    <a:gd name="T8" fmla="*/ 39 w 274"/>
                    <a:gd name="T9" fmla="*/ 112 h 273"/>
                    <a:gd name="T10" fmla="*/ 0 w 274"/>
                    <a:gd name="T11" fmla="*/ 112 h 273"/>
                    <a:gd name="T12" fmla="*/ 0 w 274"/>
                    <a:gd name="T13" fmla="*/ 273 h 273"/>
                    <a:gd name="T14" fmla="*/ 274 w 274"/>
                    <a:gd name="T15" fmla="*/ 273 h 273"/>
                    <a:gd name="T16" fmla="*/ 274 w 274"/>
                    <a:gd name="T17" fmla="*/ 0 h 273"/>
                    <a:gd name="T18" fmla="*/ 188 w 274"/>
                    <a:gd name="T19" fmla="*/ 0 h 273"/>
                    <a:gd name="T20" fmla="*/ 198 w 274"/>
                    <a:gd name="T21" fmla="*/ 38 h 273"/>
                    <a:gd name="T22" fmla="*/ 198 w 274"/>
                    <a:gd name="T23" fmla="*/ 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73">
                      <a:moveTo>
                        <a:pt x="198" y="41"/>
                      </a:moveTo>
                      <a:lnTo>
                        <a:pt x="233" y="41"/>
                      </a:lnTo>
                      <a:lnTo>
                        <a:pt x="233" y="233"/>
                      </a:lnTo>
                      <a:lnTo>
                        <a:pt x="39" y="233"/>
                      </a:lnTo>
                      <a:lnTo>
                        <a:pt x="39" y="112"/>
                      </a:lnTo>
                      <a:lnTo>
                        <a:pt x="0" y="112"/>
                      </a:lnTo>
                      <a:lnTo>
                        <a:pt x="0" y="273"/>
                      </a:lnTo>
                      <a:lnTo>
                        <a:pt x="274" y="273"/>
                      </a:lnTo>
                      <a:lnTo>
                        <a:pt x="274" y="0"/>
                      </a:lnTo>
                      <a:lnTo>
                        <a:pt x="188" y="0"/>
                      </a:lnTo>
                      <a:cubicBezTo>
                        <a:pt x="195" y="11"/>
                        <a:pt x="198" y="24"/>
                        <a:pt x="198" y="38"/>
                      </a:cubicBezTo>
                      <a:cubicBezTo>
                        <a:pt x="198" y="40"/>
                        <a:pt x="198" y="40"/>
                        <a:pt x="198" y="41"/>
                      </a:cubicBezTo>
                      <a:close/>
                    </a:path>
                  </a:pathLst>
                </a:custGeom>
                <a:solidFill>
                  <a:srgbClr val="B4A0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60" name="Freeform 7"/>
                <p:cNvSpPr>
                  <a:spLocks/>
                </p:cNvSpPr>
                <p:nvPr/>
              </p:nvSpPr>
              <p:spPr bwMode="auto">
                <a:xfrm>
                  <a:off x="7227888" y="6251577"/>
                  <a:ext cx="192088" cy="195263"/>
                </a:xfrm>
                <a:custGeom>
                  <a:avLst/>
                  <a:gdLst>
                    <a:gd name="T0" fmla="*/ 39 w 272"/>
                    <a:gd name="T1" fmla="*/ 232 h 272"/>
                    <a:gd name="T2" fmla="*/ 39 w 272"/>
                    <a:gd name="T3" fmla="*/ 39 h 272"/>
                    <a:gd name="T4" fmla="*/ 233 w 272"/>
                    <a:gd name="T5" fmla="*/ 39 h 272"/>
                    <a:gd name="T6" fmla="*/ 233 w 272"/>
                    <a:gd name="T7" fmla="*/ 151 h 272"/>
                    <a:gd name="T8" fmla="*/ 272 w 272"/>
                    <a:gd name="T9" fmla="*/ 131 h 272"/>
                    <a:gd name="T10" fmla="*/ 272 w 272"/>
                    <a:gd name="T11" fmla="*/ 0 h 272"/>
                    <a:gd name="T12" fmla="*/ 0 w 272"/>
                    <a:gd name="T13" fmla="*/ 0 h 272"/>
                    <a:gd name="T14" fmla="*/ 0 w 272"/>
                    <a:gd name="T15" fmla="*/ 272 h 272"/>
                    <a:gd name="T16" fmla="*/ 79 w 272"/>
                    <a:gd name="T17" fmla="*/ 272 h 272"/>
                    <a:gd name="T18" fmla="*/ 104 w 272"/>
                    <a:gd name="T19" fmla="*/ 233 h 272"/>
                    <a:gd name="T20" fmla="*/ 39 w 272"/>
                    <a:gd name="T21" fmla="*/ 23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272">
                      <a:moveTo>
                        <a:pt x="39" y="232"/>
                      </a:moveTo>
                      <a:lnTo>
                        <a:pt x="39" y="39"/>
                      </a:lnTo>
                      <a:lnTo>
                        <a:pt x="233" y="39"/>
                      </a:lnTo>
                      <a:lnTo>
                        <a:pt x="233" y="151"/>
                      </a:lnTo>
                      <a:cubicBezTo>
                        <a:pt x="246" y="143"/>
                        <a:pt x="258" y="135"/>
                        <a:pt x="272" y="131"/>
                      </a:cubicBezTo>
                      <a:lnTo>
                        <a:pt x="272" y="0"/>
                      </a:lnTo>
                      <a:lnTo>
                        <a:pt x="0" y="0"/>
                      </a:lnTo>
                      <a:lnTo>
                        <a:pt x="0" y="272"/>
                      </a:lnTo>
                      <a:lnTo>
                        <a:pt x="79" y="272"/>
                      </a:lnTo>
                      <a:cubicBezTo>
                        <a:pt x="85" y="257"/>
                        <a:pt x="93" y="244"/>
                        <a:pt x="104" y="233"/>
                      </a:cubicBezTo>
                      <a:lnTo>
                        <a:pt x="39" y="232"/>
                      </a:lnTo>
                      <a:close/>
                    </a:path>
                  </a:pathLst>
                </a:custGeom>
                <a:solidFill>
                  <a:srgbClr val="B4A0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61" name="Freeform 8"/>
                <p:cNvSpPr>
                  <a:spLocks/>
                </p:cNvSpPr>
                <p:nvPr/>
              </p:nvSpPr>
              <p:spPr bwMode="auto">
                <a:xfrm>
                  <a:off x="7443788" y="6251577"/>
                  <a:ext cx="195263" cy="195263"/>
                </a:xfrm>
                <a:custGeom>
                  <a:avLst/>
                  <a:gdLst>
                    <a:gd name="T0" fmla="*/ 39 w 274"/>
                    <a:gd name="T1" fmla="*/ 130 h 273"/>
                    <a:gd name="T2" fmla="*/ 39 w 274"/>
                    <a:gd name="T3" fmla="*/ 41 h 273"/>
                    <a:gd name="T4" fmla="*/ 233 w 274"/>
                    <a:gd name="T5" fmla="*/ 41 h 273"/>
                    <a:gd name="T6" fmla="*/ 233 w 274"/>
                    <a:gd name="T7" fmla="*/ 234 h 273"/>
                    <a:gd name="T8" fmla="*/ 150 w 274"/>
                    <a:gd name="T9" fmla="*/ 234 h 273"/>
                    <a:gd name="T10" fmla="*/ 155 w 274"/>
                    <a:gd name="T11" fmla="*/ 272 h 273"/>
                    <a:gd name="T12" fmla="*/ 155 w 274"/>
                    <a:gd name="T13" fmla="*/ 273 h 273"/>
                    <a:gd name="T14" fmla="*/ 274 w 274"/>
                    <a:gd name="T15" fmla="*/ 273 h 273"/>
                    <a:gd name="T16" fmla="*/ 274 w 274"/>
                    <a:gd name="T17" fmla="*/ 0 h 273"/>
                    <a:gd name="T18" fmla="*/ 0 w 274"/>
                    <a:gd name="T19" fmla="*/ 0 h 273"/>
                    <a:gd name="T20" fmla="*/ 0 w 274"/>
                    <a:gd name="T21" fmla="*/ 126 h 273"/>
                    <a:gd name="T22" fmla="*/ 10 w 274"/>
                    <a:gd name="T23" fmla="*/ 126 h 273"/>
                    <a:gd name="T24" fmla="*/ 39 w 274"/>
                    <a:gd name="T25" fmla="*/ 13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73">
                      <a:moveTo>
                        <a:pt x="39" y="130"/>
                      </a:moveTo>
                      <a:lnTo>
                        <a:pt x="39" y="41"/>
                      </a:lnTo>
                      <a:lnTo>
                        <a:pt x="233" y="41"/>
                      </a:lnTo>
                      <a:lnTo>
                        <a:pt x="233" y="234"/>
                      </a:lnTo>
                      <a:lnTo>
                        <a:pt x="150" y="234"/>
                      </a:lnTo>
                      <a:cubicBezTo>
                        <a:pt x="152" y="246"/>
                        <a:pt x="155" y="259"/>
                        <a:pt x="155" y="272"/>
                      </a:cubicBezTo>
                      <a:cubicBezTo>
                        <a:pt x="155" y="272"/>
                        <a:pt x="155" y="273"/>
                        <a:pt x="155" y="273"/>
                      </a:cubicBezTo>
                      <a:lnTo>
                        <a:pt x="274" y="273"/>
                      </a:lnTo>
                      <a:lnTo>
                        <a:pt x="274" y="0"/>
                      </a:lnTo>
                      <a:lnTo>
                        <a:pt x="0" y="0"/>
                      </a:lnTo>
                      <a:lnTo>
                        <a:pt x="0" y="126"/>
                      </a:lnTo>
                      <a:cubicBezTo>
                        <a:pt x="3" y="126"/>
                        <a:pt x="7" y="126"/>
                        <a:pt x="10" y="126"/>
                      </a:cubicBezTo>
                      <a:cubicBezTo>
                        <a:pt x="20" y="126"/>
                        <a:pt x="30" y="128"/>
                        <a:pt x="39" y="130"/>
                      </a:cubicBezTo>
                      <a:close/>
                    </a:path>
                  </a:pathLst>
                </a:custGeom>
                <a:solidFill>
                  <a:srgbClr val="B4A0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62" name="Freeform 9"/>
                <p:cNvSpPr>
                  <a:spLocks/>
                </p:cNvSpPr>
                <p:nvPr/>
              </p:nvSpPr>
              <p:spPr bwMode="auto">
                <a:xfrm>
                  <a:off x="7300913" y="6362701"/>
                  <a:ext cx="261938" cy="165100"/>
                </a:xfrm>
                <a:custGeom>
                  <a:avLst/>
                  <a:gdLst>
                    <a:gd name="T0" fmla="*/ 370 w 370"/>
                    <a:gd name="T1" fmla="*/ 191 h 233"/>
                    <a:gd name="T2" fmla="*/ 328 w 370"/>
                    <a:gd name="T3" fmla="*/ 147 h 233"/>
                    <a:gd name="T4" fmla="*/ 322 w 370"/>
                    <a:gd name="T5" fmla="*/ 147 h 233"/>
                    <a:gd name="T6" fmla="*/ 326 w 370"/>
                    <a:gd name="T7" fmla="*/ 116 h 233"/>
                    <a:gd name="T8" fmla="*/ 212 w 370"/>
                    <a:gd name="T9" fmla="*/ 0 h 233"/>
                    <a:gd name="T10" fmla="*/ 103 w 370"/>
                    <a:gd name="T11" fmla="*/ 80 h 233"/>
                    <a:gd name="T12" fmla="*/ 78 w 370"/>
                    <a:gd name="T13" fmla="*/ 75 h 233"/>
                    <a:gd name="T14" fmla="*/ 0 w 370"/>
                    <a:gd name="T15" fmla="*/ 154 h 233"/>
                    <a:gd name="T16" fmla="*/ 78 w 370"/>
                    <a:gd name="T17" fmla="*/ 233 h 233"/>
                    <a:gd name="T18" fmla="*/ 332 w 370"/>
                    <a:gd name="T19" fmla="*/ 233 h 233"/>
                    <a:gd name="T20" fmla="*/ 370 w 370"/>
                    <a:gd name="T21" fmla="*/ 19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33">
                      <a:moveTo>
                        <a:pt x="370" y="191"/>
                      </a:moveTo>
                      <a:cubicBezTo>
                        <a:pt x="370" y="167"/>
                        <a:pt x="350" y="147"/>
                        <a:pt x="328" y="147"/>
                      </a:cubicBezTo>
                      <a:cubicBezTo>
                        <a:pt x="326" y="147"/>
                        <a:pt x="325" y="147"/>
                        <a:pt x="322" y="147"/>
                      </a:cubicBezTo>
                      <a:cubicBezTo>
                        <a:pt x="325" y="137"/>
                        <a:pt x="326" y="128"/>
                        <a:pt x="326" y="116"/>
                      </a:cubicBezTo>
                      <a:cubicBezTo>
                        <a:pt x="326" y="53"/>
                        <a:pt x="275" y="0"/>
                        <a:pt x="212" y="0"/>
                      </a:cubicBezTo>
                      <a:cubicBezTo>
                        <a:pt x="161" y="0"/>
                        <a:pt x="119" y="33"/>
                        <a:pt x="103" y="80"/>
                      </a:cubicBezTo>
                      <a:cubicBezTo>
                        <a:pt x="95" y="77"/>
                        <a:pt x="86" y="75"/>
                        <a:pt x="78" y="75"/>
                      </a:cubicBezTo>
                      <a:cubicBezTo>
                        <a:pt x="34" y="75"/>
                        <a:pt x="0" y="111"/>
                        <a:pt x="0" y="154"/>
                      </a:cubicBezTo>
                      <a:cubicBezTo>
                        <a:pt x="0" y="198"/>
                        <a:pt x="35" y="233"/>
                        <a:pt x="78" y="233"/>
                      </a:cubicBezTo>
                      <a:lnTo>
                        <a:pt x="332" y="233"/>
                      </a:lnTo>
                      <a:cubicBezTo>
                        <a:pt x="353" y="232"/>
                        <a:pt x="370" y="214"/>
                        <a:pt x="370" y="191"/>
                      </a:cubicBezTo>
                      <a:close/>
                    </a:path>
                  </a:pathLst>
                </a:custGeom>
                <a:solidFill>
                  <a:srgbClr val="B4A0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57" name="Rectangle 57"/>
              <p:cNvSpPr>
                <a:spLocks noChangeArrowheads="1"/>
              </p:cNvSpPr>
              <p:nvPr/>
            </p:nvSpPr>
            <p:spPr bwMode="auto">
              <a:xfrm>
                <a:off x="4402379" y="5924268"/>
                <a:ext cx="793736" cy="31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765" kern="0" dirty="0">
                    <a:solidFill>
                      <a:srgbClr val="FFFFFF"/>
                    </a:solidFill>
                    <a:latin typeface="Segoe UI" panose="020B0502040204020203" pitchFamily="34" charset="0"/>
                  </a:rPr>
                  <a:t>App</a:t>
                </a:r>
                <a:endParaRPr lang="en-US" altLang="en-US" sz="1765" kern="0" dirty="0">
                  <a:solidFill>
                    <a:srgbClr val="FFFFFF"/>
                  </a:solidFill>
                </a:endParaRPr>
              </a:p>
            </p:txBody>
          </p:sp>
        </p:grpSp>
        <p:grpSp>
          <p:nvGrpSpPr>
            <p:cNvPr id="154" name="Group 153"/>
            <p:cNvGrpSpPr/>
            <p:nvPr/>
          </p:nvGrpSpPr>
          <p:grpSpPr>
            <a:xfrm>
              <a:off x="3059248" y="3139714"/>
              <a:ext cx="588243" cy="391714"/>
              <a:chOff x="1536371" y="4467748"/>
              <a:chExt cx="1965160" cy="1308609"/>
            </a:xfrm>
          </p:grpSpPr>
          <p:grpSp>
            <p:nvGrpSpPr>
              <p:cNvPr id="155" name="Group 66"/>
              <p:cNvGrpSpPr>
                <a:grpSpLocks noChangeAspect="1"/>
              </p:cNvGrpSpPr>
              <p:nvPr/>
            </p:nvGrpSpPr>
            <p:grpSpPr bwMode="auto">
              <a:xfrm>
                <a:off x="1536371" y="4467748"/>
                <a:ext cx="1965160" cy="1308609"/>
                <a:chOff x="1413" y="-1531"/>
                <a:chExt cx="1267" cy="769"/>
              </a:xfrm>
            </p:grpSpPr>
            <p:sp>
              <p:nvSpPr>
                <p:cNvPr id="157" name="Rectangle 67"/>
                <p:cNvSpPr>
                  <a:spLocks noChangeArrowheads="1"/>
                </p:cNvSpPr>
                <p:nvPr/>
              </p:nvSpPr>
              <p:spPr bwMode="auto">
                <a:xfrm>
                  <a:off x="1413" y="-1309"/>
                  <a:ext cx="1267" cy="547"/>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8"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9"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0"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2"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3" name="Line 73"/>
                <p:cNvSpPr>
                  <a:spLocks noChangeShapeType="1"/>
                </p:cNvSpPr>
                <p:nvPr/>
              </p:nvSpPr>
              <p:spPr bwMode="auto">
                <a:xfrm>
                  <a:off x="1413" y="-890"/>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4" name="Line 79"/>
                <p:cNvSpPr>
                  <a:spLocks noChangeShapeType="1"/>
                </p:cNvSpPr>
                <p:nvPr/>
              </p:nvSpPr>
              <p:spPr bwMode="auto">
                <a:xfrm>
                  <a:off x="1413" y="-82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5" name="Line 80"/>
                <p:cNvSpPr>
                  <a:spLocks noChangeShapeType="1"/>
                </p:cNvSpPr>
                <p:nvPr/>
              </p:nvSpPr>
              <p:spPr bwMode="auto">
                <a:xfrm>
                  <a:off x="2521"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6" name="Line 81"/>
                <p:cNvSpPr>
                  <a:spLocks noChangeShapeType="1"/>
                </p:cNvSpPr>
                <p:nvPr/>
              </p:nvSpPr>
              <p:spPr bwMode="auto">
                <a:xfrm>
                  <a:off x="2171"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7" name="Line 82"/>
                <p:cNvSpPr>
                  <a:spLocks noChangeShapeType="1"/>
                </p:cNvSpPr>
                <p:nvPr/>
              </p:nvSpPr>
              <p:spPr bwMode="auto">
                <a:xfrm>
                  <a:off x="1965"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8" name="Line 83"/>
                <p:cNvSpPr>
                  <a:spLocks noChangeShapeType="1"/>
                </p:cNvSpPr>
                <p:nvPr/>
              </p:nvSpPr>
              <p:spPr bwMode="auto">
                <a:xfrm>
                  <a:off x="1896"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9" name="Line 84"/>
                <p:cNvSpPr>
                  <a:spLocks noChangeShapeType="1"/>
                </p:cNvSpPr>
                <p:nvPr/>
              </p:nvSpPr>
              <p:spPr bwMode="auto">
                <a:xfrm>
                  <a:off x="1758"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Line 85"/>
                <p:cNvSpPr>
                  <a:spLocks noChangeShapeType="1"/>
                </p:cNvSpPr>
                <p:nvPr/>
              </p:nvSpPr>
              <p:spPr bwMode="auto">
                <a:xfrm>
                  <a:off x="1620" y="-1235"/>
                  <a:ext cx="4"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86"/>
                <p:cNvSpPr>
                  <a:spLocks noChangeShapeType="1"/>
                </p:cNvSpPr>
                <p:nvPr/>
              </p:nvSpPr>
              <p:spPr bwMode="auto">
                <a:xfrm>
                  <a:off x="2343"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87"/>
                <p:cNvSpPr>
                  <a:spLocks noChangeShapeType="1"/>
                </p:cNvSpPr>
                <p:nvPr/>
              </p:nvSpPr>
              <p:spPr bwMode="auto">
                <a:xfrm>
                  <a:off x="1549"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a:endParaRPr>
                </a:p>
              </p:txBody>
            </p:sp>
          </p:grpSp>
          <p:sp>
            <p:nvSpPr>
              <p:cNvPr id="156" name="TextBox 155"/>
              <p:cNvSpPr txBox="1"/>
              <p:nvPr/>
            </p:nvSpPr>
            <p:spPr>
              <a:xfrm>
                <a:off x="1536371" y="4467748"/>
                <a:ext cx="1469372" cy="352425"/>
              </a:xfrm>
              <a:prstGeom prst="rect">
                <a:avLst/>
              </a:prstGeom>
              <a:noFill/>
            </p:spPr>
            <p:txBody>
              <a:bodyPr wrap="square" lIns="179285" tIns="89642" rIns="0" bIns="89642" rtlCol="0" anchor="ctr" anchorCtr="0">
                <a:noAutofit/>
              </a:bodyPr>
              <a:lstStyle/>
              <a:p>
                <a:pPr defTabSz="914367">
                  <a:spcBef>
                    <a:spcPts val="1470"/>
                  </a:spcBef>
                </a:pPr>
                <a:endParaRPr lang="en-US" sz="1029" dirty="0">
                  <a:solidFill>
                    <a:srgbClr val="FFFFFF"/>
                  </a:solidFill>
                  <a:latin typeface="Segoe UI"/>
                </a:endParaRPr>
              </a:p>
            </p:txBody>
          </p:sp>
        </p:grpSp>
        <p:grpSp>
          <p:nvGrpSpPr>
            <p:cNvPr id="174" name="Group 173"/>
            <p:cNvGrpSpPr/>
            <p:nvPr/>
          </p:nvGrpSpPr>
          <p:grpSpPr>
            <a:xfrm>
              <a:off x="3059671" y="3607210"/>
              <a:ext cx="587820" cy="375527"/>
              <a:chOff x="1536371" y="4467748"/>
              <a:chExt cx="1965160" cy="1308609"/>
            </a:xfrm>
          </p:grpSpPr>
          <p:grpSp>
            <p:nvGrpSpPr>
              <p:cNvPr id="175" name="Group 66"/>
              <p:cNvGrpSpPr>
                <a:grpSpLocks noChangeAspect="1"/>
              </p:cNvGrpSpPr>
              <p:nvPr/>
            </p:nvGrpSpPr>
            <p:grpSpPr bwMode="auto">
              <a:xfrm>
                <a:off x="1536371" y="4467748"/>
                <a:ext cx="1965160" cy="1308609"/>
                <a:chOff x="1413" y="-1531"/>
                <a:chExt cx="1267" cy="769"/>
              </a:xfrm>
            </p:grpSpPr>
            <p:sp>
              <p:nvSpPr>
                <p:cNvPr id="177" name="Rectangle 67"/>
                <p:cNvSpPr>
                  <a:spLocks noChangeArrowheads="1"/>
                </p:cNvSpPr>
                <p:nvPr/>
              </p:nvSpPr>
              <p:spPr bwMode="auto">
                <a:xfrm>
                  <a:off x="1413" y="-1309"/>
                  <a:ext cx="1267" cy="547"/>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Line 73"/>
                <p:cNvSpPr>
                  <a:spLocks noChangeShapeType="1"/>
                </p:cNvSpPr>
                <p:nvPr/>
              </p:nvSpPr>
              <p:spPr bwMode="auto">
                <a:xfrm>
                  <a:off x="1413" y="-890"/>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Line 79"/>
                <p:cNvSpPr>
                  <a:spLocks noChangeShapeType="1"/>
                </p:cNvSpPr>
                <p:nvPr/>
              </p:nvSpPr>
              <p:spPr bwMode="auto">
                <a:xfrm>
                  <a:off x="1413" y="-82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Line 80"/>
                <p:cNvSpPr>
                  <a:spLocks noChangeShapeType="1"/>
                </p:cNvSpPr>
                <p:nvPr/>
              </p:nvSpPr>
              <p:spPr bwMode="auto">
                <a:xfrm>
                  <a:off x="2521"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Line 81"/>
                <p:cNvSpPr>
                  <a:spLocks noChangeShapeType="1"/>
                </p:cNvSpPr>
                <p:nvPr/>
              </p:nvSpPr>
              <p:spPr bwMode="auto">
                <a:xfrm>
                  <a:off x="2171"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Line 82"/>
                <p:cNvSpPr>
                  <a:spLocks noChangeShapeType="1"/>
                </p:cNvSpPr>
                <p:nvPr/>
              </p:nvSpPr>
              <p:spPr bwMode="auto">
                <a:xfrm>
                  <a:off x="1965"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Line 83"/>
                <p:cNvSpPr>
                  <a:spLocks noChangeShapeType="1"/>
                </p:cNvSpPr>
                <p:nvPr/>
              </p:nvSpPr>
              <p:spPr bwMode="auto">
                <a:xfrm>
                  <a:off x="1896"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84"/>
                <p:cNvSpPr>
                  <a:spLocks noChangeShapeType="1"/>
                </p:cNvSpPr>
                <p:nvPr/>
              </p:nvSpPr>
              <p:spPr bwMode="auto">
                <a:xfrm>
                  <a:off x="1758"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85"/>
                <p:cNvSpPr>
                  <a:spLocks noChangeShapeType="1"/>
                </p:cNvSpPr>
                <p:nvPr/>
              </p:nvSpPr>
              <p:spPr bwMode="auto">
                <a:xfrm>
                  <a:off x="1620" y="-1235"/>
                  <a:ext cx="4"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Line 86"/>
                <p:cNvSpPr>
                  <a:spLocks noChangeShapeType="1"/>
                </p:cNvSpPr>
                <p:nvPr/>
              </p:nvSpPr>
              <p:spPr bwMode="auto">
                <a:xfrm>
                  <a:off x="2343"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Line 87"/>
                <p:cNvSpPr>
                  <a:spLocks noChangeShapeType="1"/>
                </p:cNvSpPr>
                <p:nvPr/>
              </p:nvSpPr>
              <p:spPr bwMode="auto">
                <a:xfrm>
                  <a:off x="1549"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a:endParaRPr>
                </a:p>
              </p:txBody>
            </p:sp>
          </p:grpSp>
          <p:sp>
            <p:nvSpPr>
              <p:cNvPr id="176" name="TextBox 175"/>
              <p:cNvSpPr txBox="1"/>
              <p:nvPr/>
            </p:nvSpPr>
            <p:spPr>
              <a:xfrm>
                <a:off x="1536371" y="4467748"/>
                <a:ext cx="1469372" cy="352425"/>
              </a:xfrm>
              <a:prstGeom prst="rect">
                <a:avLst/>
              </a:prstGeom>
              <a:noFill/>
            </p:spPr>
            <p:txBody>
              <a:bodyPr wrap="square" lIns="179285" tIns="89642" rIns="0" bIns="89642" rtlCol="0" anchor="ctr" anchorCtr="0">
                <a:noAutofit/>
              </a:bodyPr>
              <a:lstStyle/>
              <a:p>
                <a:pPr defTabSz="914367">
                  <a:spcBef>
                    <a:spcPts val="1470"/>
                  </a:spcBef>
                </a:pPr>
                <a:endParaRPr lang="en-US" sz="1029" dirty="0">
                  <a:solidFill>
                    <a:srgbClr val="FFFFFF"/>
                  </a:solidFill>
                  <a:latin typeface="Segoe UI"/>
                </a:endParaRPr>
              </a:p>
            </p:txBody>
          </p:sp>
        </p:grpSp>
        <p:grpSp>
          <p:nvGrpSpPr>
            <p:cNvPr id="241" name="Group 240"/>
            <p:cNvGrpSpPr/>
            <p:nvPr/>
          </p:nvGrpSpPr>
          <p:grpSpPr>
            <a:xfrm>
              <a:off x="3043387" y="5061852"/>
              <a:ext cx="588243" cy="391714"/>
              <a:chOff x="1536371" y="4467748"/>
              <a:chExt cx="1965160" cy="1308609"/>
            </a:xfrm>
          </p:grpSpPr>
          <p:grpSp>
            <p:nvGrpSpPr>
              <p:cNvPr id="262" name="Group 66"/>
              <p:cNvGrpSpPr>
                <a:grpSpLocks noChangeAspect="1"/>
              </p:cNvGrpSpPr>
              <p:nvPr/>
            </p:nvGrpSpPr>
            <p:grpSpPr bwMode="auto">
              <a:xfrm>
                <a:off x="1536371" y="4467748"/>
                <a:ext cx="1965160" cy="1308609"/>
                <a:chOff x="1413" y="-1531"/>
                <a:chExt cx="1267" cy="769"/>
              </a:xfrm>
            </p:grpSpPr>
            <p:sp>
              <p:nvSpPr>
                <p:cNvPr id="264" name="Rectangle 67"/>
                <p:cNvSpPr>
                  <a:spLocks noChangeArrowheads="1"/>
                </p:cNvSpPr>
                <p:nvPr/>
              </p:nvSpPr>
              <p:spPr bwMode="auto">
                <a:xfrm>
                  <a:off x="1413" y="-1309"/>
                  <a:ext cx="1267" cy="547"/>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5"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6"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7"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0" name="Line 73"/>
                <p:cNvSpPr>
                  <a:spLocks noChangeShapeType="1"/>
                </p:cNvSpPr>
                <p:nvPr/>
              </p:nvSpPr>
              <p:spPr bwMode="auto">
                <a:xfrm>
                  <a:off x="1413" y="-890"/>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Line 79"/>
                <p:cNvSpPr>
                  <a:spLocks noChangeShapeType="1"/>
                </p:cNvSpPr>
                <p:nvPr/>
              </p:nvSpPr>
              <p:spPr bwMode="auto">
                <a:xfrm>
                  <a:off x="1413" y="-82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2" name="Line 80"/>
                <p:cNvSpPr>
                  <a:spLocks noChangeShapeType="1"/>
                </p:cNvSpPr>
                <p:nvPr/>
              </p:nvSpPr>
              <p:spPr bwMode="auto">
                <a:xfrm>
                  <a:off x="2521"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3" name="Line 81"/>
                <p:cNvSpPr>
                  <a:spLocks noChangeShapeType="1"/>
                </p:cNvSpPr>
                <p:nvPr/>
              </p:nvSpPr>
              <p:spPr bwMode="auto">
                <a:xfrm>
                  <a:off x="2171"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4" name="Line 82"/>
                <p:cNvSpPr>
                  <a:spLocks noChangeShapeType="1"/>
                </p:cNvSpPr>
                <p:nvPr/>
              </p:nvSpPr>
              <p:spPr bwMode="auto">
                <a:xfrm>
                  <a:off x="1965"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5" name="Line 83"/>
                <p:cNvSpPr>
                  <a:spLocks noChangeShapeType="1"/>
                </p:cNvSpPr>
                <p:nvPr/>
              </p:nvSpPr>
              <p:spPr bwMode="auto">
                <a:xfrm>
                  <a:off x="1896"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6" name="Line 84"/>
                <p:cNvSpPr>
                  <a:spLocks noChangeShapeType="1"/>
                </p:cNvSpPr>
                <p:nvPr/>
              </p:nvSpPr>
              <p:spPr bwMode="auto">
                <a:xfrm>
                  <a:off x="1758"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7" name="Line 85"/>
                <p:cNvSpPr>
                  <a:spLocks noChangeShapeType="1"/>
                </p:cNvSpPr>
                <p:nvPr/>
              </p:nvSpPr>
              <p:spPr bwMode="auto">
                <a:xfrm>
                  <a:off x="1620" y="-1235"/>
                  <a:ext cx="4"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8" name="Line 86"/>
                <p:cNvSpPr>
                  <a:spLocks noChangeShapeType="1"/>
                </p:cNvSpPr>
                <p:nvPr/>
              </p:nvSpPr>
              <p:spPr bwMode="auto">
                <a:xfrm>
                  <a:off x="2343"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9" name="Line 87"/>
                <p:cNvSpPr>
                  <a:spLocks noChangeShapeType="1"/>
                </p:cNvSpPr>
                <p:nvPr/>
              </p:nvSpPr>
              <p:spPr bwMode="auto">
                <a:xfrm>
                  <a:off x="1549"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0"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a:endParaRPr>
                </a:p>
              </p:txBody>
            </p:sp>
          </p:grpSp>
          <p:sp>
            <p:nvSpPr>
              <p:cNvPr id="263" name="TextBox 262"/>
              <p:cNvSpPr txBox="1"/>
              <p:nvPr/>
            </p:nvSpPr>
            <p:spPr>
              <a:xfrm>
                <a:off x="1536371" y="4467748"/>
                <a:ext cx="1469372" cy="352425"/>
              </a:xfrm>
              <a:prstGeom prst="rect">
                <a:avLst/>
              </a:prstGeom>
              <a:noFill/>
            </p:spPr>
            <p:txBody>
              <a:bodyPr wrap="square" lIns="179285" tIns="89642" rIns="0" bIns="89642" rtlCol="0" anchor="ctr" anchorCtr="0">
                <a:noAutofit/>
              </a:bodyPr>
              <a:lstStyle/>
              <a:p>
                <a:pPr defTabSz="914367">
                  <a:spcBef>
                    <a:spcPts val="1470"/>
                  </a:spcBef>
                </a:pPr>
                <a:endParaRPr lang="en-US" sz="1029" dirty="0">
                  <a:solidFill>
                    <a:srgbClr val="FFFFFF"/>
                  </a:solidFill>
                  <a:latin typeface="Segoe UI"/>
                </a:endParaRPr>
              </a:p>
            </p:txBody>
          </p:sp>
        </p:grpSp>
        <p:grpSp>
          <p:nvGrpSpPr>
            <p:cNvPr id="242" name="Group 241"/>
            <p:cNvGrpSpPr/>
            <p:nvPr/>
          </p:nvGrpSpPr>
          <p:grpSpPr>
            <a:xfrm>
              <a:off x="3043810" y="5529348"/>
              <a:ext cx="587820" cy="375527"/>
              <a:chOff x="1536371" y="4467748"/>
              <a:chExt cx="1965160" cy="1308609"/>
            </a:xfrm>
          </p:grpSpPr>
          <p:grpSp>
            <p:nvGrpSpPr>
              <p:cNvPr id="243" name="Group 66"/>
              <p:cNvGrpSpPr>
                <a:grpSpLocks noChangeAspect="1"/>
              </p:cNvGrpSpPr>
              <p:nvPr/>
            </p:nvGrpSpPr>
            <p:grpSpPr bwMode="auto">
              <a:xfrm>
                <a:off x="1536371" y="4467748"/>
                <a:ext cx="1965160" cy="1308609"/>
                <a:chOff x="1413" y="-1531"/>
                <a:chExt cx="1267" cy="769"/>
              </a:xfrm>
            </p:grpSpPr>
            <p:sp>
              <p:nvSpPr>
                <p:cNvPr id="245" name="Rectangle 67"/>
                <p:cNvSpPr>
                  <a:spLocks noChangeArrowheads="1"/>
                </p:cNvSpPr>
                <p:nvPr/>
              </p:nvSpPr>
              <p:spPr bwMode="auto">
                <a:xfrm>
                  <a:off x="1413" y="-1309"/>
                  <a:ext cx="1267" cy="547"/>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73"/>
                <p:cNvSpPr>
                  <a:spLocks noChangeShapeType="1"/>
                </p:cNvSpPr>
                <p:nvPr/>
              </p:nvSpPr>
              <p:spPr bwMode="auto">
                <a:xfrm>
                  <a:off x="1413" y="-890"/>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Line 79"/>
                <p:cNvSpPr>
                  <a:spLocks noChangeShapeType="1"/>
                </p:cNvSpPr>
                <p:nvPr/>
              </p:nvSpPr>
              <p:spPr bwMode="auto">
                <a:xfrm>
                  <a:off x="1413" y="-82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Line 80"/>
                <p:cNvSpPr>
                  <a:spLocks noChangeShapeType="1"/>
                </p:cNvSpPr>
                <p:nvPr/>
              </p:nvSpPr>
              <p:spPr bwMode="auto">
                <a:xfrm>
                  <a:off x="2521"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81"/>
                <p:cNvSpPr>
                  <a:spLocks noChangeShapeType="1"/>
                </p:cNvSpPr>
                <p:nvPr/>
              </p:nvSpPr>
              <p:spPr bwMode="auto">
                <a:xfrm>
                  <a:off x="2171"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82"/>
                <p:cNvSpPr>
                  <a:spLocks noChangeShapeType="1"/>
                </p:cNvSpPr>
                <p:nvPr/>
              </p:nvSpPr>
              <p:spPr bwMode="auto">
                <a:xfrm>
                  <a:off x="1965"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Line 83"/>
                <p:cNvSpPr>
                  <a:spLocks noChangeShapeType="1"/>
                </p:cNvSpPr>
                <p:nvPr/>
              </p:nvSpPr>
              <p:spPr bwMode="auto">
                <a:xfrm>
                  <a:off x="1896"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Line 84"/>
                <p:cNvSpPr>
                  <a:spLocks noChangeShapeType="1"/>
                </p:cNvSpPr>
                <p:nvPr/>
              </p:nvSpPr>
              <p:spPr bwMode="auto">
                <a:xfrm>
                  <a:off x="1758"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85"/>
                <p:cNvSpPr>
                  <a:spLocks noChangeShapeType="1"/>
                </p:cNvSpPr>
                <p:nvPr/>
              </p:nvSpPr>
              <p:spPr bwMode="auto">
                <a:xfrm>
                  <a:off x="1620" y="-1235"/>
                  <a:ext cx="4"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86"/>
                <p:cNvSpPr>
                  <a:spLocks noChangeShapeType="1"/>
                </p:cNvSpPr>
                <p:nvPr/>
              </p:nvSpPr>
              <p:spPr bwMode="auto">
                <a:xfrm>
                  <a:off x="2343"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Line 87"/>
                <p:cNvSpPr>
                  <a:spLocks noChangeShapeType="1"/>
                </p:cNvSpPr>
                <p:nvPr/>
              </p:nvSpPr>
              <p:spPr bwMode="auto">
                <a:xfrm>
                  <a:off x="1549" y="-1235"/>
                  <a:ext cx="0" cy="41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a:endParaRPr>
                </a:p>
              </p:txBody>
            </p:sp>
          </p:grpSp>
          <p:sp>
            <p:nvSpPr>
              <p:cNvPr id="244" name="TextBox 243"/>
              <p:cNvSpPr txBox="1"/>
              <p:nvPr/>
            </p:nvSpPr>
            <p:spPr>
              <a:xfrm>
                <a:off x="1536371" y="4467748"/>
                <a:ext cx="1469372" cy="352425"/>
              </a:xfrm>
              <a:prstGeom prst="rect">
                <a:avLst/>
              </a:prstGeom>
              <a:noFill/>
            </p:spPr>
            <p:txBody>
              <a:bodyPr wrap="square" lIns="179285" tIns="89642" rIns="0" bIns="89642" rtlCol="0" anchor="ctr" anchorCtr="0">
                <a:noAutofit/>
              </a:bodyPr>
              <a:lstStyle/>
              <a:p>
                <a:pPr defTabSz="914367">
                  <a:spcBef>
                    <a:spcPts val="1470"/>
                  </a:spcBef>
                </a:pPr>
                <a:endParaRPr lang="en-US" sz="1029" dirty="0">
                  <a:solidFill>
                    <a:srgbClr val="FFFFFF"/>
                  </a:solidFill>
                  <a:latin typeface="Segoe UI"/>
                </a:endParaRPr>
              </a:p>
            </p:txBody>
          </p:sp>
        </p:grpSp>
        <p:cxnSp>
          <p:nvCxnSpPr>
            <p:cNvPr id="283" name="Straight Arrow Connector 282"/>
            <p:cNvCxnSpPr/>
            <p:nvPr/>
          </p:nvCxnSpPr>
          <p:spPr>
            <a:xfrm>
              <a:off x="1576218" y="3564904"/>
              <a:ext cx="454485" cy="0"/>
            </a:xfrm>
            <a:prstGeom prst="straightConnector1">
              <a:avLst/>
            </a:prstGeom>
            <a:noFill/>
            <a:ln w="57150" cap="flat" cmpd="sng" algn="ctr">
              <a:solidFill>
                <a:srgbClr val="FFB900"/>
              </a:solidFill>
              <a:prstDash val="solid"/>
              <a:headEnd type="none"/>
              <a:tailEnd type="triangle"/>
            </a:ln>
            <a:effectLst/>
          </p:spPr>
        </p:cxnSp>
        <p:sp>
          <p:nvSpPr>
            <p:cNvPr id="330" name="Freeform 100"/>
            <p:cNvSpPr>
              <a:spLocks/>
            </p:cNvSpPr>
            <p:nvPr/>
          </p:nvSpPr>
          <p:spPr bwMode="auto">
            <a:xfrm>
              <a:off x="4621525" y="2734894"/>
              <a:ext cx="1140448" cy="1512933"/>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31" name="Oval 101"/>
            <p:cNvSpPr>
              <a:spLocks noChangeArrowheads="1"/>
            </p:cNvSpPr>
            <p:nvPr/>
          </p:nvSpPr>
          <p:spPr bwMode="auto">
            <a:xfrm>
              <a:off x="4787074" y="2813070"/>
              <a:ext cx="804752" cy="243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88" name="Rectangle 57"/>
            <p:cNvSpPr>
              <a:spLocks noChangeArrowheads="1"/>
            </p:cNvSpPr>
            <p:nvPr/>
          </p:nvSpPr>
          <p:spPr bwMode="auto">
            <a:xfrm>
              <a:off x="4573057" y="4289737"/>
              <a:ext cx="1232785" cy="4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372" kern="0" dirty="0">
                  <a:solidFill>
                    <a:srgbClr val="525252"/>
                  </a:solidFill>
                  <a:latin typeface="Segoe UI" panose="020B0502040204020203" pitchFamily="34" charset="0"/>
                </a:rPr>
                <a:t>Remote database</a:t>
              </a:r>
              <a:endParaRPr lang="en-US" altLang="en-US" sz="1372" kern="0" dirty="0">
                <a:solidFill>
                  <a:srgbClr val="525252"/>
                </a:solidFill>
              </a:endParaRPr>
            </a:p>
          </p:txBody>
        </p:sp>
        <p:sp>
          <p:nvSpPr>
            <p:cNvPr id="289" name="TextBox 288"/>
            <p:cNvSpPr txBox="1"/>
            <p:nvPr/>
          </p:nvSpPr>
          <p:spPr>
            <a:xfrm>
              <a:off x="4719888" y="3399037"/>
              <a:ext cx="739049" cy="332392"/>
            </a:xfrm>
            <a:prstGeom prst="rect">
              <a:avLst/>
            </a:prstGeom>
            <a:noFill/>
          </p:spPr>
          <p:txBody>
            <a:bodyPr wrap="square" lIns="0" tIns="0" rIns="0" bIns="0" rtlCol="0">
              <a:spAutoFit/>
            </a:bodyPr>
            <a:lstStyle/>
            <a:p>
              <a:pPr algn="ctr" defTabSz="896386">
                <a:lnSpc>
                  <a:spcPct val="90000"/>
                </a:lnSpc>
                <a:spcAft>
                  <a:spcPts val="588"/>
                </a:spcAft>
                <a:defRPr/>
              </a:pPr>
              <a:r>
                <a:rPr lang="en-US" sz="2353" b="1" kern="0" dirty="0">
                  <a:solidFill>
                    <a:srgbClr val="FFFFFF"/>
                  </a:solidFill>
                  <a:latin typeface="Segoe UI"/>
                </a:rPr>
                <a:t>SQL</a:t>
              </a:r>
            </a:p>
          </p:txBody>
        </p:sp>
        <p:grpSp>
          <p:nvGrpSpPr>
            <p:cNvPr id="194" name="Group 193"/>
            <p:cNvGrpSpPr/>
            <p:nvPr/>
          </p:nvGrpSpPr>
          <p:grpSpPr>
            <a:xfrm>
              <a:off x="5458936" y="3140992"/>
              <a:ext cx="594668" cy="865173"/>
              <a:chOff x="5303837" y="3550498"/>
              <a:chExt cx="1266239" cy="1851764"/>
            </a:xfrm>
          </p:grpSpPr>
          <p:grpSp>
            <p:nvGrpSpPr>
              <p:cNvPr id="195" name="Group 194"/>
              <p:cNvGrpSpPr/>
              <p:nvPr/>
            </p:nvGrpSpPr>
            <p:grpSpPr>
              <a:xfrm>
                <a:off x="5303837" y="3550498"/>
                <a:ext cx="1266239" cy="1851764"/>
                <a:chOff x="12505214" y="2714449"/>
                <a:chExt cx="1965160" cy="2866818"/>
              </a:xfrm>
            </p:grpSpPr>
            <p:sp>
              <p:nvSpPr>
                <p:cNvPr id="203" name="Rectangle 67"/>
                <p:cNvSpPr>
                  <a:spLocks noChangeArrowheads="1"/>
                </p:cNvSpPr>
                <p:nvPr/>
              </p:nvSpPr>
              <p:spPr bwMode="auto">
                <a:xfrm>
                  <a:off x="12505214" y="3092228"/>
                  <a:ext cx="1965160" cy="2489039"/>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Line 68"/>
                <p:cNvSpPr>
                  <a:spLocks noChangeShapeType="1"/>
                </p:cNvSpPr>
                <p:nvPr/>
              </p:nvSpPr>
              <p:spPr bwMode="auto">
                <a:xfrm>
                  <a:off x="12505214" y="3218153"/>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Line 69"/>
                <p:cNvSpPr>
                  <a:spLocks noChangeShapeType="1"/>
                </p:cNvSpPr>
                <p:nvPr/>
              </p:nvSpPr>
              <p:spPr bwMode="auto">
                <a:xfrm>
                  <a:off x="12505214" y="333557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Line 70"/>
                <p:cNvSpPr>
                  <a:spLocks noChangeShapeType="1"/>
                </p:cNvSpPr>
                <p:nvPr/>
              </p:nvSpPr>
              <p:spPr bwMode="auto">
                <a:xfrm>
                  <a:off x="12505214" y="345298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71"/>
                <p:cNvSpPr>
                  <a:spLocks noChangeShapeType="1"/>
                </p:cNvSpPr>
                <p:nvPr/>
              </p:nvSpPr>
              <p:spPr bwMode="auto">
                <a:xfrm>
                  <a:off x="12505214" y="357040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Line 72"/>
                <p:cNvSpPr>
                  <a:spLocks noChangeShapeType="1"/>
                </p:cNvSpPr>
                <p:nvPr/>
              </p:nvSpPr>
              <p:spPr bwMode="auto">
                <a:xfrm>
                  <a:off x="12505214" y="368782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Line 73"/>
                <p:cNvSpPr>
                  <a:spLocks noChangeShapeType="1"/>
                </p:cNvSpPr>
                <p:nvPr/>
              </p:nvSpPr>
              <p:spPr bwMode="auto">
                <a:xfrm>
                  <a:off x="12505214" y="380524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Line 74"/>
                <p:cNvSpPr>
                  <a:spLocks noChangeShapeType="1"/>
                </p:cNvSpPr>
                <p:nvPr/>
              </p:nvSpPr>
              <p:spPr bwMode="auto">
                <a:xfrm>
                  <a:off x="12505214" y="392265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75"/>
                <p:cNvSpPr>
                  <a:spLocks noChangeShapeType="1"/>
                </p:cNvSpPr>
                <p:nvPr/>
              </p:nvSpPr>
              <p:spPr bwMode="auto">
                <a:xfrm>
                  <a:off x="12505214" y="404007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Line 76"/>
                <p:cNvSpPr>
                  <a:spLocks noChangeShapeType="1"/>
                </p:cNvSpPr>
                <p:nvPr/>
              </p:nvSpPr>
              <p:spPr bwMode="auto">
                <a:xfrm>
                  <a:off x="12505214" y="415749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Line 77"/>
                <p:cNvSpPr>
                  <a:spLocks noChangeShapeType="1"/>
                </p:cNvSpPr>
                <p:nvPr/>
              </p:nvSpPr>
              <p:spPr bwMode="auto">
                <a:xfrm>
                  <a:off x="12505214" y="427491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78"/>
                <p:cNvSpPr>
                  <a:spLocks noChangeShapeType="1"/>
                </p:cNvSpPr>
                <p:nvPr/>
              </p:nvSpPr>
              <p:spPr bwMode="auto">
                <a:xfrm>
                  <a:off x="12505214" y="43889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80"/>
                <p:cNvSpPr>
                  <a:spLocks noChangeShapeType="1"/>
                </p:cNvSpPr>
                <p:nvPr/>
              </p:nvSpPr>
              <p:spPr bwMode="auto">
                <a:xfrm>
                  <a:off x="14223760"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81"/>
                <p:cNvSpPr>
                  <a:spLocks noChangeShapeType="1"/>
                </p:cNvSpPr>
                <p:nvPr/>
              </p:nvSpPr>
              <p:spPr bwMode="auto">
                <a:xfrm>
                  <a:off x="1368089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82"/>
                <p:cNvSpPr>
                  <a:spLocks noChangeShapeType="1"/>
                </p:cNvSpPr>
                <p:nvPr/>
              </p:nvSpPr>
              <p:spPr bwMode="auto">
                <a:xfrm>
                  <a:off x="1336138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83"/>
                <p:cNvSpPr>
                  <a:spLocks noChangeShapeType="1"/>
                </p:cNvSpPr>
                <p:nvPr/>
              </p:nvSpPr>
              <p:spPr bwMode="auto">
                <a:xfrm>
                  <a:off x="13254363"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Line 84"/>
                <p:cNvSpPr>
                  <a:spLocks noChangeShapeType="1"/>
                </p:cNvSpPr>
                <p:nvPr/>
              </p:nvSpPr>
              <p:spPr bwMode="auto">
                <a:xfrm>
                  <a:off x="13040321"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Line 85"/>
                <p:cNvSpPr>
                  <a:spLocks noChangeShapeType="1"/>
                </p:cNvSpPr>
                <p:nvPr/>
              </p:nvSpPr>
              <p:spPr bwMode="auto">
                <a:xfrm>
                  <a:off x="1282627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86"/>
                <p:cNvSpPr>
                  <a:spLocks noChangeShapeType="1"/>
                </p:cNvSpPr>
                <p:nvPr/>
              </p:nvSpPr>
              <p:spPr bwMode="auto">
                <a:xfrm>
                  <a:off x="13947676"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Line 87"/>
                <p:cNvSpPr>
                  <a:spLocks noChangeShapeType="1"/>
                </p:cNvSpPr>
                <p:nvPr/>
              </p:nvSpPr>
              <p:spPr bwMode="auto">
                <a:xfrm>
                  <a:off x="1271615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88"/>
                <p:cNvSpPr>
                  <a:spLocks/>
                </p:cNvSpPr>
                <p:nvPr/>
              </p:nvSpPr>
              <p:spPr bwMode="auto">
                <a:xfrm>
                  <a:off x="12505214" y="2714449"/>
                  <a:ext cx="1965160" cy="377778"/>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rgbClr val="0078D7"/>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69"/>
                <p:cNvSpPr>
                  <a:spLocks noChangeShapeType="1"/>
                </p:cNvSpPr>
                <p:nvPr/>
              </p:nvSpPr>
              <p:spPr bwMode="auto">
                <a:xfrm>
                  <a:off x="12505214" y="451380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Line 70"/>
                <p:cNvSpPr>
                  <a:spLocks noChangeShapeType="1"/>
                </p:cNvSpPr>
                <p:nvPr/>
              </p:nvSpPr>
              <p:spPr bwMode="auto">
                <a:xfrm>
                  <a:off x="12505214" y="463121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Line 71"/>
                <p:cNvSpPr>
                  <a:spLocks noChangeShapeType="1"/>
                </p:cNvSpPr>
                <p:nvPr/>
              </p:nvSpPr>
              <p:spPr bwMode="auto">
                <a:xfrm>
                  <a:off x="12505214" y="474863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Line 72"/>
                <p:cNvSpPr>
                  <a:spLocks noChangeShapeType="1"/>
                </p:cNvSpPr>
                <p:nvPr/>
              </p:nvSpPr>
              <p:spPr bwMode="auto">
                <a:xfrm>
                  <a:off x="12505214" y="486605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Line 73"/>
                <p:cNvSpPr>
                  <a:spLocks noChangeShapeType="1"/>
                </p:cNvSpPr>
                <p:nvPr/>
              </p:nvSpPr>
              <p:spPr bwMode="auto">
                <a:xfrm>
                  <a:off x="12505214" y="498347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74"/>
                <p:cNvSpPr>
                  <a:spLocks noChangeShapeType="1"/>
                </p:cNvSpPr>
                <p:nvPr/>
              </p:nvSpPr>
              <p:spPr bwMode="auto">
                <a:xfrm>
                  <a:off x="12505214" y="510088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75"/>
                <p:cNvSpPr>
                  <a:spLocks noChangeShapeType="1"/>
                </p:cNvSpPr>
                <p:nvPr/>
              </p:nvSpPr>
              <p:spPr bwMode="auto">
                <a:xfrm>
                  <a:off x="12505214" y="521830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Line 76"/>
                <p:cNvSpPr>
                  <a:spLocks noChangeShapeType="1"/>
                </p:cNvSpPr>
                <p:nvPr/>
              </p:nvSpPr>
              <p:spPr bwMode="auto">
                <a:xfrm>
                  <a:off x="12505214" y="53357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Line 77"/>
                <p:cNvSpPr>
                  <a:spLocks noChangeShapeType="1"/>
                </p:cNvSpPr>
                <p:nvPr/>
              </p:nvSpPr>
              <p:spPr bwMode="auto">
                <a:xfrm>
                  <a:off x="12505214" y="545314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Line 87"/>
                <p:cNvSpPr>
                  <a:spLocks noChangeShapeType="1"/>
                </p:cNvSpPr>
                <p:nvPr/>
              </p:nvSpPr>
              <p:spPr bwMode="auto">
                <a:xfrm>
                  <a:off x="12716156" y="4445839"/>
                  <a:ext cx="0" cy="1007303"/>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76"/>
                <p:cNvSpPr>
                  <a:spLocks noChangeShapeType="1"/>
                </p:cNvSpPr>
                <p:nvPr/>
              </p:nvSpPr>
              <p:spPr bwMode="auto">
                <a:xfrm>
                  <a:off x="12505214" y="546329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6" name="Line 87"/>
              <p:cNvSpPr>
                <a:spLocks noChangeShapeType="1"/>
              </p:cNvSpPr>
              <p:nvPr/>
            </p:nvSpPr>
            <p:spPr bwMode="auto">
              <a:xfrm flipH="1">
                <a:off x="5507716" y="4592655"/>
                <a:ext cx="2997" cy="73340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Line 87"/>
              <p:cNvSpPr>
                <a:spLocks noChangeShapeType="1"/>
              </p:cNvSpPr>
              <p:nvPr/>
            </p:nvSpPr>
            <p:spPr bwMode="auto">
              <a:xfrm flipH="1">
                <a:off x="5645632" y="4578163"/>
                <a:ext cx="1998" cy="74789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Line 87"/>
              <p:cNvSpPr>
                <a:spLocks noChangeShapeType="1"/>
              </p:cNvSpPr>
              <p:nvPr/>
            </p:nvSpPr>
            <p:spPr bwMode="auto">
              <a:xfrm flipH="1">
                <a:off x="5781552" y="4578163"/>
                <a:ext cx="3804" cy="74789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87"/>
              <p:cNvSpPr>
                <a:spLocks noChangeShapeType="1"/>
              </p:cNvSpPr>
              <p:nvPr/>
            </p:nvSpPr>
            <p:spPr bwMode="auto">
              <a:xfrm flipH="1">
                <a:off x="5854375" y="4592633"/>
                <a:ext cx="1998" cy="73342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Line 87"/>
              <p:cNvSpPr>
                <a:spLocks noChangeShapeType="1"/>
              </p:cNvSpPr>
              <p:nvPr/>
            </p:nvSpPr>
            <p:spPr bwMode="auto">
              <a:xfrm flipH="1">
                <a:off x="6061382" y="4578163"/>
                <a:ext cx="0" cy="73820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Line 87"/>
              <p:cNvSpPr>
                <a:spLocks noChangeShapeType="1"/>
              </p:cNvSpPr>
              <p:nvPr/>
            </p:nvSpPr>
            <p:spPr bwMode="auto">
              <a:xfrm>
                <a:off x="6232596" y="4578163"/>
                <a:ext cx="3997" cy="74790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Line 87"/>
              <p:cNvSpPr>
                <a:spLocks noChangeShapeType="1"/>
              </p:cNvSpPr>
              <p:nvPr/>
            </p:nvSpPr>
            <p:spPr bwMode="auto">
              <a:xfrm flipH="1">
                <a:off x="6409729" y="4585524"/>
                <a:ext cx="1998" cy="73083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cxnSp>
          <p:nvCxnSpPr>
            <p:cNvPr id="332" name="Straight Arrow Connector 331"/>
            <p:cNvCxnSpPr/>
            <p:nvPr/>
          </p:nvCxnSpPr>
          <p:spPr>
            <a:xfrm>
              <a:off x="3791487" y="3563745"/>
              <a:ext cx="835608" cy="0"/>
            </a:xfrm>
            <a:prstGeom prst="straightConnector1">
              <a:avLst/>
            </a:prstGeom>
            <a:noFill/>
            <a:ln w="57150" cap="flat" cmpd="sng" algn="ctr">
              <a:solidFill>
                <a:srgbClr val="FFB900"/>
              </a:solidFill>
              <a:prstDash val="solid"/>
              <a:headEnd type="none"/>
              <a:tailEnd type="triangle"/>
            </a:ln>
            <a:effectLst/>
          </p:spPr>
        </p:cxnSp>
        <p:sp>
          <p:nvSpPr>
            <p:cNvPr id="338" name="Multiply 337"/>
            <p:cNvSpPr/>
            <p:nvPr/>
          </p:nvSpPr>
          <p:spPr bwMode="auto">
            <a:xfrm>
              <a:off x="3868817" y="3266857"/>
              <a:ext cx="596093" cy="596093"/>
            </a:xfrm>
            <a:prstGeom prst="mathMultiply">
              <a:avLst>
                <a:gd name="adj1" fmla="val 12121"/>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04663914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864" y="1259159"/>
            <a:ext cx="2971379" cy="849930"/>
          </a:xfrm>
          <a:prstGeom prst="rect">
            <a:avLst/>
          </a:prstGeom>
          <a:solidFill>
            <a:schemeClr val="accent1">
              <a:lumMod val="60000"/>
              <a:lumOff val="40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45696" rIns="91390" bIns="45696" numCol="1" spcCol="0" rtlCol="0" fromWordArt="0" anchor="ctr" anchorCtr="0" forceAA="0" compatLnSpc="1">
            <a:prstTxWarp prst="textNoShape">
              <a:avLst/>
            </a:prstTxWarp>
            <a:noAutofit/>
          </a:bodyPr>
          <a:lstStyle/>
          <a:p>
            <a:pPr defTabSz="931834"/>
            <a:r>
              <a:rPr lang="en-US" sz="2400" kern="0" dirty="0">
                <a:solidFill>
                  <a:srgbClr val="FFFFFF"/>
                </a:solidFill>
                <a:latin typeface="Segoe UI Light"/>
                <a:ea typeface="Segoe UI" pitchFamily="34" charset="0"/>
                <a:cs typeface="Segoe UI" pitchFamily="34" charset="0"/>
              </a:rPr>
              <a:t>Enables</a:t>
            </a:r>
            <a:r>
              <a:rPr lang="en-US" sz="2000" kern="0" dirty="0">
                <a:solidFill>
                  <a:srgbClr val="FFFFFF"/>
                </a:solidFill>
                <a:latin typeface="Segoe UI Light"/>
                <a:ea typeface="Segoe UI" pitchFamily="34" charset="0"/>
                <a:cs typeface="Segoe UI" pitchFamily="34" charset="0"/>
              </a:rPr>
              <a:t> </a:t>
            </a:r>
            <a:br>
              <a:rPr lang="en-US" sz="2000" kern="0" dirty="0">
                <a:solidFill>
                  <a:srgbClr val="FFFFFF"/>
                </a:solidFill>
                <a:latin typeface="Segoe UI Light"/>
                <a:ea typeface="Segoe UI" pitchFamily="34" charset="0"/>
                <a:cs typeface="Segoe UI" pitchFamily="34" charset="0"/>
              </a:rPr>
            </a:br>
            <a:r>
              <a:rPr lang="en-US" kern="0" dirty="0">
                <a:solidFill>
                  <a:srgbClr val="FFFFFF"/>
                </a:solidFill>
                <a:latin typeface="Segoe UI Light"/>
                <a:ea typeface="Segoe UI" pitchFamily="34" charset="0"/>
                <a:cs typeface="Segoe UI" pitchFamily="34" charset="0"/>
              </a:rPr>
              <a:t>transformative insights </a:t>
            </a:r>
            <a:endParaRPr lang="en-US" sz="2000" kern="0" dirty="0">
              <a:solidFill>
                <a:srgbClr val="FFFFFF"/>
              </a:solidFill>
              <a:latin typeface="Segoe UI Light"/>
              <a:ea typeface="Segoe UI" pitchFamily="34" charset="0"/>
              <a:cs typeface="Segoe UI" pitchFamily="34" charset="0"/>
            </a:endParaRPr>
          </a:p>
        </p:txBody>
      </p:sp>
      <p:sp>
        <p:nvSpPr>
          <p:cNvPr id="46" name="Rectangle 45"/>
          <p:cNvSpPr/>
          <p:nvPr/>
        </p:nvSpPr>
        <p:spPr>
          <a:xfrm>
            <a:off x="864" y="4933196"/>
            <a:ext cx="2971380" cy="1924318"/>
          </a:xfrm>
          <a:prstGeom prst="rect">
            <a:avLst/>
          </a:prstGeom>
          <a:solidFill>
            <a:schemeClr val="accent1">
              <a:lumMod val="60000"/>
              <a:lumOff val="40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7" tIns="45696" rIns="91390" bIns="45696" numCol="1" spcCol="0" rtlCol="0" fromWordArt="0" anchor="ctr" anchorCtr="0" forceAA="0" compatLnSpc="1">
            <a:prstTxWarp prst="textNoShape">
              <a:avLst/>
            </a:prstTxWarp>
            <a:noAutofit/>
          </a:bodyPr>
          <a:lstStyle/>
          <a:p>
            <a:pPr defTabSz="931834"/>
            <a:endParaRPr lang="en-US" sz="2400" kern="0">
              <a:solidFill>
                <a:srgbClr val="FFFFFF"/>
              </a:solidFill>
              <a:latin typeface="Segoe UI Light"/>
              <a:ea typeface="Segoe UI" pitchFamily="34" charset="0"/>
              <a:cs typeface="Segoe UI" pitchFamily="34" charset="0"/>
            </a:endParaRP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16" y="5066966"/>
            <a:ext cx="1516076" cy="1516076"/>
          </a:xfrm>
          <a:prstGeom prst="rect">
            <a:avLst/>
          </a:prstGeom>
        </p:spPr>
      </p:pic>
      <p:sp>
        <p:nvSpPr>
          <p:cNvPr id="4" name="Title 3"/>
          <p:cNvSpPr>
            <a:spLocks noGrp="1"/>
          </p:cNvSpPr>
          <p:nvPr>
            <p:ph type="title"/>
          </p:nvPr>
        </p:nvSpPr>
        <p:spPr/>
        <p:txBody>
          <a:bodyPr>
            <a:normAutofit/>
          </a:bodyPr>
          <a:lstStyle/>
          <a:p>
            <a:r>
              <a:rPr lang="en-US" dirty="0"/>
              <a:t>Azure SQL Data Warehouse</a:t>
            </a:r>
          </a:p>
        </p:txBody>
      </p:sp>
      <p:sp>
        <p:nvSpPr>
          <p:cNvPr id="38" name="AutoShape 45"/>
          <p:cNvSpPr>
            <a:spLocks noChangeAspect="1" noChangeArrowheads="1" noTextEdit="1"/>
          </p:cNvSpPr>
          <p:nvPr/>
        </p:nvSpPr>
        <p:spPr bwMode="auto">
          <a:xfrm>
            <a:off x="5305850" y="4745935"/>
            <a:ext cx="2083233" cy="324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000000"/>
              </a:solidFill>
              <a:latin typeface="Segoe UI"/>
            </a:endParaRPr>
          </a:p>
        </p:txBody>
      </p:sp>
      <p:grpSp>
        <p:nvGrpSpPr>
          <p:cNvPr id="3" name="Group 2"/>
          <p:cNvGrpSpPr/>
          <p:nvPr/>
        </p:nvGrpSpPr>
        <p:grpSpPr>
          <a:xfrm>
            <a:off x="864" y="1259158"/>
            <a:ext cx="2971380" cy="5364703"/>
            <a:chOff x="-1" y="1258850"/>
            <a:chExt cx="2971801" cy="5365464"/>
          </a:xfrm>
        </p:grpSpPr>
        <p:sp>
          <p:nvSpPr>
            <p:cNvPr id="2" name="Rectangle 1"/>
            <p:cNvSpPr/>
            <p:nvPr/>
          </p:nvSpPr>
          <p:spPr>
            <a:xfrm>
              <a:off x="-1" y="4933409"/>
              <a:ext cx="2971801" cy="1690905"/>
            </a:xfrm>
            <a:prstGeom prst="rect">
              <a:avLst/>
            </a:prstGeom>
            <a:solidFill>
              <a:schemeClr val="accent1">
                <a:lumMod val="60000"/>
                <a:lumOff val="40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7" tIns="45696" rIns="91390" bIns="45696" numCol="1" spcCol="0" rtlCol="0" fromWordArt="0" anchor="ctr" anchorCtr="0" forceAA="0" compatLnSpc="1">
              <a:prstTxWarp prst="textNoShape">
                <a:avLst/>
              </a:prstTxWarp>
              <a:noAutofit/>
            </a:bodyPr>
            <a:lstStyle/>
            <a:p>
              <a:pPr defTabSz="931834"/>
              <a:endParaRPr lang="en-US" sz="2400" kern="0">
                <a:solidFill>
                  <a:srgbClr val="FFFFFF"/>
                </a:solidFill>
                <a:latin typeface="Segoe UI Light"/>
                <a:ea typeface="Segoe UI" pitchFamily="34" charset="0"/>
                <a:cs typeface="Segoe UI" pitchFamily="34" charset="0"/>
              </a:endParaRPr>
            </a:p>
          </p:txBody>
        </p:sp>
        <p:grpSp>
          <p:nvGrpSpPr>
            <p:cNvPr id="317" name="Group 316"/>
            <p:cNvGrpSpPr/>
            <p:nvPr/>
          </p:nvGrpSpPr>
          <p:grpSpPr>
            <a:xfrm>
              <a:off x="0" y="1258850"/>
              <a:ext cx="2971800" cy="3668332"/>
              <a:chOff x="0" y="1258850"/>
              <a:chExt cx="2971800" cy="3668332"/>
            </a:xfrm>
          </p:grpSpPr>
          <p:sp>
            <p:nvSpPr>
              <p:cNvPr id="13" name="TextBox 12"/>
              <p:cNvSpPr txBox="1"/>
              <p:nvPr/>
            </p:nvSpPr>
            <p:spPr>
              <a:xfrm>
                <a:off x="0" y="2101994"/>
                <a:ext cx="2971800" cy="2825188"/>
              </a:xfrm>
              <a:prstGeom prst="rect">
                <a:avLst/>
              </a:prstGeom>
              <a:solidFill>
                <a:schemeClr val="bg1">
                  <a:lumMod val="95000"/>
                </a:schemeClr>
              </a:solidFill>
              <a:ln w="3175">
                <a:noFill/>
              </a:ln>
            </p:spPr>
            <p:txBody>
              <a:bodyPr wrap="square" lIns="365708" tIns="182780" rIns="91390" bIns="45696" rtlCol="0" anchor="t">
                <a:noAutofit/>
              </a:bodyPr>
              <a:lstStyle/>
              <a:p>
                <a:pPr defTabSz="896214">
                  <a:lnSpc>
                    <a:spcPct val="90000"/>
                  </a:lnSpc>
                  <a:spcBef>
                    <a:spcPts val="1200"/>
                  </a:spcBef>
                  <a:buClr>
                    <a:srgbClr val="0078D7"/>
                  </a:buClr>
                </a:pPr>
                <a:r>
                  <a:rPr lang="en-US" sz="1600" kern="0" dirty="0">
                    <a:solidFill>
                      <a:srgbClr val="505050"/>
                    </a:solidFill>
                    <a:latin typeface="Segoe UI"/>
                  </a:rPr>
                  <a:t>Near real-time analytics over structured and unstructured data</a:t>
                </a:r>
              </a:p>
              <a:p>
                <a:pPr defTabSz="896214">
                  <a:lnSpc>
                    <a:spcPct val="90000"/>
                  </a:lnSpc>
                  <a:spcBef>
                    <a:spcPts val="1200"/>
                  </a:spcBef>
                  <a:buClr>
                    <a:srgbClr val="0078D7"/>
                  </a:buClr>
                </a:pPr>
                <a:r>
                  <a:rPr lang="en-US" sz="1600" kern="0" dirty="0">
                    <a:solidFill>
                      <a:srgbClr val="505050"/>
                    </a:solidFill>
                    <a:latin typeface="Segoe UI"/>
                  </a:rPr>
                  <a:t>Use tools you know and love; Excel Power BI, Tableau, </a:t>
                </a:r>
                <a:r>
                  <a:rPr lang="en-US" sz="1600" kern="0" dirty="0" err="1">
                    <a:solidFill>
                      <a:srgbClr val="505050"/>
                    </a:solidFill>
                    <a:latin typeface="Segoe UI"/>
                  </a:rPr>
                  <a:t>Qlik</a:t>
                </a:r>
                <a:r>
                  <a:rPr lang="en-US" sz="1600" kern="0" dirty="0">
                    <a:solidFill>
                      <a:srgbClr val="505050"/>
                    </a:solidFill>
                    <a:latin typeface="Segoe UI"/>
                  </a:rPr>
                  <a:t> or 20 others</a:t>
                </a:r>
              </a:p>
              <a:p>
                <a:pPr defTabSz="896214">
                  <a:lnSpc>
                    <a:spcPct val="90000"/>
                  </a:lnSpc>
                  <a:spcBef>
                    <a:spcPts val="1200"/>
                  </a:spcBef>
                  <a:buClr>
                    <a:srgbClr val="0078D7"/>
                  </a:buClr>
                </a:pPr>
                <a:r>
                  <a:rPr lang="en-US" sz="1600" kern="0" dirty="0">
                    <a:solidFill>
                      <a:srgbClr val="505050"/>
                    </a:solidFill>
                    <a:latin typeface="Segoe UI"/>
                  </a:rPr>
                  <a:t>Seamless compatibility with Azure ingestion, machine learning, and Big Data services</a:t>
                </a:r>
              </a:p>
            </p:txBody>
          </p:sp>
          <p:sp>
            <p:nvSpPr>
              <p:cNvPr id="10" name="Rectangle 9"/>
              <p:cNvSpPr/>
              <p:nvPr/>
            </p:nvSpPr>
            <p:spPr bwMode="auto">
              <a:xfrm>
                <a:off x="0" y="1258850"/>
                <a:ext cx="2971800" cy="850051"/>
              </a:xfrm>
              <a:prstGeom prst="rect">
                <a:avLst/>
              </a:prstGeom>
              <a:solidFill>
                <a:schemeClr val="accent1">
                  <a:lumMod val="60000"/>
                  <a:lumOff val="40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45696" rIns="91390" bIns="45696" numCol="1" spcCol="0" rtlCol="0" fromWordArt="0" anchor="ctr" anchorCtr="0" forceAA="0" compatLnSpc="1">
                <a:prstTxWarp prst="textNoShape">
                  <a:avLst/>
                </a:prstTxWarp>
                <a:noAutofit/>
              </a:bodyPr>
              <a:lstStyle/>
              <a:p>
                <a:pPr defTabSz="931834"/>
                <a:r>
                  <a:rPr lang="en-US" sz="2400" kern="0" dirty="0">
                    <a:solidFill>
                      <a:srgbClr val="FFFFFF"/>
                    </a:solidFill>
                    <a:latin typeface="Segoe UI Light"/>
                    <a:ea typeface="Segoe UI" pitchFamily="34" charset="0"/>
                    <a:cs typeface="Segoe UI" pitchFamily="34" charset="0"/>
                  </a:rPr>
                  <a:t>Enables</a:t>
                </a:r>
                <a:r>
                  <a:rPr lang="en-US" sz="2000" kern="0" dirty="0">
                    <a:solidFill>
                      <a:srgbClr val="FFFFFF"/>
                    </a:solidFill>
                    <a:latin typeface="Segoe UI Light"/>
                    <a:ea typeface="Segoe UI" pitchFamily="34" charset="0"/>
                    <a:cs typeface="Segoe UI" pitchFamily="34" charset="0"/>
                  </a:rPr>
                  <a:t> </a:t>
                </a:r>
                <a:br>
                  <a:rPr lang="en-US" sz="2000" kern="0" dirty="0">
                    <a:solidFill>
                      <a:srgbClr val="FFFFFF"/>
                    </a:solidFill>
                    <a:latin typeface="Segoe UI Light"/>
                    <a:ea typeface="Segoe UI" pitchFamily="34" charset="0"/>
                    <a:cs typeface="Segoe UI" pitchFamily="34" charset="0"/>
                  </a:rPr>
                </a:br>
                <a:r>
                  <a:rPr lang="en-US" kern="0" dirty="0">
                    <a:solidFill>
                      <a:srgbClr val="FFFFFF"/>
                    </a:solidFill>
                    <a:latin typeface="Segoe UI Light"/>
                    <a:ea typeface="Segoe UI" pitchFamily="34" charset="0"/>
                    <a:cs typeface="Segoe UI" pitchFamily="34" charset="0"/>
                  </a:rPr>
                  <a:t>transformative insights </a:t>
                </a:r>
                <a:endParaRPr lang="en-US" sz="2000" kern="0" dirty="0">
                  <a:solidFill>
                    <a:srgbClr val="FFFFFF"/>
                  </a:solidFill>
                  <a:latin typeface="Segoe UI Light"/>
                  <a:ea typeface="Segoe UI" pitchFamily="34" charset="0"/>
                  <a:cs typeface="Segoe UI" pitchFamily="34" charset="0"/>
                </a:endParaRPr>
              </a:p>
            </p:txBody>
          </p:sp>
        </p:grpSp>
        <p:pic>
          <p:nvPicPr>
            <p:cNvPr id="121" name="Picture 1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56" y="5077290"/>
              <a:ext cx="1516291" cy="1516291"/>
            </a:xfrm>
            <a:prstGeom prst="rect">
              <a:avLst/>
            </a:prstGeom>
          </p:spPr>
        </p:pic>
      </p:grpSp>
      <p:grpSp>
        <p:nvGrpSpPr>
          <p:cNvPr id="5" name="Group 4"/>
          <p:cNvGrpSpPr/>
          <p:nvPr/>
        </p:nvGrpSpPr>
        <p:grpSpPr>
          <a:xfrm>
            <a:off x="3076530" y="1259158"/>
            <a:ext cx="2971379" cy="5740589"/>
            <a:chOff x="3076101" y="1258850"/>
            <a:chExt cx="2971800" cy="5741404"/>
          </a:xfrm>
        </p:grpSpPr>
        <p:sp>
          <p:nvSpPr>
            <p:cNvPr id="128" name="Rectangle 127"/>
            <p:cNvSpPr/>
            <p:nvPr/>
          </p:nvSpPr>
          <p:spPr>
            <a:xfrm>
              <a:off x="3079374" y="4933409"/>
              <a:ext cx="2965710" cy="1690905"/>
            </a:xfrm>
            <a:prstGeom prst="rect">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45696" rIns="91390" bIns="45696" numCol="1" spcCol="0" rtlCol="0" fromWordArt="0" anchor="ctr" anchorCtr="0" forceAA="0" compatLnSpc="1">
              <a:prstTxWarp prst="textNoShape">
                <a:avLst/>
              </a:prstTxWarp>
              <a:noAutofit/>
            </a:bodyPr>
            <a:lstStyle/>
            <a:p>
              <a:pPr defTabSz="931834"/>
              <a:endParaRPr lang="en-US" sz="2400" kern="0">
                <a:solidFill>
                  <a:srgbClr val="FFFFFF"/>
                </a:solidFill>
                <a:latin typeface="Segoe UI Light"/>
                <a:ea typeface="Segoe UI" pitchFamily="34" charset="0"/>
                <a:cs typeface="Segoe UI" pitchFamily="34" charset="0"/>
              </a:endParaRPr>
            </a:p>
          </p:txBody>
        </p:sp>
        <p:grpSp>
          <p:nvGrpSpPr>
            <p:cNvPr id="318" name="Group 317"/>
            <p:cNvGrpSpPr/>
            <p:nvPr/>
          </p:nvGrpSpPr>
          <p:grpSpPr>
            <a:xfrm>
              <a:off x="3076101" y="1258850"/>
              <a:ext cx="2971800" cy="3669986"/>
              <a:chOff x="3076101" y="1258850"/>
              <a:chExt cx="2971800" cy="3669986"/>
            </a:xfrm>
          </p:grpSpPr>
          <p:sp>
            <p:nvSpPr>
              <p:cNvPr id="14" name="TextBox 13"/>
              <p:cNvSpPr txBox="1"/>
              <p:nvPr/>
            </p:nvSpPr>
            <p:spPr>
              <a:xfrm>
                <a:off x="3076101" y="2108901"/>
                <a:ext cx="2971800" cy="2819935"/>
              </a:xfrm>
              <a:prstGeom prst="rect">
                <a:avLst/>
              </a:prstGeom>
              <a:solidFill>
                <a:schemeClr val="bg1">
                  <a:lumMod val="95000"/>
                </a:schemeClr>
              </a:solidFill>
              <a:ln w="3175">
                <a:noFill/>
              </a:ln>
            </p:spPr>
            <p:txBody>
              <a:bodyPr wrap="square" lIns="182854" tIns="182780" rIns="548562" bIns="45696" rtlCol="0" anchor="t">
                <a:no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896214">
                  <a:spcBef>
                    <a:spcPts val="1200"/>
                  </a:spcBef>
                  <a:spcAft>
                    <a:spcPts val="0"/>
                  </a:spcAft>
                  <a:buClr>
                    <a:srgbClr val="0078D7"/>
                  </a:buClr>
                </a:pPr>
                <a:r>
                  <a:rPr lang="en-US" sz="1600" kern="0" dirty="0">
                    <a:solidFill>
                      <a:srgbClr val="505050"/>
                    </a:solidFill>
                    <a:latin typeface="Segoe UI"/>
                  </a:rPr>
                  <a:t>Easily scale your workload in seconds</a:t>
                </a:r>
              </a:p>
              <a:p>
                <a:pPr defTabSz="896214">
                  <a:spcBef>
                    <a:spcPts val="1200"/>
                  </a:spcBef>
                  <a:spcAft>
                    <a:spcPts val="0"/>
                  </a:spcAft>
                  <a:buClr>
                    <a:srgbClr val="0078D7"/>
                  </a:buClr>
                </a:pPr>
                <a:r>
                  <a:rPr lang="en-US" sz="1600" kern="0" dirty="0">
                    <a:solidFill>
                      <a:srgbClr val="505050"/>
                    </a:solidFill>
                    <a:latin typeface="Segoe UI"/>
                  </a:rPr>
                  <a:t>Decoupled storage and compute; pay for only the compute you use</a:t>
                </a:r>
              </a:p>
              <a:p>
                <a:pPr defTabSz="896214">
                  <a:spcBef>
                    <a:spcPts val="1200"/>
                  </a:spcBef>
                  <a:spcAft>
                    <a:spcPts val="0"/>
                  </a:spcAft>
                  <a:buClr>
                    <a:srgbClr val="0078D7"/>
                  </a:buClr>
                </a:pPr>
                <a:r>
                  <a:rPr lang="en-US" sz="1600" kern="0" dirty="0">
                    <a:solidFill>
                      <a:srgbClr val="505050"/>
                    </a:solidFill>
                    <a:latin typeface="Segoe UI"/>
                  </a:rPr>
                  <a:t>Innovative “Pause” feature to stop compute and save even more</a:t>
                </a:r>
              </a:p>
            </p:txBody>
          </p:sp>
          <p:sp>
            <p:nvSpPr>
              <p:cNvPr id="60" name="Rectangle 59"/>
              <p:cNvSpPr/>
              <p:nvPr/>
            </p:nvSpPr>
            <p:spPr bwMode="auto">
              <a:xfrm>
                <a:off x="3076101" y="1258850"/>
                <a:ext cx="2971800" cy="850051"/>
              </a:xfrm>
              <a:prstGeom prst="rect">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45696" rIns="91390" bIns="45696" numCol="1" spcCol="0" rtlCol="0" fromWordArt="0" anchor="ctr" anchorCtr="0" forceAA="0" compatLnSpc="1">
                <a:prstTxWarp prst="textNoShape">
                  <a:avLst/>
                </a:prstTxWarp>
                <a:noAutofit/>
              </a:bodyPr>
              <a:lstStyle/>
              <a:p>
                <a:pPr defTabSz="931834"/>
                <a:r>
                  <a:rPr lang="en-US" sz="2400" kern="0" dirty="0">
                    <a:solidFill>
                      <a:srgbClr val="FFFFFF"/>
                    </a:solidFill>
                    <a:latin typeface="Segoe UI Light"/>
                    <a:ea typeface="Segoe UI" pitchFamily="34" charset="0"/>
                    <a:cs typeface="Segoe UI" pitchFamily="34" charset="0"/>
                  </a:rPr>
                  <a:t>Scales in seconds</a:t>
                </a:r>
              </a:p>
              <a:p>
                <a:pPr defTabSz="931834"/>
                <a:r>
                  <a:rPr lang="en-US" kern="0" dirty="0">
                    <a:solidFill>
                      <a:srgbClr val="FFFFFF"/>
                    </a:solidFill>
                    <a:latin typeface="Segoe UI Light"/>
                    <a:ea typeface="Segoe UI" pitchFamily="34" charset="0"/>
                    <a:cs typeface="Segoe UI" pitchFamily="34" charset="0"/>
                  </a:rPr>
                  <a:t>with more freedom</a:t>
                </a:r>
              </a:p>
            </p:txBody>
          </p:sp>
        </p:grpSp>
        <p:pic>
          <p:nvPicPr>
            <p:cNvPr id="122" name="Picture 1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769" y="4763830"/>
              <a:ext cx="2236424" cy="2236424"/>
            </a:xfrm>
            <a:prstGeom prst="rect">
              <a:avLst/>
            </a:prstGeom>
          </p:spPr>
        </p:pic>
      </p:grpSp>
      <p:grpSp>
        <p:nvGrpSpPr>
          <p:cNvPr id="7" name="Group 6"/>
          <p:cNvGrpSpPr/>
          <p:nvPr/>
        </p:nvGrpSpPr>
        <p:grpSpPr>
          <a:xfrm>
            <a:off x="6148144" y="1259158"/>
            <a:ext cx="2973424" cy="5364703"/>
            <a:chOff x="6148151" y="1258850"/>
            <a:chExt cx="2973845" cy="5365464"/>
          </a:xfrm>
        </p:grpSpPr>
        <p:sp>
          <p:nvSpPr>
            <p:cNvPr id="130" name="Rectangle 129"/>
            <p:cNvSpPr/>
            <p:nvPr/>
          </p:nvSpPr>
          <p:spPr>
            <a:xfrm>
              <a:off x="6150024" y="4933409"/>
              <a:ext cx="2965710" cy="1690905"/>
            </a:xfrm>
            <a:prstGeom prst="rect">
              <a:avLst/>
            </a:prstGeom>
            <a:solidFill>
              <a:schemeClr val="accent1">
                <a:lumMod val="75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7" tIns="45696" rIns="91390" bIns="45696" numCol="1" spcCol="0" rtlCol="0" fromWordArt="0" anchor="ctr" anchorCtr="0" forceAA="0" compatLnSpc="1">
              <a:prstTxWarp prst="textNoShape">
                <a:avLst/>
              </a:prstTxWarp>
              <a:noAutofit/>
            </a:bodyPr>
            <a:lstStyle/>
            <a:p>
              <a:pPr defTabSz="931834"/>
              <a:endParaRPr lang="en-US" sz="2400" kern="0">
                <a:solidFill>
                  <a:srgbClr val="FFFFFF"/>
                </a:solidFill>
                <a:latin typeface="Segoe UI Light"/>
                <a:ea typeface="Segoe UI" pitchFamily="34" charset="0"/>
                <a:cs typeface="Segoe UI" pitchFamily="34" charset="0"/>
              </a:endParaRPr>
            </a:p>
          </p:txBody>
        </p:sp>
        <p:grpSp>
          <p:nvGrpSpPr>
            <p:cNvPr id="321" name="Group 320"/>
            <p:cNvGrpSpPr/>
            <p:nvPr/>
          </p:nvGrpSpPr>
          <p:grpSpPr>
            <a:xfrm>
              <a:off x="6148151" y="1258850"/>
              <a:ext cx="2973845" cy="3668332"/>
              <a:chOff x="6148151" y="1258850"/>
              <a:chExt cx="2973845" cy="3668332"/>
            </a:xfrm>
          </p:grpSpPr>
          <p:sp>
            <p:nvSpPr>
              <p:cNvPr id="15" name="TextBox 14"/>
              <p:cNvSpPr txBox="1"/>
              <p:nvPr/>
            </p:nvSpPr>
            <p:spPr>
              <a:xfrm>
                <a:off x="6150196" y="2108901"/>
                <a:ext cx="2971800" cy="2818281"/>
              </a:xfrm>
              <a:prstGeom prst="rect">
                <a:avLst/>
              </a:prstGeom>
              <a:solidFill>
                <a:schemeClr val="bg1">
                  <a:lumMod val="95000"/>
                </a:schemeClr>
              </a:solidFill>
              <a:ln w="3175">
                <a:noFill/>
              </a:ln>
            </p:spPr>
            <p:txBody>
              <a:bodyPr wrap="square" lIns="182854" tIns="182780" rIns="365561" bIns="45696" rtlCol="0" anchor="t">
                <a:no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896214">
                  <a:spcBef>
                    <a:spcPts val="1200"/>
                  </a:spcBef>
                  <a:spcAft>
                    <a:spcPts val="0"/>
                  </a:spcAft>
                  <a:buClr>
                    <a:srgbClr val="0078D7"/>
                  </a:buClr>
                </a:pPr>
                <a:r>
                  <a:rPr lang="en-US" sz="1600" kern="0" dirty="0">
                    <a:solidFill>
                      <a:srgbClr val="505050"/>
                    </a:solidFill>
                    <a:latin typeface="Segoe UI"/>
                  </a:rPr>
                  <a:t>Multiple layers of data protection</a:t>
                </a:r>
              </a:p>
              <a:p>
                <a:pPr defTabSz="896214">
                  <a:spcBef>
                    <a:spcPts val="1200"/>
                  </a:spcBef>
                  <a:spcAft>
                    <a:spcPts val="0"/>
                  </a:spcAft>
                  <a:buClr>
                    <a:srgbClr val="0078D7"/>
                  </a:buClr>
                </a:pPr>
                <a:r>
                  <a:rPr lang="en-US" sz="1600" kern="0" dirty="0">
                    <a:solidFill>
                      <a:srgbClr val="505050"/>
                    </a:solidFill>
                    <a:latin typeface="Segoe UI"/>
                  </a:rPr>
                  <a:t>Encryption at rest, in motion or in use</a:t>
                </a:r>
              </a:p>
              <a:p>
                <a:pPr defTabSz="896214">
                  <a:spcBef>
                    <a:spcPts val="1200"/>
                  </a:spcBef>
                  <a:spcAft>
                    <a:spcPts val="0"/>
                  </a:spcAft>
                  <a:buClr>
                    <a:srgbClr val="0078D7"/>
                  </a:buClr>
                </a:pPr>
                <a:r>
                  <a:rPr lang="en-US" sz="1600" kern="0" dirty="0">
                    <a:solidFill>
                      <a:srgbClr val="505050"/>
                    </a:solidFill>
                    <a:latin typeface="Segoe UI"/>
                  </a:rPr>
                  <a:t>Tools to monitor data security</a:t>
                </a:r>
              </a:p>
              <a:p>
                <a:pPr defTabSz="896214">
                  <a:spcBef>
                    <a:spcPts val="1200"/>
                  </a:spcBef>
                  <a:spcAft>
                    <a:spcPts val="0"/>
                  </a:spcAft>
                  <a:buClr>
                    <a:srgbClr val="0078D7"/>
                  </a:buClr>
                </a:pPr>
                <a:r>
                  <a:rPr lang="en-US" sz="1600" kern="0" dirty="0">
                    <a:solidFill>
                      <a:srgbClr val="505050"/>
                    </a:solidFill>
                    <a:latin typeface="Segoe UI"/>
                  </a:rPr>
                  <a:t>Protect user access to </a:t>
                </a:r>
                <a:br>
                  <a:rPr lang="en-US" sz="1600" kern="0" dirty="0">
                    <a:solidFill>
                      <a:srgbClr val="505050"/>
                    </a:solidFill>
                    <a:latin typeface="Segoe UI"/>
                  </a:rPr>
                </a:br>
                <a:r>
                  <a:rPr lang="en-US" sz="1600" kern="0" dirty="0">
                    <a:solidFill>
                      <a:srgbClr val="505050"/>
                    </a:solidFill>
                    <a:latin typeface="Segoe UI"/>
                  </a:rPr>
                  <a:t>data with Azure Active Directory</a:t>
                </a:r>
              </a:p>
              <a:p>
                <a:pPr defTabSz="896214">
                  <a:spcBef>
                    <a:spcPts val="1200"/>
                  </a:spcBef>
                  <a:spcAft>
                    <a:spcPts val="0"/>
                  </a:spcAft>
                  <a:buClr>
                    <a:srgbClr val="0078D7"/>
                  </a:buClr>
                </a:pPr>
                <a:endParaRPr lang="en-US" sz="1600" kern="0" dirty="0">
                  <a:solidFill>
                    <a:srgbClr val="505050"/>
                  </a:solidFill>
                  <a:latin typeface="Segoe UI"/>
                </a:endParaRPr>
              </a:p>
            </p:txBody>
          </p:sp>
          <p:sp>
            <p:nvSpPr>
              <p:cNvPr id="63" name="Rectangle 62"/>
              <p:cNvSpPr/>
              <p:nvPr/>
            </p:nvSpPr>
            <p:spPr bwMode="auto">
              <a:xfrm>
                <a:off x="6148151" y="1258850"/>
                <a:ext cx="2971800" cy="850051"/>
              </a:xfrm>
              <a:prstGeom prst="rect">
                <a:avLst/>
              </a:prstGeom>
              <a:solidFill>
                <a:schemeClr val="accent1">
                  <a:lumMod val="75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45696" rIns="91390" bIns="45696" numCol="1" spcCol="0" rtlCol="0" fromWordArt="0" anchor="ctr" anchorCtr="0" forceAA="0" compatLnSpc="1">
                <a:prstTxWarp prst="textNoShape">
                  <a:avLst/>
                </a:prstTxWarp>
                <a:noAutofit/>
              </a:bodyPr>
              <a:lstStyle/>
              <a:p>
                <a:pPr defTabSz="931834"/>
                <a:r>
                  <a:rPr lang="en-US" sz="2400" kern="0" dirty="0">
                    <a:solidFill>
                      <a:srgbClr val="FFFFFF"/>
                    </a:solidFill>
                    <a:latin typeface="Segoe UI Light"/>
                    <a:ea typeface="Segoe UI" pitchFamily="34" charset="0"/>
                    <a:cs typeface="Segoe UI" pitchFamily="34" charset="0"/>
                  </a:rPr>
                  <a:t>Helps secure </a:t>
                </a:r>
              </a:p>
              <a:p>
                <a:pPr defTabSz="931834"/>
                <a:r>
                  <a:rPr lang="en-US" kern="0" dirty="0">
                    <a:solidFill>
                      <a:srgbClr val="FFFFFF"/>
                    </a:solidFill>
                    <a:latin typeface="Segoe UI Light"/>
                    <a:ea typeface="Segoe UI" pitchFamily="34" charset="0"/>
                    <a:cs typeface="Segoe UI" pitchFamily="34" charset="0"/>
                  </a:rPr>
                  <a:t>and protect</a:t>
                </a:r>
              </a:p>
            </p:txBody>
          </p:sp>
        </p:grpSp>
        <p:pic>
          <p:nvPicPr>
            <p:cNvPr id="125" name="Picture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5906" y="5067198"/>
              <a:ext cx="1464935" cy="1464935"/>
            </a:xfrm>
            <a:prstGeom prst="rect">
              <a:avLst/>
            </a:prstGeom>
          </p:spPr>
        </p:pic>
      </p:grpSp>
      <p:grpSp>
        <p:nvGrpSpPr>
          <p:cNvPr id="8" name="Group 7"/>
          <p:cNvGrpSpPr/>
          <p:nvPr/>
        </p:nvGrpSpPr>
        <p:grpSpPr>
          <a:xfrm>
            <a:off x="9219757" y="1259158"/>
            <a:ext cx="2971379" cy="5364703"/>
            <a:chOff x="9220200" y="1258850"/>
            <a:chExt cx="2971800" cy="5365464"/>
          </a:xfrm>
        </p:grpSpPr>
        <p:sp>
          <p:nvSpPr>
            <p:cNvPr id="132" name="Rectangle 131"/>
            <p:cNvSpPr/>
            <p:nvPr/>
          </p:nvSpPr>
          <p:spPr>
            <a:xfrm>
              <a:off x="9220200" y="4933409"/>
              <a:ext cx="2965710" cy="1690905"/>
            </a:xfrm>
            <a:prstGeom prst="rect">
              <a:avLst/>
            </a:prstGeom>
            <a:solidFill>
              <a:schemeClr val="accent1">
                <a:lumMod val="50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7" tIns="45696" rIns="91390" bIns="45696" numCol="1" spcCol="0" rtlCol="0" fromWordArt="0" anchor="ctr" anchorCtr="0" forceAA="0" compatLnSpc="1">
              <a:prstTxWarp prst="textNoShape">
                <a:avLst/>
              </a:prstTxWarp>
              <a:noAutofit/>
            </a:bodyPr>
            <a:lstStyle/>
            <a:p>
              <a:pPr defTabSz="931834"/>
              <a:endParaRPr lang="en-US" sz="2400" kern="0">
                <a:solidFill>
                  <a:srgbClr val="FFFFFF"/>
                </a:solidFill>
                <a:latin typeface="Segoe UI Light"/>
                <a:ea typeface="Segoe UI" pitchFamily="34" charset="0"/>
                <a:cs typeface="Segoe UI" pitchFamily="34" charset="0"/>
              </a:endParaRPr>
            </a:p>
          </p:txBody>
        </p:sp>
        <p:grpSp>
          <p:nvGrpSpPr>
            <p:cNvPr id="322" name="Group 321"/>
            <p:cNvGrpSpPr/>
            <p:nvPr/>
          </p:nvGrpSpPr>
          <p:grpSpPr>
            <a:xfrm>
              <a:off x="9220200" y="1258850"/>
              <a:ext cx="2971800" cy="3662034"/>
              <a:chOff x="9220200" y="1258850"/>
              <a:chExt cx="2971800" cy="3662034"/>
            </a:xfrm>
          </p:grpSpPr>
          <p:sp>
            <p:nvSpPr>
              <p:cNvPr id="41" name="TextBox 40"/>
              <p:cNvSpPr txBox="1"/>
              <p:nvPr/>
            </p:nvSpPr>
            <p:spPr>
              <a:xfrm>
                <a:off x="9220200" y="2108902"/>
                <a:ext cx="2971800" cy="2811982"/>
              </a:xfrm>
              <a:prstGeom prst="rect">
                <a:avLst/>
              </a:prstGeom>
              <a:solidFill>
                <a:schemeClr val="bg1">
                  <a:lumMod val="95000"/>
                </a:schemeClr>
              </a:solidFill>
              <a:ln w="3175">
                <a:noFill/>
              </a:ln>
            </p:spPr>
            <p:txBody>
              <a:bodyPr wrap="square" lIns="182854" tIns="182780" rIns="365561" bIns="45696" rtlCol="0" anchor="t">
                <a:no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896214">
                  <a:spcBef>
                    <a:spcPts val="1200"/>
                  </a:spcBef>
                  <a:spcAft>
                    <a:spcPts val="0"/>
                  </a:spcAft>
                  <a:buClr>
                    <a:srgbClr val="0078D7"/>
                  </a:buClr>
                </a:pPr>
                <a:r>
                  <a:rPr lang="en-US" sz="1600" kern="0" dirty="0">
                    <a:solidFill>
                      <a:srgbClr val="505050"/>
                    </a:solidFill>
                    <a:latin typeface="Segoe UI"/>
                  </a:rPr>
                  <a:t>A single SQL-based view across data sources</a:t>
                </a:r>
              </a:p>
              <a:p>
                <a:pPr defTabSz="896214">
                  <a:spcBef>
                    <a:spcPts val="1200"/>
                  </a:spcBef>
                  <a:spcAft>
                    <a:spcPts val="0"/>
                  </a:spcAft>
                  <a:buClr>
                    <a:srgbClr val="0078D7"/>
                  </a:buClr>
                </a:pPr>
                <a:r>
                  <a:rPr lang="en-US" sz="1600" kern="0" dirty="0">
                    <a:solidFill>
                      <a:srgbClr val="505050"/>
                    </a:solidFill>
                    <a:latin typeface="Segoe UI"/>
                  </a:rPr>
                  <a:t>Seamlessly ingest data from on-premises, cloud, devices, and apps</a:t>
                </a:r>
              </a:p>
              <a:p>
                <a:pPr defTabSz="896214">
                  <a:spcBef>
                    <a:spcPts val="1200"/>
                  </a:spcBef>
                  <a:spcAft>
                    <a:spcPts val="0"/>
                  </a:spcAft>
                  <a:buClr>
                    <a:srgbClr val="0078D7"/>
                  </a:buClr>
                </a:pPr>
                <a:r>
                  <a:rPr lang="en-US" sz="1600" kern="0" dirty="0">
                    <a:solidFill>
                      <a:srgbClr val="505050"/>
                    </a:solidFill>
                    <a:latin typeface="Segoe UI"/>
                  </a:rPr>
                  <a:t>Built on SQL Server technology using tools you know love SSMS and Visual Studio SSDT</a:t>
                </a:r>
              </a:p>
              <a:p>
                <a:pPr defTabSz="896214">
                  <a:spcBef>
                    <a:spcPts val="1200"/>
                  </a:spcBef>
                  <a:spcAft>
                    <a:spcPts val="0"/>
                  </a:spcAft>
                  <a:buClr>
                    <a:srgbClr val="0078D7"/>
                  </a:buClr>
                </a:pPr>
                <a:endParaRPr lang="en-US" sz="1600" kern="0" dirty="0">
                  <a:solidFill>
                    <a:srgbClr val="505050"/>
                  </a:solidFill>
                  <a:latin typeface="Segoe UI"/>
                </a:endParaRPr>
              </a:p>
            </p:txBody>
          </p:sp>
          <p:sp>
            <p:nvSpPr>
              <p:cNvPr id="45" name="Rectangle 44"/>
              <p:cNvSpPr/>
              <p:nvPr/>
            </p:nvSpPr>
            <p:spPr bwMode="auto">
              <a:xfrm>
                <a:off x="9220200" y="1258850"/>
                <a:ext cx="2971800" cy="850051"/>
              </a:xfrm>
              <a:prstGeom prst="rect">
                <a:avLst/>
              </a:prstGeom>
              <a:solidFill>
                <a:schemeClr val="accent1">
                  <a:lumMod val="50000"/>
                </a:schemeClr>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45696" rIns="91390" bIns="45696" numCol="1" spcCol="0" rtlCol="0" fromWordArt="0" anchor="ctr" anchorCtr="0" forceAA="0" compatLnSpc="1">
                <a:prstTxWarp prst="textNoShape">
                  <a:avLst/>
                </a:prstTxWarp>
                <a:noAutofit/>
              </a:bodyPr>
              <a:lstStyle/>
              <a:p>
                <a:pPr defTabSz="931834"/>
                <a:r>
                  <a:rPr lang="en-US" sz="2400" kern="0" dirty="0">
                    <a:solidFill>
                      <a:srgbClr val="FFFFFF"/>
                    </a:solidFill>
                    <a:latin typeface="Segoe UI Light"/>
                    <a:ea typeface="Segoe UI" pitchFamily="34" charset="0"/>
                    <a:cs typeface="Segoe UI" pitchFamily="34" charset="0"/>
                  </a:rPr>
                  <a:t>Gets you up</a:t>
                </a:r>
              </a:p>
              <a:p>
                <a:pPr defTabSz="931834"/>
                <a:r>
                  <a:rPr lang="en-US" kern="0" dirty="0">
                    <a:solidFill>
                      <a:srgbClr val="FFFFFF"/>
                    </a:solidFill>
                    <a:latin typeface="Segoe UI Light"/>
                    <a:ea typeface="Segoe UI" pitchFamily="34" charset="0"/>
                    <a:cs typeface="Segoe UI" pitchFamily="34" charset="0"/>
                  </a:rPr>
                  <a:t>&amp; running quickly</a:t>
                </a:r>
              </a:p>
            </p:txBody>
          </p:sp>
        </p:grpSp>
        <p:grpSp>
          <p:nvGrpSpPr>
            <p:cNvPr id="20" name="Group 19"/>
            <p:cNvGrpSpPr/>
            <p:nvPr/>
          </p:nvGrpSpPr>
          <p:grpSpPr>
            <a:xfrm>
              <a:off x="9564159" y="5024399"/>
              <a:ext cx="2371449" cy="1595864"/>
              <a:chOff x="9564159" y="5024399"/>
              <a:chExt cx="2371449" cy="1595864"/>
            </a:xfrm>
          </p:grpSpPr>
          <p:sp>
            <p:nvSpPr>
              <p:cNvPr id="271" name="Freeform 63"/>
              <p:cNvSpPr>
                <a:spLocks/>
              </p:cNvSpPr>
              <p:nvPr/>
            </p:nvSpPr>
            <p:spPr bwMode="auto">
              <a:xfrm>
                <a:off x="11047838" y="5024399"/>
                <a:ext cx="887770" cy="584714"/>
              </a:xfrm>
              <a:custGeom>
                <a:avLst/>
                <a:gdLst>
                  <a:gd name="T0" fmla="*/ 457 w 544"/>
                  <a:gd name="T1" fmla="*/ 157 h 358"/>
                  <a:gd name="T2" fmla="*/ 457 w 544"/>
                  <a:gd name="T3" fmla="*/ 150 h 358"/>
                  <a:gd name="T4" fmla="*/ 307 w 544"/>
                  <a:gd name="T5" fmla="*/ 0 h 358"/>
                  <a:gd name="T6" fmla="*/ 182 w 544"/>
                  <a:gd name="T7" fmla="*/ 67 h 358"/>
                  <a:gd name="T8" fmla="*/ 141 w 544"/>
                  <a:gd name="T9" fmla="*/ 56 h 358"/>
                  <a:gd name="T10" fmla="*/ 54 w 544"/>
                  <a:gd name="T11" fmla="*/ 141 h 358"/>
                  <a:gd name="T12" fmla="*/ 0 w 544"/>
                  <a:gd name="T13" fmla="*/ 240 h 358"/>
                  <a:gd name="T14" fmla="*/ 105 w 544"/>
                  <a:gd name="T15" fmla="*/ 358 h 358"/>
                  <a:gd name="T16" fmla="*/ 105 w 544"/>
                  <a:gd name="T17" fmla="*/ 358 h 358"/>
                  <a:gd name="T18" fmla="*/ 105 w 544"/>
                  <a:gd name="T19" fmla="*/ 358 h 358"/>
                  <a:gd name="T20" fmla="*/ 118 w 544"/>
                  <a:gd name="T21" fmla="*/ 358 h 358"/>
                  <a:gd name="T22" fmla="*/ 130 w 544"/>
                  <a:gd name="T23" fmla="*/ 358 h 358"/>
                  <a:gd name="T24" fmla="*/ 375 w 544"/>
                  <a:gd name="T25" fmla="*/ 358 h 358"/>
                  <a:gd name="T26" fmla="*/ 386 w 544"/>
                  <a:gd name="T27" fmla="*/ 358 h 358"/>
                  <a:gd name="T28" fmla="*/ 404 w 544"/>
                  <a:gd name="T29" fmla="*/ 358 h 358"/>
                  <a:gd name="T30" fmla="*/ 443 w 544"/>
                  <a:gd name="T31" fmla="*/ 358 h 358"/>
                  <a:gd name="T32" fmla="*/ 443 w 544"/>
                  <a:gd name="T33" fmla="*/ 358 h 358"/>
                  <a:gd name="T34" fmla="*/ 544 w 544"/>
                  <a:gd name="T35" fmla="*/ 257 h 358"/>
                  <a:gd name="T36" fmla="*/ 457 w 544"/>
                  <a:gd name="T37" fmla="*/ 15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4" h="358">
                    <a:moveTo>
                      <a:pt x="457" y="157"/>
                    </a:moveTo>
                    <a:cubicBezTo>
                      <a:pt x="457" y="155"/>
                      <a:pt x="457" y="152"/>
                      <a:pt x="457" y="150"/>
                    </a:cubicBezTo>
                    <a:cubicBezTo>
                      <a:pt x="457" y="67"/>
                      <a:pt x="390" y="0"/>
                      <a:pt x="307" y="0"/>
                    </a:cubicBezTo>
                    <a:cubicBezTo>
                      <a:pt x="255" y="0"/>
                      <a:pt x="209" y="27"/>
                      <a:pt x="182" y="67"/>
                    </a:cubicBezTo>
                    <a:cubicBezTo>
                      <a:pt x="170" y="60"/>
                      <a:pt x="156" y="56"/>
                      <a:pt x="141" y="56"/>
                    </a:cubicBezTo>
                    <a:cubicBezTo>
                      <a:pt x="93" y="56"/>
                      <a:pt x="55" y="94"/>
                      <a:pt x="54" y="141"/>
                    </a:cubicBezTo>
                    <a:cubicBezTo>
                      <a:pt x="22" y="162"/>
                      <a:pt x="0" y="199"/>
                      <a:pt x="0" y="240"/>
                    </a:cubicBezTo>
                    <a:cubicBezTo>
                      <a:pt x="0" y="301"/>
                      <a:pt x="46" y="351"/>
                      <a:pt x="105" y="358"/>
                    </a:cubicBezTo>
                    <a:cubicBezTo>
                      <a:pt x="105" y="358"/>
                      <a:pt x="105" y="358"/>
                      <a:pt x="105" y="358"/>
                    </a:cubicBezTo>
                    <a:cubicBezTo>
                      <a:pt x="105" y="358"/>
                      <a:pt x="105" y="358"/>
                      <a:pt x="105" y="358"/>
                    </a:cubicBezTo>
                    <a:cubicBezTo>
                      <a:pt x="109" y="358"/>
                      <a:pt x="114" y="358"/>
                      <a:pt x="118" y="358"/>
                    </a:cubicBezTo>
                    <a:cubicBezTo>
                      <a:pt x="122" y="358"/>
                      <a:pt x="126" y="358"/>
                      <a:pt x="130" y="358"/>
                    </a:cubicBezTo>
                    <a:cubicBezTo>
                      <a:pt x="185" y="358"/>
                      <a:pt x="314" y="358"/>
                      <a:pt x="375" y="358"/>
                    </a:cubicBezTo>
                    <a:cubicBezTo>
                      <a:pt x="386" y="358"/>
                      <a:pt x="386" y="358"/>
                      <a:pt x="386" y="358"/>
                    </a:cubicBezTo>
                    <a:cubicBezTo>
                      <a:pt x="389" y="358"/>
                      <a:pt x="398" y="358"/>
                      <a:pt x="404" y="358"/>
                    </a:cubicBezTo>
                    <a:cubicBezTo>
                      <a:pt x="443" y="358"/>
                      <a:pt x="443" y="358"/>
                      <a:pt x="443" y="358"/>
                    </a:cubicBezTo>
                    <a:cubicBezTo>
                      <a:pt x="443" y="358"/>
                      <a:pt x="443" y="358"/>
                      <a:pt x="443" y="358"/>
                    </a:cubicBezTo>
                    <a:cubicBezTo>
                      <a:pt x="499" y="357"/>
                      <a:pt x="544" y="312"/>
                      <a:pt x="544" y="257"/>
                    </a:cubicBezTo>
                    <a:cubicBezTo>
                      <a:pt x="544" y="206"/>
                      <a:pt x="506" y="164"/>
                      <a:pt x="457" y="157"/>
                    </a:cubicBezTo>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39"/>
                <a:endParaRPr lang="en-US">
                  <a:solidFill>
                    <a:srgbClr val="505050"/>
                  </a:solidFill>
                  <a:latin typeface="Segoe UI"/>
                </a:endParaRPr>
              </a:p>
            </p:txBody>
          </p:sp>
          <p:sp>
            <p:nvSpPr>
              <p:cNvPr id="43" name="Freeform 42"/>
              <p:cNvSpPr>
                <a:spLocks/>
              </p:cNvSpPr>
              <p:nvPr/>
            </p:nvSpPr>
            <p:spPr bwMode="auto">
              <a:xfrm flipH="1">
                <a:off x="10632792" y="5206097"/>
                <a:ext cx="830852" cy="54706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2">
                  <a:lumMod val="40000"/>
                  <a:lumOff val="60000"/>
                </a:schemeClr>
              </a:solidFill>
              <a:ln>
                <a:noFill/>
              </a:ln>
              <a:extLst/>
            </p:spPr>
            <p:txBody>
              <a:bodyPr vert="horz" wrap="square" lIns="87833" tIns="43916" rIns="87833" bIns="439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27" dirty="0">
                  <a:solidFill>
                    <a:prstClr val="black"/>
                  </a:solidFill>
                  <a:latin typeface="Segoe UI"/>
                </a:endParaRPr>
              </a:p>
            </p:txBody>
          </p:sp>
          <p:grpSp>
            <p:nvGrpSpPr>
              <p:cNvPr id="9" name="Group 8"/>
              <p:cNvGrpSpPr/>
              <p:nvPr/>
            </p:nvGrpSpPr>
            <p:grpSpPr>
              <a:xfrm>
                <a:off x="9564159" y="5404946"/>
                <a:ext cx="2214119" cy="1215317"/>
                <a:chOff x="12479775" y="4874752"/>
                <a:chExt cx="3230562" cy="1773237"/>
              </a:xfrm>
            </p:grpSpPr>
            <p:sp>
              <p:nvSpPr>
                <p:cNvPr id="95" name="Freeform 5"/>
                <p:cNvSpPr>
                  <a:spLocks/>
                </p:cNvSpPr>
                <p:nvPr/>
              </p:nvSpPr>
              <p:spPr bwMode="auto">
                <a:xfrm>
                  <a:off x="15335687" y="6465427"/>
                  <a:ext cx="374650" cy="182562"/>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59B4DB"/>
                </a:solidFill>
                <a:ln>
                  <a:noFill/>
                </a:ln>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latin typeface="Segoe UI"/>
                  </a:endParaRPr>
                </a:p>
              </p:txBody>
            </p:sp>
            <p:sp>
              <p:nvSpPr>
                <p:cNvPr id="96" name="Freeform 6"/>
                <p:cNvSpPr>
                  <a:spLocks/>
                </p:cNvSpPr>
                <p:nvPr/>
              </p:nvSpPr>
              <p:spPr bwMode="auto">
                <a:xfrm>
                  <a:off x="14649887" y="6468602"/>
                  <a:ext cx="795338" cy="101600"/>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59B4DB"/>
                </a:solidFill>
                <a:ln>
                  <a:noFill/>
                </a:ln>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latin typeface="Segoe UI"/>
                  </a:endParaRPr>
                </a:p>
              </p:txBody>
            </p:sp>
            <p:grpSp>
              <p:nvGrpSpPr>
                <p:cNvPr id="6" name="Group 5"/>
                <p:cNvGrpSpPr/>
                <p:nvPr/>
              </p:nvGrpSpPr>
              <p:grpSpPr>
                <a:xfrm>
                  <a:off x="12705200" y="4874752"/>
                  <a:ext cx="2003425" cy="1477962"/>
                  <a:chOff x="12234105" y="3974748"/>
                  <a:chExt cx="2003425" cy="1477962"/>
                </a:xfrm>
                <a:solidFill>
                  <a:schemeClr val="accent1">
                    <a:lumMod val="75000"/>
                  </a:schemeClr>
                </a:solidFill>
              </p:grpSpPr>
              <p:sp>
                <p:nvSpPr>
                  <p:cNvPr id="97" name="Oval 7"/>
                  <p:cNvSpPr>
                    <a:spLocks noChangeArrowheads="1"/>
                  </p:cNvSpPr>
                  <p:nvPr/>
                </p:nvSpPr>
                <p:spPr bwMode="auto">
                  <a:xfrm>
                    <a:off x="12837355" y="5278085"/>
                    <a:ext cx="830263" cy="174625"/>
                  </a:xfrm>
                  <a:prstGeom prst="ellipse">
                    <a:avLst/>
                  </a:prstGeom>
                  <a:solidFill>
                    <a:srgbClr val="2788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latin typeface="Segoe UI"/>
                    </a:endParaRPr>
                  </a:p>
                </p:txBody>
              </p:sp>
              <p:sp>
                <p:nvSpPr>
                  <p:cNvPr id="98" name="Freeform 8"/>
                  <p:cNvSpPr>
                    <a:spLocks/>
                  </p:cNvSpPr>
                  <p:nvPr/>
                </p:nvSpPr>
                <p:spPr bwMode="auto">
                  <a:xfrm>
                    <a:off x="12234105" y="3974748"/>
                    <a:ext cx="2003425" cy="1392237"/>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59B4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dirty="0">
                      <a:solidFill>
                        <a:srgbClr val="505050"/>
                      </a:solidFill>
                      <a:latin typeface="Segoe UI"/>
                    </a:endParaRPr>
                  </a:p>
                </p:txBody>
              </p:sp>
            </p:grpSp>
            <p:sp>
              <p:nvSpPr>
                <p:cNvPr id="99" name="Rectangle 9"/>
                <p:cNvSpPr>
                  <a:spLocks noChangeArrowheads="1"/>
                </p:cNvSpPr>
                <p:nvPr/>
              </p:nvSpPr>
              <p:spPr bwMode="auto">
                <a:xfrm>
                  <a:off x="12768700" y="4938252"/>
                  <a:ext cx="1876425" cy="1063625"/>
                </a:xfrm>
                <a:prstGeom prst="rect">
                  <a:avLst/>
                </a:prstGeom>
                <a:solidFill>
                  <a:srgbClr val="0039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latin typeface="Segoe UI"/>
                  </a:endParaRPr>
                </a:p>
              </p:txBody>
            </p:sp>
            <p:sp>
              <p:nvSpPr>
                <p:cNvPr id="100" name="Rectangle 10"/>
                <p:cNvSpPr>
                  <a:spLocks noChangeArrowheads="1"/>
                </p:cNvSpPr>
                <p:nvPr/>
              </p:nvSpPr>
              <p:spPr bwMode="auto">
                <a:xfrm>
                  <a:off x="12479775" y="6551152"/>
                  <a:ext cx="2482850" cy="93662"/>
                </a:xfrm>
                <a:prstGeom prst="rect">
                  <a:avLst/>
                </a:prstGeom>
                <a:solidFill>
                  <a:schemeClr val="accent1">
                    <a:lumMod val="75000"/>
                  </a:schemeClr>
                </a:solidFill>
                <a:ln>
                  <a:noFill/>
                </a:ln>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latin typeface="Segoe UI"/>
                  </a:endParaRPr>
                </a:p>
              </p:txBody>
            </p:sp>
            <p:sp>
              <p:nvSpPr>
                <p:cNvPr id="101" name="Freeform 11"/>
                <p:cNvSpPr>
                  <a:spLocks/>
                </p:cNvSpPr>
                <p:nvPr/>
              </p:nvSpPr>
              <p:spPr bwMode="auto">
                <a:xfrm>
                  <a:off x="12479775" y="6440027"/>
                  <a:ext cx="2482850" cy="111125"/>
                </a:xfrm>
                <a:custGeom>
                  <a:avLst/>
                  <a:gdLst>
                    <a:gd name="T0" fmla="*/ 1564 w 1564"/>
                    <a:gd name="T1" fmla="*/ 70 h 70"/>
                    <a:gd name="T2" fmla="*/ 0 w 1564"/>
                    <a:gd name="T3" fmla="*/ 70 h 70"/>
                    <a:gd name="T4" fmla="*/ 99 w 1564"/>
                    <a:gd name="T5" fmla="*/ 0 h 70"/>
                    <a:gd name="T6" fmla="*/ 1468 w 1564"/>
                    <a:gd name="T7" fmla="*/ 0 h 70"/>
                    <a:gd name="T8" fmla="*/ 1564 w 1564"/>
                    <a:gd name="T9" fmla="*/ 70 h 70"/>
                  </a:gdLst>
                  <a:ahLst/>
                  <a:cxnLst>
                    <a:cxn ang="0">
                      <a:pos x="T0" y="T1"/>
                    </a:cxn>
                    <a:cxn ang="0">
                      <a:pos x="T2" y="T3"/>
                    </a:cxn>
                    <a:cxn ang="0">
                      <a:pos x="T4" y="T5"/>
                    </a:cxn>
                    <a:cxn ang="0">
                      <a:pos x="T6" y="T7"/>
                    </a:cxn>
                    <a:cxn ang="0">
                      <a:pos x="T8" y="T9"/>
                    </a:cxn>
                  </a:cxnLst>
                  <a:rect l="0" t="0" r="r" b="b"/>
                  <a:pathLst>
                    <a:path w="1564" h="70">
                      <a:moveTo>
                        <a:pt x="1564" y="70"/>
                      </a:moveTo>
                      <a:lnTo>
                        <a:pt x="0" y="70"/>
                      </a:lnTo>
                      <a:lnTo>
                        <a:pt x="99" y="0"/>
                      </a:lnTo>
                      <a:lnTo>
                        <a:pt x="1468" y="0"/>
                      </a:lnTo>
                      <a:lnTo>
                        <a:pt x="1564" y="70"/>
                      </a:lnTo>
                      <a:close/>
                    </a:path>
                  </a:pathLst>
                </a:custGeom>
                <a:solidFill>
                  <a:srgbClr val="59B4DB"/>
                </a:solidFill>
                <a:ln>
                  <a:noFill/>
                </a:ln>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latin typeface="Segoe UI"/>
                  </a:endParaRPr>
                </a:p>
              </p:txBody>
            </p:sp>
          </p:grpSp>
        </p:grpSp>
        <p:sp>
          <p:nvSpPr>
            <p:cNvPr id="133" name="Freeform 25"/>
            <p:cNvSpPr>
              <a:spLocks noChangeAspect="1"/>
            </p:cNvSpPr>
            <p:nvPr/>
          </p:nvSpPr>
          <p:spPr bwMode="black">
            <a:xfrm>
              <a:off x="10186042" y="5567649"/>
              <a:ext cx="454440" cy="484186"/>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864" y="6619289"/>
            <a:ext cx="12190271" cy="238225"/>
            <a:chOff x="-1" y="6619741"/>
            <a:chExt cx="12192000" cy="238259"/>
          </a:xfrm>
        </p:grpSpPr>
        <p:sp>
          <p:nvSpPr>
            <p:cNvPr id="48" name="Rectangle 47"/>
            <p:cNvSpPr/>
            <p:nvPr/>
          </p:nvSpPr>
          <p:spPr>
            <a:xfrm>
              <a:off x="-1" y="6619741"/>
              <a:ext cx="7192240" cy="23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dirty="0">
                <a:solidFill>
                  <a:srgbClr val="FFFFFF"/>
                </a:solidFill>
                <a:latin typeface="Segoe UI"/>
              </a:endParaRPr>
            </a:p>
          </p:txBody>
        </p:sp>
        <p:sp>
          <p:nvSpPr>
            <p:cNvPr id="49" name="Rectangle 48"/>
            <p:cNvSpPr/>
            <p:nvPr/>
          </p:nvSpPr>
          <p:spPr>
            <a:xfrm>
              <a:off x="7192238" y="6619741"/>
              <a:ext cx="4999761" cy="23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dirty="0">
                <a:solidFill>
                  <a:srgbClr val="FFFFFF"/>
                </a:solidFill>
                <a:latin typeface="Segoe UI"/>
              </a:endParaRPr>
            </a:p>
          </p:txBody>
        </p:sp>
      </p:grpSp>
    </p:spTree>
    <p:extLst>
      <p:ext uri="{BB962C8B-B14F-4D97-AF65-F5344CB8AC3E}">
        <p14:creationId xmlns:p14="http://schemas.microsoft.com/office/powerpoint/2010/main" val="6365207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75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1750"/>
                            </p:stCondLst>
                            <p:childTnLst>
                              <p:par>
                                <p:cTn id="25" presetID="1" presetClass="entr" presetSubtype="0"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par>
                          <p:cTn id="27" fill="hold">
                            <p:stCondLst>
                              <p:cond delay="1750"/>
                            </p:stCondLst>
                            <p:childTnLst>
                              <p:par>
                                <p:cTn id="28" presetID="1" presetClass="entr" presetSubtype="0"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D83B01"/>
                </a:solidFill>
              </a:rPr>
              <a:t>Decoupling Data from Compute</a:t>
            </a:r>
          </a:p>
        </p:txBody>
      </p:sp>
      <p:sp>
        <p:nvSpPr>
          <p:cNvPr id="4" name="Round Single Corner Rectangle 3"/>
          <p:cNvSpPr/>
          <p:nvPr/>
        </p:nvSpPr>
        <p:spPr>
          <a:xfrm>
            <a:off x="1701592" y="2862331"/>
            <a:ext cx="1571124" cy="1709804"/>
          </a:xfrm>
          <a:prstGeom prst="round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Azure Data Lake Store</a:t>
            </a:r>
          </a:p>
        </p:txBody>
      </p:sp>
      <p:sp>
        <p:nvSpPr>
          <p:cNvPr id="5" name="Round Single Corner Rectangle 4"/>
          <p:cNvSpPr/>
          <p:nvPr/>
        </p:nvSpPr>
        <p:spPr>
          <a:xfrm>
            <a:off x="1701590" y="5319278"/>
            <a:ext cx="1571124" cy="710114"/>
          </a:xfrm>
          <a:prstGeom prst="round1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ADLA/HDI</a:t>
            </a:r>
          </a:p>
        </p:txBody>
      </p:sp>
      <p:sp>
        <p:nvSpPr>
          <p:cNvPr id="6" name="Round Single Corner Rectangle 5"/>
          <p:cNvSpPr/>
          <p:nvPr/>
        </p:nvSpPr>
        <p:spPr>
          <a:xfrm>
            <a:off x="6023355" y="3376317"/>
            <a:ext cx="1571124" cy="710114"/>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kern="0">
                <a:gradFill>
                  <a:gsLst>
                    <a:gs pos="100000">
                      <a:srgbClr val="FFFFFF"/>
                    </a:gs>
                    <a:gs pos="0">
                      <a:srgbClr val="FFFFFF"/>
                    </a:gs>
                  </a:gsLst>
                  <a:lin ang="5400000" scaled="0"/>
                </a:gradFill>
                <a:latin typeface="Segoe UI"/>
              </a:rPr>
              <a:t>SQL DB</a:t>
            </a:r>
          </a:p>
        </p:txBody>
      </p:sp>
      <p:sp>
        <p:nvSpPr>
          <p:cNvPr id="7" name="Round Single Corner Rectangle 6"/>
          <p:cNvSpPr/>
          <p:nvPr/>
        </p:nvSpPr>
        <p:spPr>
          <a:xfrm>
            <a:off x="8252765" y="3376317"/>
            <a:ext cx="1571124" cy="710114"/>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Power BI</a:t>
            </a:r>
          </a:p>
        </p:txBody>
      </p:sp>
      <p:cxnSp>
        <p:nvCxnSpPr>
          <p:cNvPr id="12" name="Straight Arrow Connector 11"/>
          <p:cNvCxnSpPr>
            <a:endCxn id="7" idx="1"/>
          </p:cNvCxnSpPr>
          <p:nvPr/>
        </p:nvCxnSpPr>
        <p:spPr>
          <a:xfrm>
            <a:off x="7594479" y="3731373"/>
            <a:ext cx="658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20429" y="3526021"/>
            <a:ext cx="745618" cy="374793"/>
          </a:xfrm>
          <a:prstGeom prst="rect">
            <a:avLst/>
          </a:prstGeom>
          <a:noFill/>
        </p:spPr>
        <p:txBody>
          <a:bodyPr wrap="square" rtlCol="0">
            <a:spAutoFit/>
          </a:bodyPr>
          <a:lstStyle/>
          <a:p>
            <a:pPr defTabSz="914225">
              <a:defRPr/>
            </a:pPr>
            <a:r>
              <a:rPr lang="en-US" kern="0">
                <a:gradFill>
                  <a:gsLst>
                    <a:gs pos="2917">
                      <a:srgbClr val="161616"/>
                    </a:gs>
                    <a:gs pos="30000">
                      <a:srgbClr val="161616"/>
                    </a:gs>
                  </a:gsLst>
                  <a:lin ang="5400000" scaled="0"/>
                </a:gradFill>
                <a:latin typeface="Segoe UI"/>
              </a:rPr>
              <a:t>Data</a:t>
            </a:r>
          </a:p>
        </p:txBody>
      </p:sp>
      <p:cxnSp>
        <p:nvCxnSpPr>
          <p:cNvPr id="30" name="Straight Arrow Connector 29"/>
          <p:cNvCxnSpPr/>
          <p:nvPr/>
        </p:nvCxnSpPr>
        <p:spPr>
          <a:xfrm>
            <a:off x="1038818" y="3731374"/>
            <a:ext cx="586745" cy="9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3"/>
          <p:cNvCxnSpPr>
            <a:stCxn id="4" idx="2"/>
            <a:endCxn id="5" idx="0"/>
          </p:cNvCxnSpPr>
          <p:nvPr/>
        </p:nvCxnSpPr>
        <p:spPr>
          <a:xfrm rot="5400000">
            <a:off x="2113583" y="4945705"/>
            <a:ext cx="747143"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15"/>
          <p:cNvCxnSpPr/>
          <p:nvPr/>
        </p:nvCxnSpPr>
        <p:spPr>
          <a:xfrm flipV="1">
            <a:off x="3348746" y="3741289"/>
            <a:ext cx="2674609" cy="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15"/>
          <p:cNvCxnSpPr/>
          <p:nvPr/>
        </p:nvCxnSpPr>
        <p:spPr>
          <a:xfrm rot="16200000" flipV="1">
            <a:off x="2443501" y="4944932"/>
            <a:ext cx="747142" cy="15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138551" y="3212135"/>
            <a:ext cx="1094999" cy="63444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a:gradFill>
                  <a:gsLst>
                    <a:gs pos="2917">
                      <a:srgbClr val="161616"/>
                    </a:gs>
                    <a:gs pos="30000">
                      <a:srgbClr val="161616"/>
                    </a:gs>
                  </a:gsLst>
                  <a:lin ang="5400000" scaled="0"/>
                </a:gradFill>
                <a:latin typeface="Segoe UI"/>
              </a:rPr>
              <a:t>ADF</a:t>
            </a:r>
          </a:p>
        </p:txBody>
      </p:sp>
      <p:sp>
        <p:nvSpPr>
          <p:cNvPr id="15" name="Round Single Corner Rectangle 4"/>
          <p:cNvSpPr/>
          <p:nvPr/>
        </p:nvSpPr>
        <p:spPr>
          <a:xfrm>
            <a:off x="1701590" y="1543833"/>
            <a:ext cx="1571124" cy="710114"/>
          </a:xfrm>
          <a:prstGeom prst="round1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ADLA/HDI</a:t>
            </a:r>
          </a:p>
        </p:txBody>
      </p:sp>
      <p:cxnSp>
        <p:nvCxnSpPr>
          <p:cNvPr id="16" name="Elbow Connector 13"/>
          <p:cNvCxnSpPr/>
          <p:nvPr/>
        </p:nvCxnSpPr>
        <p:spPr>
          <a:xfrm rot="5400000">
            <a:off x="2026911" y="2545363"/>
            <a:ext cx="583655" cy="8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5"/>
          <p:cNvCxnSpPr/>
          <p:nvPr/>
        </p:nvCxnSpPr>
        <p:spPr>
          <a:xfrm rot="16200000" flipV="1">
            <a:off x="2344111" y="2558129"/>
            <a:ext cx="608384" cy="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5291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Cortana Intelligence</a:t>
            </a:r>
            <a:endParaRPr lang="en-GB" dirty="0"/>
          </a:p>
        </p:txBody>
      </p:sp>
      <p:grpSp>
        <p:nvGrpSpPr>
          <p:cNvPr id="3" name="Group 2"/>
          <p:cNvGrpSpPr/>
          <p:nvPr/>
        </p:nvGrpSpPr>
        <p:grpSpPr>
          <a:xfrm>
            <a:off x="9588220" y="1666445"/>
            <a:ext cx="2240721" cy="4614639"/>
            <a:chOff x="9588714" y="1666194"/>
            <a:chExt cx="2241039" cy="4615293"/>
          </a:xfrm>
        </p:grpSpPr>
        <p:sp>
          <p:nvSpPr>
            <p:cNvPr id="4" name="Rectangle 3"/>
            <p:cNvSpPr/>
            <p:nvPr/>
          </p:nvSpPr>
          <p:spPr>
            <a:xfrm>
              <a:off x="10329146" y="5953575"/>
              <a:ext cx="1500607" cy="327912"/>
            </a:xfrm>
            <a:prstGeom prst="rect">
              <a:avLst/>
            </a:prstGeom>
          </p:spPr>
          <p:txBody>
            <a:bodyPr wrap="none" lIns="0" tIns="0" rIns="0" bIns="0" anchor="ctr">
              <a:noAutofit/>
            </a:bodyPr>
            <a:lstStyle/>
            <a:p>
              <a:pPr defTabSz="914246">
                <a:lnSpc>
                  <a:spcPct val="90000"/>
                </a:lnSpc>
              </a:pPr>
              <a:r>
                <a:rPr lang="en-US" sz="2400" dirty="0">
                  <a:solidFill>
                    <a:srgbClr val="505050"/>
                  </a:solidFill>
                  <a:latin typeface="Segoe UI Light"/>
                </a:rPr>
                <a:t>Action</a:t>
              </a:r>
            </a:p>
          </p:txBody>
        </p:sp>
        <p:sp>
          <p:nvSpPr>
            <p:cNvPr id="5" name="Freeform 4"/>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accent1"/>
              </a:solidFill>
              <a:prstDash val="solid"/>
              <a:headEnd type="none" w="med" len="med"/>
              <a:tailEnd type="none" w="med" len="med"/>
            </a:ln>
            <a:effectLst/>
          </p:spPr>
          <p:txBody>
            <a:bodyPr rtlCol="0" anchor="ctr"/>
            <a:lstStyle/>
            <a:p>
              <a:pPr algn="ctr" defTabSz="914246">
                <a:defRPr/>
              </a:pPr>
              <a:endParaRPr lang="en-US" kern="0" dirty="0">
                <a:solidFill>
                  <a:srgbClr val="FFFFFF"/>
                </a:solidFill>
                <a:latin typeface="Segoe UI"/>
              </a:endParaRPr>
            </a:p>
          </p:txBody>
        </p:sp>
        <p:sp>
          <p:nvSpPr>
            <p:cNvPr id="6" name="TextBox 5"/>
            <p:cNvSpPr txBox="1"/>
            <p:nvPr/>
          </p:nvSpPr>
          <p:spPr>
            <a:xfrm>
              <a:off x="10381650" y="1978779"/>
              <a:ext cx="1090057" cy="461648"/>
            </a:xfrm>
            <a:prstGeom prst="rect">
              <a:avLst/>
            </a:prstGeom>
            <a:noFill/>
          </p:spPr>
          <p:txBody>
            <a:bodyPr wrap="square" lIns="182829" tIns="146262" rIns="182829" bIns="146262" rtlCol="0">
              <a:spAutoFit/>
            </a:bodyPr>
            <a:lstStyle/>
            <a:p>
              <a:pPr defTabSz="932406">
                <a:lnSpc>
                  <a:spcPct val="90000"/>
                </a:lnSpc>
                <a:spcBef>
                  <a:spcPct val="0"/>
                </a:spcBef>
                <a:spcAft>
                  <a:spcPts val="600"/>
                </a:spcAft>
              </a:pPr>
              <a:r>
                <a:rPr lang="en-US" sz="1200" spc="-30" dirty="0">
                  <a:solidFill>
                    <a:srgbClr val="505050"/>
                  </a:solidFill>
                  <a:latin typeface="Segoe UI Semilight" panose="020B0402040204020203" pitchFamily="34" charset="0"/>
                  <a:cs typeface="Segoe UI Semilight" panose="020B0402040204020203" pitchFamily="34" charset="0"/>
                </a:rPr>
                <a:t>People</a:t>
              </a:r>
            </a:p>
          </p:txBody>
        </p:sp>
        <p:sp>
          <p:nvSpPr>
            <p:cNvPr id="7" name="TextBox 6"/>
            <p:cNvSpPr txBox="1"/>
            <p:nvPr/>
          </p:nvSpPr>
          <p:spPr>
            <a:xfrm>
              <a:off x="10650439" y="5204331"/>
              <a:ext cx="868271" cy="332449"/>
            </a:xfrm>
            <a:prstGeom prst="rect">
              <a:avLst/>
            </a:prstGeom>
            <a:noFill/>
          </p:spPr>
          <p:txBody>
            <a:bodyPr wrap="square" lIns="0" tIns="0" rIns="0" bIns="0" rtlCol="0">
              <a:spAutoFit/>
            </a:bodyPr>
            <a:lstStyle/>
            <a:p>
              <a:pPr defTabSz="932406">
                <a:lnSpc>
                  <a:spcPct val="90000"/>
                </a:lnSpc>
                <a:spcBef>
                  <a:spcPct val="0"/>
                </a:spcBef>
                <a:spcAft>
                  <a:spcPts val="600"/>
                </a:spcAft>
              </a:pPr>
              <a:r>
                <a:rPr lang="en-US" sz="1200" spc="-30" dirty="0">
                  <a:solidFill>
                    <a:srgbClr val="505050"/>
                  </a:solidFill>
                  <a:latin typeface="Segoe UI Semilight" panose="020B0402040204020203" pitchFamily="34" charset="0"/>
                  <a:cs typeface="Segoe UI Semilight" panose="020B0402040204020203" pitchFamily="34" charset="0"/>
                </a:rPr>
                <a:t>Automated </a:t>
              </a:r>
              <a:br>
                <a:rPr lang="en-US" sz="1200" spc="-30" dirty="0">
                  <a:solidFill>
                    <a:srgbClr val="505050"/>
                  </a:solidFill>
                  <a:latin typeface="Segoe UI Semilight" panose="020B0402040204020203" pitchFamily="34" charset="0"/>
                  <a:cs typeface="Segoe UI Semilight" panose="020B0402040204020203" pitchFamily="34" charset="0"/>
                </a:rPr>
              </a:br>
              <a:r>
                <a:rPr lang="en-US" sz="1200" spc="-30" dirty="0">
                  <a:solidFill>
                    <a:srgbClr val="505050"/>
                  </a:solidFill>
                  <a:latin typeface="Segoe UI Semilight" panose="020B0402040204020203" pitchFamily="34" charset="0"/>
                  <a:cs typeface="Segoe UI Semilight" panose="020B0402040204020203" pitchFamily="34" charset="0"/>
                </a:rPr>
                <a:t>Systems</a:t>
              </a:r>
            </a:p>
          </p:txBody>
        </p:sp>
        <p:grpSp>
          <p:nvGrpSpPr>
            <p:cNvPr id="8" name="Group 7"/>
            <p:cNvGrpSpPr/>
            <p:nvPr/>
          </p:nvGrpSpPr>
          <p:grpSpPr>
            <a:xfrm>
              <a:off x="9984119" y="2016920"/>
              <a:ext cx="377227" cy="385340"/>
              <a:chOff x="6112510" y="6954657"/>
              <a:chExt cx="1181100" cy="1206500"/>
            </a:xfrm>
            <a:solidFill>
              <a:srgbClr val="0078D7"/>
            </a:solidFill>
          </p:grpSpPr>
          <p:sp>
            <p:nvSpPr>
              <p:cNvPr id="26"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27"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28"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29"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grpSp>
        <p:grpSp>
          <p:nvGrpSpPr>
            <p:cNvPr id="9" name="Group 8"/>
            <p:cNvGrpSpPr/>
            <p:nvPr/>
          </p:nvGrpSpPr>
          <p:grpSpPr>
            <a:xfrm>
              <a:off x="10034296" y="5129436"/>
              <a:ext cx="385751" cy="482188"/>
              <a:chOff x="2954338" y="6831013"/>
              <a:chExt cx="1041400" cy="1301750"/>
            </a:xfrm>
            <a:solidFill>
              <a:srgbClr val="0078D7"/>
            </a:solidFill>
          </p:grpSpPr>
          <p:sp>
            <p:nvSpPr>
              <p:cNvPr id="24"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25"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grpSp>
        <p:grpSp>
          <p:nvGrpSpPr>
            <p:cNvPr id="10" name="Group 9"/>
            <p:cNvGrpSpPr/>
            <p:nvPr/>
          </p:nvGrpSpPr>
          <p:grpSpPr>
            <a:xfrm>
              <a:off x="9872701" y="3060921"/>
              <a:ext cx="1878892" cy="1542780"/>
              <a:chOff x="9910801" y="2434267"/>
              <a:chExt cx="1878892" cy="1542780"/>
            </a:xfrm>
          </p:grpSpPr>
          <p:sp>
            <p:nvSpPr>
              <p:cNvPr id="11" name="TextBox 10"/>
              <p:cNvSpPr txBox="1"/>
              <p:nvPr/>
            </p:nvSpPr>
            <p:spPr>
              <a:xfrm>
                <a:off x="9910801" y="3234750"/>
                <a:ext cx="1090059" cy="461648"/>
              </a:xfrm>
              <a:prstGeom prst="rect">
                <a:avLst/>
              </a:prstGeom>
              <a:noFill/>
            </p:spPr>
            <p:txBody>
              <a:bodyPr wrap="square" lIns="182829" tIns="146262" rIns="182829" bIns="146262" rtlCol="0">
                <a:spAutoFit/>
              </a:bodyPr>
              <a:lstStyle/>
              <a:p>
                <a:pPr defTabSz="932406">
                  <a:lnSpc>
                    <a:spcPct val="90000"/>
                  </a:lnSpc>
                  <a:spcBef>
                    <a:spcPct val="0"/>
                  </a:spcBef>
                  <a:spcAft>
                    <a:spcPts val="600"/>
                  </a:spcAft>
                  <a:defRPr/>
                </a:pPr>
                <a:r>
                  <a:rPr lang="en-US" sz="1200" kern="0" spc="-30" dirty="0">
                    <a:solidFill>
                      <a:srgbClr val="505050"/>
                    </a:solidFill>
                    <a:latin typeface="Segoe UI Semilight" panose="020B0402040204020203" pitchFamily="34" charset="0"/>
                    <a:cs typeface="Segoe UI Semilight" panose="020B0402040204020203" pitchFamily="34" charset="0"/>
                  </a:rPr>
                  <a:t>Apps</a:t>
                </a:r>
              </a:p>
            </p:txBody>
          </p:sp>
          <p:grpSp>
            <p:nvGrpSpPr>
              <p:cNvPr id="12" name="Group 11"/>
              <p:cNvGrpSpPr/>
              <p:nvPr/>
            </p:nvGrpSpPr>
            <p:grpSpPr>
              <a:xfrm>
                <a:off x="10012430" y="2917883"/>
                <a:ext cx="462396" cy="357669"/>
                <a:chOff x="5007615" y="2323753"/>
                <a:chExt cx="649029" cy="502032"/>
              </a:xfrm>
              <a:solidFill>
                <a:srgbClr val="0078D7"/>
              </a:solidFill>
            </p:grpSpPr>
            <p:sp>
              <p:nvSpPr>
                <p:cNvPr id="22" name="Freeform 2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noAutofit/>
                </a:bodyPr>
                <a:lstStyle/>
                <a:p>
                  <a:pPr defTabSz="914246">
                    <a:defRPr/>
                  </a:pPr>
                  <a:endParaRPr lang="en-US" kern="0" dirty="0">
                    <a:solidFill>
                      <a:srgbClr val="FFFFFF"/>
                    </a:solidFill>
                    <a:latin typeface="Segoe UI"/>
                  </a:endParaRPr>
                </a:p>
              </p:txBody>
            </p:sp>
            <p:sp>
              <p:nvSpPr>
                <p:cNvPr id="23" name="Freeform 2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246">
                    <a:defRPr/>
                  </a:pPr>
                  <a:endParaRPr lang="en-US" kern="0" dirty="0">
                    <a:solidFill>
                      <a:srgbClr val="FFFFFF"/>
                    </a:solidFill>
                    <a:latin typeface="Segoe UI"/>
                  </a:endParaRPr>
                </a:p>
              </p:txBody>
            </p:sp>
          </p:grpSp>
          <p:grpSp>
            <p:nvGrpSpPr>
              <p:cNvPr id="13" name="Group 12"/>
              <p:cNvGrpSpPr/>
              <p:nvPr/>
            </p:nvGrpSpPr>
            <p:grpSpPr>
              <a:xfrm>
                <a:off x="10486805" y="2434267"/>
                <a:ext cx="1302888" cy="1542780"/>
                <a:chOff x="10486805" y="2923046"/>
                <a:chExt cx="1302888" cy="1542780"/>
              </a:xfrm>
            </p:grpSpPr>
            <p:sp>
              <p:nvSpPr>
                <p:cNvPr id="14" name="Rectangle 1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p:cNvSpPr txBox="1"/>
                <p:nvPr/>
              </p:nvSpPr>
              <p:spPr>
                <a:xfrm>
                  <a:off x="11212738" y="3022354"/>
                  <a:ext cx="473389" cy="161762"/>
                </a:xfrm>
                <a:prstGeom prst="rect">
                  <a:avLst/>
                </a:prstGeom>
                <a:noFill/>
              </p:spPr>
              <p:txBody>
                <a:bodyPr wrap="square" lIns="0" tIns="0" rIns="0" bIns="0" rtlCol="0">
                  <a:spAutoFit/>
                </a:bodyPr>
                <a:lstStyle/>
                <a:p>
                  <a:pPr defTabSz="932406">
                    <a:spcBef>
                      <a:spcPct val="0"/>
                    </a:spcBef>
                    <a:spcAft>
                      <a:spcPts val="600"/>
                    </a:spcAft>
                    <a:defRPr/>
                  </a:pPr>
                  <a:r>
                    <a:rPr lang="en-US" sz="1051" kern="0" dirty="0">
                      <a:solidFill>
                        <a:srgbClr val="505050"/>
                      </a:solidFill>
                      <a:latin typeface="Segoe UI"/>
                      <a:cs typeface="Segoe UI Semilight" panose="020B0402040204020203" pitchFamily="34" charset="0"/>
                    </a:rPr>
                    <a:t>Web</a:t>
                  </a:r>
                </a:p>
              </p:txBody>
            </p:sp>
            <p:sp>
              <p:nvSpPr>
                <p:cNvPr id="16" name="TextBox 15"/>
                <p:cNvSpPr txBox="1"/>
                <p:nvPr/>
              </p:nvSpPr>
              <p:spPr>
                <a:xfrm>
                  <a:off x="11212738" y="3571986"/>
                  <a:ext cx="473389" cy="161762"/>
                </a:xfrm>
                <a:prstGeom prst="rect">
                  <a:avLst/>
                </a:prstGeom>
                <a:noFill/>
              </p:spPr>
              <p:txBody>
                <a:bodyPr wrap="square" lIns="0" tIns="0" rIns="0" bIns="0" rtlCol="0">
                  <a:spAutoFit/>
                </a:bodyPr>
                <a:lstStyle/>
                <a:p>
                  <a:pPr defTabSz="932406">
                    <a:spcBef>
                      <a:spcPct val="0"/>
                    </a:spcBef>
                    <a:spcAft>
                      <a:spcPts val="600"/>
                    </a:spcAft>
                    <a:defRPr/>
                  </a:pPr>
                  <a:r>
                    <a:rPr lang="en-US" sz="1051" kern="0" dirty="0">
                      <a:solidFill>
                        <a:srgbClr val="505050"/>
                      </a:solidFill>
                      <a:latin typeface="Segoe UI"/>
                      <a:cs typeface="Segoe UI Semilight" panose="020B0402040204020203" pitchFamily="34" charset="0"/>
                    </a:rPr>
                    <a:t>Mobile</a:t>
                  </a:r>
                </a:p>
              </p:txBody>
            </p:sp>
            <p:sp>
              <p:nvSpPr>
                <p:cNvPr id="17" name="TextBox 16"/>
                <p:cNvSpPr txBox="1"/>
                <p:nvPr/>
              </p:nvSpPr>
              <p:spPr>
                <a:xfrm>
                  <a:off x="11212738" y="4160203"/>
                  <a:ext cx="473389" cy="161762"/>
                </a:xfrm>
                <a:prstGeom prst="rect">
                  <a:avLst/>
                </a:prstGeom>
                <a:noFill/>
              </p:spPr>
              <p:txBody>
                <a:bodyPr wrap="square" lIns="0" tIns="0" rIns="0" bIns="0" rtlCol="0">
                  <a:spAutoFit/>
                </a:bodyPr>
                <a:lstStyle/>
                <a:p>
                  <a:pPr defTabSz="932406">
                    <a:spcBef>
                      <a:spcPct val="0"/>
                    </a:spcBef>
                    <a:spcAft>
                      <a:spcPts val="600"/>
                    </a:spcAft>
                    <a:defRPr/>
                  </a:pPr>
                  <a:r>
                    <a:rPr lang="en-US" sz="1051" kern="0" dirty="0">
                      <a:solidFill>
                        <a:srgbClr val="505050"/>
                      </a:solidFill>
                      <a:latin typeface="Segoe UI"/>
                      <a:cs typeface="Segoe UI Semilight" panose="020B0402040204020203" pitchFamily="34" charset="0"/>
                    </a:rPr>
                    <a:t>Bots</a:t>
                  </a:r>
                </a:p>
              </p:txBody>
            </p:sp>
            <p:sp>
              <p:nvSpPr>
                <p:cNvPr id="18" name="Freeform 1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defTabSz="914246">
                    <a:defRPr/>
                  </a:pPr>
                  <a:endParaRPr lang="en-US" kern="0" dirty="0">
                    <a:solidFill>
                      <a:srgbClr val="FFFFFF"/>
                    </a:solidFill>
                    <a:latin typeface="Segoe UI"/>
                  </a:endParaRPr>
                </a:p>
              </p:txBody>
            </p:sp>
            <p:sp>
              <p:nvSpPr>
                <p:cNvPr id="19" name="Freeform 1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defTabSz="914246">
                    <a:defRPr/>
                  </a:pPr>
                  <a:endParaRPr lang="en-US" kern="0" dirty="0">
                    <a:solidFill>
                      <a:srgbClr val="FFFFFF"/>
                    </a:solidFill>
                    <a:latin typeface="Segoe UI"/>
                  </a:endParaRPr>
                </a:p>
              </p:txBody>
            </p:sp>
            <p:sp>
              <p:nvSpPr>
                <p:cNvPr id="20" name="Freeform 1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accent1"/>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1" name="Straight Connector 2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0" name="Group 29"/>
          <p:cNvGrpSpPr/>
          <p:nvPr/>
        </p:nvGrpSpPr>
        <p:grpSpPr>
          <a:xfrm>
            <a:off x="7329282" y="1657301"/>
            <a:ext cx="2567367" cy="4552174"/>
            <a:chOff x="7329456" y="1657048"/>
            <a:chExt cx="2567731" cy="4552820"/>
          </a:xfrm>
        </p:grpSpPr>
        <p:sp>
          <p:nvSpPr>
            <p:cNvPr id="31" name="Rectangle 30"/>
            <p:cNvSpPr/>
            <p:nvPr/>
          </p:nvSpPr>
          <p:spPr bwMode="auto">
            <a:xfrm>
              <a:off x="7759316" y="1657048"/>
              <a:ext cx="1737360" cy="2734231"/>
            </a:xfrm>
            <a:prstGeom prst="rect">
              <a:avLst/>
            </a:prstGeom>
            <a:solidFill>
              <a:schemeClr val="accent1"/>
            </a:solidFill>
            <a:ln w="3175">
              <a:noFill/>
            </a:ln>
            <a:effectLst/>
          </p:spPr>
          <p:txBody>
            <a:bodyPr spcFirstLastPara="0" vert="horz" wrap="square" lIns="18278" tIns="91427" rIns="18278" bIns="91388" numCol="1" spcCol="1270" anchor="t" anchorCtr="0">
              <a:noAutofit/>
            </a:bodyPr>
            <a:lstStyle/>
            <a:p>
              <a:pPr algn="ctr" defTabSz="724891">
                <a:spcBef>
                  <a:spcPct val="0"/>
                </a:spcBef>
                <a:spcAft>
                  <a:spcPct val="35000"/>
                </a:spcAft>
                <a:defRPr/>
              </a:pPr>
              <a:r>
                <a:rPr lang="en-US" sz="1600" kern="0" dirty="0">
                  <a:solidFill>
                    <a:srgbClr val="FFFFFF"/>
                  </a:solidFill>
                  <a:latin typeface="Segoe UI"/>
                  <a:cs typeface="Segoe UI Semibold" panose="020B0702040204020203" pitchFamily="34" charset="0"/>
                </a:rPr>
                <a:t>Intelligence</a:t>
              </a:r>
            </a:p>
          </p:txBody>
        </p:sp>
        <p:sp>
          <p:nvSpPr>
            <p:cNvPr id="32" name="Rectangle 31"/>
            <p:cNvSpPr/>
            <p:nvPr/>
          </p:nvSpPr>
          <p:spPr bwMode="auto">
            <a:xfrm>
              <a:off x="7759316" y="4491484"/>
              <a:ext cx="1737360" cy="1352961"/>
            </a:xfrm>
            <a:prstGeom prst="rect">
              <a:avLst/>
            </a:prstGeom>
            <a:solidFill>
              <a:schemeClr val="accent1"/>
            </a:solidFill>
            <a:ln w="3175">
              <a:noFill/>
            </a:ln>
            <a:effectLst/>
          </p:spPr>
          <p:txBody>
            <a:bodyPr spcFirstLastPara="0" vert="horz" wrap="square" lIns="18278" tIns="91427" rIns="18278" bIns="91388" numCol="1" spcCol="1270" anchor="t" anchorCtr="0">
              <a:noAutofit/>
            </a:bodyPr>
            <a:lstStyle/>
            <a:p>
              <a:pPr algn="ctr" defTabSz="724891">
                <a:spcBef>
                  <a:spcPct val="0"/>
                </a:spcBef>
                <a:spcAft>
                  <a:spcPct val="35000"/>
                </a:spcAft>
                <a:defRPr/>
              </a:pPr>
              <a:r>
                <a:rPr lang="en-US" sz="1600" kern="0" dirty="0">
                  <a:solidFill>
                    <a:srgbClr val="FFFFFF"/>
                  </a:solidFill>
                  <a:latin typeface="Segoe UI"/>
                  <a:cs typeface="Segoe UI Semibold" panose="020B0702040204020203" pitchFamily="34" charset="0"/>
                </a:rPr>
                <a:t>Dashboards &amp; Visualizations</a:t>
              </a:r>
            </a:p>
          </p:txBody>
        </p:sp>
        <p:sp>
          <p:nvSpPr>
            <p:cNvPr id="33" name="Rectangle 32"/>
            <p:cNvSpPr/>
            <p:nvPr/>
          </p:nvSpPr>
          <p:spPr>
            <a:xfrm>
              <a:off x="8282077" y="3724639"/>
              <a:ext cx="1268869" cy="295734"/>
            </a:xfrm>
            <a:prstGeom prst="rect">
              <a:avLst/>
            </a:prstGeom>
          </p:spPr>
          <p:txBody>
            <a:bodyPr wrap="square">
              <a:spAutoFit/>
            </a:bodyPr>
            <a:lstStyle/>
            <a:p>
              <a:pPr defTabSz="914246"/>
              <a:r>
                <a:rPr lang="en-US" sz="1333" dirty="0">
                  <a:solidFill>
                    <a:srgbClr val="FFFFFF"/>
                  </a:solidFill>
                  <a:latin typeface="Segoe UI"/>
                  <a:cs typeface="Segoe UI Semilight" panose="020B0402040204020203" pitchFamily="34" charset="0"/>
                </a:rPr>
                <a:t>Cortana</a:t>
              </a:r>
            </a:p>
          </p:txBody>
        </p:sp>
        <p:grpSp>
          <p:nvGrpSpPr>
            <p:cNvPr id="34" name="Group 33"/>
            <p:cNvGrpSpPr/>
            <p:nvPr/>
          </p:nvGrpSpPr>
          <p:grpSpPr>
            <a:xfrm>
              <a:off x="7886100" y="3695712"/>
              <a:ext cx="315759" cy="315759"/>
              <a:chOff x="3236100" y="589298"/>
              <a:chExt cx="5641200" cy="5641200"/>
            </a:xfrm>
          </p:grpSpPr>
          <p:sp>
            <p:nvSpPr>
              <p:cNvPr id="53" name="Freeform 52"/>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spcBef>
                    <a:spcPct val="0"/>
                  </a:spcBef>
                  <a:spcAft>
                    <a:spcPct val="0"/>
                  </a:spcAft>
                  <a:defRPr/>
                </a:pPr>
                <a:endParaRPr lang="en-US" sz="3600" kern="0" dirty="0">
                  <a:solidFill>
                    <a:srgbClr val="FFFFFF"/>
                  </a:solidFill>
                  <a:latin typeface="Segoe UI"/>
                  <a:ea typeface="Segoe UI" pitchFamily="34" charset="0"/>
                  <a:cs typeface="Segoe UI" pitchFamily="34" charset="0"/>
                </a:endParaRPr>
              </a:p>
            </p:txBody>
          </p:sp>
          <p:sp>
            <p:nvSpPr>
              <p:cNvPr id="54" name="Freeform 53"/>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spcBef>
                    <a:spcPct val="0"/>
                  </a:spcBef>
                  <a:spcAft>
                    <a:spcPct val="0"/>
                  </a:spcAft>
                  <a:defRPr/>
                </a:pPr>
                <a:endParaRPr lang="en-US" sz="3600" kern="0" dirty="0">
                  <a:solidFill>
                    <a:srgbClr val="FFFFFF"/>
                  </a:solidFill>
                  <a:latin typeface="Segoe UI"/>
                  <a:ea typeface="Segoe UI" pitchFamily="34" charset="0"/>
                  <a:cs typeface="Segoe UI" pitchFamily="34" charset="0"/>
                </a:endParaRPr>
              </a:p>
            </p:txBody>
          </p:sp>
        </p:grpSp>
        <p:cxnSp>
          <p:nvCxnSpPr>
            <p:cNvPr id="35" name="Straight Connector 34"/>
            <p:cNvCxnSpPr/>
            <p:nvPr/>
          </p:nvCxnSpPr>
          <p:spPr>
            <a:xfrm>
              <a:off x="7329456" y="6118143"/>
              <a:ext cx="2377440" cy="0"/>
            </a:xfrm>
            <a:prstGeom prst="line">
              <a:avLst/>
            </a:prstGeom>
            <a:solidFill>
              <a:srgbClr val="FFFFFF">
                <a:lumMod val="85000"/>
              </a:srgbClr>
            </a:solidFill>
            <a:ln w="28575" cap="flat" cmpd="sng" algn="ctr">
              <a:solidFill>
                <a:schemeClr val="accent1"/>
              </a:solidFill>
              <a:prstDash val="solid"/>
              <a:headEnd type="none"/>
              <a:tailEnd type="none"/>
            </a:ln>
            <a:effectLst/>
          </p:spPr>
        </p:cxnSp>
        <p:grpSp>
          <p:nvGrpSpPr>
            <p:cNvPr id="36" name="Group 35"/>
            <p:cNvGrpSpPr/>
            <p:nvPr/>
          </p:nvGrpSpPr>
          <p:grpSpPr>
            <a:xfrm rot="13500000">
              <a:off x="9516843" y="6029726"/>
              <a:ext cx="181498" cy="178786"/>
              <a:chOff x="398826" y="5872915"/>
              <a:chExt cx="292608" cy="288235"/>
            </a:xfrm>
            <a:solidFill>
              <a:srgbClr val="FFFFFF">
                <a:lumMod val="85000"/>
              </a:srgbClr>
            </a:solidFill>
          </p:grpSpPr>
          <p:cxnSp>
            <p:nvCxnSpPr>
              <p:cNvPr id="51" name="Straight Connector 50"/>
              <p:cNvCxnSpPr/>
              <p:nvPr/>
            </p:nvCxnSpPr>
            <p:spPr>
              <a:xfrm>
                <a:off x="412598" y="5872915"/>
                <a:ext cx="0" cy="288235"/>
              </a:xfrm>
              <a:prstGeom prst="line">
                <a:avLst/>
              </a:prstGeom>
              <a:grpFill/>
              <a:ln w="28575" cap="flat" cmpd="sng" algn="ctr">
                <a:solidFill>
                  <a:schemeClr val="accent1"/>
                </a:solidFill>
                <a:prstDash val="solid"/>
                <a:headEnd type="none"/>
                <a:tailEnd type="none"/>
              </a:ln>
              <a:effectLst/>
            </p:spPr>
          </p:cxnSp>
          <p:cxnSp>
            <p:nvCxnSpPr>
              <p:cNvPr id="52" name="Straight Connector 51"/>
              <p:cNvCxnSpPr/>
              <p:nvPr/>
            </p:nvCxnSpPr>
            <p:spPr>
              <a:xfrm>
                <a:off x="398826" y="6145359"/>
                <a:ext cx="292608" cy="0"/>
              </a:xfrm>
              <a:prstGeom prst="line">
                <a:avLst/>
              </a:prstGeom>
              <a:grpFill/>
              <a:ln w="28575" cap="flat" cmpd="sng" algn="ctr">
                <a:solidFill>
                  <a:schemeClr val="accent1"/>
                </a:solidFill>
                <a:prstDash val="solid"/>
                <a:headEnd type="none"/>
                <a:tailEnd type="none"/>
              </a:ln>
              <a:effectLst/>
            </p:spPr>
          </p:cxnSp>
        </p:grpSp>
        <p:cxnSp>
          <p:nvCxnSpPr>
            <p:cNvPr id="37" name="Straight Connector 36"/>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8" name="Rectangle 37"/>
            <p:cNvSpPr/>
            <p:nvPr/>
          </p:nvSpPr>
          <p:spPr>
            <a:xfrm>
              <a:off x="8282077" y="3020916"/>
              <a:ext cx="1268869" cy="500937"/>
            </a:xfrm>
            <a:prstGeom prst="rect">
              <a:avLst/>
            </a:prstGeom>
          </p:spPr>
          <p:txBody>
            <a:bodyPr wrap="square" anchor="ctr">
              <a:spAutoFit/>
            </a:bodyPr>
            <a:lstStyle/>
            <a:p>
              <a:pPr defTabSz="914246"/>
              <a:r>
                <a:rPr lang="en-US" sz="1333" dirty="0">
                  <a:solidFill>
                    <a:srgbClr val="FFFFFF"/>
                  </a:solidFill>
                  <a:latin typeface="Segoe UI"/>
                  <a:cs typeface="Segoe UI Semilight" panose="020B0402040204020203" pitchFamily="34" charset="0"/>
                </a:rPr>
                <a:t>Bot </a:t>
              </a:r>
              <a:br>
                <a:rPr lang="en-US" sz="1333" dirty="0">
                  <a:solidFill>
                    <a:srgbClr val="FFFFFF"/>
                  </a:solidFill>
                  <a:latin typeface="Segoe UI"/>
                  <a:cs typeface="Segoe UI Semilight" panose="020B0402040204020203" pitchFamily="34" charset="0"/>
                </a:rPr>
              </a:br>
              <a:r>
                <a:rPr lang="en-US" sz="1333" dirty="0">
                  <a:solidFill>
                    <a:srgbClr val="FFFFFF"/>
                  </a:solidFill>
                  <a:latin typeface="Segoe UI"/>
                  <a:cs typeface="Segoe UI Semilight" panose="020B0402040204020203" pitchFamily="34" charset="0"/>
                </a:rPr>
                <a:t>Framework</a:t>
              </a:r>
            </a:p>
          </p:txBody>
        </p:sp>
        <p:sp>
          <p:nvSpPr>
            <p:cNvPr id="39" name="Rectangle 38"/>
            <p:cNvSpPr/>
            <p:nvPr/>
          </p:nvSpPr>
          <p:spPr>
            <a:xfrm>
              <a:off x="8282077" y="2443589"/>
              <a:ext cx="1268869" cy="500937"/>
            </a:xfrm>
            <a:prstGeom prst="rect">
              <a:avLst/>
            </a:prstGeom>
          </p:spPr>
          <p:txBody>
            <a:bodyPr wrap="square">
              <a:spAutoFit/>
            </a:bodyPr>
            <a:lstStyle/>
            <a:p>
              <a:pPr defTabSz="914246"/>
              <a:r>
                <a:rPr lang="en-US" sz="1333" dirty="0">
                  <a:solidFill>
                    <a:srgbClr val="FFFFFF"/>
                  </a:solidFill>
                  <a:latin typeface="Segoe UI"/>
                  <a:cs typeface="Segoe UI Semilight" panose="020B0402040204020203" pitchFamily="34" charset="0"/>
                </a:rPr>
                <a:t>Cognitive Services</a:t>
              </a:r>
            </a:p>
          </p:txBody>
        </p:sp>
        <p:grpSp>
          <p:nvGrpSpPr>
            <p:cNvPr id="40" name="Group 39"/>
            <p:cNvGrpSpPr/>
            <p:nvPr/>
          </p:nvGrpSpPr>
          <p:grpSpPr>
            <a:xfrm>
              <a:off x="7830264" y="2521994"/>
              <a:ext cx="427431" cy="274077"/>
              <a:chOff x="7822816" y="2717080"/>
              <a:chExt cx="427431" cy="274077"/>
            </a:xfrm>
          </p:grpSpPr>
          <p:sp>
            <p:nvSpPr>
              <p:cNvPr id="49" name="Freeform 48"/>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27" tIns="45713" rIns="91427" bIns="45713" numCol="1" anchor="t" anchorCtr="0" compatLnSpc="1">
                <a:prstTxWarp prst="textNoShape">
                  <a:avLst/>
                </a:prstTxWarp>
                <a:noAutofit/>
              </a:bodyPr>
              <a:lstStyle/>
              <a:p>
                <a:pPr defTabSz="914246">
                  <a:defRPr/>
                </a:pPr>
                <a:endParaRPr lang="en-US" kern="0" dirty="0">
                  <a:solidFill>
                    <a:srgbClr val="FFFFFF"/>
                  </a:solidFill>
                  <a:latin typeface="Segoe UI"/>
                </a:endParaRPr>
              </a:p>
            </p:txBody>
          </p:sp>
          <p:sp>
            <p:nvSpPr>
              <p:cNvPr id="50"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grpSp>
        <p:sp>
          <p:nvSpPr>
            <p:cNvPr id="41" name="Rectangle 40"/>
            <p:cNvSpPr/>
            <p:nvPr/>
          </p:nvSpPr>
          <p:spPr>
            <a:xfrm>
              <a:off x="8241821" y="5297167"/>
              <a:ext cx="1271016" cy="259836"/>
            </a:xfrm>
            <a:prstGeom prst="rect">
              <a:avLst/>
            </a:prstGeom>
          </p:spPr>
          <p:txBody>
            <a:bodyPr wrap="square">
              <a:spAutoFit/>
            </a:bodyPr>
            <a:lstStyle/>
            <a:p>
              <a:pPr defTabSz="914246"/>
              <a:r>
                <a:rPr lang="en-US" sz="1100" dirty="0">
                  <a:solidFill>
                    <a:srgbClr val="FFFFFF"/>
                  </a:solidFill>
                  <a:latin typeface="Segoe UI"/>
                  <a:cs typeface="Segoe UI Semilight" panose="020B0402040204020203" pitchFamily="34" charset="0"/>
                </a:rPr>
                <a:t>Power BI</a:t>
              </a:r>
            </a:p>
          </p:txBody>
        </p:sp>
        <p:grpSp>
          <p:nvGrpSpPr>
            <p:cNvPr id="42" name="Group 41"/>
            <p:cNvGrpSpPr/>
            <p:nvPr/>
          </p:nvGrpSpPr>
          <p:grpSpPr>
            <a:xfrm>
              <a:off x="7884058" y="5324140"/>
              <a:ext cx="324905" cy="207663"/>
              <a:chOff x="7884058" y="5368509"/>
              <a:chExt cx="324905" cy="207663"/>
            </a:xfrm>
          </p:grpSpPr>
          <p:sp>
            <p:nvSpPr>
              <p:cNvPr id="4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pPr defTabSz="914246">
                  <a:defRPr/>
                </a:pPr>
                <a:endParaRPr lang="en-US" sz="1766" kern="0" dirty="0">
                  <a:solidFill>
                    <a:srgbClr val="FFFFFF"/>
                  </a:solidFill>
                  <a:latin typeface="Segoe UI"/>
                </a:endParaRPr>
              </a:p>
            </p:txBody>
          </p:sp>
          <p:sp>
            <p:nvSpPr>
              <p:cNvPr id="4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pPr defTabSz="914246">
                  <a:defRPr/>
                </a:pPr>
                <a:endParaRPr lang="en-US" sz="1766" kern="0" dirty="0">
                  <a:solidFill>
                    <a:srgbClr val="FFFFFF"/>
                  </a:solidFill>
                  <a:latin typeface="Segoe UI"/>
                </a:endParaRPr>
              </a:p>
            </p:txBody>
          </p:sp>
          <p:sp>
            <p:nvSpPr>
              <p:cNvPr id="4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pPr defTabSz="914246">
                  <a:defRPr/>
                </a:pPr>
                <a:endParaRPr lang="en-US" sz="1766" kern="0" dirty="0">
                  <a:solidFill>
                    <a:srgbClr val="FFFFFF"/>
                  </a:solidFill>
                  <a:latin typeface="Segoe UI"/>
                </a:endParaRPr>
              </a:p>
            </p:txBody>
          </p:sp>
          <p:sp>
            <p:nvSpPr>
              <p:cNvPr id="4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pPr defTabSz="914246">
                  <a:defRPr/>
                </a:pPr>
                <a:endParaRPr lang="en-US" sz="1766" kern="0" dirty="0">
                  <a:solidFill>
                    <a:srgbClr val="FFFFFF"/>
                  </a:solidFill>
                  <a:latin typeface="Segoe UI"/>
                </a:endParaRPr>
              </a:p>
            </p:txBody>
          </p:sp>
          <p:sp>
            <p:nvSpPr>
              <p:cNvPr id="4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30" tIns="44815" rIns="89630" bIns="44815" numCol="1" anchor="t" anchorCtr="0" compatLnSpc="1">
                <a:prstTxWarp prst="textNoShape">
                  <a:avLst/>
                </a:prstTxWarp>
              </a:bodyPr>
              <a:lstStyle/>
              <a:p>
                <a:pPr defTabSz="914246">
                  <a:defRPr/>
                </a:pPr>
                <a:endParaRPr lang="en-US" sz="1766" kern="0" dirty="0">
                  <a:solidFill>
                    <a:srgbClr val="FFFFFF"/>
                  </a:solidFill>
                  <a:latin typeface="Segoe UI"/>
                </a:endParaRPr>
              </a:p>
            </p:txBody>
          </p:sp>
        </p:grpSp>
        <p:sp>
          <p:nvSpPr>
            <p:cNvPr id="43" name="Freeform 42"/>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16" fontAlgn="base">
                <a:spcBef>
                  <a:spcPct val="0"/>
                </a:spcBef>
                <a:spcAft>
                  <a:spcPct val="0"/>
                </a:spcAft>
                <a:defRPr/>
              </a:pPr>
              <a:endParaRPr lang="en-US" sz="2400" kern="0" dirty="0">
                <a:solidFill>
                  <a:srgbClr val="FFFFFF"/>
                </a:solidFill>
                <a:latin typeface="Segoe UI"/>
                <a:ea typeface="Segoe UI" pitchFamily="34" charset="0"/>
                <a:cs typeface="Segoe UI" pitchFamily="34" charset="0"/>
              </a:endParaRPr>
            </a:p>
          </p:txBody>
        </p:sp>
      </p:grpSp>
      <p:grpSp>
        <p:nvGrpSpPr>
          <p:cNvPr id="55" name="Group 54"/>
          <p:cNvGrpSpPr/>
          <p:nvPr/>
        </p:nvGrpSpPr>
        <p:grpSpPr>
          <a:xfrm>
            <a:off x="2019947" y="1657300"/>
            <a:ext cx="2377103" cy="4550586"/>
            <a:chOff x="2019368" y="1657048"/>
            <a:chExt cx="2377440" cy="4551232"/>
          </a:xfrm>
        </p:grpSpPr>
        <p:sp>
          <p:nvSpPr>
            <p:cNvPr id="56" name="Rectangle 55"/>
            <p:cNvSpPr/>
            <p:nvPr/>
          </p:nvSpPr>
          <p:spPr bwMode="auto">
            <a:xfrm>
              <a:off x="2186019" y="1657048"/>
              <a:ext cx="1737360" cy="4187396"/>
            </a:xfrm>
            <a:prstGeom prst="rect">
              <a:avLst/>
            </a:prstGeom>
            <a:solidFill>
              <a:schemeClr val="accent1"/>
            </a:solidFill>
            <a:ln w="3175">
              <a:noFill/>
            </a:ln>
            <a:effectLst/>
          </p:spPr>
          <p:txBody>
            <a:bodyPr spcFirstLastPara="0" vert="horz" wrap="square" lIns="18278" tIns="91427" rIns="18278" bIns="91388" numCol="1" spcCol="1270" anchor="t" anchorCtr="0">
              <a:noAutofit/>
            </a:bodyPr>
            <a:lstStyle/>
            <a:p>
              <a:pPr algn="ctr" defTabSz="724891">
                <a:spcBef>
                  <a:spcPct val="0"/>
                </a:spcBef>
                <a:spcAft>
                  <a:spcPct val="35000"/>
                </a:spcAft>
                <a:defRPr/>
              </a:pPr>
              <a:r>
                <a:rPr lang="en-US" sz="1600" kern="0" dirty="0">
                  <a:solidFill>
                    <a:srgbClr val="FFFFFF"/>
                  </a:solidFill>
                  <a:latin typeface="Segoe UI"/>
                  <a:cs typeface="Segoe UI Semibold" panose="020B0702040204020203" pitchFamily="34" charset="0"/>
                </a:rPr>
                <a:t>Information</a:t>
              </a:r>
              <a:r>
                <a:rPr lang="en-US" sz="1400" kern="0" dirty="0">
                  <a:solidFill>
                    <a:srgbClr val="FFFFFF"/>
                  </a:solidFill>
                  <a:latin typeface="Segoe UI"/>
                  <a:cs typeface="Segoe UI Semibold" panose="020B0702040204020203" pitchFamily="34" charset="0"/>
                </a:rPr>
                <a:t> </a:t>
              </a:r>
              <a:r>
                <a:rPr lang="en-US" sz="1600" kern="0" dirty="0">
                  <a:solidFill>
                    <a:srgbClr val="FFFFFF"/>
                  </a:solidFill>
                  <a:latin typeface="Segoe UI"/>
                  <a:cs typeface="Segoe UI Semibold" panose="020B0702040204020203" pitchFamily="34" charset="0"/>
                </a:rPr>
                <a:t>Management</a:t>
              </a:r>
              <a:endParaRPr lang="en-US" sz="1400" kern="0" dirty="0">
                <a:solidFill>
                  <a:srgbClr val="FFFFFF"/>
                </a:solidFill>
                <a:latin typeface="Segoe UI"/>
                <a:cs typeface="Segoe UI Semibold" panose="020B0702040204020203" pitchFamily="34" charset="0"/>
              </a:endParaRPr>
            </a:p>
          </p:txBody>
        </p:sp>
        <p:sp>
          <p:nvSpPr>
            <p:cNvPr id="57" name="Rectangle 56"/>
            <p:cNvSpPr/>
            <p:nvPr/>
          </p:nvSpPr>
          <p:spPr>
            <a:xfrm>
              <a:off x="2652707" y="3724639"/>
              <a:ext cx="1271016" cy="295734"/>
            </a:xfrm>
            <a:prstGeom prst="rect">
              <a:avLst/>
            </a:prstGeom>
          </p:spPr>
          <p:txBody>
            <a:bodyPr wrap="square">
              <a:spAutoFit/>
            </a:bodyPr>
            <a:lstStyle/>
            <a:p>
              <a:pPr defTabSz="914246">
                <a:defRPr/>
              </a:pPr>
              <a:r>
                <a:rPr lang="en-US" sz="1333" kern="0" dirty="0">
                  <a:solidFill>
                    <a:srgbClr val="FFFFFF"/>
                  </a:solidFill>
                  <a:latin typeface="Segoe UI"/>
                  <a:cs typeface="Segoe UI Semilight" panose="020B0402040204020203" pitchFamily="34" charset="0"/>
                </a:rPr>
                <a:t>Event Hubs</a:t>
              </a:r>
              <a:endParaRPr lang="en-US" sz="1333" kern="0" dirty="0">
                <a:solidFill>
                  <a:srgbClr val="FFFFFF"/>
                </a:solidFill>
                <a:latin typeface="Segoe UI"/>
              </a:endParaRPr>
            </a:p>
          </p:txBody>
        </p:sp>
        <p:cxnSp>
          <p:nvCxnSpPr>
            <p:cNvPr id="58" name="Straight Connector 57"/>
            <p:cNvCxnSpPr/>
            <p:nvPr/>
          </p:nvCxnSpPr>
          <p:spPr>
            <a:xfrm>
              <a:off x="2019368" y="6118143"/>
              <a:ext cx="2377440" cy="0"/>
            </a:xfrm>
            <a:prstGeom prst="line">
              <a:avLst/>
            </a:prstGeom>
            <a:solidFill>
              <a:srgbClr val="FFFFFF">
                <a:lumMod val="85000"/>
              </a:srgbClr>
            </a:solidFill>
            <a:ln w="28575" cap="flat" cmpd="sng" algn="ctr">
              <a:solidFill>
                <a:schemeClr val="accent1"/>
              </a:solidFill>
              <a:prstDash val="solid"/>
              <a:headEnd type="none"/>
              <a:tailEnd type="none"/>
            </a:ln>
            <a:effectLst/>
          </p:spPr>
        </p:cxnSp>
        <p:grpSp>
          <p:nvGrpSpPr>
            <p:cNvPr id="59" name="Group 58"/>
            <p:cNvGrpSpPr/>
            <p:nvPr/>
          </p:nvGrpSpPr>
          <p:grpSpPr>
            <a:xfrm rot="13500000">
              <a:off x="4205167" y="6028138"/>
              <a:ext cx="181498" cy="178786"/>
              <a:chOff x="402446" y="5872915"/>
              <a:chExt cx="292608" cy="288235"/>
            </a:xfrm>
            <a:solidFill>
              <a:srgbClr val="FFFFFF">
                <a:lumMod val="85000"/>
              </a:srgbClr>
            </a:solidFill>
          </p:grpSpPr>
          <p:cxnSp>
            <p:nvCxnSpPr>
              <p:cNvPr id="68" name="Straight Connector 67"/>
              <p:cNvCxnSpPr/>
              <p:nvPr/>
            </p:nvCxnSpPr>
            <p:spPr>
              <a:xfrm>
                <a:off x="412598" y="5872915"/>
                <a:ext cx="0" cy="288235"/>
              </a:xfrm>
              <a:prstGeom prst="line">
                <a:avLst/>
              </a:prstGeom>
              <a:grpFill/>
              <a:ln w="28575" cap="flat" cmpd="sng" algn="ctr">
                <a:solidFill>
                  <a:schemeClr val="accent1"/>
                </a:solidFill>
                <a:prstDash val="solid"/>
                <a:headEnd type="none"/>
                <a:tailEnd type="none"/>
              </a:ln>
              <a:effectLst/>
            </p:spPr>
          </p:cxnSp>
          <p:cxnSp>
            <p:nvCxnSpPr>
              <p:cNvPr id="69" name="Straight Connector 68"/>
              <p:cNvCxnSpPr/>
              <p:nvPr/>
            </p:nvCxnSpPr>
            <p:spPr>
              <a:xfrm>
                <a:off x="402446" y="6148978"/>
                <a:ext cx="292608" cy="0"/>
              </a:xfrm>
              <a:prstGeom prst="line">
                <a:avLst/>
              </a:prstGeom>
              <a:grpFill/>
              <a:ln w="28575" cap="flat" cmpd="sng" algn="ctr">
                <a:solidFill>
                  <a:schemeClr val="accent1"/>
                </a:solidFill>
                <a:prstDash val="solid"/>
                <a:headEnd type="none"/>
                <a:tailEnd type="none"/>
              </a:ln>
              <a:effectLst/>
            </p:spPr>
          </p:cxnSp>
        </p:grpSp>
        <p:sp>
          <p:nvSpPr>
            <p:cNvPr id="60" name="Rectangle 59"/>
            <p:cNvSpPr/>
            <p:nvPr/>
          </p:nvSpPr>
          <p:spPr>
            <a:xfrm>
              <a:off x="2652707" y="3161800"/>
              <a:ext cx="1271016" cy="295734"/>
            </a:xfrm>
            <a:prstGeom prst="rect">
              <a:avLst/>
            </a:prstGeom>
          </p:spPr>
          <p:txBody>
            <a:bodyPr wrap="square">
              <a:spAutoFit/>
            </a:bodyPr>
            <a:lstStyle/>
            <a:p>
              <a:pPr defTabSz="914246"/>
              <a:r>
                <a:rPr lang="en-US" sz="1333" dirty="0">
                  <a:solidFill>
                    <a:srgbClr val="FFFFFF"/>
                  </a:solidFill>
                  <a:latin typeface="Segoe UI"/>
                  <a:cs typeface="Segoe UI Semilight" panose="020B0402040204020203" pitchFamily="34" charset="0"/>
                </a:rPr>
                <a:t>Data Catalog</a:t>
              </a:r>
            </a:p>
          </p:txBody>
        </p:sp>
        <p:grpSp>
          <p:nvGrpSpPr>
            <p:cNvPr id="61" name="Group 60"/>
            <p:cNvGrpSpPr/>
            <p:nvPr/>
          </p:nvGrpSpPr>
          <p:grpSpPr>
            <a:xfrm>
              <a:off x="2337798" y="3119355"/>
              <a:ext cx="274997" cy="292527"/>
              <a:chOff x="3232150" y="382588"/>
              <a:chExt cx="5727700" cy="6092825"/>
            </a:xfrm>
            <a:solidFill>
              <a:srgbClr val="FFFFFF"/>
            </a:solidFill>
          </p:grpSpPr>
          <p:sp>
            <p:nvSpPr>
              <p:cNvPr id="6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6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6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grpSp>
        <p:sp>
          <p:nvSpPr>
            <p:cNvPr id="62" name="Rectangle 61"/>
            <p:cNvSpPr/>
            <p:nvPr/>
          </p:nvSpPr>
          <p:spPr>
            <a:xfrm>
              <a:off x="2652707" y="2528227"/>
              <a:ext cx="1271016" cy="295734"/>
            </a:xfrm>
            <a:prstGeom prst="rect">
              <a:avLst/>
            </a:prstGeom>
          </p:spPr>
          <p:txBody>
            <a:bodyPr wrap="square">
              <a:spAutoFit/>
            </a:bodyPr>
            <a:lstStyle/>
            <a:p>
              <a:pPr defTabSz="914246">
                <a:defRPr/>
              </a:pPr>
              <a:r>
                <a:rPr lang="en-US" sz="1333" kern="0" dirty="0">
                  <a:solidFill>
                    <a:srgbClr val="FFFFFF"/>
                  </a:solidFill>
                  <a:latin typeface="Segoe UI"/>
                  <a:cs typeface="Segoe UI Semilight" panose="020B0402040204020203" pitchFamily="34" charset="0"/>
                </a:rPr>
                <a:t>Data Factory </a:t>
              </a:r>
              <a:endParaRPr lang="en-US" sz="1333" kern="0" dirty="0">
                <a:solidFill>
                  <a:srgbClr val="FFFFFF"/>
                </a:solidFill>
                <a:latin typeface="Segoe UI"/>
              </a:endParaRPr>
            </a:p>
          </p:txBody>
        </p:sp>
        <p:sp>
          <p:nvSpPr>
            <p:cNvPr id="63" name="Freeform 62"/>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16" fontAlgn="base">
                <a:spcBef>
                  <a:spcPct val="0"/>
                </a:spcBef>
                <a:spcAft>
                  <a:spcPct val="0"/>
                </a:spcAft>
                <a:defRPr/>
              </a:pPr>
              <a:endParaRPr lang="en-US" sz="2400" kern="0" dirty="0">
                <a:solidFill>
                  <a:srgbClr val="FFFFFF"/>
                </a:solidFill>
                <a:latin typeface="Segoe UI"/>
                <a:ea typeface="Segoe UI" pitchFamily="34" charset="0"/>
                <a:cs typeface="Segoe UI" pitchFamily="34" charset="0"/>
              </a:endParaRPr>
            </a:p>
          </p:txBody>
        </p:sp>
        <p:sp>
          <p:nvSpPr>
            <p:cNvPr id="64" name="Freeform 63"/>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16" fontAlgn="base">
                <a:spcBef>
                  <a:spcPct val="0"/>
                </a:spcBef>
                <a:spcAft>
                  <a:spcPct val="0"/>
                </a:spcAft>
                <a:defRPr/>
              </a:pPr>
              <a:endParaRPr lang="en-US" sz="2400" kern="0" dirty="0">
                <a:solidFill>
                  <a:srgbClr val="FFFFFF"/>
                </a:solidFill>
                <a:latin typeface="Segoe UI"/>
                <a:ea typeface="Segoe UI" pitchFamily="34" charset="0"/>
                <a:cs typeface="Segoe UI" pitchFamily="34" charset="0"/>
              </a:endParaRPr>
            </a:p>
          </p:txBody>
        </p:sp>
      </p:grpSp>
      <p:sp>
        <p:nvSpPr>
          <p:cNvPr id="70" name="Rectangle 69"/>
          <p:cNvSpPr/>
          <p:nvPr/>
        </p:nvSpPr>
        <p:spPr bwMode="auto">
          <a:xfrm>
            <a:off x="5901579" y="1657301"/>
            <a:ext cx="1737113" cy="4186802"/>
          </a:xfrm>
          <a:prstGeom prst="rect">
            <a:avLst/>
          </a:prstGeom>
          <a:solidFill>
            <a:schemeClr val="accent1"/>
          </a:solidFill>
          <a:ln w="3175">
            <a:noFill/>
          </a:ln>
          <a:effectLst/>
        </p:spPr>
        <p:txBody>
          <a:bodyPr spcFirstLastPara="0" vert="horz" wrap="square" lIns="18278" tIns="91427" rIns="18278" bIns="91388" numCol="1" spcCol="1270" anchor="t" anchorCtr="0">
            <a:noAutofit/>
          </a:bodyPr>
          <a:lstStyle/>
          <a:p>
            <a:pPr algn="ctr" defTabSz="724891">
              <a:spcBef>
                <a:spcPct val="0"/>
              </a:spcBef>
              <a:spcAft>
                <a:spcPct val="35000"/>
              </a:spcAft>
              <a:defRPr/>
            </a:pPr>
            <a:r>
              <a:rPr lang="en-US" sz="1600" kern="0" dirty="0">
                <a:solidFill>
                  <a:srgbClr val="FFFFFF"/>
                </a:solidFill>
                <a:latin typeface="Segoe UI"/>
                <a:cs typeface="Segoe UI Semibold" panose="020B0702040204020203" pitchFamily="34" charset="0"/>
              </a:rPr>
              <a:t>Machine Learning and Analytics</a:t>
            </a:r>
          </a:p>
        </p:txBody>
      </p:sp>
      <p:sp>
        <p:nvSpPr>
          <p:cNvPr id="71" name="Rectangle 70"/>
          <p:cNvSpPr/>
          <p:nvPr/>
        </p:nvSpPr>
        <p:spPr>
          <a:xfrm>
            <a:off x="6340485" y="3555346"/>
            <a:ext cx="1268691" cy="706039"/>
          </a:xfrm>
          <a:prstGeom prst="rect">
            <a:avLst/>
          </a:prstGeom>
        </p:spPr>
        <p:txBody>
          <a:bodyPr wrap="square">
            <a:spAutoFit/>
          </a:bodyPr>
          <a:lstStyle/>
          <a:p>
            <a:pPr defTabSz="914246"/>
            <a:r>
              <a:rPr lang="en-US" sz="1333" dirty="0">
                <a:solidFill>
                  <a:srgbClr val="FFFFFF"/>
                </a:solidFill>
                <a:latin typeface="Segoe UI"/>
                <a:cs typeface="Segoe UI Semilight" panose="020B0402040204020203" pitchFamily="34" charset="0"/>
              </a:rPr>
              <a:t>HDInsight </a:t>
            </a:r>
          </a:p>
          <a:p>
            <a:pPr defTabSz="914246"/>
            <a:r>
              <a:rPr lang="en-US" sz="1333" dirty="0">
                <a:solidFill>
                  <a:srgbClr val="FFFFFF"/>
                </a:solidFill>
                <a:latin typeface="Segoe UI"/>
                <a:cs typeface="Segoe UI Semilight" panose="020B0402040204020203" pitchFamily="34" charset="0"/>
              </a:rPr>
              <a:t>(Hadoop and Spark)</a:t>
            </a:r>
          </a:p>
        </p:txBody>
      </p:sp>
      <p:sp>
        <p:nvSpPr>
          <p:cNvPr id="72" name="Rectangle 71"/>
          <p:cNvSpPr/>
          <p:nvPr/>
        </p:nvSpPr>
        <p:spPr>
          <a:xfrm>
            <a:off x="6340485" y="4283488"/>
            <a:ext cx="1268691" cy="500866"/>
          </a:xfrm>
          <a:prstGeom prst="rect">
            <a:avLst/>
          </a:prstGeom>
        </p:spPr>
        <p:txBody>
          <a:bodyPr wrap="square">
            <a:spAutoFit/>
          </a:bodyPr>
          <a:lstStyle/>
          <a:p>
            <a:pPr defTabSz="914246"/>
            <a:r>
              <a:rPr lang="en-US" sz="1333" dirty="0">
                <a:solidFill>
                  <a:srgbClr val="FFFFFF"/>
                </a:solidFill>
                <a:latin typeface="Segoe UI"/>
                <a:cs typeface="Segoe UI Semilight" panose="020B0402040204020203" pitchFamily="34" charset="0"/>
              </a:rPr>
              <a:t>Stream Analytics</a:t>
            </a:r>
          </a:p>
        </p:txBody>
      </p:sp>
      <p:sp>
        <p:nvSpPr>
          <p:cNvPr id="73" name="Rectangle 72"/>
          <p:cNvSpPr/>
          <p:nvPr/>
        </p:nvSpPr>
        <p:spPr>
          <a:xfrm>
            <a:off x="5122483" y="5932500"/>
            <a:ext cx="1456773" cy="369301"/>
          </a:xfrm>
          <a:prstGeom prst="rect">
            <a:avLst/>
          </a:prstGeom>
        </p:spPr>
        <p:txBody>
          <a:bodyPr wrap="none" lIns="0" tIns="0" rIns="0" bIns="0" anchor="ctr">
            <a:spAutoFit/>
          </a:bodyPr>
          <a:lstStyle/>
          <a:p>
            <a:pPr algn="ctr" defTabSz="724891">
              <a:spcBef>
                <a:spcPct val="0"/>
              </a:spcBef>
              <a:spcAft>
                <a:spcPct val="35000"/>
              </a:spcAft>
            </a:pPr>
            <a:r>
              <a:rPr lang="en-US" sz="2400" dirty="0">
                <a:solidFill>
                  <a:srgbClr val="505050"/>
                </a:solidFill>
                <a:latin typeface="Segoe UI Light"/>
              </a:rPr>
              <a:t>Intelligence</a:t>
            </a:r>
            <a:endParaRPr lang="en-US" b="1" spc="-30" dirty="0">
              <a:solidFill>
                <a:srgbClr val="505050"/>
              </a:solidFill>
              <a:latin typeface="Segoe UI Semilight" panose="020B0402040204020203" pitchFamily="34" charset="0"/>
              <a:cs typeface="Segoe UI Semilight" panose="020B0402040204020203" pitchFamily="34" charset="0"/>
            </a:endParaRPr>
          </a:p>
        </p:txBody>
      </p:sp>
      <p:sp>
        <p:nvSpPr>
          <p:cNvPr id="74" name="Rectangle 73"/>
          <p:cNvSpPr/>
          <p:nvPr/>
        </p:nvSpPr>
        <p:spPr>
          <a:xfrm>
            <a:off x="6340485" y="3055994"/>
            <a:ext cx="1268691" cy="500866"/>
          </a:xfrm>
          <a:prstGeom prst="rect">
            <a:avLst/>
          </a:prstGeom>
        </p:spPr>
        <p:txBody>
          <a:bodyPr wrap="square">
            <a:spAutoFit/>
          </a:bodyPr>
          <a:lstStyle/>
          <a:p>
            <a:pPr defTabSz="914246"/>
            <a:r>
              <a:rPr lang="en-US" sz="1333" dirty="0">
                <a:solidFill>
                  <a:srgbClr val="FFFFFF"/>
                </a:solidFill>
                <a:latin typeface="Segoe UI"/>
                <a:cs typeface="Segoe UI Semilight" panose="020B0402040204020203" pitchFamily="34" charset="0"/>
              </a:rPr>
              <a:t>Data Lake Analytics</a:t>
            </a:r>
          </a:p>
        </p:txBody>
      </p:sp>
      <p:sp>
        <p:nvSpPr>
          <p:cNvPr id="75" name="Rectangle 74"/>
          <p:cNvSpPr/>
          <p:nvPr/>
        </p:nvSpPr>
        <p:spPr>
          <a:xfrm>
            <a:off x="6340485" y="2443730"/>
            <a:ext cx="1268691" cy="500866"/>
          </a:xfrm>
          <a:prstGeom prst="rect">
            <a:avLst/>
          </a:prstGeom>
        </p:spPr>
        <p:txBody>
          <a:bodyPr wrap="square">
            <a:spAutoFit/>
          </a:bodyPr>
          <a:lstStyle/>
          <a:p>
            <a:pPr defTabSz="914246"/>
            <a:r>
              <a:rPr lang="en-US" sz="1333" dirty="0">
                <a:solidFill>
                  <a:srgbClr val="FFFFFF"/>
                </a:solidFill>
                <a:latin typeface="Segoe UI"/>
                <a:cs typeface="Segoe UI Semilight" panose="020B0402040204020203" pitchFamily="34" charset="0"/>
              </a:rPr>
              <a:t>Machine Learning</a:t>
            </a:r>
          </a:p>
        </p:txBody>
      </p:sp>
      <p:grpSp>
        <p:nvGrpSpPr>
          <p:cNvPr id="76" name="Group 75"/>
          <p:cNvGrpSpPr/>
          <p:nvPr/>
        </p:nvGrpSpPr>
        <p:grpSpPr>
          <a:xfrm>
            <a:off x="5982724" y="4285807"/>
            <a:ext cx="352605" cy="270867"/>
            <a:chOff x="1260022" y="5196402"/>
            <a:chExt cx="3273425" cy="2514600"/>
          </a:xfrm>
          <a:solidFill>
            <a:srgbClr val="FFFFFF"/>
          </a:solidFill>
        </p:grpSpPr>
        <p:sp>
          <p:nvSpPr>
            <p:cNvPr id="77" name="Freeform 76"/>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46">
                <a:defRPr/>
              </a:pPr>
              <a:endParaRPr lang="en-US" dirty="0">
                <a:solidFill>
                  <a:srgbClr val="FFFFFF"/>
                </a:solidFill>
                <a:latin typeface="Segoe UI"/>
              </a:endParaRPr>
            </a:p>
          </p:txBody>
        </p:sp>
        <p:sp>
          <p:nvSpPr>
            <p:cNvPr id="78" name="Freeform 77"/>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46">
                <a:defRPr/>
              </a:pPr>
              <a:endParaRPr lang="en-US" dirty="0">
                <a:solidFill>
                  <a:srgbClr val="FFFFFF"/>
                </a:solidFill>
                <a:latin typeface="Segoe UI"/>
              </a:endParaRPr>
            </a:p>
          </p:txBody>
        </p:sp>
        <p:sp>
          <p:nvSpPr>
            <p:cNvPr id="79" name="Freeform 78"/>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46">
                <a:defRPr/>
              </a:pPr>
              <a:endParaRPr lang="en-US" dirty="0">
                <a:solidFill>
                  <a:srgbClr val="FFFFFF"/>
                </a:solidFill>
                <a:latin typeface="Segoe UI"/>
              </a:endParaRPr>
            </a:p>
          </p:txBody>
        </p:sp>
        <p:sp>
          <p:nvSpPr>
            <p:cNvPr id="80" name="Freeform 7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46">
                <a:defRPr/>
              </a:pPr>
              <a:endParaRPr lang="en-US" dirty="0">
                <a:solidFill>
                  <a:srgbClr val="FFFFFF"/>
                </a:solidFill>
                <a:latin typeface="Segoe UI"/>
              </a:endParaRPr>
            </a:p>
          </p:txBody>
        </p:sp>
      </p:grpSp>
      <p:sp>
        <p:nvSpPr>
          <p:cNvPr id="81" name="Freeform 80"/>
          <p:cNvSpPr>
            <a:spLocks/>
          </p:cNvSpPr>
          <p:nvPr/>
        </p:nvSpPr>
        <p:spPr bwMode="auto">
          <a:xfrm>
            <a:off x="5984039" y="3716884"/>
            <a:ext cx="366328" cy="27721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27" tIns="45713" rIns="91427" bIns="45713" numCol="1" anchor="t" anchorCtr="0" compatLnSpc="1">
            <a:prstTxWarp prst="textNoShape">
              <a:avLst/>
            </a:prstTxWarp>
          </a:bodyPr>
          <a:lstStyle/>
          <a:p>
            <a:pPr defTabSz="914246">
              <a:defRPr/>
            </a:pPr>
            <a:endParaRPr lang="en-US" sz="1600" kern="0" dirty="0">
              <a:solidFill>
                <a:srgbClr val="FFFFFF"/>
              </a:solidFill>
              <a:latin typeface="Segoe UI"/>
            </a:endParaRPr>
          </a:p>
        </p:txBody>
      </p:sp>
      <p:sp>
        <p:nvSpPr>
          <p:cNvPr id="82" name="Freeform 81"/>
          <p:cNvSpPr/>
          <p:nvPr/>
        </p:nvSpPr>
        <p:spPr bwMode="auto">
          <a:xfrm flipH="1">
            <a:off x="6027281" y="2521953"/>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16" fontAlgn="base">
              <a:spcBef>
                <a:spcPct val="0"/>
              </a:spcBef>
              <a:spcAft>
                <a:spcPct val="0"/>
              </a:spcAft>
              <a:defRPr/>
            </a:pPr>
            <a:endParaRPr lang="en-US" sz="2400" kern="0" dirty="0">
              <a:solidFill>
                <a:srgbClr val="FFFFFF"/>
              </a:solidFill>
              <a:latin typeface="Segoe UI"/>
              <a:ea typeface="Segoe UI" pitchFamily="34" charset="0"/>
              <a:cs typeface="Segoe UI" pitchFamily="34" charset="0"/>
            </a:endParaRPr>
          </a:p>
        </p:txBody>
      </p:sp>
      <p:sp>
        <p:nvSpPr>
          <p:cNvPr id="83" name="Rectangle 82"/>
          <p:cNvSpPr/>
          <p:nvPr/>
        </p:nvSpPr>
        <p:spPr bwMode="auto">
          <a:xfrm>
            <a:off x="4044076" y="1657301"/>
            <a:ext cx="1737113" cy="4186802"/>
          </a:xfrm>
          <a:prstGeom prst="rect">
            <a:avLst/>
          </a:prstGeom>
          <a:solidFill>
            <a:schemeClr val="accent1"/>
          </a:solidFill>
          <a:ln w="3175">
            <a:noFill/>
          </a:ln>
          <a:effectLst/>
        </p:spPr>
        <p:txBody>
          <a:bodyPr spcFirstLastPara="0" vert="horz" wrap="square" lIns="18278" tIns="91427" rIns="18278" bIns="91388" numCol="1" spcCol="1270" anchor="t" anchorCtr="0">
            <a:noAutofit/>
          </a:bodyPr>
          <a:lstStyle/>
          <a:p>
            <a:pPr algn="ctr" defTabSz="724891">
              <a:spcBef>
                <a:spcPct val="0"/>
              </a:spcBef>
              <a:spcAft>
                <a:spcPct val="35000"/>
              </a:spcAft>
              <a:defRPr/>
            </a:pPr>
            <a:r>
              <a:rPr lang="en-US" sz="1600" kern="0" dirty="0">
                <a:solidFill>
                  <a:srgbClr val="FFFFFF"/>
                </a:solidFill>
                <a:latin typeface="Segoe UI"/>
                <a:cs typeface="Segoe UI Semibold" panose="020B0702040204020203" pitchFamily="34" charset="0"/>
              </a:rPr>
              <a:t>Big Data Stores</a:t>
            </a:r>
          </a:p>
        </p:txBody>
      </p:sp>
      <p:sp>
        <p:nvSpPr>
          <p:cNvPr id="84" name="Rectangle 83"/>
          <p:cNvSpPr/>
          <p:nvPr/>
        </p:nvSpPr>
        <p:spPr>
          <a:xfrm>
            <a:off x="4508918" y="3055994"/>
            <a:ext cx="1270836" cy="500866"/>
          </a:xfrm>
          <a:prstGeom prst="rect">
            <a:avLst/>
          </a:prstGeom>
        </p:spPr>
        <p:txBody>
          <a:bodyPr wrap="square">
            <a:spAutoFit/>
          </a:bodyPr>
          <a:lstStyle/>
          <a:p>
            <a:pPr defTabSz="914246"/>
            <a:r>
              <a:rPr lang="en-US" sz="1333" dirty="0">
                <a:solidFill>
                  <a:srgbClr val="FFFFFF"/>
                </a:solidFill>
                <a:latin typeface="Segoe UI"/>
                <a:cs typeface="Segoe UI Semilight" panose="020B0402040204020203" pitchFamily="34" charset="0"/>
              </a:rPr>
              <a:t>SQL Data </a:t>
            </a:r>
          </a:p>
          <a:p>
            <a:pPr defTabSz="914246"/>
            <a:r>
              <a:rPr lang="en-US" sz="1333" dirty="0">
                <a:solidFill>
                  <a:srgbClr val="FFFFFF"/>
                </a:solidFill>
                <a:latin typeface="Segoe UI"/>
                <a:cs typeface="Segoe UI Semilight" panose="020B0402040204020203" pitchFamily="34" charset="0"/>
              </a:rPr>
              <a:t>Warehouse</a:t>
            </a:r>
          </a:p>
        </p:txBody>
      </p:sp>
      <p:sp>
        <p:nvSpPr>
          <p:cNvPr id="85" name="Rectangle 84"/>
          <p:cNvSpPr/>
          <p:nvPr/>
        </p:nvSpPr>
        <p:spPr>
          <a:xfrm>
            <a:off x="4495102" y="2521952"/>
            <a:ext cx="1270836" cy="500866"/>
          </a:xfrm>
          <a:prstGeom prst="rect">
            <a:avLst/>
          </a:prstGeom>
        </p:spPr>
        <p:txBody>
          <a:bodyPr wrap="square">
            <a:spAutoFit/>
          </a:bodyPr>
          <a:lstStyle/>
          <a:p>
            <a:pPr defTabSz="914246"/>
            <a:r>
              <a:rPr lang="en-US" sz="1333" dirty="0">
                <a:solidFill>
                  <a:srgbClr val="FFFFFF"/>
                </a:solidFill>
                <a:latin typeface="Segoe UI"/>
                <a:cs typeface="Segoe UI Semilight" panose="020B0402040204020203" pitchFamily="34" charset="0"/>
              </a:rPr>
              <a:t>Data Lake Store</a:t>
            </a:r>
          </a:p>
        </p:txBody>
      </p:sp>
      <p:grpSp>
        <p:nvGrpSpPr>
          <p:cNvPr id="89" name="Group 88"/>
          <p:cNvGrpSpPr/>
          <p:nvPr/>
        </p:nvGrpSpPr>
        <p:grpSpPr>
          <a:xfrm>
            <a:off x="497487" y="1666445"/>
            <a:ext cx="1854474" cy="4611255"/>
            <a:chOff x="496692" y="1666194"/>
            <a:chExt cx="1854737" cy="4611909"/>
          </a:xfrm>
        </p:grpSpPr>
        <p:sp>
          <p:nvSpPr>
            <p:cNvPr id="90" name="TextBox 89"/>
            <p:cNvSpPr txBox="1"/>
            <p:nvPr/>
          </p:nvSpPr>
          <p:spPr>
            <a:xfrm>
              <a:off x="1261370" y="1927965"/>
              <a:ext cx="1090059" cy="563250"/>
            </a:xfrm>
            <a:prstGeom prst="rect">
              <a:avLst/>
            </a:prstGeom>
            <a:noFill/>
          </p:spPr>
          <p:txBody>
            <a:bodyPr wrap="square" lIns="0" tIns="146262" rIns="182829" bIns="146262" rtlCol="0">
              <a:noAutofit/>
            </a:bodyPr>
            <a:lstStyle/>
            <a:p>
              <a:pPr defTabSz="932406">
                <a:lnSpc>
                  <a:spcPct val="90000"/>
                </a:lnSpc>
                <a:spcAft>
                  <a:spcPts val="600"/>
                </a:spcAft>
              </a:pPr>
              <a:r>
                <a:rPr lang="en-US" sz="1200" spc="-30" dirty="0">
                  <a:solidFill>
                    <a:srgbClr val="505050"/>
                  </a:solidFill>
                  <a:latin typeface="Segoe UI Semilight" panose="020B0402040204020203" pitchFamily="34" charset="0"/>
                  <a:cs typeface="Segoe UI Semilight" panose="020B0402040204020203" pitchFamily="34" charset="0"/>
                </a:rPr>
                <a:t>Data </a:t>
              </a:r>
              <a:br>
                <a:rPr lang="en-US" sz="1200" spc="-30" dirty="0">
                  <a:solidFill>
                    <a:srgbClr val="505050"/>
                  </a:solidFill>
                  <a:latin typeface="Segoe UI Semilight" panose="020B0402040204020203" pitchFamily="34" charset="0"/>
                  <a:cs typeface="Segoe UI Semilight" panose="020B0402040204020203" pitchFamily="34" charset="0"/>
                </a:rPr>
              </a:br>
              <a:r>
                <a:rPr lang="en-US" sz="1200" spc="-30" dirty="0">
                  <a:solidFill>
                    <a:srgbClr val="505050"/>
                  </a:solidFill>
                  <a:latin typeface="Segoe UI Semilight" panose="020B0402040204020203" pitchFamily="34" charset="0"/>
                  <a:cs typeface="Segoe UI Semilight" panose="020B0402040204020203" pitchFamily="34" charset="0"/>
                </a:rPr>
                <a:t>Sources</a:t>
              </a:r>
            </a:p>
          </p:txBody>
        </p:sp>
        <p:sp>
          <p:nvSpPr>
            <p:cNvPr id="91" name="TextBox 90"/>
            <p:cNvSpPr txBox="1"/>
            <p:nvPr/>
          </p:nvSpPr>
          <p:spPr>
            <a:xfrm>
              <a:off x="1214236" y="3529646"/>
              <a:ext cx="1090059" cy="579230"/>
            </a:xfrm>
            <a:prstGeom prst="rect">
              <a:avLst/>
            </a:prstGeom>
            <a:noFill/>
          </p:spPr>
          <p:txBody>
            <a:bodyPr wrap="square" lIns="0" tIns="146262" rIns="182829" bIns="146262" rtlCol="0">
              <a:noAutofit/>
            </a:bodyPr>
            <a:lstStyle/>
            <a:p>
              <a:pPr defTabSz="932406">
                <a:lnSpc>
                  <a:spcPct val="90000"/>
                </a:lnSpc>
                <a:spcBef>
                  <a:spcPct val="0"/>
                </a:spcBef>
                <a:spcAft>
                  <a:spcPts val="600"/>
                </a:spcAft>
              </a:pPr>
              <a:r>
                <a:rPr lang="en-US" sz="1200" spc="-30" dirty="0">
                  <a:solidFill>
                    <a:srgbClr val="505050"/>
                  </a:solidFill>
                  <a:latin typeface="Segoe UI Semilight" panose="020B0402040204020203" pitchFamily="34" charset="0"/>
                  <a:cs typeface="Segoe UI Semilight" panose="020B0402040204020203" pitchFamily="34" charset="0"/>
                </a:rPr>
                <a:t>Apps</a:t>
              </a:r>
            </a:p>
          </p:txBody>
        </p:sp>
        <p:sp>
          <p:nvSpPr>
            <p:cNvPr id="92" name="TextBox 91"/>
            <p:cNvSpPr txBox="1"/>
            <p:nvPr/>
          </p:nvSpPr>
          <p:spPr>
            <a:xfrm>
              <a:off x="1261370" y="4995093"/>
              <a:ext cx="974964" cy="616531"/>
            </a:xfrm>
            <a:prstGeom prst="rect">
              <a:avLst/>
            </a:prstGeom>
            <a:noFill/>
          </p:spPr>
          <p:txBody>
            <a:bodyPr wrap="square" lIns="0" tIns="146262" rIns="182829" bIns="146262" rtlCol="0">
              <a:noAutofit/>
            </a:bodyPr>
            <a:lstStyle/>
            <a:p>
              <a:pPr defTabSz="932406">
                <a:lnSpc>
                  <a:spcPct val="90000"/>
                </a:lnSpc>
                <a:spcBef>
                  <a:spcPct val="0"/>
                </a:spcBef>
                <a:spcAft>
                  <a:spcPts val="600"/>
                </a:spcAft>
              </a:pPr>
              <a:r>
                <a:rPr lang="en-US" sz="1200" spc="-30" dirty="0">
                  <a:solidFill>
                    <a:srgbClr val="505050"/>
                  </a:solidFill>
                  <a:latin typeface="Segoe UI Semilight" panose="020B0402040204020203" pitchFamily="34" charset="0"/>
                  <a:cs typeface="Segoe UI Semilight" panose="020B0402040204020203" pitchFamily="34" charset="0"/>
                </a:rPr>
                <a:t>Sensors </a:t>
              </a:r>
              <a:br>
                <a:rPr lang="en-US" sz="1200" spc="-30" dirty="0">
                  <a:solidFill>
                    <a:srgbClr val="505050"/>
                  </a:solidFill>
                  <a:latin typeface="Segoe UI Semilight" panose="020B0402040204020203" pitchFamily="34" charset="0"/>
                  <a:cs typeface="Segoe UI Semilight" panose="020B0402040204020203" pitchFamily="34" charset="0"/>
                </a:rPr>
              </a:br>
              <a:r>
                <a:rPr lang="en-US" sz="1200" spc="-30" dirty="0">
                  <a:solidFill>
                    <a:srgbClr val="505050"/>
                  </a:solidFill>
                  <a:latin typeface="Segoe UI Semilight" panose="020B0402040204020203" pitchFamily="34" charset="0"/>
                  <a:cs typeface="Segoe UI Semilight" panose="020B0402040204020203" pitchFamily="34" charset="0"/>
                </a:rPr>
                <a:t>and </a:t>
              </a:r>
              <a:br>
                <a:rPr lang="en-US" sz="1200" spc="-30" dirty="0">
                  <a:solidFill>
                    <a:srgbClr val="505050"/>
                  </a:solidFill>
                  <a:latin typeface="Segoe UI Semilight" panose="020B0402040204020203" pitchFamily="34" charset="0"/>
                  <a:cs typeface="Segoe UI Semilight" panose="020B0402040204020203" pitchFamily="34" charset="0"/>
                </a:rPr>
              </a:br>
              <a:r>
                <a:rPr lang="en-US" sz="1200" spc="-30" dirty="0">
                  <a:solidFill>
                    <a:srgbClr val="505050"/>
                  </a:solidFill>
                  <a:latin typeface="Segoe UI Semilight" panose="020B0402040204020203" pitchFamily="34" charset="0"/>
                  <a:cs typeface="Segoe UI Semilight" panose="020B0402040204020203" pitchFamily="34" charset="0"/>
                </a:rPr>
                <a:t>devices</a:t>
              </a:r>
            </a:p>
          </p:txBody>
        </p:sp>
        <p:sp>
          <p:nvSpPr>
            <p:cNvPr id="93" name="Rectangle 92"/>
            <p:cNvSpPr/>
            <p:nvPr/>
          </p:nvSpPr>
          <p:spPr>
            <a:xfrm>
              <a:off x="813890" y="5956959"/>
              <a:ext cx="933597" cy="321144"/>
            </a:xfrm>
            <a:prstGeom prst="rect">
              <a:avLst/>
            </a:prstGeom>
          </p:spPr>
          <p:txBody>
            <a:bodyPr wrap="none" lIns="0" tIns="0" rIns="0" bIns="0" anchor="ctr">
              <a:noAutofit/>
            </a:bodyPr>
            <a:lstStyle/>
            <a:p>
              <a:pPr defTabSz="914246">
                <a:lnSpc>
                  <a:spcPct val="90000"/>
                </a:lnSpc>
              </a:pPr>
              <a:r>
                <a:rPr lang="en-US" sz="2400" dirty="0">
                  <a:solidFill>
                    <a:srgbClr val="505050"/>
                  </a:solidFill>
                  <a:latin typeface="Segoe UI Light"/>
                </a:rPr>
                <a:t>Data</a:t>
              </a:r>
            </a:p>
          </p:txBody>
        </p:sp>
        <p:grpSp>
          <p:nvGrpSpPr>
            <p:cNvPr id="94" name="Group 93"/>
            <p:cNvGrpSpPr/>
            <p:nvPr/>
          </p:nvGrpSpPr>
          <p:grpSpPr>
            <a:xfrm>
              <a:off x="1789019" y="1666194"/>
              <a:ext cx="308472" cy="4199169"/>
              <a:chOff x="1776319" y="1369399"/>
              <a:chExt cx="308472" cy="3830198"/>
            </a:xfrm>
          </p:grpSpPr>
          <p:sp>
            <p:nvSpPr>
              <p:cNvPr id="109" name="Freeform 108"/>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14246">
                  <a:defRPr/>
                </a:pPr>
                <a:endParaRPr lang="en-US" kern="0" dirty="0">
                  <a:solidFill>
                    <a:srgbClr val="FFFFFF"/>
                  </a:solidFill>
                  <a:latin typeface="Segoe UI"/>
                </a:endParaRPr>
              </a:p>
            </p:txBody>
          </p:sp>
          <p:cxnSp>
            <p:nvCxnSpPr>
              <p:cNvPr id="110" name="Straight Connector 109"/>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95"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w="15240">
              <a:noFill/>
            </a:ln>
          </p:spPr>
          <p:txBody>
            <a:bodyPr vert="horz" wrap="square" lIns="91414" tIns="45706" rIns="91414" bIns="45706" numCol="1" anchor="t" anchorCtr="0" compatLnSpc="1">
              <a:prstTxWarp prst="textNoShape">
                <a:avLst/>
              </a:prstTxWarp>
            </a:bodyPr>
            <a:lstStyle/>
            <a:p>
              <a:pPr defTabSz="932406">
                <a:defRPr/>
              </a:pPr>
              <a:endParaRPr lang="en-US" kern="0">
                <a:solidFill>
                  <a:srgbClr val="333333"/>
                </a:solidFill>
                <a:latin typeface="Segoe UI"/>
              </a:endParaRPr>
            </a:p>
          </p:txBody>
        </p:sp>
        <p:grpSp>
          <p:nvGrpSpPr>
            <p:cNvPr id="96" name="Group 95"/>
            <p:cNvGrpSpPr/>
            <p:nvPr/>
          </p:nvGrpSpPr>
          <p:grpSpPr>
            <a:xfrm>
              <a:off x="532519" y="3627377"/>
              <a:ext cx="522040" cy="533547"/>
              <a:chOff x="2308225" y="7734300"/>
              <a:chExt cx="1368425" cy="1398588"/>
            </a:xfrm>
            <a:solidFill>
              <a:srgbClr val="0078D7"/>
            </a:solidFill>
          </p:grpSpPr>
          <p:sp>
            <p:nvSpPr>
              <p:cNvPr id="98"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99"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100"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101"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102"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103"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104"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105"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106"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107"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sp>
            <p:nvSpPr>
              <p:cNvPr id="108"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46">
                  <a:defRPr/>
                </a:pPr>
                <a:endParaRPr lang="en-US" kern="0" dirty="0">
                  <a:solidFill>
                    <a:srgbClr val="FFFFFF"/>
                  </a:solidFill>
                  <a:latin typeface="Segoe UI"/>
                </a:endParaRPr>
              </a:p>
            </p:txBody>
          </p:sp>
        </p:grpSp>
        <p:sp>
          <p:nvSpPr>
            <p:cNvPr id="97" name="Freeform 9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noAutofit/>
            </a:bodyPr>
            <a:lstStyle/>
            <a:p>
              <a:pPr defTabSz="914246">
                <a:defRPr/>
              </a:pPr>
              <a:endParaRPr lang="en-US" sz="1600" kern="0" dirty="0">
                <a:solidFill>
                  <a:srgbClr val="FFFFFF"/>
                </a:solidFill>
                <a:latin typeface="Segoe UI"/>
              </a:endParaRPr>
            </a:p>
          </p:txBody>
        </p:sp>
      </p:grpSp>
      <p:grpSp>
        <p:nvGrpSpPr>
          <p:cNvPr id="111" name="Group 110"/>
          <p:cNvGrpSpPr>
            <a:grpSpLocks noChangeAspect="1"/>
          </p:cNvGrpSpPr>
          <p:nvPr/>
        </p:nvGrpSpPr>
        <p:grpSpPr>
          <a:xfrm>
            <a:off x="6008541" y="3139028"/>
            <a:ext cx="294009" cy="292566"/>
            <a:chOff x="8580718" y="793097"/>
            <a:chExt cx="2587625" cy="2574925"/>
          </a:xfrm>
        </p:grpSpPr>
        <p:sp>
          <p:nvSpPr>
            <p:cNvPr id="112"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367"/>
              <a:endParaRPr lang="en-US">
                <a:solidFill>
                  <a:srgbClr val="505050"/>
                </a:solidFill>
                <a:latin typeface="Segoe UI"/>
              </a:endParaRPr>
            </a:p>
          </p:txBody>
        </p:sp>
        <p:sp>
          <p:nvSpPr>
            <p:cNvPr id="113"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367"/>
              <a:endParaRPr lang="en-US">
                <a:solidFill>
                  <a:srgbClr val="505050"/>
                </a:solidFill>
                <a:latin typeface="Segoe UI"/>
              </a:endParaRPr>
            </a:p>
          </p:txBody>
        </p:sp>
      </p:grpSp>
      <p:grpSp>
        <p:nvGrpSpPr>
          <p:cNvPr id="114" name="Group 113"/>
          <p:cNvGrpSpPr>
            <a:grpSpLocks noChangeAspect="1"/>
          </p:cNvGrpSpPr>
          <p:nvPr/>
        </p:nvGrpSpPr>
        <p:grpSpPr>
          <a:xfrm>
            <a:off x="4165846" y="2521953"/>
            <a:ext cx="292566" cy="229358"/>
            <a:chOff x="8588655" y="3482322"/>
            <a:chExt cx="2571750" cy="2016125"/>
          </a:xfrm>
        </p:grpSpPr>
        <p:sp>
          <p:nvSpPr>
            <p:cNvPr id="115"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367"/>
              <a:endParaRPr lang="en-US">
                <a:solidFill>
                  <a:srgbClr val="505050"/>
                </a:solidFill>
                <a:latin typeface="Segoe UI"/>
              </a:endParaRPr>
            </a:p>
          </p:txBody>
        </p:sp>
        <p:sp>
          <p:nvSpPr>
            <p:cNvPr id="116"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367"/>
              <a:endParaRPr lang="en-US">
                <a:solidFill>
                  <a:srgbClr val="505050"/>
                </a:solidFill>
                <a:latin typeface="Segoe UI"/>
              </a:endParaRPr>
            </a:p>
          </p:txBody>
        </p:sp>
      </p:grpSp>
      <p:pic>
        <p:nvPicPr>
          <p:cNvPr id="120" name="Picture 119"/>
          <p:cNvPicPr>
            <a:picLocks noChangeAspect="1"/>
          </p:cNvPicPr>
          <p:nvPr/>
        </p:nvPicPr>
        <p:blipFill>
          <a:blip r:embed="rId3">
            <a:biLevel thresh="25000"/>
          </a:blip>
          <a:stretch>
            <a:fillRect/>
          </a:stretch>
        </p:blipFill>
        <p:spPr>
          <a:xfrm>
            <a:off x="4160951" y="3055993"/>
            <a:ext cx="302357" cy="302357"/>
          </a:xfrm>
          <a:prstGeom prst="rect">
            <a:avLst/>
          </a:prstGeom>
        </p:spPr>
      </p:pic>
    </p:spTree>
    <p:extLst>
      <p:ext uri="{BB962C8B-B14F-4D97-AF65-F5344CB8AC3E}">
        <p14:creationId xmlns:p14="http://schemas.microsoft.com/office/powerpoint/2010/main" val="2388578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Enable transformative insights</a:t>
            </a:r>
          </a:p>
        </p:txBody>
      </p:sp>
      <p:grpSp>
        <p:nvGrpSpPr>
          <p:cNvPr id="270" name="Group 269"/>
          <p:cNvGrpSpPr/>
          <p:nvPr/>
        </p:nvGrpSpPr>
        <p:grpSpPr>
          <a:xfrm>
            <a:off x="125705" y="1800224"/>
            <a:ext cx="8097010" cy="4777390"/>
            <a:chOff x="665" y="1512705"/>
            <a:chExt cx="8098159" cy="4778068"/>
          </a:xfrm>
        </p:grpSpPr>
        <p:sp>
          <p:nvSpPr>
            <p:cNvPr id="265" name="Isosceles Triangle 264"/>
            <p:cNvSpPr/>
            <p:nvPr/>
          </p:nvSpPr>
          <p:spPr>
            <a:xfrm rot="16200000">
              <a:off x="4877653" y="3731940"/>
              <a:ext cx="2390693" cy="1570001"/>
            </a:xfrm>
            <a:prstGeom prst="triangle">
              <a:avLst/>
            </a:prstGeom>
            <a:gradFill flip="none" rotWithShape="1">
              <a:gsLst>
                <a:gs pos="0">
                  <a:schemeClr val="bg2">
                    <a:lumMod val="60000"/>
                    <a:lumOff val="40000"/>
                  </a:schemeClr>
                </a:gs>
                <a:gs pos="95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09" name="Freeform 6"/>
            <p:cNvSpPr>
              <a:spLocks/>
            </p:cNvSpPr>
            <p:nvPr/>
          </p:nvSpPr>
          <p:spPr bwMode="auto">
            <a:xfrm flipH="1">
              <a:off x="2586658" y="3197489"/>
              <a:ext cx="3447581" cy="215534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bg1"/>
            </a:solidFill>
            <a:ln w="38100">
              <a:noFill/>
            </a:ln>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000000"/>
                </a:solidFill>
                <a:latin typeface="Calibri" panose="020F0502020204030204"/>
              </a:endParaRPr>
            </a:p>
          </p:txBody>
        </p:sp>
        <p:pic>
          <p:nvPicPr>
            <p:cNvPr id="266" name="Picture 265"/>
            <p:cNvPicPr>
              <a:picLocks noChangeAspect="1"/>
            </p:cNvPicPr>
            <p:nvPr/>
          </p:nvPicPr>
          <p:blipFill rotWithShape="1">
            <a:blip r:embed="rId3"/>
            <a:srcRect l="1633" t="4316" r="3952"/>
            <a:stretch/>
          </p:blipFill>
          <p:spPr>
            <a:xfrm>
              <a:off x="3057263" y="3442245"/>
              <a:ext cx="2268138" cy="152363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567" y="4193530"/>
              <a:ext cx="700613" cy="70061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884" y="2552575"/>
              <a:ext cx="736454" cy="73645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694" y="4949141"/>
              <a:ext cx="591427" cy="59142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241" y="1543812"/>
              <a:ext cx="2491599" cy="269362"/>
            </a:xfrm>
            <a:prstGeom prst="rect">
              <a:avLst/>
            </a:prstGeom>
          </p:spPr>
        </p:pic>
        <p:sp>
          <p:nvSpPr>
            <p:cNvPr id="130" name="TextBox 129"/>
            <p:cNvSpPr txBox="1"/>
            <p:nvPr/>
          </p:nvSpPr>
          <p:spPr>
            <a:xfrm>
              <a:off x="49508" y="2640882"/>
              <a:ext cx="1117190" cy="600934"/>
            </a:xfrm>
            <a:prstGeom prst="rect">
              <a:avLst/>
            </a:prstGeom>
            <a:noFill/>
          </p:spPr>
          <p:txBody>
            <a:bodyPr wrap="square" rtlCol="0">
              <a:spAutoFit/>
            </a:bodyPr>
            <a:lstStyle/>
            <a:p>
              <a:pPr algn="r" defTabSz="932563">
                <a:lnSpc>
                  <a:spcPct val="90000"/>
                </a:lnSpc>
                <a:defRPr/>
              </a:pPr>
              <a:r>
                <a:rPr lang="en-US" sz="1200" b="1" kern="0" dirty="0">
                  <a:solidFill>
                    <a:srgbClr val="D83B01"/>
                  </a:solidFill>
                  <a:latin typeface="Segoe UI Semibold" panose="020B0702040204020203" pitchFamily="34" charset="0"/>
                  <a:cs typeface="Segoe UI Semibold" panose="020B0702040204020203" pitchFamily="34" charset="0"/>
                </a:rPr>
                <a:t>AZURE </a:t>
              </a:r>
            </a:p>
            <a:p>
              <a:pPr algn="r" defTabSz="932563">
                <a:lnSpc>
                  <a:spcPct val="90000"/>
                </a:lnSpc>
                <a:defRPr/>
              </a:pPr>
              <a:r>
                <a:rPr lang="en-US" sz="1200" b="1" kern="0" dirty="0">
                  <a:solidFill>
                    <a:srgbClr val="D83B01"/>
                  </a:solidFill>
                  <a:latin typeface="Segoe UI Semibold" panose="020B0702040204020203" pitchFamily="34" charset="0"/>
                  <a:cs typeface="Segoe UI Semibold" panose="020B0702040204020203" pitchFamily="34" charset="0"/>
                </a:rPr>
                <a:t>DATALAKE </a:t>
              </a:r>
            </a:p>
            <a:p>
              <a:pPr algn="r" defTabSz="932563">
                <a:lnSpc>
                  <a:spcPct val="90000"/>
                </a:lnSpc>
                <a:defRPr/>
              </a:pPr>
              <a:r>
                <a:rPr lang="en-US" sz="1200" b="1" kern="0" dirty="0">
                  <a:solidFill>
                    <a:srgbClr val="D83B01"/>
                  </a:solidFill>
                  <a:latin typeface="Segoe UI Semibold" panose="020B0702040204020203" pitchFamily="34" charset="0"/>
                  <a:cs typeface="Segoe UI Semibold" panose="020B0702040204020203" pitchFamily="34" charset="0"/>
                </a:rPr>
                <a:t>STORE</a:t>
              </a:r>
            </a:p>
          </p:txBody>
        </p:sp>
        <p:sp>
          <p:nvSpPr>
            <p:cNvPr id="131" name="TextBox 130"/>
            <p:cNvSpPr txBox="1"/>
            <p:nvPr/>
          </p:nvSpPr>
          <p:spPr>
            <a:xfrm>
              <a:off x="230967" y="5030361"/>
              <a:ext cx="911411" cy="428985"/>
            </a:xfrm>
            <a:prstGeom prst="rect">
              <a:avLst/>
            </a:prstGeom>
            <a:noFill/>
          </p:spPr>
          <p:txBody>
            <a:bodyPr wrap="square" rtlCol="0">
              <a:spAutoFit/>
            </a:bodyPr>
            <a:lstStyle/>
            <a:p>
              <a:pPr algn="r" defTabSz="932563">
                <a:lnSpc>
                  <a:spcPct val="90000"/>
                </a:lnSpc>
                <a:defRPr/>
              </a:pPr>
              <a:r>
                <a:rPr lang="en-US" sz="1200" b="1" kern="0" dirty="0">
                  <a:solidFill>
                    <a:srgbClr val="D83B01"/>
                  </a:solidFill>
                  <a:latin typeface="Segoe UI Semibold" panose="020B0702040204020203" pitchFamily="34" charset="0"/>
                  <a:cs typeface="Segoe UI Semibold" panose="020B0702040204020203" pitchFamily="34" charset="0"/>
                </a:rPr>
                <a:t>AZURE </a:t>
              </a:r>
            </a:p>
            <a:p>
              <a:pPr algn="r" defTabSz="932563">
                <a:lnSpc>
                  <a:spcPct val="90000"/>
                </a:lnSpc>
                <a:defRPr/>
              </a:pPr>
              <a:r>
                <a:rPr lang="en-US" sz="1200" b="1" kern="0" dirty="0">
                  <a:solidFill>
                    <a:srgbClr val="D83B01"/>
                  </a:solidFill>
                  <a:latin typeface="Segoe UI Semibold" panose="020B0702040204020203" pitchFamily="34" charset="0"/>
                  <a:cs typeface="Segoe UI Semibold" panose="020B0702040204020203" pitchFamily="34" charset="0"/>
                </a:rPr>
                <a:t>TABLES</a:t>
              </a:r>
            </a:p>
          </p:txBody>
        </p:sp>
        <p:sp>
          <p:nvSpPr>
            <p:cNvPr id="132" name="TextBox 131"/>
            <p:cNvSpPr txBox="1"/>
            <p:nvPr/>
          </p:nvSpPr>
          <p:spPr>
            <a:xfrm>
              <a:off x="178364" y="4305667"/>
              <a:ext cx="988334" cy="432132"/>
            </a:xfrm>
            <a:prstGeom prst="rect">
              <a:avLst/>
            </a:prstGeom>
            <a:noFill/>
          </p:spPr>
          <p:txBody>
            <a:bodyPr wrap="square" rtlCol="0">
              <a:spAutoFit/>
            </a:bodyPr>
            <a:lstStyle/>
            <a:p>
              <a:pPr algn="r" defTabSz="932563">
                <a:lnSpc>
                  <a:spcPct val="90000"/>
                </a:lnSpc>
                <a:defRPr/>
              </a:pPr>
              <a:r>
                <a:rPr lang="en-US" sz="1200" b="1" kern="0" dirty="0">
                  <a:solidFill>
                    <a:srgbClr val="D83B01"/>
                  </a:solidFill>
                  <a:latin typeface="Segoe UI Semibold" panose="020B0702040204020203" pitchFamily="34" charset="0"/>
                  <a:cs typeface="Segoe UI Semibold" panose="020B0702040204020203" pitchFamily="34" charset="0"/>
                </a:rPr>
                <a:t>AZURE SQL DATABASE</a:t>
              </a:r>
            </a:p>
          </p:txBody>
        </p:sp>
        <p:cxnSp>
          <p:nvCxnSpPr>
            <p:cNvPr id="12" name="Straight Connector 11"/>
            <p:cNvCxnSpPr>
              <a:endCxn id="276" idx="4"/>
            </p:cNvCxnSpPr>
            <p:nvPr/>
          </p:nvCxnSpPr>
          <p:spPr>
            <a:xfrm flipV="1">
              <a:off x="4490617" y="2485130"/>
              <a:ext cx="4888" cy="604491"/>
            </a:xfrm>
            <a:prstGeom prst="line">
              <a:avLst/>
            </a:prstGeom>
            <a:ln w="38100">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77" name="Group 276"/>
            <p:cNvGrpSpPr/>
            <p:nvPr/>
          </p:nvGrpSpPr>
          <p:grpSpPr>
            <a:xfrm>
              <a:off x="4238106" y="1970332"/>
              <a:ext cx="514798" cy="514798"/>
              <a:chOff x="6076605" y="2103636"/>
              <a:chExt cx="654415" cy="654415"/>
            </a:xfrm>
          </p:grpSpPr>
          <p:sp>
            <p:nvSpPr>
              <p:cNvPr id="276" name="Oval 275"/>
              <p:cNvSpPr/>
              <p:nvPr/>
            </p:nvSpPr>
            <p:spPr>
              <a:xfrm>
                <a:off x="6076605" y="2103636"/>
                <a:ext cx="654415" cy="6544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pic>
            <p:nvPicPr>
              <p:cNvPr id="275" name="Picture 183"/>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6219766" y="2228312"/>
                <a:ext cx="365291" cy="365252"/>
              </a:xfrm>
              <a:prstGeom prst="rect">
                <a:avLst/>
              </a:prstGeom>
              <a:solidFill>
                <a:schemeClr val="accent1"/>
              </a:solidFill>
              <a:ln>
                <a:noFill/>
              </a:ln>
              <a:extLst/>
            </p:spPr>
          </p:pic>
        </p:grpSp>
        <p:sp>
          <p:nvSpPr>
            <p:cNvPr id="336" name="TextBox 335"/>
            <p:cNvSpPr txBox="1"/>
            <p:nvPr/>
          </p:nvSpPr>
          <p:spPr>
            <a:xfrm>
              <a:off x="3631806" y="1512705"/>
              <a:ext cx="1686534" cy="431400"/>
            </a:xfrm>
            <a:prstGeom prst="rect">
              <a:avLst/>
            </a:prstGeom>
            <a:noFill/>
          </p:spPr>
          <p:txBody>
            <a:bodyPr wrap="square" rtlCol="0">
              <a:spAutoFit/>
            </a:bodyPr>
            <a:lstStyle/>
            <a:p>
              <a:pPr algn="ctr" defTabSz="932563">
                <a:lnSpc>
                  <a:spcPct val="90000"/>
                </a:lnSpc>
                <a:defRPr/>
              </a:pPr>
              <a:r>
                <a:rPr lang="en-US" sz="1200" b="1" kern="0" dirty="0">
                  <a:solidFill>
                    <a:srgbClr val="D83B01"/>
                  </a:solidFill>
                  <a:latin typeface="Segoe UI Semibold" panose="020B0702040204020203" pitchFamily="34" charset="0"/>
                  <a:cs typeface="Segoe UI Semibold" panose="020B0702040204020203" pitchFamily="34" charset="0"/>
                </a:rPr>
                <a:t>AZURE MACHINE LEARNING</a:t>
              </a:r>
            </a:p>
          </p:txBody>
        </p:sp>
        <p:cxnSp>
          <p:nvCxnSpPr>
            <p:cNvPr id="264" name="Straight Arrow Connector 263"/>
            <p:cNvCxnSpPr/>
            <p:nvPr/>
          </p:nvCxnSpPr>
          <p:spPr>
            <a:xfrm>
              <a:off x="1466697" y="1955486"/>
              <a:ext cx="7746" cy="506715"/>
            </a:xfrm>
            <a:prstGeom prst="straightConnector1">
              <a:avLst/>
            </a:prstGeom>
            <a:ln w="28575">
              <a:solidFill>
                <a:srgbClr val="0070C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7637" y="5572230"/>
              <a:ext cx="718543" cy="718543"/>
            </a:xfrm>
            <a:prstGeom prst="rect">
              <a:avLst/>
            </a:prstGeom>
          </p:spPr>
        </p:pic>
        <p:sp>
          <p:nvSpPr>
            <p:cNvPr id="191" name="TextBox 190"/>
            <p:cNvSpPr txBox="1"/>
            <p:nvPr/>
          </p:nvSpPr>
          <p:spPr>
            <a:xfrm>
              <a:off x="665" y="5699516"/>
              <a:ext cx="1141713" cy="429097"/>
            </a:xfrm>
            <a:prstGeom prst="rect">
              <a:avLst/>
            </a:prstGeom>
            <a:noFill/>
          </p:spPr>
          <p:txBody>
            <a:bodyPr wrap="square" rtlCol="0">
              <a:spAutoFit/>
            </a:bodyPr>
            <a:lstStyle/>
            <a:p>
              <a:pPr algn="r" defTabSz="932563">
                <a:lnSpc>
                  <a:spcPct val="90000"/>
                </a:lnSpc>
                <a:defRPr/>
              </a:pPr>
              <a:r>
                <a:rPr lang="en-US" sz="1200" b="1" kern="0" dirty="0">
                  <a:solidFill>
                    <a:srgbClr val="D83B01"/>
                  </a:solidFill>
                  <a:latin typeface="Segoe UI Semibold" panose="020B0702040204020203" pitchFamily="34" charset="0"/>
                  <a:cs typeface="Segoe UI Semibold" panose="020B0702040204020203" pitchFamily="34" charset="0"/>
                </a:rPr>
                <a:t>ADDITIONAL </a:t>
              </a:r>
            </a:p>
            <a:p>
              <a:pPr algn="r" defTabSz="932563">
                <a:lnSpc>
                  <a:spcPct val="90000"/>
                </a:lnSpc>
                <a:defRPr/>
              </a:pPr>
              <a:r>
                <a:rPr lang="en-US" sz="1200" b="1" kern="0" dirty="0">
                  <a:solidFill>
                    <a:srgbClr val="D83B01"/>
                  </a:solidFill>
                  <a:latin typeface="Segoe UI Semibold" panose="020B0702040204020203" pitchFamily="34" charset="0"/>
                  <a:cs typeface="Segoe UI Semibold" panose="020B0702040204020203" pitchFamily="34" charset="0"/>
                </a:rPr>
                <a:t>SOURCES</a:t>
              </a:r>
            </a:p>
          </p:txBody>
        </p:sp>
        <p:sp>
          <p:nvSpPr>
            <p:cNvPr id="256" name="Right Brace 255"/>
            <p:cNvSpPr/>
            <p:nvPr/>
          </p:nvSpPr>
          <p:spPr>
            <a:xfrm>
              <a:off x="1881883" y="2863270"/>
              <a:ext cx="569630" cy="3071923"/>
            </a:xfrm>
            <a:prstGeom prst="rightBrace">
              <a:avLst>
                <a:gd name="adj1" fmla="val 88928"/>
                <a:gd name="adj2" fmla="val 50000"/>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84" name="TextBox 83"/>
            <p:cNvSpPr txBox="1"/>
            <p:nvPr/>
          </p:nvSpPr>
          <p:spPr>
            <a:xfrm>
              <a:off x="1977860" y="4931037"/>
              <a:ext cx="4710010" cy="318357"/>
            </a:xfrm>
            <a:prstGeom prst="rect">
              <a:avLst/>
            </a:prstGeom>
            <a:noFill/>
          </p:spPr>
          <p:txBody>
            <a:bodyPr wrap="square" rtlCol="0">
              <a:spAutoFit/>
            </a:bodyPr>
            <a:lstStyle/>
            <a:p>
              <a:pPr algn="ctr" defTabSz="932563">
                <a:lnSpc>
                  <a:spcPct val="90000"/>
                </a:lnSpc>
                <a:defRPr/>
              </a:pPr>
              <a:r>
                <a:rPr lang="en-US" sz="1600" b="1" kern="0" dirty="0">
                  <a:solidFill>
                    <a:srgbClr val="D83B01"/>
                  </a:solidFill>
                  <a:latin typeface="Segoe UI Semibold" panose="020B0702040204020203" pitchFamily="34" charset="0"/>
                  <a:cs typeface="Segoe UI Semibold" panose="020B0702040204020203" pitchFamily="34" charset="0"/>
                </a:rPr>
                <a:t>AZURE SQL DATA WAREHOUSE</a:t>
              </a:r>
            </a:p>
          </p:txBody>
        </p:sp>
        <p:grpSp>
          <p:nvGrpSpPr>
            <p:cNvPr id="268" name="Group 267"/>
            <p:cNvGrpSpPr/>
            <p:nvPr/>
          </p:nvGrpSpPr>
          <p:grpSpPr>
            <a:xfrm>
              <a:off x="5854703" y="2996073"/>
              <a:ext cx="2244121" cy="3095526"/>
              <a:chOff x="6112368" y="2832231"/>
              <a:chExt cx="2244121" cy="3095526"/>
            </a:xfrm>
          </p:grpSpPr>
          <p:grpSp>
            <p:nvGrpSpPr>
              <p:cNvPr id="280" name="Group 279"/>
              <p:cNvGrpSpPr/>
              <p:nvPr/>
            </p:nvGrpSpPr>
            <p:grpSpPr>
              <a:xfrm>
                <a:off x="6434800" y="3242686"/>
                <a:ext cx="1463032" cy="962320"/>
                <a:chOff x="15045003" y="3802555"/>
                <a:chExt cx="2944997" cy="1925431"/>
              </a:xfrm>
            </p:grpSpPr>
            <p:sp>
              <p:nvSpPr>
                <p:cNvPr id="282" name="Freeform 281"/>
                <p:cNvSpPr>
                  <a:spLocks noChangeAspect="1" noEditPoints="1"/>
                </p:cNvSpPr>
                <p:nvPr/>
              </p:nvSpPr>
              <p:spPr bwMode="black">
                <a:xfrm>
                  <a:off x="15045003" y="3802555"/>
                  <a:ext cx="2944997" cy="1925431"/>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3" name="Picture 282"/>
                <p:cNvPicPr>
                  <a:picLocks noChangeAspect="1"/>
                </p:cNvPicPr>
                <p:nvPr/>
              </p:nvPicPr>
              <p:blipFill rotWithShape="1">
                <a:blip r:embed="rId10"/>
                <a:srcRect l="-308" t="322" r="20109" b="2425"/>
                <a:stretch/>
              </p:blipFill>
              <p:spPr>
                <a:xfrm>
                  <a:off x="15191260" y="3943100"/>
                  <a:ext cx="2639696" cy="1581325"/>
                </a:xfrm>
                <a:prstGeom prst="rect">
                  <a:avLst/>
                </a:prstGeom>
              </p:spPr>
            </p:pic>
          </p:grpSp>
          <p:sp>
            <p:nvSpPr>
              <p:cNvPr id="281" name="TextBox 280"/>
              <p:cNvSpPr txBox="1"/>
              <p:nvPr/>
            </p:nvSpPr>
            <p:spPr>
              <a:xfrm>
                <a:off x="6160943" y="2832231"/>
                <a:ext cx="2004395" cy="493212"/>
              </a:xfrm>
              <a:prstGeom prst="rect">
                <a:avLst/>
              </a:prstGeom>
              <a:noFill/>
            </p:spPr>
            <p:txBody>
              <a:bodyPr wrap="none" lIns="182854" tIns="146284" rIns="182854" bIns="146284" rtlCol="0">
                <a:spAutoFit/>
              </a:bodyPr>
              <a:lstStyle/>
              <a:p>
                <a:pPr algn="ctr" defTabSz="914225">
                  <a:lnSpc>
                    <a:spcPct val="90000"/>
                  </a:lnSpc>
                  <a:spcAft>
                    <a:spcPts val="600"/>
                  </a:spcAft>
                  <a:defRPr/>
                </a:pPr>
                <a:r>
                  <a:rPr lang="en-US" sz="1400" b="1" kern="0" dirty="0">
                    <a:solidFill>
                      <a:srgbClr val="D83B01"/>
                    </a:solidFill>
                    <a:latin typeface="Segoe UI"/>
                  </a:rPr>
                  <a:t>POWER BI + EXCEL</a:t>
                </a:r>
              </a:p>
            </p:txBody>
          </p:sp>
          <p:grpSp>
            <p:nvGrpSpPr>
              <p:cNvPr id="263" name="Group 262"/>
              <p:cNvGrpSpPr/>
              <p:nvPr/>
            </p:nvGrpSpPr>
            <p:grpSpPr>
              <a:xfrm>
                <a:off x="6112368" y="4588440"/>
                <a:ext cx="2244121" cy="1339317"/>
                <a:chOff x="6102554" y="4667702"/>
                <a:chExt cx="2244121" cy="1339317"/>
              </a:xfrm>
            </p:grpSpPr>
            <p:sp>
              <p:nvSpPr>
                <p:cNvPr id="298" name="TextBox 297"/>
                <p:cNvSpPr txBox="1"/>
                <p:nvPr/>
              </p:nvSpPr>
              <p:spPr>
                <a:xfrm>
                  <a:off x="6102554" y="4667702"/>
                  <a:ext cx="2244121" cy="489365"/>
                </a:xfrm>
                <a:prstGeom prst="rect">
                  <a:avLst/>
                </a:prstGeom>
                <a:noFill/>
              </p:spPr>
              <p:txBody>
                <a:bodyPr wrap="square" lIns="182854" tIns="146284" rIns="182854" bIns="146284" rtlCol="0">
                  <a:spAutoFit/>
                </a:bodyPr>
                <a:lstStyle/>
                <a:p>
                  <a:pPr algn="ctr" defTabSz="914225">
                    <a:lnSpc>
                      <a:spcPct val="90000"/>
                    </a:lnSpc>
                    <a:defRPr/>
                  </a:pPr>
                  <a:r>
                    <a:rPr lang="en-US" sz="1400" b="1" kern="0" dirty="0">
                      <a:solidFill>
                        <a:srgbClr val="D83B01"/>
                      </a:solidFill>
                      <a:latin typeface="Segoe UI"/>
                    </a:rPr>
                    <a:t>3</a:t>
                  </a:r>
                  <a:r>
                    <a:rPr lang="en-US" sz="1400" b="1" kern="0" baseline="30000" dirty="0">
                      <a:solidFill>
                        <a:srgbClr val="D83B01"/>
                      </a:solidFill>
                      <a:latin typeface="Segoe UI"/>
                    </a:rPr>
                    <a:t>RD</a:t>
                  </a:r>
                  <a:r>
                    <a:rPr lang="en-US" sz="1400" b="1" kern="0" dirty="0">
                      <a:solidFill>
                        <a:srgbClr val="D83B01"/>
                      </a:solidFill>
                      <a:latin typeface="Segoe UI"/>
                    </a:rPr>
                    <a:t> PARTY TOOLS</a:t>
                  </a:r>
                </a:p>
              </p:txBody>
            </p:sp>
            <p:grpSp>
              <p:nvGrpSpPr>
                <p:cNvPr id="332" name="Group 331"/>
                <p:cNvGrpSpPr/>
                <p:nvPr/>
              </p:nvGrpSpPr>
              <p:grpSpPr>
                <a:xfrm>
                  <a:off x="6422550" y="5137440"/>
                  <a:ext cx="1590013" cy="869579"/>
                  <a:chOff x="6795384" y="1970588"/>
                  <a:chExt cx="1545162" cy="845050"/>
                </a:xfrm>
              </p:grpSpPr>
              <p:grpSp>
                <p:nvGrpSpPr>
                  <p:cNvPr id="301" name="Group 300"/>
                  <p:cNvGrpSpPr/>
                  <p:nvPr/>
                </p:nvGrpSpPr>
                <p:grpSpPr>
                  <a:xfrm>
                    <a:off x="6795384" y="1970588"/>
                    <a:ext cx="996533" cy="845049"/>
                    <a:chOff x="921942" y="5458666"/>
                    <a:chExt cx="1362906" cy="1155730"/>
                  </a:xfrm>
                </p:grpSpPr>
                <p:sp>
                  <p:nvSpPr>
                    <p:cNvPr id="313" name="Rectangle 312"/>
                    <p:cNvSpPr/>
                    <p:nvPr/>
                  </p:nvSpPr>
                  <p:spPr bwMode="auto">
                    <a:xfrm>
                      <a:off x="975403" y="5493580"/>
                      <a:ext cx="1248025" cy="93702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14" name="Freeform 88"/>
                    <p:cNvSpPr>
                      <a:spLocks noEditPoints="1"/>
                    </p:cNvSpPr>
                    <p:nvPr/>
                  </p:nvSpPr>
                  <p:spPr bwMode="black">
                    <a:xfrm>
                      <a:off x="921942" y="5458666"/>
                      <a:ext cx="1362906" cy="1155730"/>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dirty="0">
                        <a:solidFill>
                          <a:srgbClr val="505050"/>
                        </a:solidFill>
                        <a:latin typeface="Segoe UI"/>
                      </a:endParaRPr>
                    </a:p>
                  </p:txBody>
                </p:sp>
                <p:grpSp>
                  <p:nvGrpSpPr>
                    <p:cNvPr id="315" name="Group 314"/>
                    <p:cNvGrpSpPr/>
                    <p:nvPr/>
                  </p:nvGrpSpPr>
                  <p:grpSpPr>
                    <a:xfrm>
                      <a:off x="1624300" y="5848715"/>
                      <a:ext cx="363641" cy="363641"/>
                      <a:chOff x="1624300" y="5848715"/>
                      <a:chExt cx="363641" cy="363641"/>
                    </a:xfrm>
                  </p:grpSpPr>
                  <p:sp>
                    <p:nvSpPr>
                      <p:cNvPr id="320" name="Freeform 46"/>
                      <p:cNvSpPr>
                        <a:spLocks/>
                      </p:cNvSpPr>
                      <p:nvPr/>
                    </p:nvSpPr>
                    <p:spPr bwMode="auto">
                      <a:xfrm>
                        <a:off x="1624300" y="5878862"/>
                        <a:ext cx="331610" cy="333494"/>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dirty="0">
                          <a:solidFill>
                            <a:srgbClr val="505050"/>
                          </a:solidFill>
                          <a:latin typeface="Segoe UI"/>
                        </a:endParaRPr>
                      </a:p>
                    </p:txBody>
                  </p:sp>
                  <p:sp>
                    <p:nvSpPr>
                      <p:cNvPr id="321" name="Freeform 48"/>
                      <p:cNvSpPr>
                        <a:spLocks/>
                      </p:cNvSpPr>
                      <p:nvPr/>
                    </p:nvSpPr>
                    <p:spPr bwMode="auto">
                      <a:xfrm>
                        <a:off x="1822135" y="5848715"/>
                        <a:ext cx="165806" cy="1695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dirty="0">
                          <a:solidFill>
                            <a:srgbClr val="505050"/>
                          </a:solidFill>
                          <a:latin typeface="Segoe UI"/>
                        </a:endParaRPr>
                      </a:p>
                    </p:txBody>
                  </p:sp>
                </p:grpSp>
                <p:sp>
                  <p:nvSpPr>
                    <p:cNvPr id="316" name="Rectangle 49"/>
                    <p:cNvSpPr>
                      <a:spLocks noChangeArrowheads="1"/>
                    </p:cNvSpPr>
                    <p:nvPr/>
                  </p:nvSpPr>
                  <p:spPr bwMode="auto">
                    <a:xfrm>
                      <a:off x="1956809" y="5622539"/>
                      <a:ext cx="32030" cy="3203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dirty="0">
                        <a:solidFill>
                          <a:srgbClr val="505050"/>
                        </a:solidFill>
                        <a:latin typeface="Segoe UI"/>
                      </a:endParaRPr>
                    </a:p>
                  </p:txBody>
                </p:sp>
                <p:sp>
                  <p:nvSpPr>
                    <p:cNvPr id="317" name="Freeform 50"/>
                    <p:cNvSpPr>
                      <a:spLocks noEditPoints="1"/>
                    </p:cNvSpPr>
                    <p:nvPr/>
                  </p:nvSpPr>
                  <p:spPr bwMode="auto">
                    <a:xfrm>
                      <a:off x="1107136" y="5581167"/>
                      <a:ext cx="992947" cy="99859"/>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dirty="0">
                        <a:solidFill>
                          <a:srgbClr val="505050"/>
                        </a:solidFill>
                        <a:latin typeface="Segoe UI"/>
                      </a:endParaRPr>
                    </a:p>
                  </p:txBody>
                </p:sp>
                <p:sp>
                  <p:nvSpPr>
                    <p:cNvPr id="318" name="Freeform 51"/>
                    <p:cNvSpPr>
                      <a:spLocks noEditPoints="1"/>
                    </p:cNvSpPr>
                    <p:nvPr/>
                  </p:nvSpPr>
                  <p:spPr bwMode="auto">
                    <a:xfrm>
                      <a:off x="1105252" y="5701753"/>
                      <a:ext cx="991063" cy="633072"/>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dirty="0">
                        <a:solidFill>
                          <a:srgbClr val="505050"/>
                        </a:solidFill>
                        <a:latin typeface="Segoe UI"/>
                      </a:endParaRPr>
                    </a:p>
                  </p:txBody>
                </p:sp>
                <p:pic>
                  <p:nvPicPr>
                    <p:cNvPr id="319" name="Picture 318"/>
                    <p:cNvPicPr>
                      <a:picLocks noChangeAspect="1"/>
                    </p:cNvPicPr>
                    <p:nvPr/>
                  </p:nvPicPr>
                  <p:blipFill>
                    <a:blip r:embed="rId11" cstate="print">
                      <a:clrChange>
                        <a:clrFrom>
                          <a:srgbClr val="FDFDFD"/>
                        </a:clrFrom>
                        <a:clrTo>
                          <a:srgbClr val="FDFDFD">
                            <a:alpha val="0"/>
                          </a:srgbClr>
                        </a:clrTo>
                      </a:clrChange>
                      <a:grayscl/>
                      <a:extLst>
                        <a:ext uri="{28A0092B-C50C-407E-A947-70E740481C1C}">
                          <a14:useLocalDpi xmlns:a14="http://schemas.microsoft.com/office/drawing/2010/main" val="0"/>
                        </a:ext>
                      </a:extLst>
                    </a:blip>
                    <a:stretch>
                      <a:fillRect/>
                    </a:stretch>
                  </p:blipFill>
                  <p:spPr>
                    <a:xfrm>
                      <a:off x="1160349" y="5792107"/>
                      <a:ext cx="465790" cy="465789"/>
                    </a:xfrm>
                    <a:prstGeom prst="rect">
                      <a:avLst/>
                    </a:prstGeom>
                  </p:spPr>
                </p:pic>
              </p:grpSp>
              <p:grpSp>
                <p:nvGrpSpPr>
                  <p:cNvPr id="302" name="Group 301"/>
                  <p:cNvGrpSpPr/>
                  <p:nvPr/>
                </p:nvGrpSpPr>
                <p:grpSpPr>
                  <a:xfrm>
                    <a:off x="7897046" y="2056080"/>
                    <a:ext cx="443500" cy="759558"/>
                    <a:chOff x="2177591" y="5097437"/>
                    <a:chExt cx="606552" cy="1038807"/>
                  </a:xfrm>
                </p:grpSpPr>
                <p:sp>
                  <p:nvSpPr>
                    <p:cNvPr id="303" name="Freeform 40"/>
                    <p:cNvSpPr>
                      <a:spLocks/>
                    </p:cNvSpPr>
                    <p:nvPr/>
                  </p:nvSpPr>
                  <p:spPr bwMode="auto">
                    <a:xfrm>
                      <a:off x="2177591" y="5097437"/>
                      <a:ext cx="606552" cy="1038807"/>
                    </a:xfrm>
                    <a:custGeom>
                      <a:avLst/>
                      <a:gdLst>
                        <a:gd name="T0" fmla="*/ 301 w 301"/>
                        <a:gd name="T1" fmla="*/ 496 h 515"/>
                        <a:gd name="T2" fmla="*/ 281 w 301"/>
                        <a:gd name="T3" fmla="*/ 515 h 515"/>
                        <a:gd name="T4" fmla="*/ 20 w 301"/>
                        <a:gd name="T5" fmla="*/ 515 h 515"/>
                        <a:gd name="T6" fmla="*/ 0 w 301"/>
                        <a:gd name="T7" fmla="*/ 496 h 515"/>
                        <a:gd name="T8" fmla="*/ 0 w 301"/>
                        <a:gd name="T9" fmla="*/ 20 h 515"/>
                        <a:gd name="T10" fmla="*/ 20 w 301"/>
                        <a:gd name="T11" fmla="*/ 0 h 515"/>
                        <a:gd name="T12" fmla="*/ 281 w 301"/>
                        <a:gd name="T13" fmla="*/ 0 h 515"/>
                        <a:gd name="T14" fmla="*/ 301 w 301"/>
                        <a:gd name="T15" fmla="*/ 20 h 515"/>
                        <a:gd name="T16" fmla="*/ 301 w 301"/>
                        <a:gd name="T17" fmla="*/ 49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15">
                          <a:moveTo>
                            <a:pt x="301" y="496"/>
                          </a:moveTo>
                          <a:cubicBezTo>
                            <a:pt x="301" y="506"/>
                            <a:pt x="292" y="515"/>
                            <a:pt x="281" y="515"/>
                          </a:cubicBezTo>
                          <a:cubicBezTo>
                            <a:pt x="20" y="515"/>
                            <a:pt x="20" y="515"/>
                            <a:pt x="20" y="515"/>
                          </a:cubicBezTo>
                          <a:cubicBezTo>
                            <a:pt x="9" y="515"/>
                            <a:pt x="0" y="506"/>
                            <a:pt x="0" y="496"/>
                          </a:cubicBezTo>
                          <a:cubicBezTo>
                            <a:pt x="0" y="20"/>
                            <a:pt x="0" y="20"/>
                            <a:pt x="0" y="20"/>
                          </a:cubicBezTo>
                          <a:cubicBezTo>
                            <a:pt x="0" y="9"/>
                            <a:pt x="9" y="0"/>
                            <a:pt x="20" y="0"/>
                          </a:cubicBezTo>
                          <a:cubicBezTo>
                            <a:pt x="281" y="0"/>
                            <a:pt x="281" y="0"/>
                            <a:pt x="281" y="0"/>
                          </a:cubicBezTo>
                          <a:cubicBezTo>
                            <a:pt x="292" y="0"/>
                            <a:pt x="301" y="9"/>
                            <a:pt x="301" y="20"/>
                          </a:cubicBezTo>
                          <a:lnTo>
                            <a:pt x="301" y="496"/>
                          </a:lnTo>
                          <a:close/>
                        </a:path>
                      </a:pathLst>
                    </a:custGeom>
                    <a:solidFill>
                      <a:schemeClr val="accent2"/>
                    </a:solidFill>
                    <a:ln>
                      <a:noFill/>
                    </a:ln>
                    <a:extLst/>
                  </p:spPr>
                  <p:txBody>
                    <a:bodyPr vert="horz" wrap="square" lIns="89630" tIns="44814" rIns="89630" bIns="44814" numCol="1" anchor="t" anchorCtr="0" compatLnSpc="1">
                      <a:prstTxWarp prst="textNoShape">
                        <a:avLst/>
                      </a:prstTxWarp>
                    </a:bodyPr>
                    <a:lstStyle/>
                    <a:p>
                      <a:pPr defTabSz="914139">
                        <a:defRPr/>
                      </a:pPr>
                      <a:endParaRPr lang="en-US" kern="0">
                        <a:solidFill>
                          <a:srgbClr val="505050"/>
                        </a:solidFill>
                        <a:latin typeface="Segoe UI"/>
                      </a:endParaRPr>
                    </a:p>
                  </p:txBody>
                </p:sp>
                <p:sp>
                  <p:nvSpPr>
                    <p:cNvPr id="304" name="Rectangle 41"/>
                    <p:cNvSpPr>
                      <a:spLocks noChangeArrowheads="1"/>
                    </p:cNvSpPr>
                    <p:nvPr/>
                  </p:nvSpPr>
                  <p:spPr bwMode="auto">
                    <a:xfrm>
                      <a:off x="2236353" y="5156194"/>
                      <a:ext cx="490022" cy="818696"/>
                    </a:xfrm>
                    <a:prstGeom prst="rect">
                      <a:avLst/>
                    </a:prstGeom>
                    <a:solidFill>
                      <a:schemeClr val="bg1"/>
                    </a:solidFill>
                    <a:ln>
                      <a:noFill/>
                    </a:ln>
                  </p:spPr>
                  <p:txBody>
                    <a:bodyPr vert="horz" wrap="square" lIns="89630" tIns="44814" rIns="89630" bIns="44814" numCol="1" anchor="t" anchorCtr="0" compatLnSpc="1">
                      <a:prstTxWarp prst="textNoShape">
                        <a:avLst/>
                      </a:prstTxWarp>
                    </a:bodyPr>
                    <a:lstStyle/>
                    <a:p>
                      <a:pPr defTabSz="914139">
                        <a:defRPr/>
                      </a:pPr>
                      <a:endParaRPr lang="en-US" kern="0">
                        <a:solidFill>
                          <a:srgbClr val="505050"/>
                        </a:solidFill>
                        <a:latin typeface="Segoe UI"/>
                      </a:endParaRPr>
                    </a:p>
                  </p:txBody>
                </p:sp>
                <p:sp>
                  <p:nvSpPr>
                    <p:cNvPr id="305" name="Oval 48"/>
                    <p:cNvSpPr>
                      <a:spLocks noChangeArrowheads="1"/>
                    </p:cNvSpPr>
                    <p:nvPr/>
                  </p:nvSpPr>
                  <p:spPr bwMode="auto">
                    <a:xfrm>
                      <a:off x="2451486" y="6021706"/>
                      <a:ext cx="58763" cy="55775"/>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a:solidFill>
                          <a:srgbClr val="505050"/>
                        </a:solidFill>
                        <a:latin typeface="Segoe UI"/>
                      </a:endParaRPr>
                    </a:p>
                  </p:txBody>
                </p:sp>
                <p:grpSp>
                  <p:nvGrpSpPr>
                    <p:cNvPr id="306" name="Group 305"/>
                    <p:cNvGrpSpPr/>
                    <p:nvPr/>
                  </p:nvGrpSpPr>
                  <p:grpSpPr>
                    <a:xfrm>
                      <a:off x="2326650" y="5646779"/>
                      <a:ext cx="317606" cy="203095"/>
                      <a:chOff x="10083334" y="5733542"/>
                      <a:chExt cx="282525" cy="180661"/>
                    </a:xfrm>
                  </p:grpSpPr>
                  <p:sp>
                    <p:nvSpPr>
                      <p:cNvPr id="308" name="Rectangle 35"/>
                      <p:cNvSpPr>
                        <a:spLocks noChangeArrowheads="1"/>
                      </p:cNvSpPr>
                      <p:nvPr/>
                    </p:nvSpPr>
                    <p:spPr bwMode="auto">
                      <a:xfrm>
                        <a:off x="10323576" y="5733542"/>
                        <a:ext cx="42283" cy="18066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dirty="0">
                          <a:solidFill>
                            <a:srgbClr val="505050"/>
                          </a:solidFill>
                          <a:latin typeface="Segoe UI"/>
                        </a:endParaRPr>
                      </a:p>
                    </p:txBody>
                  </p:sp>
                  <p:sp>
                    <p:nvSpPr>
                      <p:cNvPr id="309" name="Rectangle 42"/>
                      <p:cNvSpPr>
                        <a:spLocks noChangeArrowheads="1"/>
                      </p:cNvSpPr>
                      <p:nvPr/>
                    </p:nvSpPr>
                    <p:spPr bwMode="auto">
                      <a:xfrm>
                        <a:off x="10263996" y="5868076"/>
                        <a:ext cx="42283" cy="46127"/>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dirty="0">
                          <a:solidFill>
                            <a:srgbClr val="505050"/>
                          </a:solidFill>
                          <a:latin typeface="Segoe UI"/>
                        </a:endParaRPr>
                      </a:p>
                    </p:txBody>
                  </p:sp>
                  <p:sp>
                    <p:nvSpPr>
                      <p:cNvPr id="310" name="Rectangle 43"/>
                      <p:cNvSpPr>
                        <a:spLocks noChangeArrowheads="1"/>
                      </p:cNvSpPr>
                      <p:nvPr/>
                    </p:nvSpPr>
                    <p:spPr bwMode="auto">
                      <a:xfrm>
                        <a:off x="10204417" y="5789277"/>
                        <a:ext cx="42283" cy="124925"/>
                      </a:xfrm>
                      <a:prstGeom prst="rect">
                        <a:avLst/>
                      </a:pr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dirty="0">
                          <a:solidFill>
                            <a:srgbClr val="505050"/>
                          </a:solidFill>
                          <a:latin typeface="Segoe UI"/>
                        </a:endParaRPr>
                      </a:p>
                    </p:txBody>
                  </p:sp>
                  <p:sp>
                    <p:nvSpPr>
                      <p:cNvPr id="311" name="Rectangle 44"/>
                      <p:cNvSpPr>
                        <a:spLocks noChangeArrowheads="1"/>
                      </p:cNvSpPr>
                      <p:nvPr/>
                    </p:nvSpPr>
                    <p:spPr bwMode="auto">
                      <a:xfrm>
                        <a:off x="10142914" y="5756604"/>
                        <a:ext cx="42283" cy="157598"/>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dirty="0">
                          <a:solidFill>
                            <a:srgbClr val="505050"/>
                          </a:solidFill>
                          <a:latin typeface="Segoe UI"/>
                        </a:endParaRPr>
                      </a:p>
                    </p:txBody>
                  </p:sp>
                  <p:sp>
                    <p:nvSpPr>
                      <p:cNvPr id="312" name="Rectangle 45"/>
                      <p:cNvSpPr>
                        <a:spLocks noChangeArrowheads="1"/>
                      </p:cNvSpPr>
                      <p:nvPr/>
                    </p:nvSpPr>
                    <p:spPr bwMode="auto">
                      <a:xfrm>
                        <a:off x="10083334" y="5816184"/>
                        <a:ext cx="42283" cy="9801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kern="0" dirty="0">
                          <a:solidFill>
                            <a:srgbClr val="505050"/>
                          </a:solidFill>
                          <a:latin typeface="Segoe UI"/>
                        </a:endParaRPr>
                      </a:p>
                    </p:txBody>
                  </p:sp>
                </p:grpSp>
                <p:pic>
                  <p:nvPicPr>
                    <p:cNvPr id="307" name="Picture 306"/>
                    <p:cNvPicPr>
                      <a:picLocks noChangeAspect="1"/>
                    </p:cNvPicPr>
                    <p:nvPr/>
                  </p:nvPicPr>
                  <p:blipFill rotWithShape="1">
                    <a:blip r:embed="rId12"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13439" t="13439" r="13439" b="13439"/>
                    <a:stretch/>
                  </p:blipFill>
                  <p:spPr>
                    <a:xfrm>
                      <a:off x="2285520" y="5194551"/>
                      <a:ext cx="354496" cy="354494"/>
                    </a:xfrm>
                    <a:prstGeom prst="rect">
                      <a:avLst/>
                    </a:prstGeom>
                  </p:spPr>
                </p:pic>
              </p:grpSp>
            </p:grpSp>
          </p:grpSp>
        </p:grpSp>
        <p:sp>
          <p:nvSpPr>
            <p:cNvPr id="104" name="TextBox 103"/>
            <p:cNvSpPr txBox="1"/>
            <p:nvPr/>
          </p:nvSpPr>
          <p:spPr>
            <a:xfrm>
              <a:off x="49508" y="3520669"/>
              <a:ext cx="1117190" cy="431400"/>
            </a:xfrm>
            <a:prstGeom prst="rect">
              <a:avLst/>
            </a:prstGeom>
            <a:noFill/>
          </p:spPr>
          <p:txBody>
            <a:bodyPr wrap="square" rtlCol="0">
              <a:spAutoFit/>
            </a:bodyPr>
            <a:lstStyle/>
            <a:p>
              <a:pPr algn="r" defTabSz="932563">
                <a:lnSpc>
                  <a:spcPct val="90000"/>
                </a:lnSpc>
                <a:defRPr/>
              </a:pPr>
              <a:r>
                <a:rPr lang="en-US" sz="1200" b="1" kern="0" dirty="0">
                  <a:solidFill>
                    <a:srgbClr val="D83B01"/>
                  </a:solidFill>
                  <a:latin typeface="Segoe UI Semibold" panose="020B0702040204020203" pitchFamily="34" charset="0"/>
                  <a:cs typeface="Segoe UI Semibold" panose="020B0702040204020203" pitchFamily="34" charset="0"/>
                </a:rPr>
                <a:t>AZURE</a:t>
              </a:r>
            </a:p>
            <a:p>
              <a:pPr algn="r" defTabSz="932563">
                <a:lnSpc>
                  <a:spcPct val="90000"/>
                </a:lnSpc>
                <a:defRPr/>
              </a:pPr>
              <a:r>
                <a:rPr lang="en-US" sz="1200" b="1" kern="0" dirty="0">
                  <a:solidFill>
                    <a:srgbClr val="D83B01"/>
                  </a:solidFill>
                  <a:latin typeface="Segoe UI Semibold" panose="020B0702040204020203" pitchFamily="34" charset="0"/>
                  <a:cs typeface="Segoe UI Semibold" panose="020B0702040204020203" pitchFamily="34" charset="0"/>
                </a:rPr>
                <a:t>HDINSIGHT</a:t>
              </a:r>
            </a:p>
          </p:txBody>
        </p:sp>
        <p:sp>
          <p:nvSpPr>
            <p:cNvPr id="105" name="Freeform 236"/>
            <p:cNvSpPr>
              <a:spLocks/>
            </p:cNvSpPr>
            <p:nvPr/>
          </p:nvSpPr>
          <p:spPr bwMode="auto">
            <a:xfrm>
              <a:off x="1138952" y="3479377"/>
              <a:ext cx="627228" cy="47465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FFFFFF"/>
                </a:solidFill>
                <a:latin typeface="Segoe UI"/>
              </a:endParaRPr>
            </a:p>
          </p:txBody>
        </p:sp>
        <p:sp>
          <p:nvSpPr>
            <p:cNvPr id="83" name="Freeform 6"/>
            <p:cNvSpPr>
              <a:spLocks/>
            </p:cNvSpPr>
            <p:nvPr/>
          </p:nvSpPr>
          <p:spPr bwMode="auto">
            <a:xfrm flipH="1">
              <a:off x="2590853" y="3191044"/>
              <a:ext cx="3447581" cy="215534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noFill/>
            <a:ln w="38100">
              <a:solidFill>
                <a:schemeClr val="accent1"/>
              </a:solidFill>
            </a:ln>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000000"/>
                </a:solidFill>
                <a:latin typeface="Calibri" panose="020F0502020204030204"/>
              </a:endParaRPr>
            </a:p>
          </p:txBody>
        </p:sp>
      </p:grpSp>
      <p:sp>
        <p:nvSpPr>
          <p:cNvPr id="272" name="TextBox 271"/>
          <p:cNvSpPr txBox="1"/>
          <p:nvPr/>
        </p:nvSpPr>
        <p:spPr>
          <a:xfrm>
            <a:off x="277466" y="950803"/>
            <a:ext cx="8384440" cy="468972"/>
          </a:xfrm>
          <a:prstGeom prst="rect">
            <a:avLst/>
          </a:prstGeom>
          <a:noFill/>
        </p:spPr>
        <p:txBody>
          <a:bodyPr wrap="none" rtlCol="0">
            <a:spAutoFit/>
          </a:bodyPr>
          <a:lstStyle/>
          <a:p>
            <a:pPr defTabSz="914225">
              <a:defRPr/>
            </a:pPr>
            <a:r>
              <a:rPr lang="en-US" sz="2400" i="1" kern="0" dirty="0">
                <a:solidFill>
                  <a:sysClr val="windowText" lastClr="000000"/>
                </a:solidFill>
                <a:latin typeface="Segoe UI Light"/>
              </a:rPr>
              <a:t>An integrated application data and advanced analytics platform</a:t>
            </a:r>
          </a:p>
        </p:txBody>
      </p:sp>
      <p:sp>
        <p:nvSpPr>
          <p:cNvPr id="5" name="Rectangle 4"/>
          <p:cNvSpPr/>
          <p:nvPr/>
        </p:nvSpPr>
        <p:spPr>
          <a:xfrm>
            <a:off x="8558567" y="2148019"/>
            <a:ext cx="3293547" cy="3967952"/>
          </a:xfrm>
          <a:prstGeom prst="rect">
            <a:avLst/>
          </a:prstGeom>
        </p:spPr>
        <p:txBody>
          <a:bodyPr wrap="square">
            <a:spAutoFit/>
          </a:bodyPr>
          <a:lstStyle/>
          <a:p>
            <a:pPr defTabSz="914367"/>
            <a:r>
              <a:rPr lang="en-US" i="1" dirty="0">
                <a:solidFill>
                  <a:srgbClr val="D83B01">
                    <a:lumMod val="75000"/>
                  </a:srgbClr>
                </a:solidFill>
                <a:latin typeface="Segoe UI Light" panose="020B0502040204020203" pitchFamily="34" charset="0"/>
                <a:ea typeface="Calibri" panose="020F0502020204030204" pitchFamily="34" charset="0"/>
                <a:cs typeface="Segoe UI Light" panose="020B0502040204020203" pitchFamily="34" charset="0"/>
              </a:rPr>
              <a:t>“With Azure SQL Data Warehouse, we use PolyBase to ingest data from HDInsight then </a:t>
            </a:r>
            <a:r>
              <a:rPr lang="en-US" b="1" i="1" dirty="0">
                <a:solidFill>
                  <a:srgbClr val="505050"/>
                </a:solidFill>
                <a:latin typeface="Segoe UI Light" panose="020B0502040204020203" pitchFamily="34" charset="0"/>
                <a:ea typeface="Calibri" panose="020F0502020204030204" pitchFamily="34" charset="0"/>
                <a:cs typeface="Segoe UI Light" panose="020B0502040204020203" pitchFamily="34" charset="0"/>
              </a:rPr>
              <a:t>run thousands of analytical queries per day over tens of billions of records—about 40TB of data</a:t>
            </a:r>
            <a:r>
              <a:rPr lang="en-US" i="1" dirty="0">
                <a:solidFill>
                  <a:srgbClr val="505050"/>
                </a:solidFill>
                <a:latin typeface="Segoe UI Light" panose="020B0502040204020203" pitchFamily="34" charset="0"/>
                <a:ea typeface="Calibri" panose="020F0502020204030204" pitchFamily="34" charset="0"/>
                <a:cs typeface="Segoe UI Light" panose="020B0502040204020203" pitchFamily="34" charset="0"/>
              </a:rPr>
              <a:t>. </a:t>
            </a:r>
            <a:r>
              <a:rPr lang="en-US" i="1" dirty="0">
                <a:solidFill>
                  <a:srgbClr val="D83B01">
                    <a:lumMod val="75000"/>
                  </a:srgbClr>
                </a:solidFill>
                <a:latin typeface="Segoe UI Light" panose="020B0502040204020203" pitchFamily="34" charset="0"/>
                <a:ea typeface="Calibri" panose="020F0502020204030204" pitchFamily="34" charset="0"/>
                <a:cs typeface="Segoe UI Light" panose="020B0502040204020203" pitchFamily="34" charset="0"/>
              </a:rPr>
              <a:t>This enables us to monitor price history and market dynamics to adjust pricing and ensure we’re offering our customers the best price.”</a:t>
            </a:r>
            <a:r>
              <a:rPr lang="en-US" dirty="0">
                <a:solidFill>
                  <a:srgbClr val="D83B01">
                    <a:lumMod val="75000"/>
                  </a:srgbClr>
                </a:solidFill>
                <a:latin typeface="Segoe UI Light" panose="020B0502040204020203" pitchFamily="34" charset="0"/>
                <a:ea typeface="Calibri" panose="020F0502020204030204" pitchFamily="34" charset="0"/>
                <a:cs typeface="Segoe UI Light" panose="020B0502040204020203" pitchFamily="34" charset="0"/>
              </a:rPr>
              <a:t>  </a:t>
            </a:r>
          </a:p>
          <a:p>
            <a:pPr defTabSz="914367"/>
            <a:r>
              <a:rPr lang="en-US" dirty="0">
                <a:solidFill>
                  <a:srgbClr val="505050">
                    <a:lumMod val="75000"/>
                  </a:srgbClr>
                </a:solidFill>
                <a:latin typeface="Segoe UI Light"/>
              </a:rPr>
              <a:t>Christoph Leinemann, Senior Director Data Engineering, at Jet.com </a:t>
            </a:r>
            <a:endParaRPr lang="en-US" dirty="0">
              <a:solidFill>
                <a:srgbClr val="505050">
                  <a:lumMod val="75000"/>
                </a:srgbClr>
              </a:solidFill>
              <a:latin typeface="Segoe UI Light"/>
              <a:cs typeface="Segoe UI Light" panose="020B0502040204020203" pitchFamily="34" charset="0"/>
            </a:endParaRPr>
          </a:p>
        </p:txBody>
      </p:sp>
    </p:spTree>
    <p:extLst>
      <p:ext uri="{BB962C8B-B14F-4D97-AF65-F5344CB8AC3E}">
        <p14:creationId xmlns:p14="http://schemas.microsoft.com/office/powerpoint/2010/main" val="2694461657"/>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a:xfrm>
            <a:off x="865" y="2428413"/>
            <a:ext cx="12190271" cy="173071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6" name="TextBox 5"/>
          <p:cNvSpPr txBox="1"/>
          <p:nvPr/>
        </p:nvSpPr>
        <p:spPr>
          <a:xfrm>
            <a:off x="220496" y="2478571"/>
            <a:ext cx="6021257" cy="1674260"/>
          </a:xfrm>
          <a:prstGeom prst="rect">
            <a:avLst/>
          </a:prstGeom>
          <a:noFill/>
        </p:spPr>
        <p:txBody>
          <a:bodyPr wrap="square" rtlCol="0">
            <a:spAutoFit/>
          </a:bodyPr>
          <a:lstStyle/>
          <a:p>
            <a:pPr defTabSz="914367">
              <a:lnSpc>
                <a:spcPct val="90000"/>
              </a:lnSpc>
            </a:pPr>
            <a:r>
              <a:rPr lang="en-US" sz="1600" i="1" dirty="0">
                <a:solidFill>
                  <a:srgbClr val="D83B01">
                    <a:lumMod val="75000"/>
                  </a:srgbClr>
                </a:solidFill>
                <a:latin typeface="Segoe UI Light"/>
              </a:rPr>
              <a:t>“Getting featured in the iOS App Store was a big deal for a small company like ours as our users increased from 3,000 to 300,000 in 48 hours. To keep up with this </a:t>
            </a:r>
            <a:r>
              <a:rPr lang="en-US" sz="1600" b="1" i="1" dirty="0">
                <a:solidFill>
                  <a:srgbClr val="505050"/>
                </a:solidFill>
                <a:latin typeface="Segoe UI Light"/>
              </a:rPr>
              <a:t>100x increase in workload, we simply added data warehouse compute capacity by moving a slider and our services just scaled in minutes</a:t>
            </a:r>
            <a:r>
              <a:rPr lang="en-US" sz="1600" i="1" dirty="0">
                <a:solidFill>
                  <a:srgbClr val="D83B01">
                    <a:lumMod val="75000"/>
                  </a:srgbClr>
                </a:solidFill>
                <a:latin typeface="Segoe UI Light"/>
              </a:rPr>
              <a:t>—we didn’t miss an insight.” </a:t>
            </a:r>
          </a:p>
          <a:p>
            <a:pPr defTabSz="914367">
              <a:lnSpc>
                <a:spcPct val="90000"/>
              </a:lnSpc>
            </a:pPr>
            <a:endParaRPr lang="en-US" sz="1600" i="1" dirty="0">
              <a:solidFill>
                <a:srgbClr val="D83B01">
                  <a:lumMod val="75000"/>
                </a:srgbClr>
              </a:solidFill>
              <a:latin typeface="Segoe UI Light"/>
            </a:endParaRPr>
          </a:p>
          <a:p>
            <a:pPr defTabSz="914367">
              <a:lnSpc>
                <a:spcPct val="90000"/>
              </a:lnSpc>
            </a:pPr>
            <a:r>
              <a:rPr lang="en-US" sz="1598" dirty="0">
                <a:solidFill>
                  <a:srgbClr val="505050">
                    <a:lumMod val="75000"/>
                  </a:srgbClr>
                </a:solidFill>
                <a:latin typeface="Segoe UI Light"/>
              </a:rPr>
              <a:t>Paul Ohanian, CTO, Pound Sand</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6899" t="26045" r="76704" b="59926"/>
          <a:stretch/>
        </p:blipFill>
        <p:spPr>
          <a:xfrm>
            <a:off x="554133" y="4926130"/>
            <a:ext cx="299006" cy="502335"/>
          </a:xfrm>
          <a:prstGeom prst="rect">
            <a:avLst/>
          </a:prstGeom>
        </p:spPr>
      </p:pic>
      <p:pic>
        <p:nvPicPr>
          <p:cNvPr id="103" name="Picture 102"/>
          <p:cNvPicPr>
            <a:picLocks noChangeAspect="1"/>
          </p:cNvPicPr>
          <p:nvPr/>
        </p:nvPicPr>
        <p:blipFill rotWithShape="1">
          <a:blip r:embed="rId4" cstate="print">
            <a:extLst>
              <a:ext uri="{28A0092B-C50C-407E-A947-70E740481C1C}">
                <a14:useLocalDpi xmlns:a14="http://schemas.microsoft.com/office/drawing/2010/main" val="0"/>
              </a:ext>
            </a:extLst>
          </a:blip>
          <a:srcRect l="16899" t="26045" r="76704" b="59926"/>
          <a:stretch/>
        </p:blipFill>
        <p:spPr>
          <a:xfrm>
            <a:off x="997197" y="4811041"/>
            <a:ext cx="375541" cy="630914"/>
          </a:xfrm>
          <a:prstGeom prst="rect">
            <a:avLst/>
          </a:prstGeom>
        </p:spPr>
      </p:pic>
      <p:pic>
        <p:nvPicPr>
          <p:cNvPr id="104" name="Picture 103"/>
          <p:cNvPicPr>
            <a:picLocks noChangeAspect="1"/>
          </p:cNvPicPr>
          <p:nvPr/>
        </p:nvPicPr>
        <p:blipFill rotWithShape="1">
          <a:blip r:embed="rId5" cstate="print">
            <a:extLst>
              <a:ext uri="{28A0092B-C50C-407E-A947-70E740481C1C}">
                <a14:useLocalDpi xmlns:a14="http://schemas.microsoft.com/office/drawing/2010/main" val="0"/>
              </a:ext>
            </a:extLst>
          </a:blip>
          <a:srcRect l="16899" t="26045" r="76704" b="59926"/>
          <a:stretch/>
        </p:blipFill>
        <p:spPr>
          <a:xfrm>
            <a:off x="1516795" y="4708969"/>
            <a:ext cx="441062" cy="740989"/>
          </a:xfrm>
          <a:prstGeom prst="rect">
            <a:avLst/>
          </a:prstGeom>
        </p:spPr>
      </p:pic>
      <p:pic>
        <p:nvPicPr>
          <p:cNvPr id="106" name="Picture 105"/>
          <p:cNvPicPr>
            <a:picLocks noChangeAspect="1"/>
          </p:cNvPicPr>
          <p:nvPr/>
        </p:nvPicPr>
        <p:blipFill rotWithShape="1">
          <a:blip r:embed="rId6" cstate="print">
            <a:extLst>
              <a:ext uri="{28A0092B-C50C-407E-A947-70E740481C1C}">
                <a14:useLocalDpi xmlns:a14="http://schemas.microsoft.com/office/drawing/2010/main" val="0"/>
              </a:ext>
            </a:extLst>
          </a:blip>
          <a:srcRect l="16899" t="26045" r="76704" b="59926"/>
          <a:stretch/>
        </p:blipFill>
        <p:spPr>
          <a:xfrm>
            <a:off x="2101914" y="4506248"/>
            <a:ext cx="573867" cy="964105"/>
          </a:xfrm>
          <a:prstGeom prst="rect">
            <a:avLst/>
          </a:prstGeom>
        </p:spPr>
      </p:pic>
      <p:pic>
        <p:nvPicPr>
          <p:cNvPr id="107" name="Picture 106"/>
          <p:cNvPicPr>
            <a:picLocks noChangeAspect="1"/>
          </p:cNvPicPr>
          <p:nvPr/>
        </p:nvPicPr>
        <p:blipFill rotWithShape="1">
          <a:blip r:embed="rId7" cstate="print">
            <a:extLst>
              <a:ext uri="{28A0092B-C50C-407E-A947-70E740481C1C}">
                <a14:useLocalDpi xmlns:a14="http://schemas.microsoft.com/office/drawing/2010/main" val="0"/>
              </a:ext>
            </a:extLst>
          </a:blip>
          <a:srcRect l="16899" t="26045" r="76704" b="59926"/>
          <a:stretch/>
        </p:blipFill>
        <p:spPr>
          <a:xfrm>
            <a:off x="2819838" y="4248686"/>
            <a:ext cx="762732" cy="1281400"/>
          </a:xfrm>
          <a:prstGeom prst="rect">
            <a:avLst/>
          </a:prstGeom>
        </p:spPr>
      </p:pic>
      <p:pic>
        <p:nvPicPr>
          <p:cNvPr id="108" name="Picture 107"/>
          <p:cNvPicPr>
            <a:picLocks noChangeAspect="1"/>
          </p:cNvPicPr>
          <p:nvPr/>
        </p:nvPicPr>
        <p:blipFill rotWithShape="1">
          <a:blip r:embed="rId8" cstate="print">
            <a:extLst>
              <a:ext uri="{28A0092B-C50C-407E-A947-70E740481C1C}">
                <a14:useLocalDpi xmlns:a14="http://schemas.microsoft.com/office/drawing/2010/main" val="0"/>
              </a:ext>
            </a:extLst>
          </a:blip>
          <a:srcRect l="16899" t="26045" r="76704" b="59926"/>
          <a:stretch/>
        </p:blipFill>
        <p:spPr>
          <a:xfrm>
            <a:off x="3726628" y="3915062"/>
            <a:ext cx="978102" cy="1643226"/>
          </a:xfrm>
          <a:prstGeom prst="rect">
            <a:avLst/>
          </a:prstGeom>
        </p:spPr>
      </p:pic>
      <p:pic>
        <p:nvPicPr>
          <p:cNvPr id="109" name="Picture 108"/>
          <p:cNvPicPr>
            <a:picLocks noChangeAspect="1"/>
          </p:cNvPicPr>
          <p:nvPr/>
        </p:nvPicPr>
        <p:blipFill rotWithShape="1">
          <a:blip r:embed="rId9" cstate="print">
            <a:extLst>
              <a:ext uri="{28A0092B-C50C-407E-A947-70E740481C1C}">
                <a14:useLocalDpi xmlns:a14="http://schemas.microsoft.com/office/drawing/2010/main" val="0"/>
              </a:ext>
            </a:extLst>
          </a:blip>
          <a:srcRect l="16899" t="26045" r="76704" b="59926"/>
          <a:stretch/>
        </p:blipFill>
        <p:spPr>
          <a:xfrm>
            <a:off x="4848787" y="3654393"/>
            <a:ext cx="1152447" cy="1936129"/>
          </a:xfrm>
          <a:prstGeom prst="rect">
            <a:avLst/>
          </a:prstGeom>
        </p:spPr>
      </p:pic>
      <p:sp>
        <p:nvSpPr>
          <p:cNvPr id="2" name="Title 1"/>
          <p:cNvSpPr>
            <a:spLocks noGrp="1"/>
          </p:cNvSpPr>
          <p:nvPr>
            <p:ph type="title"/>
          </p:nvPr>
        </p:nvSpPr>
        <p:spPr>
          <a:xfrm>
            <a:off x="270068" y="365560"/>
            <a:ext cx="11651867" cy="625387"/>
          </a:xfrm>
        </p:spPr>
        <p:txBody>
          <a:bodyPr>
            <a:normAutofit fontScale="90000"/>
          </a:bodyPr>
          <a:lstStyle/>
          <a:p>
            <a:r>
              <a:rPr lang="en-US" dirty="0"/>
              <a:t>Scale compute on the fly when you need it</a:t>
            </a:r>
          </a:p>
        </p:txBody>
      </p:sp>
      <p:sp>
        <p:nvSpPr>
          <p:cNvPr id="7" name="Rectangle 6"/>
          <p:cNvSpPr/>
          <p:nvPr/>
        </p:nvSpPr>
        <p:spPr>
          <a:xfrm>
            <a:off x="270067" y="1287335"/>
            <a:ext cx="7459932" cy="939739"/>
          </a:xfrm>
          <a:prstGeom prst="rect">
            <a:avLst/>
          </a:prstGeom>
        </p:spPr>
        <p:txBody>
          <a:bodyPr wrap="square">
            <a:spAutoFit/>
          </a:bodyPr>
          <a:lstStyle/>
          <a:p>
            <a:pPr defTabSz="914367">
              <a:lnSpc>
                <a:spcPct val="90000"/>
              </a:lnSpc>
              <a:buClr>
                <a:srgbClr val="A80000"/>
              </a:buClr>
            </a:pPr>
            <a:r>
              <a:rPr lang="en-US" sz="2000" b="1" dirty="0">
                <a:solidFill>
                  <a:srgbClr val="D83B01"/>
                </a:solidFill>
                <a:latin typeface="Segoe UI" panose="020B0502040204020203" pitchFamily="34" charset="0"/>
                <a:ea typeface="Segoe UI Black" panose="020B0A02040204020203" pitchFamily="34" charset="0"/>
                <a:cs typeface="Segoe UI" panose="020B0502040204020203" pitchFamily="34" charset="0"/>
              </a:rPr>
              <a:t>Data Warehouse Units (DWUs) </a:t>
            </a:r>
            <a:r>
              <a:rPr lang="en-US" sz="2000" dirty="0">
                <a:solidFill>
                  <a:srgbClr val="D83B01"/>
                </a:solidFill>
                <a:latin typeface="Segoe UI" panose="020B0502040204020203" pitchFamily="34" charset="0"/>
                <a:ea typeface="Segoe UI Black" panose="020B0A02040204020203" pitchFamily="34" charset="0"/>
                <a:cs typeface="Segoe UI" panose="020B0502040204020203" pitchFamily="34" charset="0"/>
              </a:rPr>
              <a:t>are a measure of reserved compute performance or ‘power.’ A customer’s DWU needs can vary depending on the needs of their workload.</a:t>
            </a:r>
          </a:p>
        </p:txBody>
      </p:sp>
      <p:pic>
        <p:nvPicPr>
          <p:cNvPr id="110" name="Picture 109"/>
          <p:cNvPicPr>
            <a:picLocks noChangeAspect="1"/>
          </p:cNvPicPr>
          <p:nvPr/>
        </p:nvPicPr>
        <p:blipFill rotWithShape="1">
          <a:blip r:embed="rId9" cstate="print">
            <a:extLst>
              <a:ext uri="{28A0092B-C50C-407E-A947-70E740481C1C}">
                <a14:useLocalDpi xmlns:a14="http://schemas.microsoft.com/office/drawing/2010/main" val="0"/>
              </a:ext>
            </a:extLst>
          </a:blip>
          <a:srcRect l="16899" t="26045" r="76704" b="59926"/>
          <a:stretch/>
        </p:blipFill>
        <p:spPr>
          <a:xfrm>
            <a:off x="6145293" y="3317945"/>
            <a:ext cx="1369217" cy="2300306"/>
          </a:xfrm>
          <a:prstGeom prst="rect">
            <a:avLst/>
          </a:prstGeom>
        </p:spPr>
      </p:pic>
      <p:pic>
        <p:nvPicPr>
          <p:cNvPr id="112" name="Picture 111"/>
          <p:cNvPicPr>
            <a:picLocks noChangeAspect="1"/>
          </p:cNvPicPr>
          <p:nvPr/>
        </p:nvPicPr>
        <p:blipFill rotWithShape="1">
          <a:blip r:embed="rId9" cstate="print">
            <a:extLst>
              <a:ext uri="{28A0092B-C50C-407E-A947-70E740481C1C}">
                <a14:useLocalDpi xmlns:a14="http://schemas.microsoft.com/office/drawing/2010/main" val="0"/>
              </a:ext>
            </a:extLst>
          </a:blip>
          <a:srcRect l="16899" t="26045" r="76704" b="59926"/>
          <a:stretch/>
        </p:blipFill>
        <p:spPr>
          <a:xfrm>
            <a:off x="7658567" y="2804695"/>
            <a:ext cx="1720965" cy="2891246"/>
          </a:xfrm>
          <a:prstGeom prst="rect">
            <a:avLst/>
          </a:prstGeom>
        </p:spPr>
      </p:pic>
      <p:pic>
        <p:nvPicPr>
          <p:cNvPr id="113" name="Picture 112"/>
          <p:cNvPicPr>
            <a:picLocks noChangeAspect="1"/>
          </p:cNvPicPr>
          <p:nvPr/>
        </p:nvPicPr>
        <p:blipFill rotWithShape="1">
          <a:blip r:embed="rId9" cstate="print">
            <a:extLst>
              <a:ext uri="{28A0092B-C50C-407E-A947-70E740481C1C}">
                <a14:useLocalDpi xmlns:a14="http://schemas.microsoft.com/office/drawing/2010/main" val="0"/>
              </a:ext>
            </a:extLst>
          </a:blip>
          <a:srcRect l="16899" t="26045" r="76704" b="59926"/>
          <a:stretch/>
        </p:blipFill>
        <p:spPr>
          <a:xfrm>
            <a:off x="9523590" y="1897576"/>
            <a:ext cx="2365717" cy="3974439"/>
          </a:xfrm>
          <a:prstGeom prst="rect">
            <a:avLst/>
          </a:prstGeom>
        </p:spPr>
      </p:pic>
      <p:sp>
        <p:nvSpPr>
          <p:cNvPr id="16" name="Rectangle 15"/>
          <p:cNvSpPr/>
          <p:nvPr/>
        </p:nvSpPr>
        <p:spPr>
          <a:xfrm>
            <a:off x="865" y="5389627"/>
            <a:ext cx="12190271" cy="1454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grpSp>
        <p:nvGrpSpPr>
          <p:cNvPr id="11" name="Group 10"/>
          <p:cNvGrpSpPr/>
          <p:nvPr/>
        </p:nvGrpSpPr>
        <p:grpSpPr>
          <a:xfrm>
            <a:off x="345897" y="5872013"/>
            <a:ext cx="11229783" cy="780716"/>
            <a:chOff x="345081" y="5705104"/>
            <a:chExt cx="11231376" cy="780827"/>
          </a:xfrm>
        </p:grpSpPr>
        <p:grpSp>
          <p:nvGrpSpPr>
            <p:cNvPr id="78" name="Group 77"/>
            <p:cNvGrpSpPr/>
            <p:nvPr/>
          </p:nvGrpSpPr>
          <p:grpSpPr>
            <a:xfrm>
              <a:off x="345081" y="5705104"/>
              <a:ext cx="10787375" cy="521489"/>
              <a:chOff x="1489173" y="4429003"/>
              <a:chExt cx="10009685" cy="521489"/>
            </a:xfrm>
          </p:grpSpPr>
          <p:sp>
            <p:nvSpPr>
              <p:cNvPr id="79" name="TextBox 78"/>
              <p:cNvSpPr txBox="1"/>
              <p:nvPr/>
            </p:nvSpPr>
            <p:spPr>
              <a:xfrm>
                <a:off x="1489173" y="4429003"/>
                <a:ext cx="677380" cy="521489"/>
              </a:xfrm>
              <a:prstGeom prst="rect">
                <a:avLst/>
              </a:prstGeom>
              <a:noFill/>
            </p:spPr>
            <p:txBody>
              <a:bodyPr wrap="non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100</a:t>
                </a:r>
              </a:p>
            </p:txBody>
          </p:sp>
          <p:cxnSp>
            <p:nvCxnSpPr>
              <p:cNvPr id="80" name="Straight Connector 79"/>
              <p:cNvCxnSpPr/>
              <p:nvPr/>
            </p:nvCxnSpPr>
            <p:spPr>
              <a:xfrm flipH="1">
                <a:off x="2206914"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247275" y="4429003"/>
                <a:ext cx="677380" cy="521489"/>
              </a:xfrm>
              <a:prstGeom prst="rect">
                <a:avLst/>
              </a:prstGeom>
              <a:noFill/>
            </p:spPr>
            <p:txBody>
              <a:bodyPr wrap="non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200</a:t>
                </a:r>
              </a:p>
            </p:txBody>
          </p:sp>
          <p:cxnSp>
            <p:nvCxnSpPr>
              <p:cNvPr id="82" name="Straight Connector 81"/>
              <p:cNvCxnSpPr/>
              <p:nvPr/>
            </p:nvCxnSpPr>
            <p:spPr>
              <a:xfrm flipH="1">
                <a:off x="2965016"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3005377" y="4429003"/>
                <a:ext cx="677380" cy="521489"/>
              </a:xfrm>
              <a:prstGeom prst="rect">
                <a:avLst/>
              </a:prstGeom>
              <a:noFill/>
            </p:spPr>
            <p:txBody>
              <a:bodyPr wrap="non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300</a:t>
                </a:r>
              </a:p>
            </p:txBody>
          </p:sp>
          <p:cxnSp>
            <p:nvCxnSpPr>
              <p:cNvPr id="84" name="Straight Connector 83"/>
              <p:cNvCxnSpPr/>
              <p:nvPr/>
            </p:nvCxnSpPr>
            <p:spPr>
              <a:xfrm flipH="1">
                <a:off x="3723118"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763480" y="4429003"/>
                <a:ext cx="677380" cy="521489"/>
              </a:xfrm>
              <a:prstGeom prst="rect">
                <a:avLst/>
              </a:prstGeom>
              <a:noFill/>
            </p:spPr>
            <p:txBody>
              <a:bodyPr wrap="non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400</a:t>
                </a:r>
              </a:p>
            </p:txBody>
          </p:sp>
          <p:cxnSp>
            <p:nvCxnSpPr>
              <p:cNvPr id="86" name="Straight Connector 85"/>
              <p:cNvCxnSpPr/>
              <p:nvPr/>
            </p:nvCxnSpPr>
            <p:spPr>
              <a:xfrm flipH="1">
                <a:off x="4481220"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4521582" y="4429003"/>
                <a:ext cx="677380" cy="521489"/>
              </a:xfrm>
              <a:prstGeom prst="rect">
                <a:avLst/>
              </a:prstGeom>
              <a:noFill/>
            </p:spPr>
            <p:txBody>
              <a:bodyPr wrap="non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500</a:t>
                </a:r>
              </a:p>
            </p:txBody>
          </p:sp>
          <p:cxnSp>
            <p:nvCxnSpPr>
              <p:cNvPr id="88" name="Straight Connector 87"/>
              <p:cNvCxnSpPr/>
              <p:nvPr/>
            </p:nvCxnSpPr>
            <p:spPr>
              <a:xfrm flipH="1">
                <a:off x="5239322"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5279683" y="4429003"/>
                <a:ext cx="677380" cy="521489"/>
              </a:xfrm>
              <a:prstGeom prst="rect">
                <a:avLst/>
              </a:prstGeom>
              <a:noFill/>
            </p:spPr>
            <p:txBody>
              <a:bodyPr wrap="non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600</a:t>
                </a:r>
              </a:p>
            </p:txBody>
          </p:sp>
          <p:cxnSp>
            <p:nvCxnSpPr>
              <p:cNvPr id="90" name="Straight Connector 89"/>
              <p:cNvCxnSpPr/>
              <p:nvPr/>
            </p:nvCxnSpPr>
            <p:spPr>
              <a:xfrm flipH="1">
                <a:off x="5997424"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6041318" y="4429003"/>
                <a:ext cx="788937" cy="521489"/>
              </a:xfrm>
              <a:prstGeom prst="rect">
                <a:avLst/>
              </a:prstGeom>
              <a:noFill/>
            </p:spPr>
            <p:txBody>
              <a:bodyPr wrap="non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1000</a:t>
                </a:r>
              </a:p>
            </p:txBody>
          </p:sp>
          <p:cxnSp>
            <p:nvCxnSpPr>
              <p:cNvPr id="92" name="Straight Connector 91"/>
              <p:cNvCxnSpPr/>
              <p:nvPr/>
            </p:nvCxnSpPr>
            <p:spPr>
              <a:xfrm flipH="1">
                <a:off x="6874148"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6918042" y="4429003"/>
                <a:ext cx="788937" cy="521489"/>
              </a:xfrm>
              <a:prstGeom prst="rect">
                <a:avLst/>
              </a:prstGeom>
              <a:noFill/>
            </p:spPr>
            <p:txBody>
              <a:bodyPr wrap="non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1200</a:t>
                </a:r>
              </a:p>
            </p:txBody>
          </p:sp>
          <p:cxnSp>
            <p:nvCxnSpPr>
              <p:cNvPr id="94" name="Straight Connector 93"/>
              <p:cNvCxnSpPr/>
              <p:nvPr/>
            </p:nvCxnSpPr>
            <p:spPr>
              <a:xfrm flipH="1">
                <a:off x="7750872"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7794766" y="4429003"/>
                <a:ext cx="788937" cy="521489"/>
              </a:xfrm>
              <a:prstGeom prst="rect">
                <a:avLst/>
              </a:prstGeom>
              <a:noFill/>
            </p:spPr>
            <p:txBody>
              <a:bodyPr wrap="non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1500</a:t>
                </a:r>
              </a:p>
            </p:txBody>
          </p:sp>
          <p:cxnSp>
            <p:nvCxnSpPr>
              <p:cNvPr id="96" name="Straight Connector 95"/>
              <p:cNvCxnSpPr/>
              <p:nvPr/>
            </p:nvCxnSpPr>
            <p:spPr>
              <a:xfrm flipH="1">
                <a:off x="8627596"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671490" y="4429003"/>
                <a:ext cx="788937" cy="521489"/>
              </a:xfrm>
              <a:prstGeom prst="rect">
                <a:avLst/>
              </a:prstGeom>
              <a:noFill/>
            </p:spPr>
            <p:txBody>
              <a:bodyPr wrap="non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2000</a:t>
                </a:r>
              </a:p>
            </p:txBody>
          </p:sp>
          <p:cxnSp>
            <p:nvCxnSpPr>
              <p:cNvPr id="98" name="Straight Connector 97"/>
              <p:cNvCxnSpPr/>
              <p:nvPr/>
            </p:nvCxnSpPr>
            <p:spPr>
              <a:xfrm flipH="1">
                <a:off x="9504320"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548214" y="4429003"/>
                <a:ext cx="788937" cy="521489"/>
              </a:xfrm>
              <a:prstGeom prst="rect">
                <a:avLst/>
              </a:prstGeom>
              <a:noFill/>
            </p:spPr>
            <p:txBody>
              <a:bodyPr wrap="non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3000</a:t>
                </a:r>
              </a:p>
            </p:txBody>
          </p:sp>
          <p:cxnSp>
            <p:nvCxnSpPr>
              <p:cNvPr id="100" name="Straight Connector 99"/>
              <p:cNvCxnSpPr/>
              <p:nvPr/>
            </p:nvCxnSpPr>
            <p:spPr>
              <a:xfrm flipH="1">
                <a:off x="10381044"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10622132" y="4429003"/>
                <a:ext cx="860265" cy="521489"/>
              </a:xfrm>
              <a:prstGeom prst="rect">
                <a:avLst/>
              </a:prstGeom>
              <a:noFill/>
            </p:spPr>
            <p:txBody>
              <a:bodyPr wrap="square" lIns="182854" tIns="146284" rIns="182854" bIns="146284" rtlCol="0">
                <a:spAutoFit/>
              </a:bodyPr>
              <a:lstStyle/>
              <a:p>
                <a:pPr algn="ctr" defTabSz="914367">
                  <a:lnSpc>
                    <a:spcPct val="90000"/>
                  </a:lnSpc>
                  <a:spcAft>
                    <a:spcPts val="2400"/>
                  </a:spcAft>
                  <a:buClr>
                    <a:srgbClr val="A80000"/>
                  </a:buClr>
                </a:pPr>
                <a:r>
                  <a:rPr lang="en-US" sz="1600" b="1" dirty="0">
                    <a:solidFill>
                      <a:srgbClr val="D83B01"/>
                    </a:solidFill>
                    <a:latin typeface="Segoe UI"/>
                    <a:ea typeface="Segoe UI Black" panose="020B0A02040204020203" pitchFamily="34" charset="0"/>
                    <a:cs typeface="Segoe UI" panose="020B0502040204020203" pitchFamily="34" charset="0"/>
                  </a:rPr>
                  <a:t>6000</a:t>
                </a:r>
              </a:p>
            </p:txBody>
          </p:sp>
          <p:cxnSp>
            <p:nvCxnSpPr>
              <p:cNvPr id="102" name="Straight Connector 101"/>
              <p:cNvCxnSpPr/>
              <p:nvPr/>
            </p:nvCxnSpPr>
            <p:spPr>
              <a:xfrm flipH="1">
                <a:off x="11498857" y="4520122"/>
                <a:ext cx="1" cy="3030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6" name="TextBox 205"/>
            <p:cNvSpPr txBox="1"/>
            <p:nvPr/>
          </p:nvSpPr>
          <p:spPr>
            <a:xfrm>
              <a:off x="607201" y="6264301"/>
              <a:ext cx="10969256" cy="221630"/>
            </a:xfrm>
            <a:prstGeom prst="rect">
              <a:avLst/>
            </a:prstGeom>
            <a:noFill/>
          </p:spPr>
          <p:txBody>
            <a:bodyPr wrap="square" lIns="0" tIns="0" rIns="0" bIns="0" rtlCol="0">
              <a:spAutoFit/>
            </a:bodyPr>
            <a:lstStyle/>
            <a:p>
              <a:pPr algn="ctr" defTabSz="914367">
                <a:lnSpc>
                  <a:spcPct val="90000"/>
                </a:lnSpc>
                <a:spcAft>
                  <a:spcPts val="588"/>
                </a:spcAft>
                <a:defRPr/>
              </a:pPr>
              <a:r>
                <a:rPr lang="en-US" sz="1600" b="1" kern="0" dirty="0">
                  <a:solidFill>
                    <a:srgbClr val="D83B01"/>
                  </a:solidFill>
                  <a:latin typeface="Segoe UI"/>
                </a:rPr>
                <a:t>DATA WAREHOUSE UNITS (DWUS)</a:t>
              </a:r>
            </a:p>
          </p:txBody>
        </p:sp>
      </p:grpSp>
      <p:grpSp>
        <p:nvGrpSpPr>
          <p:cNvPr id="18" name="Group 17"/>
          <p:cNvGrpSpPr/>
          <p:nvPr/>
        </p:nvGrpSpPr>
        <p:grpSpPr>
          <a:xfrm>
            <a:off x="369986" y="5426187"/>
            <a:ext cx="11593510" cy="382590"/>
            <a:chOff x="369174" y="5426470"/>
            <a:chExt cx="11595155" cy="382645"/>
          </a:xfrm>
        </p:grpSpPr>
        <p:sp>
          <p:nvSpPr>
            <p:cNvPr id="130" name="Rectangle 129"/>
            <p:cNvSpPr/>
            <p:nvPr/>
          </p:nvSpPr>
          <p:spPr>
            <a:xfrm>
              <a:off x="490254" y="5523419"/>
              <a:ext cx="1445333" cy="1828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31" name="Rectangle 130"/>
            <p:cNvSpPr/>
            <p:nvPr/>
          </p:nvSpPr>
          <p:spPr>
            <a:xfrm>
              <a:off x="2021913" y="5523419"/>
              <a:ext cx="2384253" cy="1828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32" name="Rectangle 131"/>
            <p:cNvSpPr/>
            <p:nvPr/>
          </p:nvSpPr>
          <p:spPr>
            <a:xfrm>
              <a:off x="4492492" y="5523419"/>
              <a:ext cx="2885407" cy="1828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33" name="Rectangle 132"/>
            <p:cNvSpPr/>
            <p:nvPr/>
          </p:nvSpPr>
          <p:spPr>
            <a:xfrm>
              <a:off x="7464225" y="5523419"/>
              <a:ext cx="4377851" cy="1828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5" name="Isosceles Triangle 14"/>
            <p:cNvSpPr/>
            <p:nvPr/>
          </p:nvSpPr>
          <p:spPr>
            <a:xfrm rot="16200000">
              <a:off x="252951" y="5544493"/>
              <a:ext cx="380845" cy="1484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27" name="Isosceles Triangle 126"/>
            <p:cNvSpPr/>
            <p:nvPr/>
          </p:nvSpPr>
          <p:spPr>
            <a:xfrm rot="5400000" flipH="1">
              <a:off x="11699706" y="5542693"/>
              <a:ext cx="380845" cy="1484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grpSp>
      <p:grpSp>
        <p:nvGrpSpPr>
          <p:cNvPr id="17" name="Group 16"/>
          <p:cNvGrpSpPr/>
          <p:nvPr/>
        </p:nvGrpSpPr>
        <p:grpSpPr>
          <a:xfrm>
            <a:off x="491049" y="5528160"/>
            <a:ext cx="10279555" cy="182854"/>
            <a:chOff x="490254" y="5528457"/>
            <a:chExt cx="10281014" cy="182880"/>
          </a:xfrm>
        </p:grpSpPr>
        <p:sp>
          <p:nvSpPr>
            <p:cNvPr id="13" name="Rectangle 12"/>
            <p:cNvSpPr/>
            <p:nvPr/>
          </p:nvSpPr>
          <p:spPr>
            <a:xfrm>
              <a:off x="490254" y="5528457"/>
              <a:ext cx="1445333"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22" name="Rectangle 121"/>
            <p:cNvSpPr/>
            <p:nvPr/>
          </p:nvSpPr>
          <p:spPr>
            <a:xfrm>
              <a:off x="2021913" y="5528457"/>
              <a:ext cx="2384253"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23" name="Rectangle 122"/>
            <p:cNvSpPr/>
            <p:nvPr/>
          </p:nvSpPr>
          <p:spPr>
            <a:xfrm>
              <a:off x="4492492" y="5528457"/>
              <a:ext cx="2885407"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24" name="Rectangle 123"/>
            <p:cNvSpPr/>
            <p:nvPr/>
          </p:nvSpPr>
          <p:spPr>
            <a:xfrm>
              <a:off x="7464225" y="5528457"/>
              <a:ext cx="3307043" cy="177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grpSp>
      <p:sp>
        <p:nvSpPr>
          <p:cNvPr id="135" name="Isosceles Triangle 134"/>
          <p:cNvSpPr/>
          <p:nvPr/>
        </p:nvSpPr>
        <p:spPr>
          <a:xfrm rot="16200000">
            <a:off x="254147" y="5550679"/>
            <a:ext cx="380791" cy="1483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
        <p:nvSpPr>
          <p:cNvPr id="14" name="Rectangle 13"/>
          <p:cNvSpPr/>
          <p:nvPr/>
        </p:nvSpPr>
        <p:spPr>
          <a:xfrm>
            <a:off x="633174" y="5389629"/>
            <a:ext cx="148521" cy="45661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spTree>
    <p:extLst>
      <p:ext uri="{BB962C8B-B14F-4D97-AF65-F5344CB8AC3E}">
        <p14:creationId xmlns:p14="http://schemas.microsoft.com/office/powerpoint/2010/main" val="3310857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750" fill="hold"/>
                                        <p:tgtEl>
                                          <p:spTgt spid="105"/>
                                        </p:tgtEl>
                                        <p:attrNameLst>
                                          <p:attrName>ppt_x</p:attrName>
                                        </p:attrNameLst>
                                      </p:cBhvr>
                                      <p:tavLst>
                                        <p:tav tm="0">
                                          <p:val>
                                            <p:strVal val="0-#ppt_w/2"/>
                                          </p:val>
                                        </p:tav>
                                        <p:tav tm="100000">
                                          <p:val>
                                            <p:strVal val="#ppt_x"/>
                                          </p:val>
                                        </p:tav>
                                      </p:tavLst>
                                    </p:anim>
                                    <p:anim calcmode="lin" valueType="num">
                                      <p:cBhvr additive="base">
                                        <p:cTn id="8" dur="750" fill="hold"/>
                                        <p:tgtEl>
                                          <p:spTgt spid="10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1" nodeType="with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1000"/>
                            </p:stCondLst>
                            <p:childTnLst>
                              <p:par>
                                <p:cTn id="22" presetID="63" presetClass="path" presetSubtype="0" fill="hold" grpId="0" nodeType="afterEffect">
                                  <p:stCondLst>
                                    <p:cond delay="0"/>
                                  </p:stCondLst>
                                  <p:childTnLst>
                                    <p:animMotion origin="layout" path="M -2.70833E-6 -2.96296E-6 L 0.82552 -2.96296E-6 " pathEditMode="relative" rAng="0" ptsTypes="AA">
                                      <p:cBhvr>
                                        <p:cTn id="23" dur="2500" fill="hold"/>
                                        <p:tgtEl>
                                          <p:spTgt spid="14"/>
                                        </p:tgtEl>
                                        <p:attrNameLst>
                                          <p:attrName>ppt_x</p:attrName>
                                          <p:attrName>ppt_y</p:attrName>
                                        </p:attrNameLst>
                                      </p:cBhvr>
                                      <p:rCtr x="41276" y="0"/>
                                    </p:animMotion>
                                  </p:childTnLst>
                                </p:cTn>
                              </p:par>
                              <p:par>
                                <p:cTn id="24" presetID="10" presetClass="entr" presetSubtype="0" fill="hold" grpId="0" nodeType="withEffect">
                                  <p:stCondLst>
                                    <p:cond delay="0"/>
                                  </p:stCondLst>
                                  <p:childTnLst>
                                    <p:set>
                                      <p:cBhvr>
                                        <p:cTn id="25" dur="1" fill="hold">
                                          <p:stCondLst>
                                            <p:cond delay="0"/>
                                          </p:stCondLst>
                                        </p:cTn>
                                        <p:tgtEl>
                                          <p:spTgt spid="135"/>
                                        </p:tgtEl>
                                        <p:attrNameLst>
                                          <p:attrName>style.visibility</p:attrName>
                                        </p:attrNameLst>
                                      </p:cBhvr>
                                      <p:to>
                                        <p:strVal val="visible"/>
                                      </p:to>
                                    </p:set>
                                    <p:animEffect transition="in" filter="fade">
                                      <p:cBhvr>
                                        <p:cTn id="26" dur="500"/>
                                        <p:tgtEl>
                                          <p:spTgt spid="135"/>
                                        </p:tgtEl>
                                      </p:cBhvr>
                                    </p:animEffect>
                                  </p:childTnLst>
                                </p:cTn>
                              </p:par>
                              <p:par>
                                <p:cTn id="27" presetID="22" presetClass="entr" presetSubtype="8" fill="hold" nodeType="withEffect">
                                  <p:stCondLst>
                                    <p:cond delay="25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2500"/>
                                        <p:tgtEl>
                                          <p:spTgt spid="17"/>
                                        </p:tgtEl>
                                      </p:cBhvr>
                                    </p:animEffect>
                                  </p:childTnLst>
                                </p:cTn>
                              </p:par>
                              <p:par>
                                <p:cTn id="30" presetID="2" presetClass="entr" presetSubtype="4"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250"/>
                                  </p:stCondLst>
                                  <p:childTnLst>
                                    <p:set>
                                      <p:cBhvr>
                                        <p:cTn id="35" dur="1" fill="hold">
                                          <p:stCondLst>
                                            <p:cond delay="0"/>
                                          </p:stCondLst>
                                        </p:cTn>
                                        <p:tgtEl>
                                          <p:spTgt spid="103"/>
                                        </p:tgtEl>
                                        <p:attrNameLst>
                                          <p:attrName>style.visibility</p:attrName>
                                        </p:attrNameLst>
                                      </p:cBhvr>
                                      <p:to>
                                        <p:strVal val="visible"/>
                                      </p:to>
                                    </p:set>
                                    <p:anim calcmode="lin" valueType="num">
                                      <p:cBhvr additive="base">
                                        <p:cTn id="36" dur="500" fill="hold"/>
                                        <p:tgtEl>
                                          <p:spTgt spid="103"/>
                                        </p:tgtEl>
                                        <p:attrNameLst>
                                          <p:attrName>ppt_x</p:attrName>
                                        </p:attrNameLst>
                                      </p:cBhvr>
                                      <p:tavLst>
                                        <p:tav tm="0">
                                          <p:val>
                                            <p:strVal val="#ppt_x"/>
                                          </p:val>
                                        </p:tav>
                                        <p:tav tm="100000">
                                          <p:val>
                                            <p:strVal val="#ppt_x"/>
                                          </p:val>
                                        </p:tav>
                                      </p:tavLst>
                                    </p:anim>
                                    <p:anim calcmode="lin" valueType="num">
                                      <p:cBhvr additive="base">
                                        <p:cTn id="37" dur="500" fill="hold"/>
                                        <p:tgtEl>
                                          <p:spTgt spid="103"/>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500"/>
                                  </p:stCondLst>
                                  <p:childTnLst>
                                    <p:set>
                                      <p:cBhvr>
                                        <p:cTn id="39" dur="1" fill="hold">
                                          <p:stCondLst>
                                            <p:cond delay="0"/>
                                          </p:stCondLst>
                                        </p:cTn>
                                        <p:tgtEl>
                                          <p:spTgt spid="104"/>
                                        </p:tgtEl>
                                        <p:attrNameLst>
                                          <p:attrName>style.visibility</p:attrName>
                                        </p:attrNameLst>
                                      </p:cBhvr>
                                      <p:to>
                                        <p:strVal val="visible"/>
                                      </p:to>
                                    </p:set>
                                    <p:anim calcmode="lin" valueType="num">
                                      <p:cBhvr additive="base">
                                        <p:cTn id="40" dur="500" fill="hold"/>
                                        <p:tgtEl>
                                          <p:spTgt spid="104"/>
                                        </p:tgtEl>
                                        <p:attrNameLst>
                                          <p:attrName>ppt_x</p:attrName>
                                        </p:attrNameLst>
                                      </p:cBhvr>
                                      <p:tavLst>
                                        <p:tav tm="0">
                                          <p:val>
                                            <p:strVal val="#ppt_x"/>
                                          </p:val>
                                        </p:tav>
                                        <p:tav tm="100000">
                                          <p:val>
                                            <p:strVal val="#ppt_x"/>
                                          </p:val>
                                        </p:tav>
                                      </p:tavLst>
                                    </p:anim>
                                    <p:anim calcmode="lin" valueType="num">
                                      <p:cBhvr additive="base">
                                        <p:cTn id="41" dur="500" fill="hold"/>
                                        <p:tgtEl>
                                          <p:spTgt spid="104"/>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750"/>
                                  </p:stCondLst>
                                  <p:childTnLst>
                                    <p:set>
                                      <p:cBhvr>
                                        <p:cTn id="43" dur="1" fill="hold">
                                          <p:stCondLst>
                                            <p:cond delay="0"/>
                                          </p:stCondLst>
                                        </p:cTn>
                                        <p:tgtEl>
                                          <p:spTgt spid="106"/>
                                        </p:tgtEl>
                                        <p:attrNameLst>
                                          <p:attrName>style.visibility</p:attrName>
                                        </p:attrNameLst>
                                      </p:cBhvr>
                                      <p:to>
                                        <p:strVal val="visible"/>
                                      </p:to>
                                    </p:set>
                                    <p:anim calcmode="lin" valueType="num">
                                      <p:cBhvr additive="base">
                                        <p:cTn id="44" dur="500" fill="hold"/>
                                        <p:tgtEl>
                                          <p:spTgt spid="106"/>
                                        </p:tgtEl>
                                        <p:attrNameLst>
                                          <p:attrName>ppt_x</p:attrName>
                                        </p:attrNameLst>
                                      </p:cBhvr>
                                      <p:tavLst>
                                        <p:tav tm="0">
                                          <p:val>
                                            <p:strVal val="#ppt_x"/>
                                          </p:val>
                                        </p:tav>
                                        <p:tav tm="100000">
                                          <p:val>
                                            <p:strVal val="#ppt_x"/>
                                          </p:val>
                                        </p:tav>
                                      </p:tavLst>
                                    </p:anim>
                                    <p:anim calcmode="lin" valueType="num">
                                      <p:cBhvr additive="base">
                                        <p:cTn id="45" dur="500" fill="hold"/>
                                        <p:tgtEl>
                                          <p:spTgt spid="10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1000"/>
                                  </p:stCondLst>
                                  <p:childTnLst>
                                    <p:set>
                                      <p:cBhvr>
                                        <p:cTn id="47" dur="1" fill="hold">
                                          <p:stCondLst>
                                            <p:cond delay="0"/>
                                          </p:stCondLst>
                                        </p:cTn>
                                        <p:tgtEl>
                                          <p:spTgt spid="107"/>
                                        </p:tgtEl>
                                        <p:attrNameLst>
                                          <p:attrName>style.visibility</p:attrName>
                                        </p:attrNameLst>
                                      </p:cBhvr>
                                      <p:to>
                                        <p:strVal val="visible"/>
                                      </p:to>
                                    </p:set>
                                    <p:anim calcmode="lin" valueType="num">
                                      <p:cBhvr additive="base">
                                        <p:cTn id="48" dur="500" fill="hold"/>
                                        <p:tgtEl>
                                          <p:spTgt spid="107"/>
                                        </p:tgtEl>
                                        <p:attrNameLst>
                                          <p:attrName>ppt_x</p:attrName>
                                        </p:attrNameLst>
                                      </p:cBhvr>
                                      <p:tavLst>
                                        <p:tav tm="0">
                                          <p:val>
                                            <p:strVal val="#ppt_x"/>
                                          </p:val>
                                        </p:tav>
                                        <p:tav tm="100000">
                                          <p:val>
                                            <p:strVal val="#ppt_x"/>
                                          </p:val>
                                        </p:tav>
                                      </p:tavLst>
                                    </p:anim>
                                    <p:anim calcmode="lin" valueType="num">
                                      <p:cBhvr additive="base">
                                        <p:cTn id="49" dur="500" fill="hold"/>
                                        <p:tgtEl>
                                          <p:spTgt spid="107"/>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1250"/>
                                  </p:stCondLst>
                                  <p:childTnLst>
                                    <p:set>
                                      <p:cBhvr>
                                        <p:cTn id="51" dur="1" fill="hold">
                                          <p:stCondLst>
                                            <p:cond delay="0"/>
                                          </p:stCondLst>
                                        </p:cTn>
                                        <p:tgtEl>
                                          <p:spTgt spid="108"/>
                                        </p:tgtEl>
                                        <p:attrNameLst>
                                          <p:attrName>style.visibility</p:attrName>
                                        </p:attrNameLst>
                                      </p:cBhvr>
                                      <p:to>
                                        <p:strVal val="visible"/>
                                      </p:to>
                                    </p:set>
                                    <p:anim calcmode="lin" valueType="num">
                                      <p:cBhvr additive="base">
                                        <p:cTn id="52" dur="500" fill="hold"/>
                                        <p:tgtEl>
                                          <p:spTgt spid="108"/>
                                        </p:tgtEl>
                                        <p:attrNameLst>
                                          <p:attrName>ppt_x</p:attrName>
                                        </p:attrNameLst>
                                      </p:cBhvr>
                                      <p:tavLst>
                                        <p:tav tm="0">
                                          <p:val>
                                            <p:strVal val="#ppt_x"/>
                                          </p:val>
                                        </p:tav>
                                        <p:tav tm="100000">
                                          <p:val>
                                            <p:strVal val="#ppt_x"/>
                                          </p:val>
                                        </p:tav>
                                      </p:tavLst>
                                    </p:anim>
                                    <p:anim calcmode="lin" valueType="num">
                                      <p:cBhvr additive="base">
                                        <p:cTn id="53" dur="500" fill="hold"/>
                                        <p:tgtEl>
                                          <p:spTgt spid="108"/>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1500"/>
                                  </p:stCondLst>
                                  <p:childTnLst>
                                    <p:set>
                                      <p:cBhvr>
                                        <p:cTn id="55" dur="1" fill="hold">
                                          <p:stCondLst>
                                            <p:cond delay="0"/>
                                          </p:stCondLst>
                                        </p:cTn>
                                        <p:tgtEl>
                                          <p:spTgt spid="109"/>
                                        </p:tgtEl>
                                        <p:attrNameLst>
                                          <p:attrName>style.visibility</p:attrName>
                                        </p:attrNameLst>
                                      </p:cBhvr>
                                      <p:to>
                                        <p:strVal val="visible"/>
                                      </p:to>
                                    </p:set>
                                    <p:anim calcmode="lin" valueType="num">
                                      <p:cBhvr additive="base">
                                        <p:cTn id="56" dur="500" fill="hold"/>
                                        <p:tgtEl>
                                          <p:spTgt spid="109"/>
                                        </p:tgtEl>
                                        <p:attrNameLst>
                                          <p:attrName>ppt_x</p:attrName>
                                        </p:attrNameLst>
                                      </p:cBhvr>
                                      <p:tavLst>
                                        <p:tav tm="0">
                                          <p:val>
                                            <p:strVal val="#ppt_x"/>
                                          </p:val>
                                        </p:tav>
                                        <p:tav tm="100000">
                                          <p:val>
                                            <p:strVal val="#ppt_x"/>
                                          </p:val>
                                        </p:tav>
                                      </p:tavLst>
                                    </p:anim>
                                    <p:anim calcmode="lin" valueType="num">
                                      <p:cBhvr additive="base">
                                        <p:cTn id="57" dur="500" fill="hold"/>
                                        <p:tgtEl>
                                          <p:spTgt spid="109"/>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1750"/>
                                  </p:stCondLst>
                                  <p:childTnLst>
                                    <p:set>
                                      <p:cBhvr>
                                        <p:cTn id="59" dur="1" fill="hold">
                                          <p:stCondLst>
                                            <p:cond delay="0"/>
                                          </p:stCondLst>
                                        </p:cTn>
                                        <p:tgtEl>
                                          <p:spTgt spid="110"/>
                                        </p:tgtEl>
                                        <p:attrNameLst>
                                          <p:attrName>style.visibility</p:attrName>
                                        </p:attrNameLst>
                                      </p:cBhvr>
                                      <p:to>
                                        <p:strVal val="visible"/>
                                      </p:to>
                                    </p:set>
                                    <p:anim calcmode="lin" valueType="num">
                                      <p:cBhvr additive="base">
                                        <p:cTn id="60" dur="500" fill="hold"/>
                                        <p:tgtEl>
                                          <p:spTgt spid="110"/>
                                        </p:tgtEl>
                                        <p:attrNameLst>
                                          <p:attrName>ppt_x</p:attrName>
                                        </p:attrNameLst>
                                      </p:cBhvr>
                                      <p:tavLst>
                                        <p:tav tm="0">
                                          <p:val>
                                            <p:strVal val="#ppt_x"/>
                                          </p:val>
                                        </p:tav>
                                        <p:tav tm="100000">
                                          <p:val>
                                            <p:strVal val="#ppt_x"/>
                                          </p:val>
                                        </p:tav>
                                      </p:tavLst>
                                    </p:anim>
                                    <p:anim calcmode="lin" valueType="num">
                                      <p:cBhvr additive="base">
                                        <p:cTn id="61" dur="500" fill="hold"/>
                                        <p:tgtEl>
                                          <p:spTgt spid="110"/>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2000"/>
                                  </p:stCondLst>
                                  <p:childTnLst>
                                    <p:set>
                                      <p:cBhvr>
                                        <p:cTn id="63" dur="1" fill="hold">
                                          <p:stCondLst>
                                            <p:cond delay="0"/>
                                          </p:stCondLst>
                                        </p:cTn>
                                        <p:tgtEl>
                                          <p:spTgt spid="112"/>
                                        </p:tgtEl>
                                        <p:attrNameLst>
                                          <p:attrName>style.visibility</p:attrName>
                                        </p:attrNameLst>
                                      </p:cBhvr>
                                      <p:to>
                                        <p:strVal val="visible"/>
                                      </p:to>
                                    </p:set>
                                    <p:anim calcmode="lin" valueType="num">
                                      <p:cBhvr additive="base">
                                        <p:cTn id="64" dur="500" fill="hold"/>
                                        <p:tgtEl>
                                          <p:spTgt spid="112"/>
                                        </p:tgtEl>
                                        <p:attrNameLst>
                                          <p:attrName>ppt_x</p:attrName>
                                        </p:attrNameLst>
                                      </p:cBhvr>
                                      <p:tavLst>
                                        <p:tav tm="0">
                                          <p:val>
                                            <p:strVal val="#ppt_x"/>
                                          </p:val>
                                        </p:tav>
                                        <p:tav tm="100000">
                                          <p:val>
                                            <p:strVal val="#ppt_x"/>
                                          </p:val>
                                        </p:tav>
                                      </p:tavLst>
                                    </p:anim>
                                    <p:anim calcmode="lin" valueType="num">
                                      <p:cBhvr additive="base">
                                        <p:cTn id="65" dur="500" fill="hold"/>
                                        <p:tgtEl>
                                          <p:spTgt spid="112"/>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2250"/>
                                  </p:stCondLst>
                                  <p:childTnLst>
                                    <p:set>
                                      <p:cBhvr>
                                        <p:cTn id="67" dur="1" fill="hold">
                                          <p:stCondLst>
                                            <p:cond delay="0"/>
                                          </p:stCondLst>
                                        </p:cTn>
                                        <p:tgtEl>
                                          <p:spTgt spid="113"/>
                                        </p:tgtEl>
                                        <p:attrNameLst>
                                          <p:attrName>style.visibility</p:attrName>
                                        </p:attrNameLst>
                                      </p:cBhvr>
                                      <p:to>
                                        <p:strVal val="visible"/>
                                      </p:to>
                                    </p:set>
                                    <p:anim calcmode="lin" valueType="num">
                                      <p:cBhvr additive="base">
                                        <p:cTn id="68" dur="500" fill="hold"/>
                                        <p:tgtEl>
                                          <p:spTgt spid="113"/>
                                        </p:tgtEl>
                                        <p:attrNameLst>
                                          <p:attrName>ppt_x</p:attrName>
                                        </p:attrNameLst>
                                      </p:cBhvr>
                                      <p:tavLst>
                                        <p:tav tm="0">
                                          <p:val>
                                            <p:strVal val="#ppt_x"/>
                                          </p:val>
                                        </p:tav>
                                        <p:tav tm="100000">
                                          <p:val>
                                            <p:strVal val="#ppt_x"/>
                                          </p:val>
                                        </p:tav>
                                      </p:tavLst>
                                    </p:anim>
                                    <p:anim calcmode="lin" valueType="num">
                                      <p:cBhvr additive="base">
                                        <p:cTn id="69"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6" grpId="0"/>
      <p:bldP spid="135" grpId="0" animBg="1"/>
      <p:bldP spid="14" grpId="0" animBg="1"/>
      <p:bldP spid="14"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241" y="1807186"/>
            <a:ext cx="5976163" cy="4834003"/>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Continuously tune your DB as your app evolves</a:t>
            </a:r>
            <a:r>
              <a:rPr lang="en-US" dirty="0">
                <a:solidFill>
                  <a:schemeClr val="tx1"/>
                </a:solidFill>
              </a:rPr>
              <a:t/>
            </a:r>
            <a:br>
              <a:rPr lang="en-US" dirty="0">
                <a:solidFill>
                  <a:schemeClr val="tx1"/>
                </a:solidFill>
              </a:rPr>
            </a:br>
            <a:r>
              <a:rPr lang="EN-US" sz="3921" dirty="0">
                <a:gradFill>
                  <a:gsLst>
                    <a:gs pos="0">
                      <a:schemeClr val="tx2"/>
                    </a:gs>
                    <a:gs pos="100000">
                      <a:schemeClr val="tx2"/>
                    </a:gs>
                  </a:gsLst>
                  <a:lin ang="5400000" scaled="0"/>
                </a:gradFill>
              </a:rPr>
              <a:t>Automatic Performance Tuning</a:t>
            </a:r>
            <a:r>
              <a:rPr lang="en-US" sz="3921" b="1" dirty="0">
                <a:solidFill>
                  <a:schemeClr val="tx1"/>
                </a:solidFill>
              </a:rPr>
              <a:t/>
            </a:r>
            <a:br>
              <a:rPr lang="en-US" sz="3921" b="1" dirty="0">
                <a:solidFill>
                  <a:schemeClr val="tx1"/>
                </a:solidFill>
              </a:rPr>
            </a:br>
            <a:endParaRPr lang="en-US" sz="3921" b="1" dirty="0">
              <a:solidFill>
                <a:schemeClr val="tx1"/>
              </a:solidFill>
            </a:endParaRPr>
          </a:p>
        </p:txBody>
      </p:sp>
      <p:sp>
        <p:nvSpPr>
          <p:cNvPr id="4" name="Text Placeholder 3"/>
          <p:cNvSpPr>
            <a:spLocks noGrp="1"/>
          </p:cNvSpPr>
          <p:nvPr>
            <p:ph type="body" sz="quarter" idx="11"/>
          </p:nvPr>
        </p:nvSpPr>
        <p:spPr>
          <a:xfrm>
            <a:off x="6544214" y="1775406"/>
            <a:ext cx="5527951" cy="4127616"/>
          </a:xfrm>
        </p:spPr>
        <p:txBody>
          <a:bodyPr/>
          <a:lstStyle/>
          <a:p>
            <a:pPr>
              <a:spcBef>
                <a:spcPts val="1800"/>
              </a:spcBef>
              <a:buClr>
                <a:srgbClr val="0078D7"/>
              </a:buClr>
            </a:pPr>
            <a:r>
              <a:rPr lang="en-US" sz="2745" dirty="0"/>
              <a:t>Ongoing tuning is needed due to app changes/evolution</a:t>
            </a:r>
          </a:p>
          <a:p>
            <a:pPr>
              <a:spcBef>
                <a:spcPts val="1800"/>
              </a:spcBef>
              <a:buClr>
                <a:srgbClr val="0078D7"/>
              </a:buClr>
            </a:pPr>
            <a:endParaRPr lang="en-US" sz="2745" dirty="0"/>
          </a:p>
          <a:p>
            <a:pPr>
              <a:spcBef>
                <a:spcPts val="1800"/>
              </a:spcBef>
              <a:buClr>
                <a:srgbClr val="0078D7"/>
              </a:buClr>
            </a:pPr>
            <a:r>
              <a:rPr lang="en-US" sz="2745" dirty="0"/>
              <a:t>It’s really hard for a human to monitor/tune 1000s of DBs </a:t>
            </a:r>
          </a:p>
          <a:p>
            <a:pPr>
              <a:spcBef>
                <a:spcPts val="1800"/>
              </a:spcBef>
              <a:buClr>
                <a:srgbClr val="0078D7"/>
              </a:buClr>
            </a:pPr>
            <a:endParaRPr lang="en-US" sz="2745" dirty="0"/>
          </a:p>
          <a:p>
            <a:pPr>
              <a:spcBef>
                <a:spcPts val="1800"/>
              </a:spcBef>
              <a:buClr>
                <a:srgbClr val="0078D7"/>
              </a:buClr>
            </a:pPr>
            <a:r>
              <a:rPr lang="en-US" sz="2745" dirty="0"/>
              <a:t>Full transparency &amp; audit logs available</a:t>
            </a:r>
          </a:p>
        </p:txBody>
      </p:sp>
      <p:sp>
        <p:nvSpPr>
          <p:cNvPr id="54" name="Freeform 53"/>
          <p:cNvSpPr>
            <a:spLocks noChangeAspect="1"/>
          </p:cNvSpPr>
          <p:nvPr/>
        </p:nvSpPr>
        <p:spPr bwMode="auto">
          <a:xfrm flipH="1">
            <a:off x="3716206" y="2338316"/>
            <a:ext cx="2523211" cy="161749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000000"/>
              </a:solidFill>
              <a:latin typeface="Segoe UI"/>
            </a:endParaRPr>
          </a:p>
        </p:txBody>
      </p:sp>
      <p:sp>
        <p:nvSpPr>
          <p:cNvPr id="55" name="TextBox 54"/>
          <p:cNvSpPr txBox="1"/>
          <p:nvPr/>
        </p:nvSpPr>
        <p:spPr>
          <a:xfrm>
            <a:off x="4756179" y="2628773"/>
            <a:ext cx="1136619" cy="814661"/>
          </a:xfrm>
          <a:prstGeom prst="rect">
            <a:avLst/>
          </a:prstGeom>
          <a:noFill/>
        </p:spPr>
        <p:txBody>
          <a:bodyPr wrap="square" rtlCol="0">
            <a:spAutoFit/>
          </a:bodyPr>
          <a:lstStyle/>
          <a:p>
            <a:pPr algn="ctr" defTabSz="896386">
              <a:defRPr/>
            </a:pPr>
            <a:r>
              <a:rPr lang="en-US" sz="1568" kern="0" dirty="0">
                <a:solidFill>
                  <a:srgbClr val="FFFFFF"/>
                </a:solidFill>
                <a:latin typeface="Segoe UI"/>
                <a:cs typeface="Segoe UI" panose="020B0502040204020203" pitchFamily="34" charset="0"/>
              </a:rPr>
              <a:t>SQL Database Advisor</a:t>
            </a:r>
          </a:p>
        </p:txBody>
      </p:sp>
      <p:cxnSp>
        <p:nvCxnSpPr>
          <p:cNvPr id="56" name="Straight Connector 55"/>
          <p:cNvCxnSpPr/>
          <p:nvPr/>
        </p:nvCxnSpPr>
        <p:spPr>
          <a:xfrm>
            <a:off x="4012569" y="2608280"/>
            <a:ext cx="664092" cy="305656"/>
          </a:xfrm>
          <a:prstGeom prst="line">
            <a:avLst/>
          </a:prstGeom>
          <a:ln w="28575">
            <a:solidFill>
              <a:srgbClr val="BAD80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936945" y="2059962"/>
            <a:ext cx="2180478" cy="814661"/>
          </a:xfrm>
          <a:prstGeom prst="rect">
            <a:avLst/>
          </a:prstGeom>
          <a:noFill/>
          <a:ln>
            <a:noFill/>
          </a:ln>
        </p:spPr>
        <p:txBody>
          <a:bodyPr wrap="square" rtlCol="0">
            <a:spAutoFit/>
          </a:bodyPr>
          <a:lstStyle/>
          <a:p>
            <a:pPr defTabSz="932563">
              <a:defRPr/>
            </a:pPr>
            <a:r>
              <a:rPr lang="en-US" sz="1568" kern="0" dirty="0">
                <a:solidFill>
                  <a:srgbClr val="505050"/>
                </a:solidFill>
                <a:latin typeface="Segoe UI" panose="020B0502040204020203" pitchFamily="34" charset="0"/>
                <a:cs typeface="Segoe UI" panose="020B0502040204020203" pitchFamily="34" charset="0"/>
              </a:rPr>
              <a:t>System produces and automatically applies  the recommendations </a:t>
            </a:r>
          </a:p>
        </p:txBody>
      </p:sp>
      <p:sp>
        <p:nvSpPr>
          <p:cNvPr id="88" name="Freeform 87"/>
          <p:cNvSpPr/>
          <p:nvPr/>
        </p:nvSpPr>
        <p:spPr>
          <a:xfrm>
            <a:off x="4651801" y="4914601"/>
            <a:ext cx="916384" cy="936646"/>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060">
              <a:defRPr/>
            </a:pPr>
            <a:endParaRPr lang="en-IN" sz="1836" kern="0">
              <a:solidFill>
                <a:prstClr val="white"/>
              </a:solidFill>
              <a:latin typeface="Segoe UI"/>
            </a:endParaRPr>
          </a:p>
        </p:txBody>
      </p:sp>
      <p:grpSp>
        <p:nvGrpSpPr>
          <p:cNvPr id="91" name="Group 90"/>
          <p:cNvGrpSpPr/>
          <p:nvPr/>
        </p:nvGrpSpPr>
        <p:grpSpPr>
          <a:xfrm>
            <a:off x="457123" y="2340387"/>
            <a:ext cx="1178585" cy="991044"/>
            <a:chOff x="7779636" y="2688972"/>
            <a:chExt cx="1202218" cy="1010916"/>
          </a:xfrm>
          <a:solidFill>
            <a:schemeClr val="accent2"/>
          </a:solidFill>
        </p:grpSpPr>
        <p:grpSp>
          <p:nvGrpSpPr>
            <p:cNvPr id="92" name="Group 91"/>
            <p:cNvGrpSpPr/>
            <p:nvPr/>
          </p:nvGrpSpPr>
          <p:grpSpPr>
            <a:xfrm>
              <a:off x="7779636" y="3201200"/>
              <a:ext cx="1202218" cy="468313"/>
              <a:chOff x="9091613" y="5900738"/>
              <a:chExt cx="2784475" cy="769938"/>
            </a:xfrm>
            <a:grpFill/>
          </p:grpSpPr>
          <p:sp>
            <p:nvSpPr>
              <p:cNvPr id="96" name="Rectangle 5"/>
              <p:cNvSpPr>
                <a:spLocks noChangeArrowheads="1"/>
              </p:cNvSpPr>
              <p:nvPr/>
            </p:nvSpPr>
            <p:spPr bwMode="auto">
              <a:xfrm>
                <a:off x="9290050" y="5983288"/>
                <a:ext cx="144463" cy="67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0078D7"/>
                  </a:solidFill>
                  <a:latin typeface="Segoe UI"/>
                </a:endParaRPr>
              </a:p>
            </p:txBody>
          </p:sp>
          <p:sp>
            <p:nvSpPr>
              <p:cNvPr id="97" name="Rectangle 57"/>
              <p:cNvSpPr>
                <a:spLocks noChangeArrowheads="1"/>
              </p:cNvSpPr>
              <p:nvPr/>
            </p:nvSpPr>
            <p:spPr bwMode="auto">
              <a:xfrm>
                <a:off x="11558588" y="5983288"/>
                <a:ext cx="120650" cy="687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0078D7"/>
                  </a:solidFill>
                  <a:latin typeface="Segoe UI"/>
                </a:endParaRPr>
              </a:p>
            </p:txBody>
          </p:sp>
          <p:sp>
            <p:nvSpPr>
              <p:cNvPr id="98" name="Rectangle 61"/>
              <p:cNvSpPr>
                <a:spLocks noChangeArrowheads="1"/>
              </p:cNvSpPr>
              <p:nvPr/>
            </p:nvSpPr>
            <p:spPr bwMode="auto">
              <a:xfrm>
                <a:off x="9091613" y="5900738"/>
                <a:ext cx="2784475" cy="82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0078D7"/>
                  </a:solidFill>
                  <a:latin typeface="Segoe UI"/>
                </a:endParaRPr>
              </a:p>
            </p:txBody>
          </p:sp>
        </p:grpSp>
        <p:sp>
          <p:nvSpPr>
            <p:cNvPr id="93" name="Freeform 92"/>
            <p:cNvSpPr>
              <a:spLocks noChangeAspect="1"/>
            </p:cNvSpPr>
            <p:nvPr/>
          </p:nvSpPr>
          <p:spPr bwMode="black">
            <a:xfrm>
              <a:off x="8380278" y="2854215"/>
              <a:ext cx="441244" cy="347258"/>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a:ea typeface="Segoe UI" pitchFamily="34" charset="0"/>
                <a:cs typeface="Segoe UI" pitchFamily="34" charset="0"/>
              </a:endParaRPr>
            </a:p>
          </p:txBody>
        </p:sp>
        <p:sp>
          <p:nvSpPr>
            <p:cNvPr id="94" name="Oval 13"/>
            <p:cNvSpPr/>
            <p:nvPr/>
          </p:nvSpPr>
          <p:spPr bwMode="auto">
            <a:xfrm>
              <a:off x="7922127" y="3029453"/>
              <a:ext cx="379160" cy="670435"/>
            </a:xfrm>
            <a:custGeom>
              <a:avLst/>
              <a:gdLst>
                <a:gd name="connsiteX0" fmla="*/ 59134 w 674291"/>
                <a:gd name="connsiteY0" fmla="*/ 28 h 1192290"/>
                <a:gd name="connsiteX1" fmla="*/ 0 w 674291"/>
                <a:gd name="connsiteY1" fmla="*/ 36144 h 1192290"/>
                <a:gd name="connsiteX2" fmla="*/ 79375 w 674291"/>
                <a:gd name="connsiteY2" fmla="*/ 718769 h 1192290"/>
                <a:gd name="connsiteX3" fmla="*/ 149225 w 674291"/>
                <a:gd name="connsiteY3" fmla="*/ 798144 h 1192290"/>
                <a:gd name="connsiteX4" fmla="*/ 319571 w 674291"/>
                <a:gd name="connsiteY4" fmla="*/ 796969 h 1192290"/>
                <a:gd name="connsiteX5" fmla="*/ 371474 w 674291"/>
                <a:gd name="connsiteY5" fmla="*/ 867994 h 1192290"/>
                <a:gd name="connsiteX6" fmla="*/ 374649 w 674291"/>
                <a:gd name="connsiteY6" fmla="*/ 925144 h 1192290"/>
                <a:gd name="connsiteX7" fmla="*/ 215899 w 674291"/>
                <a:gd name="connsiteY7" fmla="*/ 975944 h 1192290"/>
                <a:gd name="connsiteX8" fmla="*/ 203199 w 674291"/>
                <a:gd name="connsiteY8" fmla="*/ 1020394 h 1192290"/>
                <a:gd name="connsiteX9" fmla="*/ 184149 w 674291"/>
                <a:gd name="connsiteY9" fmla="*/ 1039444 h 1192290"/>
                <a:gd name="connsiteX10" fmla="*/ 157162 w 674291"/>
                <a:gd name="connsiteY10" fmla="*/ 1038650 h 1192290"/>
                <a:gd name="connsiteX11" fmla="*/ 98424 w 674291"/>
                <a:gd name="connsiteY11" fmla="*/ 1131519 h 1192290"/>
                <a:gd name="connsiteX12" fmla="*/ 219074 w 674291"/>
                <a:gd name="connsiteY12" fmla="*/ 1179144 h 1192290"/>
                <a:gd name="connsiteX13" fmla="*/ 222249 w 674291"/>
                <a:gd name="connsiteY13" fmla="*/ 1058494 h 1192290"/>
                <a:gd name="connsiteX14" fmla="*/ 247649 w 674291"/>
                <a:gd name="connsiteY14" fmla="*/ 1026744 h 1192290"/>
                <a:gd name="connsiteX15" fmla="*/ 371474 w 674291"/>
                <a:gd name="connsiteY15" fmla="*/ 972769 h 1192290"/>
                <a:gd name="connsiteX16" fmla="*/ 380999 w 674291"/>
                <a:gd name="connsiteY16" fmla="*/ 1020394 h 1192290"/>
                <a:gd name="connsiteX17" fmla="*/ 339724 w 674291"/>
                <a:gd name="connsiteY17" fmla="*/ 1039444 h 1192290"/>
                <a:gd name="connsiteX18" fmla="*/ 352424 w 674291"/>
                <a:gd name="connsiteY18" fmla="*/ 1175969 h 1192290"/>
                <a:gd name="connsiteX19" fmla="*/ 457199 w 674291"/>
                <a:gd name="connsiteY19" fmla="*/ 1169619 h 1192290"/>
                <a:gd name="connsiteX20" fmla="*/ 457199 w 674291"/>
                <a:gd name="connsiteY20" fmla="*/ 1068019 h 1192290"/>
                <a:gd name="connsiteX21" fmla="*/ 419099 w 674291"/>
                <a:gd name="connsiteY21" fmla="*/ 998169 h 1192290"/>
                <a:gd name="connsiteX22" fmla="*/ 434974 w 674291"/>
                <a:gd name="connsiteY22" fmla="*/ 972769 h 1192290"/>
                <a:gd name="connsiteX23" fmla="*/ 552449 w 674291"/>
                <a:gd name="connsiteY23" fmla="*/ 1036269 h 1192290"/>
                <a:gd name="connsiteX24" fmla="*/ 550886 w 674291"/>
                <a:gd name="connsiteY24" fmla="*/ 1081598 h 1192290"/>
                <a:gd name="connsiteX25" fmla="*/ 544909 w 674291"/>
                <a:gd name="connsiteY25" fmla="*/ 1108103 h 1192290"/>
                <a:gd name="connsiteX26" fmla="*/ 609600 w 674291"/>
                <a:gd name="connsiteY26" fmla="*/ 1172794 h 1192290"/>
                <a:gd name="connsiteX27" fmla="*/ 674291 w 674291"/>
                <a:gd name="connsiteY27" fmla="*/ 1108103 h 1192290"/>
                <a:gd name="connsiteX28" fmla="*/ 609600 w 674291"/>
                <a:gd name="connsiteY28" fmla="*/ 1043412 h 1192290"/>
                <a:gd name="connsiteX29" fmla="*/ 599600 w 674291"/>
                <a:gd name="connsiteY29" fmla="*/ 1045431 h 1192290"/>
                <a:gd name="connsiteX30" fmla="*/ 600074 w 674291"/>
                <a:gd name="connsiteY30" fmla="*/ 1033094 h 1192290"/>
                <a:gd name="connsiteX31" fmla="*/ 412749 w 674291"/>
                <a:gd name="connsiteY31" fmla="*/ 931494 h 1192290"/>
                <a:gd name="connsiteX32" fmla="*/ 412749 w 674291"/>
                <a:gd name="connsiteY32" fmla="*/ 877519 h 1192290"/>
                <a:gd name="connsiteX33" fmla="*/ 476891 w 674291"/>
                <a:gd name="connsiteY33" fmla="*/ 795884 h 1192290"/>
                <a:gd name="connsiteX34" fmla="*/ 609600 w 674291"/>
                <a:gd name="connsiteY34" fmla="*/ 794969 h 1192290"/>
                <a:gd name="connsiteX35" fmla="*/ 600075 w 674291"/>
                <a:gd name="connsiteY35" fmla="*/ 680669 h 1192290"/>
                <a:gd name="connsiteX36" fmla="*/ 203200 w 674291"/>
                <a:gd name="connsiteY36" fmla="*/ 674319 h 1192290"/>
                <a:gd name="connsiteX37" fmla="*/ 120650 w 674291"/>
                <a:gd name="connsiteY37" fmla="*/ 32969 h 1192290"/>
                <a:gd name="connsiteX38" fmla="*/ 59134 w 674291"/>
                <a:gd name="connsiteY38" fmla="*/ 28 h 1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4291" h="1192290">
                  <a:moveTo>
                    <a:pt x="59134" y="28"/>
                  </a:moveTo>
                  <a:cubicBezTo>
                    <a:pt x="37835" y="-633"/>
                    <a:pt x="16933" y="10215"/>
                    <a:pt x="0" y="36144"/>
                  </a:cubicBezTo>
                  <a:lnTo>
                    <a:pt x="79375" y="718769"/>
                  </a:lnTo>
                  <a:cubicBezTo>
                    <a:pt x="80433" y="761102"/>
                    <a:pt x="97367" y="784386"/>
                    <a:pt x="149225" y="798144"/>
                  </a:cubicBezTo>
                  <a:lnTo>
                    <a:pt x="319571" y="796969"/>
                  </a:lnTo>
                  <a:lnTo>
                    <a:pt x="371474" y="867994"/>
                  </a:lnTo>
                  <a:lnTo>
                    <a:pt x="374649" y="925144"/>
                  </a:lnTo>
                  <a:cubicBezTo>
                    <a:pt x="309826" y="920646"/>
                    <a:pt x="259291" y="932817"/>
                    <a:pt x="215899" y="975944"/>
                  </a:cubicBezTo>
                  <a:lnTo>
                    <a:pt x="203199" y="1020394"/>
                  </a:lnTo>
                  <a:lnTo>
                    <a:pt x="184149" y="1039444"/>
                  </a:lnTo>
                  <a:cubicBezTo>
                    <a:pt x="176741" y="1035211"/>
                    <a:pt x="164570" y="1042883"/>
                    <a:pt x="157162" y="1038650"/>
                  </a:cubicBezTo>
                  <a:cubicBezTo>
                    <a:pt x="109801" y="1064050"/>
                    <a:pt x="95779" y="1094213"/>
                    <a:pt x="98424" y="1131519"/>
                  </a:cubicBezTo>
                  <a:cubicBezTo>
                    <a:pt x="133878" y="1180731"/>
                    <a:pt x="171713" y="1184700"/>
                    <a:pt x="219074" y="1179144"/>
                  </a:cubicBezTo>
                  <a:cubicBezTo>
                    <a:pt x="272519" y="1127020"/>
                    <a:pt x="233097" y="1077280"/>
                    <a:pt x="222249" y="1058494"/>
                  </a:cubicBezTo>
                  <a:lnTo>
                    <a:pt x="247649" y="1026744"/>
                  </a:lnTo>
                  <a:cubicBezTo>
                    <a:pt x="260349" y="987321"/>
                    <a:pt x="313531" y="969330"/>
                    <a:pt x="371474" y="972769"/>
                  </a:cubicBezTo>
                  <a:lnTo>
                    <a:pt x="380999" y="1020394"/>
                  </a:lnTo>
                  <a:lnTo>
                    <a:pt x="339724" y="1039444"/>
                  </a:lnTo>
                  <a:cubicBezTo>
                    <a:pt x="322526" y="1099239"/>
                    <a:pt x="326760" y="1142367"/>
                    <a:pt x="352424" y="1175969"/>
                  </a:cubicBezTo>
                  <a:cubicBezTo>
                    <a:pt x="387349" y="1204809"/>
                    <a:pt x="429418" y="1190786"/>
                    <a:pt x="457199" y="1169619"/>
                  </a:cubicBezTo>
                  <a:cubicBezTo>
                    <a:pt x="473868" y="1130990"/>
                    <a:pt x="476249" y="1106648"/>
                    <a:pt x="457199" y="1068019"/>
                  </a:cubicBezTo>
                  <a:cubicBezTo>
                    <a:pt x="458786" y="1035211"/>
                    <a:pt x="431799" y="1021452"/>
                    <a:pt x="419099" y="998169"/>
                  </a:cubicBezTo>
                  <a:lnTo>
                    <a:pt x="434974" y="972769"/>
                  </a:lnTo>
                  <a:cubicBezTo>
                    <a:pt x="462226" y="972505"/>
                    <a:pt x="518053" y="993671"/>
                    <a:pt x="552449" y="1036269"/>
                  </a:cubicBezTo>
                  <a:lnTo>
                    <a:pt x="550886" y="1081598"/>
                  </a:lnTo>
                  <a:cubicBezTo>
                    <a:pt x="546953" y="1089599"/>
                    <a:pt x="544909" y="1098612"/>
                    <a:pt x="544909" y="1108103"/>
                  </a:cubicBezTo>
                  <a:cubicBezTo>
                    <a:pt x="544909" y="1143831"/>
                    <a:pt x="573872" y="1172794"/>
                    <a:pt x="609600" y="1172794"/>
                  </a:cubicBezTo>
                  <a:cubicBezTo>
                    <a:pt x="645328" y="1172794"/>
                    <a:pt x="674291" y="1143831"/>
                    <a:pt x="674291" y="1108103"/>
                  </a:cubicBezTo>
                  <a:cubicBezTo>
                    <a:pt x="674291" y="1072375"/>
                    <a:pt x="645328" y="1043412"/>
                    <a:pt x="609600" y="1043412"/>
                  </a:cubicBezTo>
                  <a:cubicBezTo>
                    <a:pt x="606132" y="1043412"/>
                    <a:pt x="602727" y="1043685"/>
                    <a:pt x="599600" y="1045431"/>
                  </a:cubicBezTo>
                  <a:lnTo>
                    <a:pt x="600074" y="1033094"/>
                  </a:lnTo>
                  <a:cubicBezTo>
                    <a:pt x="580495" y="980177"/>
                    <a:pt x="537103" y="929642"/>
                    <a:pt x="412749" y="931494"/>
                  </a:cubicBezTo>
                  <a:lnTo>
                    <a:pt x="412749" y="877519"/>
                  </a:lnTo>
                  <a:lnTo>
                    <a:pt x="476891" y="795884"/>
                  </a:lnTo>
                  <a:lnTo>
                    <a:pt x="609600" y="794969"/>
                  </a:lnTo>
                  <a:cubicBezTo>
                    <a:pt x="622300" y="756869"/>
                    <a:pt x="619125" y="712419"/>
                    <a:pt x="600075" y="680669"/>
                  </a:cubicBezTo>
                  <a:lnTo>
                    <a:pt x="203200" y="674319"/>
                  </a:lnTo>
                  <a:lnTo>
                    <a:pt x="120650" y="32969"/>
                  </a:lnTo>
                  <a:cubicBezTo>
                    <a:pt x="102129" y="12860"/>
                    <a:pt x="80433" y="690"/>
                    <a:pt x="59134" y="28"/>
                  </a:cubicBezTo>
                  <a:close/>
                </a:path>
              </a:pathLst>
            </a:custGeom>
            <a:grpFill/>
            <a:ln w="9525" cap="flat" cmpd="sng" algn="ctr">
              <a:noFill/>
              <a:prstDash val="solid"/>
              <a:headEnd type="none" w="med" len="med"/>
              <a:tailEnd type="none" w="med" len="med"/>
            </a:ln>
            <a:effectLst/>
          </p:spPr>
          <p:txBody>
            <a:bodyPr vert="horz" wrap="square" lIns="89626" tIns="44812" rIns="89626" bIns="44812" numCol="1" rtlCol="0" anchor="ctr" anchorCtr="0" compatLnSpc="1">
              <a:prstTxWarp prst="textNoShape">
                <a:avLst/>
              </a:prstTxWarp>
            </a:bodyPr>
            <a:lstStyle/>
            <a:p>
              <a:pPr algn="ctr" defTabSz="895919">
                <a:defRPr/>
              </a:pPr>
              <a:endParaRPr lang="en-US" sz="1765" kern="0" dirty="0">
                <a:solidFill>
                  <a:srgbClr val="0078D7"/>
                </a:solidFill>
                <a:latin typeface="Segoe UI"/>
              </a:endParaRPr>
            </a:p>
          </p:txBody>
        </p:sp>
        <p:sp>
          <p:nvSpPr>
            <p:cNvPr id="95" name="Freeform 94"/>
            <p:cNvSpPr/>
            <p:nvPr/>
          </p:nvSpPr>
          <p:spPr bwMode="auto">
            <a:xfrm>
              <a:off x="8049033" y="2688972"/>
              <a:ext cx="487897" cy="992057"/>
            </a:xfrm>
            <a:custGeom>
              <a:avLst/>
              <a:gdLst>
                <a:gd name="connsiteX0" fmla="*/ 79706 w 487897"/>
                <a:gd name="connsiteY0" fmla="*/ 206165 h 992057"/>
                <a:gd name="connsiteX1" fmla="*/ 146656 w 487897"/>
                <a:gd name="connsiteY1" fmla="*/ 219555 h 992057"/>
                <a:gd name="connsiteX2" fmla="*/ 280557 w 487897"/>
                <a:gd name="connsiteY2" fmla="*/ 380234 h 992057"/>
                <a:gd name="connsiteX3" fmla="*/ 443915 w 487897"/>
                <a:gd name="connsiteY3" fmla="*/ 377556 h 992057"/>
                <a:gd name="connsiteX4" fmla="*/ 457305 w 487897"/>
                <a:gd name="connsiteY4" fmla="*/ 473964 h 992057"/>
                <a:gd name="connsiteX5" fmla="*/ 235031 w 487897"/>
                <a:gd name="connsiteY5" fmla="*/ 473964 h 992057"/>
                <a:gd name="connsiteX6" fmla="*/ 184148 w 487897"/>
                <a:gd name="connsiteY6" fmla="*/ 415048 h 992057"/>
                <a:gd name="connsiteX7" fmla="*/ 176114 w 487897"/>
                <a:gd name="connsiteY7" fmla="*/ 471286 h 992057"/>
                <a:gd name="connsiteX8" fmla="*/ 165402 w 487897"/>
                <a:gd name="connsiteY8" fmla="*/ 591796 h 992057"/>
                <a:gd name="connsiteX9" fmla="*/ 203632 w 487897"/>
                <a:gd name="connsiteY9" fmla="*/ 600791 h 992057"/>
                <a:gd name="connsiteX10" fmla="*/ 293336 w 487897"/>
                <a:gd name="connsiteY10" fmla="*/ 600791 h 992057"/>
                <a:gd name="connsiteX11" fmla="*/ 301262 w 487897"/>
                <a:gd name="connsiteY11" fmla="*/ 604074 h 992057"/>
                <a:gd name="connsiteX12" fmla="*/ 305605 w 487897"/>
                <a:gd name="connsiteY12" fmla="*/ 602275 h 992057"/>
                <a:gd name="connsiteX13" fmla="*/ 350483 w 487897"/>
                <a:gd name="connsiteY13" fmla="*/ 647153 h 992057"/>
                <a:gd name="connsiteX14" fmla="*/ 350482 w 487897"/>
                <a:gd name="connsiteY14" fmla="*/ 947179 h 992057"/>
                <a:gd name="connsiteX15" fmla="*/ 305604 w 487897"/>
                <a:gd name="connsiteY15" fmla="*/ 992057 h 992057"/>
                <a:gd name="connsiteX16" fmla="*/ 305605 w 487897"/>
                <a:gd name="connsiteY16" fmla="*/ 992056 h 992057"/>
                <a:gd name="connsiteX17" fmla="*/ 260727 w 487897"/>
                <a:gd name="connsiteY17" fmla="*/ 947178 h 992057"/>
                <a:gd name="connsiteX18" fmla="*/ 260727 w 487897"/>
                <a:gd name="connsiteY18" fmla="*/ 723300 h 992057"/>
                <a:gd name="connsiteX19" fmla="*/ 70310 w 487897"/>
                <a:gd name="connsiteY19" fmla="*/ 723300 h 992057"/>
                <a:gd name="connsiteX20" fmla="*/ 63378 w 487897"/>
                <a:gd name="connsiteY20" fmla="*/ 720429 h 992057"/>
                <a:gd name="connsiteX21" fmla="*/ 58282 w 487897"/>
                <a:gd name="connsiteY21" fmla="*/ 720339 h 992057"/>
                <a:gd name="connsiteX22" fmla="*/ 7400 w 487897"/>
                <a:gd name="connsiteY22" fmla="*/ 653389 h 992057"/>
                <a:gd name="connsiteX23" fmla="*/ 20790 w 487897"/>
                <a:gd name="connsiteY23" fmla="*/ 257046 h 992057"/>
                <a:gd name="connsiteX24" fmla="*/ 79706 w 487897"/>
                <a:gd name="connsiteY24" fmla="*/ 206165 h 992057"/>
                <a:gd name="connsiteX25" fmla="*/ 98452 w 487897"/>
                <a:gd name="connsiteY25" fmla="*/ 0 h 992057"/>
                <a:gd name="connsiteX26" fmla="*/ 196904 w 487897"/>
                <a:gd name="connsiteY26" fmla="*/ 98452 h 992057"/>
                <a:gd name="connsiteX27" fmla="*/ 98452 w 487897"/>
                <a:gd name="connsiteY27" fmla="*/ 196904 h 992057"/>
                <a:gd name="connsiteX28" fmla="*/ 0 w 487897"/>
                <a:gd name="connsiteY28" fmla="*/ 98452 h 992057"/>
                <a:gd name="connsiteX29" fmla="*/ 98452 w 487897"/>
                <a:gd name="connsiteY29" fmla="*/ 0 h 99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7897" h="992057">
                  <a:moveTo>
                    <a:pt x="79706" y="206165"/>
                  </a:moveTo>
                  <a:cubicBezTo>
                    <a:pt x="103362" y="202594"/>
                    <a:pt x="128357" y="209735"/>
                    <a:pt x="146656" y="219555"/>
                  </a:cubicBezTo>
                  <a:lnTo>
                    <a:pt x="280557" y="380234"/>
                  </a:lnTo>
                  <a:lnTo>
                    <a:pt x="443915" y="377556"/>
                  </a:lnTo>
                  <a:cubicBezTo>
                    <a:pt x="523362" y="417726"/>
                    <a:pt x="474266" y="460574"/>
                    <a:pt x="457305" y="473964"/>
                  </a:cubicBezTo>
                  <a:lnTo>
                    <a:pt x="235031" y="473964"/>
                  </a:lnTo>
                  <a:lnTo>
                    <a:pt x="184148" y="415048"/>
                  </a:lnTo>
                  <a:lnTo>
                    <a:pt x="176114" y="471286"/>
                  </a:lnTo>
                  <a:lnTo>
                    <a:pt x="165402" y="591796"/>
                  </a:lnTo>
                  <a:lnTo>
                    <a:pt x="203632" y="600791"/>
                  </a:lnTo>
                  <a:lnTo>
                    <a:pt x="293336" y="600791"/>
                  </a:lnTo>
                  <a:lnTo>
                    <a:pt x="301262" y="604074"/>
                  </a:lnTo>
                  <a:lnTo>
                    <a:pt x="305605" y="602275"/>
                  </a:lnTo>
                  <a:cubicBezTo>
                    <a:pt x="330390" y="602275"/>
                    <a:pt x="350483" y="622368"/>
                    <a:pt x="350483" y="647153"/>
                  </a:cubicBezTo>
                  <a:cubicBezTo>
                    <a:pt x="350483" y="747162"/>
                    <a:pt x="350482" y="847170"/>
                    <a:pt x="350482" y="947179"/>
                  </a:cubicBezTo>
                  <a:cubicBezTo>
                    <a:pt x="350482" y="971964"/>
                    <a:pt x="330389" y="992057"/>
                    <a:pt x="305604" y="992057"/>
                  </a:cubicBezTo>
                  <a:lnTo>
                    <a:pt x="305605" y="992056"/>
                  </a:lnTo>
                  <a:cubicBezTo>
                    <a:pt x="280820" y="992056"/>
                    <a:pt x="260727" y="971963"/>
                    <a:pt x="260727" y="947178"/>
                  </a:cubicBezTo>
                  <a:lnTo>
                    <a:pt x="260727" y="723300"/>
                  </a:lnTo>
                  <a:lnTo>
                    <a:pt x="70310" y="723300"/>
                  </a:lnTo>
                  <a:lnTo>
                    <a:pt x="63378" y="720429"/>
                  </a:lnTo>
                  <a:lnTo>
                    <a:pt x="58282" y="720339"/>
                  </a:lnTo>
                  <a:cubicBezTo>
                    <a:pt x="17219" y="708735"/>
                    <a:pt x="16326" y="678385"/>
                    <a:pt x="7400" y="653389"/>
                  </a:cubicBezTo>
                  <a:lnTo>
                    <a:pt x="20790" y="257046"/>
                  </a:lnTo>
                  <a:cubicBezTo>
                    <a:pt x="33734" y="224018"/>
                    <a:pt x="56050" y="209735"/>
                    <a:pt x="79706" y="206165"/>
                  </a:cubicBezTo>
                  <a:close/>
                  <a:moveTo>
                    <a:pt x="98452" y="0"/>
                  </a:moveTo>
                  <a:cubicBezTo>
                    <a:pt x="152826" y="0"/>
                    <a:pt x="196904" y="44078"/>
                    <a:pt x="196904" y="98452"/>
                  </a:cubicBezTo>
                  <a:cubicBezTo>
                    <a:pt x="196904" y="152826"/>
                    <a:pt x="152826" y="196904"/>
                    <a:pt x="98452" y="196904"/>
                  </a:cubicBezTo>
                  <a:cubicBezTo>
                    <a:pt x="44078" y="196904"/>
                    <a:pt x="0" y="152826"/>
                    <a:pt x="0" y="98452"/>
                  </a:cubicBezTo>
                  <a:cubicBezTo>
                    <a:pt x="0" y="44078"/>
                    <a:pt x="44078" y="0"/>
                    <a:pt x="9845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buFont typeface="Wingdings 3" panose="05040102010807070707" pitchFamily="18" charset="2"/>
                <a:buChar char="Æ"/>
                <a:defRPr/>
              </a:pPr>
              <a:endParaRPr lang="en-IN" sz="1961" b="1" kern="0" dirty="0">
                <a:solidFill>
                  <a:srgbClr val="0078D7"/>
                </a:solidFill>
                <a:latin typeface="Segoe UI Light"/>
                <a:ea typeface="Segoe UI" pitchFamily="34" charset="0"/>
                <a:cs typeface="Segoe UI" pitchFamily="34" charset="0"/>
              </a:endParaRPr>
            </a:p>
          </p:txBody>
        </p:sp>
      </p:grpSp>
      <p:sp>
        <p:nvSpPr>
          <p:cNvPr id="99" name="Freeform 98"/>
          <p:cNvSpPr>
            <a:spLocks noChangeAspect="1"/>
          </p:cNvSpPr>
          <p:nvPr/>
        </p:nvSpPr>
        <p:spPr bwMode="auto">
          <a:xfrm flipH="1">
            <a:off x="1395914" y="2913935"/>
            <a:ext cx="3939599" cy="1649915"/>
          </a:xfrm>
          <a:custGeom>
            <a:avLst/>
            <a:gdLst>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3494407 w 6988814"/>
              <a:gd name="connsiteY10" fmla="*/ 2925679 h 2926484"/>
              <a:gd name="connsiteX11" fmla="*/ 3510138 w 6988814"/>
              <a:gd name="connsiteY11" fmla="*/ 2926484 h 2926484"/>
              <a:gd name="connsiteX12" fmla="*/ 6488096 w 6988814"/>
              <a:gd name="connsiteY12" fmla="*/ 2926484 h 2926484"/>
              <a:gd name="connsiteX13" fmla="*/ 6988814 w 6988814"/>
              <a:gd name="connsiteY13" fmla="*/ 2416657 h 2926484"/>
              <a:gd name="connsiteX14" fmla="*/ 6611079 w 6988814"/>
              <a:gd name="connsiteY14" fmla="*/ 1933200 h 2926484"/>
              <a:gd name="connsiteX15" fmla="*/ 6022515 w 6988814"/>
              <a:gd name="connsiteY15" fmla="*/ 1476113 h 2926484"/>
              <a:gd name="connsiteX16" fmla="*/ 4950802 w 6988814"/>
              <a:gd name="connsiteY16" fmla="*/ 456458 h 2926484"/>
              <a:gd name="connsiteX17" fmla="*/ 4503305 w 6988814"/>
              <a:gd name="connsiteY17" fmla="*/ 553802 h 2926484"/>
              <a:gd name="connsiteX18" fmla="*/ 4485079 w 6988814"/>
              <a:gd name="connsiteY18" fmla="*/ 563704 h 2926484"/>
              <a:gd name="connsiteX19" fmla="*/ 4378568 w 6988814"/>
              <a:gd name="connsiteY19" fmla="*/ 615309 h 2926484"/>
              <a:gd name="connsiteX20" fmla="*/ 3403484 w 6988814"/>
              <a:gd name="connsiteY20"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3494407 w 6988814"/>
              <a:gd name="connsiteY10" fmla="*/ 2925679 h 2926484"/>
              <a:gd name="connsiteX11" fmla="*/ 6488096 w 6988814"/>
              <a:gd name="connsiteY11" fmla="*/ 2926484 h 2926484"/>
              <a:gd name="connsiteX12" fmla="*/ 6988814 w 6988814"/>
              <a:gd name="connsiteY12" fmla="*/ 2416657 h 2926484"/>
              <a:gd name="connsiteX13" fmla="*/ 6611079 w 6988814"/>
              <a:gd name="connsiteY13" fmla="*/ 1933200 h 2926484"/>
              <a:gd name="connsiteX14" fmla="*/ 6022515 w 6988814"/>
              <a:gd name="connsiteY14" fmla="*/ 1476113 h 2926484"/>
              <a:gd name="connsiteX15" fmla="*/ 4950802 w 6988814"/>
              <a:gd name="connsiteY15" fmla="*/ 456458 h 2926484"/>
              <a:gd name="connsiteX16" fmla="*/ 4503305 w 6988814"/>
              <a:gd name="connsiteY16" fmla="*/ 553802 h 2926484"/>
              <a:gd name="connsiteX17" fmla="*/ 4485079 w 6988814"/>
              <a:gd name="connsiteY17" fmla="*/ 563704 h 2926484"/>
              <a:gd name="connsiteX18" fmla="*/ 4378568 w 6988814"/>
              <a:gd name="connsiteY18" fmla="*/ 615309 h 2926484"/>
              <a:gd name="connsiteX19" fmla="*/ 3403484 w 6988814"/>
              <a:gd name="connsiteY19"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6488096 w 6988814"/>
              <a:gd name="connsiteY10" fmla="*/ 2926484 h 2926484"/>
              <a:gd name="connsiteX11" fmla="*/ 6988814 w 6988814"/>
              <a:gd name="connsiteY11" fmla="*/ 2416657 h 2926484"/>
              <a:gd name="connsiteX12" fmla="*/ 6611079 w 6988814"/>
              <a:gd name="connsiteY12" fmla="*/ 1933200 h 2926484"/>
              <a:gd name="connsiteX13" fmla="*/ 6022515 w 6988814"/>
              <a:gd name="connsiteY13" fmla="*/ 1476113 h 2926484"/>
              <a:gd name="connsiteX14" fmla="*/ 4950802 w 6988814"/>
              <a:gd name="connsiteY14" fmla="*/ 456458 h 2926484"/>
              <a:gd name="connsiteX15" fmla="*/ 4503305 w 6988814"/>
              <a:gd name="connsiteY15" fmla="*/ 553802 h 2926484"/>
              <a:gd name="connsiteX16" fmla="*/ 4485079 w 6988814"/>
              <a:gd name="connsiteY16" fmla="*/ 563704 h 2926484"/>
              <a:gd name="connsiteX17" fmla="*/ 4378568 w 6988814"/>
              <a:gd name="connsiteY17" fmla="*/ 615309 h 2926484"/>
              <a:gd name="connsiteX18" fmla="*/ 3403484 w 6988814"/>
              <a:gd name="connsiteY18"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6488096 w 6988814"/>
              <a:gd name="connsiteY9" fmla="*/ 2926484 h 2926484"/>
              <a:gd name="connsiteX10" fmla="*/ 6988814 w 6988814"/>
              <a:gd name="connsiteY10" fmla="*/ 2416657 h 2926484"/>
              <a:gd name="connsiteX11" fmla="*/ 6611079 w 6988814"/>
              <a:gd name="connsiteY11" fmla="*/ 1933200 h 2926484"/>
              <a:gd name="connsiteX12" fmla="*/ 6022515 w 6988814"/>
              <a:gd name="connsiteY12" fmla="*/ 1476113 h 2926484"/>
              <a:gd name="connsiteX13" fmla="*/ 4950802 w 6988814"/>
              <a:gd name="connsiteY13" fmla="*/ 456458 h 2926484"/>
              <a:gd name="connsiteX14" fmla="*/ 4503305 w 6988814"/>
              <a:gd name="connsiteY14" fmla="*/ 553802 h 2926484"/>
              <a:gd name="connsiteX15" fmla="*/ 4485079 w 6988814"/>
              <a:gd name="connsiteY15" fmla="*/ 563704 h 2926484"/>
              <a:gd name="connsiteX16" fmla="*/ 4378568 w 6988814"/>
              <a:gd name="connsiteY16" fmla="*/ 615309 h 2926484"/>
              <a:gd name="connsiteX17" fmla="*/ 3403484 w 6988814"/>
              <a:gd name="connsiteY17" fmla="*/ 0 h 292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88814" h="2926484">
                <a:moveTo>
                  <a:pt x="3403484" y="0"/>
                </a:moveTo>
                <a:cubicBezTo>
                  <a:pt x="3046613" y="0"/>
                  <a:pt x="2727487" y="178550"/>
                  <a:pt x="2531894" y="449808"/>
                </a:cubicBezTo>
                <a:lnTo>
                  <a:pt x="2473404" y="549273"/>
                </a:lnTo>
                <a:lnTo>
                  <a:pt x="2343549" y="500684"/>
                </a:lnTo>
                <a:cubicBezTo>
                  <a:pt x="2246096" y="471841"/>
                  <a:pt x="2143426" y="456458"/>
                  <a:pt x="2038012" y="456458"/>
                </a:cubicBezTo>
                <a:cubicBezTo>
                  <a:pt x="1467018" y="456458"/>
                  <a:pt x="992653" y="913545"/>
                  <a:pt x="966299" y="1476113"/>
                </a:cubicBezTo>
                <a:cubicBezTo>
                  <a:pt x="702763" y="1511274"/>
                  <a:pt x="483150" y="1687076"/>
                  <a:pt x="377735" y="1933200"/>
                </a:cubicBezTo>
                <a:cubicBezTo>
                  <a:pt x="158122" y="1985940"/>
                  <a:pt x="0" y="2179323"/>
                  <a:pt x="0" y="2416657"/>
                </a:cubicBezTo>
                <a:cubicBezTo>
                  <a:pt x="0" y="2697941"/>
                  <a:pt x="228398" y="2926484"/>
                  <a:pt x="500719" y="2926484"/>
                </a:cubicBezTo>
                <a:lnTo>
                  <a:pt x="6488096" y="2926484"/>
                </a:lnTo>
                <a:cubicBezTo>
                  <a:pt x="6760416" y="2926484"/>
                  <a:pt x="6988814" y="2697941"/>
                  <a:pt x="6988814" y="2416657"/>
                </a:cubicBezTo>
                <a:cubicBezTo>
                  <a:pt x="6988814" y="2179323"/>
                  <a:pt x="6830693" y="1985940"/>
                  <a:pt x="6611079" y="1933200"/>
                </a:cubicBezTo>
                <a:cubicBezTo>
                  <a:pt x="6505665" y="1687076"/>
                  <a:pt x="6286051" y="1511274"/>
                  <a:pt x="6022515" y="1476113"/>
                </a:cubicBezTo>
                <a:cubicBezTo>
                  <a:pt x="5996162" y="913545"/>
                  <a:pt x="5521797" y="456458"/>
                  <a:pt x="4950802" y="456458"/>
                </a:cubicBezTo>
                <a:cubicBezTo>
                  <a:pt x="4792680" y="456458"/>
                  <a:pt x="4640735" y="491069"/>
                  <a:pt x="4503305" y="553802"/>
                </a:cubicBezTo>
                <a:lnTo>
                  <a:pt x="4485079" y="563704"/>
                </a:lnTo>
                <a:lnTo>
                  <a:pt x="4378568" y="615309"/>
                </a:lnTo>
                <a:cubicBezTo>
                  <a:pt x="4202877" y="246124"/>
                  <a:pt x="3825142" y="0"/>
                  <a:pt x="3403484" y="0"/>
                </a:cubicBezTo>
                <a:close/>
              </a:path>
            </a:pathLst>
          </a:custGeom>
          <a:solidFill>
            <a:srgbClr val="44B0FF"/>
          </a:solid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333333"/>
              </a:solidFill>
              <a:latin typeface="Segoe UI"/>
            </a:endParaRPr>
          </a:p>
        </p:txBody>
      </p:sp>
      <p:sp>
        <p:nvSpPr>
          <p:cNvPr id="100" name="Freeform 99"/>
          <p:cNvSpPr/>
          <p:nvPr/>
        </p:nvSpPr>
        <p:spPr bwMode="auto">
          <a:xfrm>
            <a:off x="2218290" y="3504695"/>
            <a:ext cx="685383" cy="685383"/>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dirty="0">
              <a:solidFill>
                <a:srgbClr val="FFFFFF"/>
              </a:solidFill>
              <a:latin typeface="Segoe UI"/>
              <a:ea typeface="Segoe UI" pitchFamily="34" charset="0"/>
              <a:cs typeface="Segoe UI" pitchFamily="34" charset="0"/>
            </a:endParaRPr>
          </a:p>
        </p:txBody>
      </p:sp>
      <p:sp>
        <p:nvSpPr>
          <p:cNvPr id="101" name="TextBox 100"/>
          <p:cNvSpPr txBox="1"/>
          <p:nvPr/>
        </p:nvSpPr>
        <p:spPr>
          <a:xfrm>
            <a:off x="1987387" y="4196465"/>
            <a:ext cx="1298427" cy="343968"/>
          </a:xfrm>
          <a:prstGeom prst="rect">
            <a:avLst/>
          </a:prstGeom>
          <a:noFill/>
        </p:spPr>
        <p:txBody>
          <a:bodyPr wrap="square" lIns="89642" tIns="89642" rIns="89642" bIns="89642" rtlCol="0">
            <a:spAutoFit/>
          </a:bodyPr>
          <a:lstStyle/>
          <a:p>
            <a:pPr algn="ctr" defTabSz="896386">
              <a:lnSpc>
                <a:spcPct val="90000"/>
              </a:lnSpc>
              <a:spcAft>
                <a:spcPts val="588"/>
              </a:spcAft>
              <a:defRPr/>
            </a:pPr>
            <a:r>
              <a:rPr lang="en-US" sz="1176" kern="0" dirty="0">
                <a:solidFill>
                  <a:srgbClr val="FFFFFF"/>
                </a:solidFill>
                <a:latin typeface="Segoe UI"/>
              </a:rPr>
              <a:t>Web Application </a:t>
            </a:r>
          </a:p>
        </p:txBody>
      </p:sp>
      <p:cxnSp>
        <p:nvCxnSpPr>
          <p:cNvPr id="102" name="Straight Connector 101"/>
          <p:cNvCxnSpPr>
            <a:stCxn id="100" idx="130"/>
            <a:endCxn id="104" idx="32"/>
          </p:cNvCxnSpPr>
          <p:nvPr/>
        </p:nvCxnSpPr>
        <p:spPr>
          <a:xfrm flipV="1">
            <a:off x="2903673" y="3843693"/>
            <a:ext cx="846265" cy="3694"/>
          </a:xfrm>
          <a:prstGeom prst="line">
            <a:avLst/>
          </a:prstGeom>
          <a:ln w="28575">
            <a:solidFill>
              <a:srgbClr val="BAD80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3107917" y="4183400"/>
            <a:ext cx="1604395" cy="343968"/>
          </a:xfrm>
          <a:prstGeom prst="rect">
            <a:avLst/>
          </a:prstGeom>
          <a:noFill/>
        </p:spPr>
        <p:txBody>
          <a:bodyPr wrap="square" lIns="89642" tIns="89642" rIns="89642" bIns="89642" rtlCol="0">
            <a:spAutoFit/>
          </a:bodyPr>
          <a:lstStyle/>
          <a:p>
            <a:pPr algn="ctr" defTabSz="896386">
              <a:lnSpc>
                <a:spcPct val="90000"/>
              </a:lnSpc>
              <a:spcAft>
                <a:spcPts val="588"/>
              </a:spcAft>
              <a:defRPr/>
            </a:pPr>
            <a:r>
              <a:rPr lang="en-US" sz="1176" kern="0" dirty="0">
                <a:solidFill>
                  <a:srgbClr val="FFFFFF"/>
                </a:solidFill>
                <a:latin typeface="Segoe UI"/>
              </a:rPr>
              <a:t>Azure SQL DB</a:t>
            </a:r>
          </a:p>
        </p:txBody>
      </p:sp>
      <p:sp>
        <p:nvSpPr>
          <p:cNvPr id="104" name="Freeform 103"/>
          <p:cNvSpPr/>
          <p:nvPr/>
        </p:nvSpPr>
        <p:spPr bwMode="auto">
          <a:xfrm>
            <a:off x="3662848" y="3504695"/>
            <a:ext cx="527979" cy="67716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372"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5" name="Straight Connector 104"/>
          <p:cNvCxnSpPr>
            <a:endCxn id="100" idx="148"/>
          </p:cNvCxnSpPr>
          <p:nvPr/>
        </p:nvCxnSpPr>
        <p:spPr>
          <a:xfrm>
            <a:off x="1790895" y="3153900"/>
            <a:ext cx="505649" cy="475503"/>
          </a:xfrm>
          <a:prstGeom prst="line">
            <a:avLst/>
          </a:prstGeom>
          <a:ln w="28575">
            <a:solidFill>
              <a:srgbClr val="BAD80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9" name="Bent Arrow 108"/>
          <p:cNvSpPr/>
          <p:nvPr/>
        </p:nvSpPr>
        <p:spPr bwMode="auto">
          <a:xfrm rot="10800000">
            <a:off x="4301427" y="3497030"/>
            <a:ext cx="944401" cy="530540"/>
          </a:xfrm>
          <a:prstGeom prst="bentArrow">
            <a:avLst>
              <a:gd name="adj1" fmla="val 25000"/>
              <a:gd name="adj2" fmla="val 25000"/>
              <a:gd name="adj3" fmla="val 25000"/>
              <a:gd name="adj4" fmla="val 63496"/>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11" name="Bent Arrow 110"/>
          <p:cNvSpPr/>
          <p:nvPr/>
        </p:nvSpPr>
        <p:spPr bwMode="auto">
          <a:xfrm>
            <a:off x="3854938" y="2900870"/>
            <a:ext cx="1000440" cy="551330"/>
          </a:xfrm>
          <a:prstGeom prst="bentArrow">
            <a:avLst>
              <a:gd name="adj1" fmla="val 25000"/>
              <a:gd name="adj2" fmla="val 25000"/>
              <a:gd name="adj3" fmla="val 25000"/>
              <a:gd name="adj4" fmla="val 63496"/>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nvGrpSpPr>
          <p:cNvPr id="43" name="Group 42"/>
          <p:cNvGrpSpPr/>
          <p:nvPr/>
        </p:nvGrpSpPr>
        <p:grpSpPr>
          <a:xfrm>
            <a:off x="4172666" y="3216348"/>
            <a:ext cx="810945" cy="458134"/>
            <a:chOff x="868441" y="3605184"/>
            <a:chExt cx="1392994" cy="823823"/>
          </a:xfrm>
        </p:grpSpPr>
        <p:sp>
          <p:nvSpPr>
            <p:cNvPr id="49" name="Freeform 64"/>
            <p:cNvSpPr/>
            <p:nvPr/>
          </p:nvSpPr>
          <p:spPr bwMode="auto">
            <a:xfrm rot="20794211">
              <a:off x="1166082" y="3901231"/>
              <a:ext cx="527774" cy="527776"/>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Freeform 65"/>
            <p:cNvSpPr/>
            <p:nvPr/>
          </p:nvSpPr>
          <p:spPr bwMode="auto">
            <a:xfrm rot="19350922">
              <a:off x="1478796" y="3605184"/>
              <a:ext cx="336011" cy="336011"/>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Freeform 66"/>
            <p:cNvSpPr/>
            <p:nvPr/>
          </p:nvSpPr>
          <p:spPr bwMode="auto">
            <a:xfrm rot="21392933">
              <a:off x="1798160" y="3680900"/>
              <a:ext cx="357023" cy="357022"/>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Freeform 67"/>
            <p:cNvSpPr/>
            <p:nvPr/>
          </p:nvSpPr>
          <p:spPr bwMode="auto">
            <a:xfrm rot="19894211">
              <a:off x="1980743" y="4006835"/>
              <a:ext cx="280692" cy="280692"/>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Freeform 68"/>
            <p:cNvSpPr/>
            <p:nvPr/>
          </p:nvSpPr>
          <p:spPr bwMode="auto">
            <a:xfrm rot="19894211">
              <a:off x="868441" y="3926987"/>
              <a:ext cx="317870" cy="317869"/>
            </a:xfrm>
            <a:custGeom>
              <a:avLst/>
              <a:gdLst>
                <a:gd name="connsiteX0" fmla="*/ 495300 w 990600"/>
                <a:gd name="connsiteY0" fmla="*/ 397328 h 990600"/>
                <a:gd name="connsiteX1" fmla="*/ 397328 w 990600"/>
                <a:gd name="connsiteY1" fmla="*/ 495300 h 990600"/>
                <a:gd name="connsiteX2" fmla="*/ 495300 w 990600"/>
                <a:gd name="connsiteY2" fmla="*/ 593272 h 990600"/>
                <a:gd name="connsiteX3" fmla="*/ 593272 w 990600"/>
                <a:gd name="connsiteY3" fmla="*/ 495300 h 990600"/>
                <a:gd name="connsiteX4" fmla="*/ 495300 w 990600"/>
                <a:gd name="connsiteY4" fmla="*/ 397328 h 990600"/>
                <a:gd name="connsiteX5" fmla="*/ 495300 w 990600"/>
                <a:gd name="connsiteY5" fmla="*/ 286687 h 990600"/>
                <a:gd name="connsiteX6" fmla="*/ 703913 w 990600"/>
                <a:gd name="connsiteY6" fmla="*/ 495300 h 990600"/>
                <a:gd name="connsiteX7" fmla="*/ 495300 w 990600"/>
                <a:gd name="connsiteY7" fmla="*/ 703913 h 990600"/>
                <a:gd name="connsiteX8" fmla="*/ 286687 w 990600"/>
                <a:gd name="connsiteY8" fmla="*/ 495300 h 990600"/>
                <a:gd name="connsiteX9" fmla="*/ 495300 w 990600"/>
                <a:gd name="connsiteY9" fmla="*/ 286687 h 990600"/>
                <a:gd name="connsiteX10" fmla="*/ 491466 w 990600"/>
                <a:gd name="connsiteY10" fmla="*/ 204590 h 990600"/>
                <a:gd name="connsiteX11" fmla="*/ 199701 w 990600"/>
                <a:gd name="connsiteY11" fmla="*/ 496355 h 990600"/>
                <a:gd name="connsiteX12" fmla="*/ 491466 w 990600"/>
                <a:gd name="connsiteY12" fmla="*/ 788120 h 990600"/>
                <a:gd name="connsiteX13" fmla="*/ 783231 w 990600"/>
                <a:gd name="connsiteY13" fmla="*/ 496355 h 990600"/>
                <a:gd name="connsiteX14" fmla="*/ 491466 w 990600"/>
                <a:gd name="connsiteY14" fmla="*/ 204590 h 990600"/>
                <a:gd name="connsiteX15" fmla="*/ 495300 w 990600"/>
                <a:gd name="connsiteY15" fmla="*/ 0 h 990600"/>
                <a:gd name="connsiteX16" fmla="*/ 569646 w 990600"/>
                <a:gd name="connsiteY16" fmla="*/ 7495 h 990600"/>
                <a:gd name="connsiteX17" fmla="*/ 579473 w 990600"/>
                <a:gd name="connsiteY17" fmla="*/ 56169 h 990600"/>
                <a:gd name="connsiteX18" fmla="*/ 704851 w 990600"/>
                <a:gd name="connsiteY18" fmla="*/ 139276 h 990600"/>
                <a:gd name="connsiteX19" fmla="*/ 757816 w 990600"/>
                <a:gd name="connsiteY19" fmla="*/ 128583 h 990600"/>
                <a:gd name="connsiteX20" fmla="*/ 795090 w 990600"/>
                <a:gd name="connsiteY20" fmla="*/ 103452 h 990600"/>
                <a:gd name="connsiteX21" fmla="*/ 845530 w 990600"/>
                <a:gd name="connsiteY21" fmla="*/ 145070 h 990600"/>
                <a:gd name="connsiteX22" fmla="*/ 884828 w 990600"/>
                <a:gd name="connsiteY22" fmla="*/ 192699 h 990600"/>
                <a:gd name="connsiteX23" fmla="*/ 884770 w 990600"/>
                <a:gd name="connsiteY23" fmla="*/ 192738 h 990600"/>
                <a:gd name="connsiteX24" fmla="*/ 844915 w 990600"/>
                <a:gd name="connsiteY24" fmla="*/ 288955 h 990600"/>
                <a:gd name="connsiteX25" fmla="*/ 980987 w 990600"/>
                <a:gd name="connsiteY25" fmla="*/ 425027 h 990600"/>
                <a:gd name="connsiteX26" fmla="*/ 983466 w 990600"/>
                <a:gd name="connsiteY26" fmla="*/ 424527 h 990600"/>
                <a:gd name="connsiteX27" fmla="*/ 990600 w 990600"/>
                <a:gd name="connsiteY27" fmla="*/ 495300 h 990600"/>
                <a:gd name="connsiteX28" fmla="*/ 982776 w 990600"/>
                <a:gd name="connsiteY28" fmla="*/ 572916 h 990600"/>
                <a:gd name="connsiteX29" fmla="*/ 934431 w 990600"/>
                <a:gd name="connsiteY29" fmla="*/ 582676 h 990600"/>
                <a:gd name="connsiteX30" fmla="*/ 851324 w 990600"/>
                <a:gd name="connsiteY30" fmla="*/ 708055 h 990600"/>
                <a:gd name="connsiteX31" fmla="*/ 862018 w 990600"/>
                <a:gd name="connsiteY31" fmla="*/ 761020 h 990600"/>
                <a:gd name="connsiteX32" fmla="*/ 885959 w 990600"/>
                <a:gd name="connsiteY32" fmla="*/ 796530 h 990600"/>
                <a:gd name="connsiteX33" fmla="*/ 845530 w 990600"/>
                <a:gd name="connsiteY33" fmla="*/ 845530 h 990600"/>
                <a:gd name="connsiteX34" fmla="*/ 799364 w 990600"/>
                <a:gd name="connsiteY34" fmla="*/ 883621 h 990600"/>
                <a:gd name="connsiteX35" fmla="*/ 757816 w 990600"/>
                <a:gd name="connsiteY35" fmla="*/ 855608 h 990600"/>
                <a:gd name="connsiteX36" fmla="*/ 704851 w 990600"/>
                <a:gd name="connsiteY36" fmla="*/ 844915 h 990600"/>
                <a:gd name="connsiteX37" fmla="*/ 568779 w 990600"/>
                <a:gd name="connsiteY37" fmla="*/ 980987 h 990600"/>
                <a:gd name="connsiteX38" fmla="*/ 569216 w 990600"/>
                <a:gd name="connsiteY38" fmla="*/ 983149 h 990600"/>
                <a:gd name="connsiteX39" fmla="*/ 495300 w 990600"/>
                <a:gd name="connsiteY39" fmla="*/ 990600 h 990600"/>
                <a:gd name="connsiteX40" fmla="*/ 420957 w 990600"/>
                <a:gd name="connsiteY40" fmla="*/ 983106 h 990600"/>
                <a:gd name="connsiteX41" fmla="*/ 411130 w 990600"/>
                <a:gd name="connsiteY41" fmla="*/ 934431 h 990600"/>
                <a:gd name="connsiteX42" fmla="*/ 285751 w 990600"/>
                <a:gd name="connsiteY42" fmla="*/ 851324 h 990600"/>
                <a:gd name="connsiteX43" fmla="*/ 232786 w 990600"/>
                <a:gd name="connsiteY43" fmla="*/ 862017 h 990600"/>
                <a:gd name="connsiteX44" fmla="*/ 195512 w 990600"/>
                <a:gd name="connsiteY44" fmla="*/ 887148 h 990600"/>
                <a:gd name="connsiteX45" fmla="*/ 145070 w 990600"/>
                <a:gd name="connsiteY45" fmla="*/ 845530 h 990600"/>
                <a:gd name="connsiteX46" fmla="*/ 108168 w 990600"/>
                <a:gd name="connsiteY46" fmla="*/ 800805 h 990600"/>
                <a:gd name="connsiteX47" fmla="*/ 134992 w 990600"/>
                <a:gd name="connsiteY47" fmla="*/ 761020 h 990600"/>
                <a:gd name="connsiteX48" fmla="*/ 145685 w 990600"/>
                <a:gd name="connsiteY48" fmla="*/ 708055 h 990600"/>
                <a:gd name="connsiteX49" fmla="*/ 9613 w 990600"/>
                <a:gd name="connsiteY49" fmla="*/ 571983 h 990600"/>
                <a:gd name="connsiteX50" fmla="*/ 7768 w 990600"/>
                <a:gd name="connsiteY50" fmla="*/ 572356 h 990600"/>
                <a:gd name="connsiteX51" fmla="*/ 0 w 990600"/>
                <a:gd name="connsiteY51" fmla="*/ 495300 h 990600"/>
                <a:gd name="connsiteX52" fmla="*/ 7165 w 990600"/>
                <a:gd name="connsiteY52" fmla="*/ 424228 h 990600"/>
                <a:gd name="connsiteX53" fmla="*/ 56169 w 990600"/>
                <a:gd name="connsiteY53" fmla="*/ 414334 h 990600"/>
                <a:gd name="connsiteX54" fmla="*/ 139276 w 990600"/>
                <a:gd name="connsiteY54" fmla="*/ 288955 h 990600"/>
                <a:gd name="connsiteX55" fmla="*/ 128583 w 990600"/>
                <a:gd name="connsiteY55" fmla="*/ 235990 h 990600"/>
                <a:gd name="connsiteX56" fmla="*/ 102263 w 990600"/>
                <a:gd name="connsiteY56" fmla="*/ 196953 h 990600"/>
                <a:gd name="connsiteX57" fmla="*/ 145070 w 990600"/>
                <a:gd name="connsiteY57" fmla="*/ 145070 h 990600"/>
                <a:gd name="connsiteX58" fmla="*/ 191237 w 990600"/>
                <a:gd name="connsiteY58" fmla="*/ 106979 h 990600"/>
                <a:gd name="connsiteX59" fmla="*/ 232786 w 990600"/>
                <a:gd name="connsiteY59" fmla="*/ 134992 h 990600"/>
                <a:gd name="connsiteX60" fmla="*/ 285751 w 990600"/>
                <a:gd name="connsiteY60" fmla="*/ 145685 h 990600"/>
                <a:gd name="connsiteX61" fmla="*/ 421823 w 990600"/>
                <a:gd name="connsiteY61" fmla="*/ 9613 h 990600"/>
                <a:gd name="connsiteX62" fmla="*/ 421387 w 990600"/>
                <a:gd name="connsiteY62" fmla="*/ 745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90600" h="990600">
                  <a:moveTo>
                    <a:pt x="495300" y="397328"/>
                  </a:moveTo>
                  <a:cubicBezTo>
                    <a:pt x="441192" y="397328"/>
                    <a:pt x="397328" y="441192"/>
                    <a:pt x="397328" y="495300"/>
                  </a:cubicBezTo>
                  <a:cubicBezTo>
                    <a:pt x="397328" y="549408"/>
                    <a:pt x="441192" y="593272"/>
                    <a:pt x="495300" y="593272"/>
                  </a:cubicBezTo>
                  <a:cubicBezTo>
                    <a:pt x="549408" y="593272"/>
                    <a:pt x="593272" y="549408"/>
                    <a:pt x="593272" y="495300"/>
                  </a:cubicBezTo>
                  <a:cubicBezTo>
                    <a:pt x="593272" y="441192"/>
                    <a:pt x="549408" y="397328"/>
                    <a:pt x="495300" y="397328"/>
                  </a:cubicBezTo>
                  <a:close/>
                  <a:moveTo>
                    <a:pt x="495300" y="286687"/>
                  </a:moveTo>
                  <a:cubicBezTo>
                    <a:pt x="610514" y="286687"/>
                    <a:pt x="703913" y="380086"/>
                    <a:pt x="703913" y="495300"/>
                  </a:cubicBezTo>
                  <a:cubicBezTo>
                    <a:pt x="703913" y="610514"/>
                    <a:pt x="610514" y="703913"/>
                    <a:pt x="495300" y="703913"/>
                  </a:cubicBezTo>
                  <a:cubicBezTo>
                    <a:pt x="380086" y="703913"/>
                    <a:pt x="286687" y="610514"/>
                    <a:pt x="286687" y="495300"/>
                  </a:cubicBezTo>
                  <a:cubicBezTo>
                    <a:pt x="286687" y="380086"/>
                    <a:pt x="380086" y="286687"/>
                    <a:pt x="495300" y="286687"/>
                  </a:cubicBezTo>
                  <a:close/>
                  <a:moveTo>
                    <a:pt x="491466" y="204590"/>
                  </a:moveTo>
                  <a:cubicBezTo>
                    <a:pt x="330329" y="204590"/>
                    <a:pt x="199701" y="335218"/>
                    <a:pt x="199701" y="496355"/>
                  </a:cubicBezTo>
                  <a:cubicBezTo>
                    <a:pt x="199701" y="657492"/>
                    <a:pt x="330329" y="788120"/>
                    <a:pt x="491466" y="788120"/>
                  </a:cubicBezTo>
                  <a:cubicBezTo>
                    <a:pt x="652603" y="788120"/>
                    <a:pt x="783231" y="657492"/>
                    <a:pt x="783231" y="496355"/>
                  </a:cubicBezTo>
                  <a:cubicBezTo>
                    <a:pt x="783231" y="335218"/>
                    <a:pt x="652603" y="204590"/>
                    <a:pt x="491466" y="204590"/>
                  </a:cubicBezTo>
                  <a:close/>
                  <a:moveTo>
                    <a:pt x="495300" y="0"/>
                  </a:moveTo>
                  <a:lnTo>
                    <a:pt x="569646" y="7495"/>
                  </a:lnTo>
                  <a:lnTo>
                    <a:pt x="579473" y="56169"/>
                  </a:lnTo>
                  <a:cubicBezTo>
                    <a:pt x="600130" y="105007"/>
                    <a:pt x="648489" y="139276"/>
                    <a:pt x="704851" y="139276"/>
                  </a:cubicBezTo>
                  <a:cubicBezTo>
                    <a:pt x="723639" y="139276"/>
                    <a:pt x="741537" y="135468"/>
                    <a:pt x="757816" y="128583"/>
                  </a:cubicBezTo>
                  <a:lnTo>
                    <a:pt x="795090" y="103452"/>
                  </a:lnTo>
                  <a:lnTo>
                    <a:pt x="845530" y="145070"/>
                  </a:lnTo>
                  <a:lnTo>
                    <a:pt x="884828" y="192699"/>
                  </a:lnTo>
                  <a:lnTo>
                    <a:pt x="884770" y="192738"/>
                  </a:lnTo>
                  <a:cubicBezTo>
                    <a:pt x="860146" y="217362"/>
                    <a:pt x="844915" y="251380"/>
                    <a:pt x="844915" y="288955"/>
                  </a:cubicBezTo>
                  <a:cubicBezTo>
                    <a:pt x="844915" y="364105"/>
                    <a:pt x="905837" y="425027"/>
                    <a:pt x="980987" y="425027"/>
                  </a:cubicBezTo>
                  <a:lnTo>
                    <a:pt x="983466" y="424527"/>
                  </a:lnTo>
                  <a:lnTo>
                    <a:pt x="990600" y="495300"/>
                  </a:lnTo>
                  <a:lnTo>
                    <a:pt x="982776" y="572916"/>
                  </a:lnTo>
                  <a:lnTo>
                    <a:pt x="934431" y="582676"/>
                  </a:lnTo>
                  <a:cubicBezTo>
                    <a:pt x="885593" y="603333"/>
                    <a:pt x="851324" y="651693"/>
                    <a:pt x="851324" y="708055"/>
                  </a:cubicBezTo>
                  <a:cubicBezTo>
                    <a:pt x="851324" y="726843"/>
                    <a:pt x="855132" y="744741"/>
                    <a:pt x="862018" y="761020"/>
                  </a:cubicBezTo>
                  <a:lnTo>
                    <a:pt x="885959" y="796530"/>
                  </a:lnTo>
                  <a:lnTo>
                    <a:pt x="845530" y="845530"/>
                  </a:lnTo>
                  <a:lnTo>
                    <a:pt x="799364" y="883621"/>
                  </a:lnTo>
                  <a:lnTo>
                    <a:pt x="757816" y="855608"/>
                  </a:lnTo>
                  <a:cubicBezTo>
                    <a:pt x="741537" y="848723"/>
                    <a:pt x="723639" y="844915"/>
                    <a:pt x="704851" y="844915"/>
                  </a:cubicBezTo>
                  <a:cubicBezTo>
                    <a:pt x="629701" y="844915"/>
                    <a:pt x="568779" y="905837"/>
                    <a:pt x="568779" y="980987"/>
                  </a:cubicBezTo>
                  <a:lnTo>
                    <a:pt x="569216" y="983149"/>
                  </a:lnTo>
                  <a:lnTo>
                    <a:pt x="495300" y="990600"/>
                  </a:lnTo>
                  <a:lnTo>
                    <a:pt x="420957" y="983106"/>
                  </a:lnTo>
                  <a:lnTo>
                    <a:pt x="411130" y="934431"/>
                  </a:lnTo>
                  <a:cubicBezTo>
                    <a:pt x="390473" y="885593"/>
                    <a:pt x="342114" y="851324"/>
                    <a:pt x="285751" y="851324"/>
                  </a:cubicBezTo>
                  <a:cubicBezTo>
                    <a:pt x="266964" y="851324"/>
                    <a:pt x="249066" y="855132"/>
                    <a:pt x="232786" y="862017"/>
                  </a:cubicBezTo>
                  <a:lnTo>
                    <a:pt x="195512" y="887148"/>
                  </a:lnTo>
                  <a:lnTo>
                    <a:pt x="145070" y="845530"/>
                  </a:lnTo>
                  <a:lnTo>
                    <a:pt x="108168" y="800805"/>
                  </a:lnTo>
                  <a:lnTo>
                    <a:pt x="134992" y="761020"/>
                  </a:lnTo>
                  <a:cubicBezTo>
                    <a:pt x="141878" y="744741"/>
                    <a:pt x="145685" y="726843"/>
                    <a:pt x="145685" y="708055"/>
                  </a:cubicBezTo>
                  <a:cubicBezTo>
                    <a:pt x="145685" y="632905"/>
                    <a:pt x="84763" y="571983"/>
                    <a:pt x="9613" y="571983"/>
                  </a:cubicBezTo>
                  <a:lnTo>
                    <a:pt x="7768" y="572356"/>
                  </a:lnTo>
                  <a:lnTo>
                    <a:pt x="0" y="495300"/>
                  </a:lnTo>
                  <a:lnTo>
                    <a:pt x="7165" y="424228"/>
                  </a:lnTo>
                  <a:lnTo>
                    <a:pt x="56169" y="414334"/>
                  </a:lnTo>
                  <a:cubicBezTo>
                    <a:pt x="105008" y="393677"/>
                    <a:pt x="139276" y="345318"/>
                    <a:pt x="139276" y="288955"/>
                  </a:cubicBezTo>
                  <a:cubicBezTo>
                    <a:pt x="139276" y="270168"/>
                    <a:pt x="135469" y="252269"/>
                    <a:pt x="128583" y="235990"/>
                  </a:cubicBezTo>
                  <a:lnTo>
                    <a:pt x="102263" y="196953"/>
                  </a:lnTo>
                  <a:lnTo>
                    <a:pt x="145070" y="145070"/>
                  </a:lnTo>
                  <a:lnTo>
                    <a:pt x="191237" y="106979"/>
                  </a:lnTo>
                  <a:lnTo>
                    <a:pt x="232786" y="134992"/>
                  </a:lnTo>
                  <a:cubicBezTo>
                    <a:pt x="249066" y="141877"/>
                    <a:pt x="266964" y="145685"/>
                    <a:pt x="285751" y="145685"/>
                  </a:cubicBezTo>
                  <a:cubicBezTo>
                    <a:pt x="360901" y="145685"/>
                    <a:pt x="421823" y="84763"/>
                    <a:pt x="421823" y="9613"/>
                  </a:cubicBezTo>
                  <a:lnTo>
                    <a:pt x="421387" y="74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07" name="Straight Connector 106"/>
          <p:cNvCxnSpPr>
            <a:stCxn id="99" idx="5"/>
          </p:cNvCxnSpPr>
          <p:nvPr/>
        </p:nvCxnSpPr>
        <p:spPr>
          <a:xfrm>
            <a:off x="4790810" y="3746150"/>
            <a:ext cx="350541" cy="930460"/>
          </a:xfrm>
          <a:prstGeom prst="line">
            <a:avLst/>
          </a:prstGeom>
          <a:ln w="28575">
            <a:solidFill>
              <a:srgbClr val="BAD80A"/>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1904151" y="4986565"/>
            <a:ext cx="2747649" cy="525004"/>
          </a:xfrm>
          <a:prstGeom prst="rect">
            <a:avLst/>
          </a:prstGeom>
          <a:noFill/>
          <a:ln>
            <a:noFill/>
          </a:ln>
        </p:spPr>
        <p:txBody>
          <a:bodyPr wrap="square" rtlCol="0">
            <a:spAutoFit/>
          </a:bodyPr>
          <a:lstStyle/>
          <a:p>
            <a:pPr defTabSz="896386">
              <a:lnSpc>
                <a:spcPct val="90000"/>
              </a:lnSpc>
              <a:spcAft>
                <a:spcPts val="333"/>
              </a:spcAft>
              <a:defRPr/>
            </a:pPr>
            <a:r>
              <a:rPr lang="en-US" sz="1568" kern="0" dirty="0">
                <a:solidFill>
                  <a:srgbClr val="505050"/>
                </a:solidFill>
                <a:latin typeface="Segoe UI" panose="020B0502040204020203" pitchFamily="34" charset="0"/>
                <a:cs typeface="Segoe UI" panose="020B0502040204020203" pitchFamily="34" charset="0"/>
              </a:rPr>
              <a:t>Developer controls the Automatic Tuning policy</a:t>
            </a:r>
          </a:p>
        </p:txBody>
      </p:sp>
      <p:sp>
        <p:nvSpPr>
          <p:cNvPr id="116" name="TextBox 115"/>
          <p:cNvSpPr txBox="1"/>
          <p:nvPr/>
        </p:nvSpPr>
        <p:spPr>
          <a:xfrm>
            <a:off x="4535639" y="5784368"/>
            <a:ext cx="1271709" cy="483311"/>
          </a:xfrm>
          <a:prstGeom prst="rect">
            <a:avLst/>
          </a:prstGeom>
          <a:noFill/>
        </p:spPr>
        <p:txBody>
          <a:bodyPr wrap="none" lIns="179158" tIns="143326" rIns="179158" bIns="143326" rtlCol="0">
            <a:spAutoFit/>
          </a:bodyPr>
          <a:lstStyle/>
          <a:p>
            <a:pPr algn="ctr" defTabSz="912979" fontAlgn="base">
              <a:lnSpc>
                <a:spcPct val="90000"/>
              </a:lnSpc>
              <a:spcBef>
                <a:spcPct val="0"/>
              </a:spcBef>
              <a:spcAft>
                <a:spcPts val="588"/>
              </a:spcAft>
              <a:defRPr/>
            </a:pPr>
            <a:r>
              <a:rPr lang="en-US" sz="1400" kern="0" dirty="0">
                <a:solidFill>
                  <a:srgbClr val="0078D7"/>
                </a:solidFill>
                <a:latin typeface="Segoe UI"/>
              </a:rPr>
              <a:t> Developer </a:t>
            </a:r>
            <a:endParaRPr lang="en-US" sz="1000" kern="0" dirty="0">
              <a:solidFill>
                <a:srgbClr val="0078D7"/>
              </a:solidFill>
              <a:latin typeface="Segoe UI"/>
            </a:endParaRPr>
          </a:p>
        </p:txBody>
      </p:sp>
    </p:spTree>
    <p:extLst>
      <p:ext uri="{BB962C8B-B14F-4D97-AF65-F5344CB8AC3E}">
        <p14:creationId xmlns:p14="http://schemas.microsoft.com/office/powerpoint/2010/main" val="128447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364361" y="1346762"/>
            <a:ext cx="7178045" cy="506959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a:xfrm>
            <a:off x="-31056" y="-21934"/>
            <a:ext cx="11655840" cy="899537"/>
          </a:xfrm>
        </p:spPr>
        <p:txBody>
          <a:bodyPr/>
          <a:lstStyle/>
          <a:p>
            <a:r>
              <a:rPr lang="en-US" dirty="0">
                <a:latin typeface="Segoe UI Light" panose="020B0502040204020203" pitchFamily="34" charset="0"/>
                <a:cs typeface="Segoe UI Light" panose="020B0502040204020203" pitchFamily="34" charset="0"/>
              </a:rPr>
              <a:t>Detects suspicious database activities</a:t>
            </a:r>
            <a:br>
              <a:rPr lang="en-US" dirty="0">
                <a:latin typeface="Segoe UI Light" panose="020B0502040204020203" pitchFamily="34" charset="0"/>
                <a:cs typeface="Segoe UI Light" panose="020B0502040204020203" pitchFamily="34" charset="0"/>
              </a:rPr>
            </a:br>
            <a:r>
              <a:rPr lang="en-US" dirty="0">
                <a:gradFill>
                  <a:gsLst>
                    <a:gs pos="0">
                      <a:schemeClr val="tx2"/>
                    </a:gs>
                    <a:gs pos="100000">
                      <a:schemeClr val="tx2"/>
                    </a:gs>
                  </a:gsLst>
                  <a:lin ang="5400000" scaled="0"/>
                </a:gradFill>
              </a:rPr>
              <a:t>Threat Detection</a:t>
            </a:r>
            <a:r>
              <a:rPr lang="en-US" dirty="0">
                <a:latin typeface="Segoe UI Light" panose="020B0502040204020203" pitchFamily="34" charset="0"/>
                <a:cs typeface="Segoe UI Light" panose="020B0502040204020203" pitchFamily="34" charset="0"/>
              </a:rPr>
              <a:t/>
            </a: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89" name="Rectangle 88"/>
          <p:cNvSpPr/>
          <p:nvPr/>
        </p:nvSpPr>
        <p:spPr bwMode="auto">
          <a:xfrm>
            <a:off x="10371926" y="487"/>
            <a:ext cx="1820075" cy="7134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b="1" kern="0" dirty="0">
                <a:gradFill>
                  <a:gsLst>
                    <a:gs pos="0">
                      <a:srgbClr val="FFFFFF"/>
                    </a:gs>
                    <a:gs pos="100000">
                      <a:srgbClr val="FFFFFF"/>
                    </a:gs>
                  </a:gsLst>
                  <a:lin ang="5400000" scaled="0"/>
                </a:gradFill>
                <a:latin typeface="Segoe UI"/>
                <a:ea typeface="Segoe UI" pitchFamily="34" charset="0"/>
                <a:cs typeface="Segoe UI" pitchFamily="34" charset="0"/>
              </a:rPr>
              <a:t>Public Preview</a:t>
            </a:r>
          </a:p>
        </p:txBody>
      </p:sp>
      <p:sp>
        <p:nvSpPr>
          <p:cNvPr id="34" name="TextBox 33"/>
          <p:cNvSpPr txBox="1"/>
          <p:nvPr/>
        </p:nvSpPr>
        <p:spPr>
          <a:xfrm>
            <a:off x="6417110" y="4736734"/>
            <a:ext cx="1271709" cy="483311"/>
          </a:xfrm>
          <a:prstGeom prst="rect">
            <a:avLst/>
          </a:prstGeom>
          <a:noFill/>
        </p:spPr>
        <p:txBody>
          <a:bodyPr wrap="none" lIns="179158" tIns="143326" rIns="179158" bIns="143326" rtlCol="0">
            <a:spAutoFit/>
          </a:bodyPr>
          <a:lstStyle/>
          <a:p>
            <a:pPr algn="ctr" defTabSz="912979" fontAlgn="base">
              <a:lnSpc>
                <a:spcPct val="90000"/>
              </a:lnSpc>
              <a:spcBef>
                <a:spcPct val="0"/>
              </a:spcBef>
              <a:spcAft>
                <a:spcPts val="588"/>
              </a:spcAft>
              <a:defRPr/>
            </a:pPr>
            <a:r>
              <a:rPr lang="en-US" sz="1400" kern="0" dirty="0">
                <a:solidFill>
                  <a:srgbClr val="0078D7"/>
                </a:solidFill>
                <a:latin typeface="Segoe UI"/>
              </a:rPr>
              <a:t> Developer </a:t>
            </a:r>
            <a:endParaRPr lang="en-US" sz="1000" kern="0" dirty="0">
              <a:solidFill>
                <a:srgbClr val="0078D7"/>
              </a:solidFill>
              <a:latin typeface="Segoe UI"/>
            </a:endParaRPr>
          </a:p>
        </p:txBody>
      </p:sp>
      <p:sp>
        <p:nvSpPr>
          <p:cNvPr id="35" name="Freeform 34"/>
          <p:cNvSpPr/>
          <p:nvPr/>
        </p:nvSpPr>
        <p:spPr>
          <a:xfrm>
            <a:off x="6523567" y="3792140"/>
            <a:ext cx="916384" cy="936646"/>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060">
              <a:defRPr/>
            </a:pPr>
            <a:endParaRPr lang="en-IN" sz="1836" kern="0">
              <a:solidFill>
                <a:prstClr val="white"/>
              </a:solidFill>
              <a:latin typeface="Segoe UI"/>
            </a:endParaRPr>
          </a:p>
        </p:txBody>
      </p:sp>
      <p:sp>
        <p:nvSpPr>
          <p:cNvPr id="43" name="Content Placeholder 2"/>
          <p:cNvSpPr>
            <a:spLocks noGrp="1"/>
          </p:cNvSpPr>
          <p:nvPr>
            <p:ph type="body" sz="quarter" idx="4294967295"/>
          </p:nvPr>
        </p:nvSpPr>
        <p:spPr>
          <a:xfrm>
            <a:off x="7365935" y="1643734"/>
            <a:ext cx="4339382" cy="4678845"/>
          </a:xfrm>
          <a:prstGeom prst="rect">
            <a:avLst/>
          </a:prstGeom>
        </p:spPr>
        <p:txBody>
          <a:bodyPr/>
          <a:lstStyle/>
          <a:p>
            <a:pPr>
              <a:spcBef>
                <a:spcPts val="1800"/>
              </a:spcBef>
              <a:buClr>
                <a:srgbClr val="0078D7"/>
              </a:buClr>
            </a:pPr>
            <a:r>
              <a:rPr lang="en-US" sz="2745" dirty="0"/>
              <a:t>Just turn it ON </a:t>
            </a:r>
          </a:p>
          <a:p>
            <a:pPr>
              <a:spcBef>
                <a:spcPts val="1800"/>
              </a:spcBef>
              <a:buClr>
                <a:srgbClr val="0078D7"/>
              </a:buClr>
            </a:pPr>
            <a:r>
              <a:rPr lang="en-US" sz="2745" dirty="0"/>
              <a:t>Detects potential vulnerabilities and SQL injection attacks</a:t>
            </a:r>
          </a:p>
          <a:p>
            <a:pPr>
              <a:spcBef>
                <a:spcPts val="1800"/>
              </a:spcBef>
              <a:buClr>
                <a:srgbClr val="0078D7"/>
              </a:buClr>
            </a:pPr>
            <a:r>
              <a:rPr lang="en-US" sz="2745" dirty="0"/>
              <a:t>Detects anomalous access activities</a:t>
            </a:r>
          </a:p>
          <a:p>
            <a:pPr>
              <a:spcBef>
                <a:spcPts val="1800"/>
              </a:spcBef>
              <a:buClr>
                <a:srgbClr val="0078D7"/>
              </a:buClr>
            </a:pPr>
            <a:r>
              <a:rPr lang="en-US" sz="2745" dirty="0"/>
              <a:t>Real-time </a:t>
            </a:r>
            <a:r>
              <a:rPr lang="en-US" sz="2745" dirty="0">
                <a:latin typeface="Segoe UI Light" panose="020B0502040204020203" pitchFamily="34" charset="0"/>
                <a:cs typeface="Segoe UI Light" panose="020B0502040204020203" pitchFamily="34" charset="0"/>
              </a:rPr>
              <a:t>actionable </a:t>
            </a:r>
            <a:r>
              <a:rPr lang="en-US" sz="2745" dirty="0"/>
              <a:t>alerts which recommend how to investigate &amp; remediate </a:t>
            </a:r>
          </a:p>
        </p:txBody>
      </p:sp>
      <p:sp>
        <p:nvSpPr>
          <p:cNvPr id="45" name="Freeform 6"/>
          <p:cNvSpPr>
            <a:spLocks/>
          </p:cNvSpPr>
          <p:nvPr/>
        </p:nvSpPr>
        <p:spPr bwMode="auto">
          <a:xfrm flipH="1">
            <a:off x="548240" y="3355038"/>
            <a:ext cx="4781825" cy="264077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000000"/>
              </a:solidFill>
              <a:latin typeface="Segoe UI"/>
            </a:endParaRPr>
          </a:p>
        </p:txBody>
      </p:sp>
      <p:sp>
        <p:nvSpPr>
          <p:cNvPr id="26" name="Freeform 25"/>
          <p:cNvSpPr/>
          <p:nvPr/>
        </p:nvSpPr>
        <p:spPr bwMode="auto">
          <a:xfrm>
            <a:off x="1652086" y="4117226"/>
            <a:ext cx="685383" cy="685383"/>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dirty="0">
              <a:solidFill>
                <a:srgbClr val="FFFFFF"/>
              </a:solidFill>
              <a:latin typeface="Segoe UI"/>
              <a:ea typeface="Segoe UI" pitchFamily="34" charset="0"/>
              <a:cs typeface="Segoe UI" pitchFamily="34" charset="0"/>
            </a:endParaRPr>
          </a:p>
        </p:txBody>
      </p:sp>
      <p:cxnSp>
        <p:nvCxnSpPr>
          <p:cNvPr id="29" name="Straight Connector 28"/>
          <p:cNvCxnSpPr/>
          <p:nvPr/>
        </p:nvCxnSpPr>
        <p:spPr>
          <a:xfrm>
            <a:off x="2435599" y="4400127"/>
            <a:ext cx="1126555" cy="0"/>
          </a:xfrm>
          <a:prstGeom prst="line">
            <a:avLst/>
          </a:prstGeom>
          <a:ln w="28575">
            <a:solidFill>
              <a:srgbClr val="80B94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106431" y="4795932"/>
            <a:ext cx="1604395" cy="343968"/>
          </a:xfrm>
          <a:prstGeom prst="rect">
            <a:avLst/>
          </a:prstGeom>
          <a:noFill/>
        </p:spPr>
        <p:txBody>
          <a:bodyPr wrap="square" lIns="89642" tIns="89642" rIns="89642" bIns="89642" rtlCol="0">
            <a:spAutoFit/>
          </a:bodyPr>
          <a:lstStyle/>
          <a:p>
            <a:pPr algn="ctr" defTabSz="896386">
              <a:lnSpc>
                <a:spcPct val="90000"/>
              </a:lnSpc>
              <a:spcAft>
                <a:spcPts val="588"/>
              </a:spcAft>
              <a:defRPr/>
            </a:pPr>
            <a:r>
              <a:rPr lang="en-US" sz="1176" kern="0" dirty="0">
                <a:solidFill>
                  <a:srgbClr val="FFFFFF"/>
                </a:solidFill>
                <a:latin typeface="Segoe UI"/>
              </a:rPr>
              <a:t>Azure SQL Database</a:t>
            </a:r>
          </a:p>
        </p:txBody>
      </p:sp>
      <p:sp>
        <p:nvSpPr>
          <p:cNvPr id="33" name="Freeform 32"/>
          <p:cNvSpPr/>
          <p:nvPr/>
        </p:nvSpPr>
        <p:spPr bwMode="auto">
          <a:xfrm>
            <a:off x="3644639" y="4117226"/>
            <a:ext cx="527979" cy="67716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372"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extBox 26"/>
          <p:cNvSpPr txBox="1"/>
          <p:nvPr/>
        </p:nvSpPr>
        <p:spPr>
          <a:xfrm>
            <a:off x="1544871" y="4784326"/>
            <a:ext cx="988440" cy="343968"/>
          </a:xfrm>
          <a:prstGeom prst="rect">
            <a:avLst/>
          </a:prstGeom>
          <a:noFill/>
        </p:spPr>
        <p:txBody>
          <a:bodyPr wrap="square" lIns="89642" tIns="89642" rIns="89642" bIns="89642" rtlCol="0">
            <a:spAutoFit/>
          </a:bodyPr>
          <a:lstStyle/>
          <a:p>
            <a:pPr algn="ctr" defTabSz="896386">
              <a:lnSpc>
                <a:spcPct val="90000"/>
              </a:lnSpc>
              <a:spcAft>
                <a:spcPts val="588"/>
              </a:spcAft>
              <a:defRPr/>
            </a:pPr>
            <a:r>
              <a:rPr lang="en-US" sz="1176" kern="0" dirty="0">
                <a:solidFill>
                  <a:srgbClr val="FFFFFF"/>
                </a:solidFill>
                <a:latin typeface="Segoe UI"/>
              </a:rPr>
              <a:t>Apps</a:t>
            </a:r>
          </a:p>
        </p:txBody>
      </p:sp>
      <p:grpSp>
        <p:nvGrpSpPr>
          <p:cNvPr id="46" name="Group 45"/>
          <p:cNvGrpSpPr/>
          <p:nvPr/>
        </p:nvGrpSpPr>
        <p:grpSpPr>
          <a:xfrm>
            <a:off x="432251" y="2505000"/>
            <a:ext cx="1178592" cy="991044"/>
            <a:chOff x="7779658" y="2688972"/>
            <a:chExt cx="1202225" cy="1010916"/>
          </a:xfrm>
          <a:solidFill>
            <a:schemeClr val="accent2"/>
          </a:solidFill>
        </p:grpSpPr>
        <p:grpSp>
          <p:nvGrpSpPr>
            <p:cNvPr id="47" name="Group 46"/>
            <p:cNvGrpSpPr/>
            <p:nvPr/>
          </p:nvGrpSpPr>
          <p:grpSpPr>
            <a:xfrm>
              <a:off x="7779658" y="3201200"/>
              <a:ext cx="1202225" cy="468313"/>
              <a:chOff x="9091613" y="5900738"/>
              <a:chExt cx="2784475" cy="769938"/>
            </a:xfrm>
            <a:grpFill/>
          </p:grpSpPr>
          <p:sp>
            <p:nvSpPr>
              <p:cNvPr id="51" name="Rectangle 5"/>
              <p:cNvSpPr>
                <a:spLocks noChangeArrowheads="1"/>
              </p:cNvSpPr>
              <p:nvPr/>
            </p:nvSpPr>
            <p:spPr bwMode="auto">
              <a:xfrm>
                <a:off x="9290050" y="5983288"/>
                <a:ext cx="144463" cy="679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2" name="Rectangle 57"/>
              <p:cNvSpPr>
                <a:spLocks noChangeArrowheads="1"/>
              </p:cNvSpPr>
              <p:nvPr/>
            </p:nvSpPr>
            <p:spPr bwMode="auto">
              <a:xfrm>
                <a:off x="11558588" y="5983288"/>
                <a:ext cx="120650" cy="687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3" name="Rectangle 61"/>
              <p:cNvSpPr>
                <a:spLocks noChangeArrowheads="1"/>
              </p:cNvSpPr>
              <p:nvPr/>
            </p:nvSpPr>
            <p:spPr bwMode="auto">
              <a:xfrm>
                <a:off x="9091613" y="5900738"/>
                <a:ext cx="2784475" cy="82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48" name="Freeform 47"/>
            <p:cNvSpPr>
              <a:spLocks noChangeAspect="1"/>
            </p:cNvSpPr>
            <p:nvPr/>
          </p:nvSpPr>
          <p:spPr bwMode="black">
            <a:xfrm>
              <a:off x="8380278" y="2854215"/>
              <a:ext cx="441244" cy="347258"/>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505050"/>
                </a:solidFill>
                <a:latin typeface="Segoe UI"/>
                <a:ea typeface="Segoe UI" pitchFamily="34" charset="0"/>
                <a:cs typeface="Segoe UI" pitchFamily="34" charset="0"/>
              </a:endParaRPr>
            </a:p>
          </p:txBody>
        </p:sp>
        <p:sp>
          <p:nvSpPr>
            <p:cNvPr id="49" name="Oval 13"/>
            <p:cNvSpPr/>
            <p:nvPr/>
          </p:nvSpPr>
          <p:spPr bwMode="auto">
            <a:xfrm>
              <a:off x="7922127" y="3029453"/>
              <a:ext cx="379160" cy="670435"/>
            </a:xfrm>
            <a:custGeom>
              <a:avLst/>
              <a:gdLst>
                <a:gd name="connsiteX0" fmla="*/ 59134 w 674291"/>
                <a:gd name="connsiteY0" fmla="*/ 28 h 1192290"/>
                <a:gd name="connsiteX1" fmla="*/ 0 w 674291"/>
                <a:gd name="connsiteY1" fmla="*/ 36144 h 1192290"/>
                <a:gd name="connsiteX2" fmla="*/ 79375 w 674291"/>
                <a:gd name="connsiteY2" fmla="*/ 718769 h 1192290"/>
                <a:gd name="connsiteX3" fmla="*/ 149225 w 674291"/>
                <a:gd name="connsiteY3" fmla="*/ 798144 h 1192290"/>
                <a:gd name="connsiteX4" fmla="*/ 319571 w 674291"/>
                <a:gd name="connsiteY4" fmla="*/ 796969 h 1192290"/>
                <a:gd name="connsiteX5" fmla="*/ 371474 w 674291"/>
                <a:gd name="connsiteY5" fmla="*/ 867994 h 1192290"/>
                <a:gd name="connsiteX6" fmla="*/ 374649 w 674291"/>
                <a:gd name="connsiteY6" fmla="*/ 925144 h 1192290"/>
                <a:gd name="connsiteX7" fmla="*/ 215899 w 674291"/>
                <a:gd name="connsiteY7" fmla="*/ 975944 h 1192290"/>
                <a:gd name="connsiteX8" fmla="*/ 203199 w 674291"/>
                <a:gd name="connsiteY8" fmla="*/ 1020394 h 1192290"/>
                <a:gd name="connsiteX9" fmla="*/ 184149 w 674291"/>
                <a:gd name="connsiteY9" fmla="*/ 1039444 h 1192290"/>
                <a:gd name="connsiteX10" fmla="*/ 157162 w 674291"/>
                <a:gd name="connsiteY10" fmla="*/ 1038650 h 1192290"/>
                <a:gd name="connsiteX11" fmla="*/ 98424 w 674291"/>
                <a:gd name="connsiteY11" fmla="*/ 1131519 h 1192290"/>
                <a:gd name="connsiteX12" fmla="*/ 219074 w 674291"/>
                <a:gd name="connsiteY12" fmla="*/ 1179144 h 1192290"/>
                <a:gd name="connsiteX13" fmla="*/ 222249 w 674291"/>
                <a:gd name="connsiteY13" fmla="*/ 1058494 h 1192290"/>
                <a:gd name="connsiteX14" fmla="*/ 247649 w 674291"/>
                <a:gd name="connsiteY14" fmla="*/ 1026744 h 1192290"/>
                <a:gd name="connsiteX15" fmla="*/ 371474 w 674291"/>
                <a:gd name="connsiteY15" fmla="*/ 972769 h 1192290"/>
                <a:gd name="connsiteX16" fmla="*/ 380999 w 674291"/>
                <a:gd name="connsiteY16" fmla="*/ 1020394 h 1192290"/>
                <a:gd name="connsiteX17" fmla="*/ 339724 w 674291"/>
                <a:gd name="connsiteY17" fmla="*/ 1039444 h 1192290"/>
                <a:gd name="connsiteX18" fmla="*/ 352424 w 674291"/>
                <a:gd name="connsiteY18" fmla="*/ 1175969 h 1192290"/>
                <a:gd name="connsiteX19" fmla="*/ 457199 w 674291"/>
                <a:gd name="connsiteY19" fmla="*/ 1169619 h 1192290"/>
                <a:gd name="connsiteX20" fmla="*/ 457199 w 674291"/>
                <a:gd name="connsiteY20" fmla="*/ 1068019 h 1192290"/>
                <a:gd name="connsiteX21" fmla="*/ 419099 w 674291"/>
                <a:gd name="connsiteY21" fmla="*/ 998169 h 1192290"/>
                <a:gd name="connsiteX22" fmla="*/ 434974 w 674291"/>
                <a:gd name="connsiteY22" fmla="*/ 972769 h 1192290"/>
                <a:gd name="connsiteX23" fmla="*/ 552449 w 674291"/>
                <a:gd name="connsiteY23" fmla="*/ 1036269 h 1192290"/>
                <a:gd name="connsiteX24" fmla="*/ 550886 w 674291"/>
                <a:gd name="connsiteY24" fmla="*/ 1081598 h 1192290"/>
                <a:gd name="connsiteX25" fmla="*/ 544909 w 674291"/>
                <a:gd name="connsiteY25" fmla="*/ 1108103 h 1192290"/>
                <a:gd name="connsiteX26" fmla="*/ 609600 w 674291"/>
                <a:gd name="connsiteY26" fmla="*/ 1172794 h 1192290"/>
                <a:gd name="connsiteX27" fmla="*/ 674291 w 674291"/>
                <a:gd name="connsiteY27" fmla="*/ 1108103 h 1192290"/>
                <a:gd name="connsiteX28" fmla="*/ 609600 w 674291"/>
                <a:gd name="connsiteY28" fmla="*/ 1043412 h 1192290"/>
                <a:gd name="connsiteX29" fmla="*/ 599600 w 674291"/>
                <a:gd name="connsiteY29" fmla="*/ 1045431 h 1192290"/>
                <a:gd name="connsiteX30" fmla="*/ 600074 w 674291"/>
                <a:gd name="connsiteY30" fmla="*/ 1033094 h 1192290"/>
                <a:gd name="connsiteX31" fmla="*/ 412749 w 674291"/>
                <a:gd name="connsiteY31" fmla="*/ 931494 h 1192290"/>
                <a:gd name="connsiteX32" fmla="*/ 412749 w 674291"/>
                <a:gd name="connsiteY32" fmla="*/ 877519 h 1192290"/>
                <a:gd name="connsiteX33" fmla="*/ 476891 w 674291"/>
                <a:gd name="connsiteY33" fmla="*/ 795884 h 1192290"/>
                <a:gd name="connsiteX34" fmla="*/ 609600 w 674291"/>
                <a:gd name="connsiteY34" fmla="*/ 794969 h 1192290"/>
                <a:gd name="connsiteX35" fmla="*/ 600075 w 674291"/>
                <a:gd name="connsiteY35" fmla="*/ 680669 h 1192290"/>
                <a:gd name="connsiteX36" fmla="*/ 203200 w 674291"/>
                <a:gd name="connsiteY36" fmla="*/ 674319 h 1192290"/>
                <a:gd name="connsiteX37" fmla="*/ 120650 w 674291"/>
                <a:gd name="connsiteY37" fmla="*/ 32969 h 1192290"/>
                <a:gd name="connsiteX38" fmla="*/ 59134 w 674291"/>
                <a:gd name="connsiteY38" fmla="*/ 28 h 1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4291" h="1192290">
                  <a:moveTo>
                    <a:pt x="59134" y="28"/>
                  </a:moveTo>
                  <a:cubicBezTo>
                    <a:pt x="37835" y="-633"/>
                    <a:pt x="16933" y="10215"/>
                    <a:pt x="0" y="36144"/>
                  </a:cubicBezTo>
                  <a:lnTo>
                    <a:pt x="79375" y="718769"/>
                  </a:lnTo>
                  <a:cubicBezTo>
                    <a:pt x="80433" y="761102"/>
                    <a:pt x="97367" y="784386"/>
                    <a:pt x="149225" y="798144"/>
                  </a:cubicBezTo>
                  <a:lnTo>
                    <a:pt x="319571" y="796969"/>
                  </a:lnTo>
                  <a:lnTo>
                    <a:pt x="371474" y="867994"/>
                  </a:lnTo>
                  <a:lnTo>
                    <a:pt x="374649" y="925144"/>
                  </a:lnTo>
                  <a:cubicBezTo>
                    <a:pt x="309826" y="920646"/>
                    <a:pt x="259291" y="932817"/>
                    <a:pt x="215899" y="975944"/>
                  </a:cubicBezTo>
                  <a:lnTo>
                    <a:pt x="203199" y="1020394"/>
                  </a:lnTo>
                  <a:lnTo>
                    <a:pt x="184149" y="1039444"/>
                  </a:lnTo>
                  <a:cubicBezTo>
                    <a:pt x="176741" y="1035211"/>
                    <a:pt x="164570" y="1042883"/>
                    <a:pt x="157162" y="1038650"/>
                  </a:cubicBezTo>
                  <a:cubicBezTo>
                    <a:pt x="109801" y="1064050"/>
                    <a:pt x="95779" y="1094213"/>
                    <a:pt x="98424" y="1131519"/>
                  </a:cubicBezTo>
                  <a:cubicBezTo>
                    <a:pt x="133878" y="1180731"/>
                    <a:pt x="171713" y="1184700"/>
                    <a:pt x="219074" y="1179144"/>
                  </a:cubicBezTo>
                  <a:cubicBezTo>
                    <a:pt x="272519" y="1127020"/>
                    <a:pt x="233097" y="1077280"/>
                    <a:pt x="222249" y="1058494"/>
                  </a:cubicBezTo>
                  <a:lnTo>
                    <a:pt x="247649" y="1026744"/>
                  </a:lnTo>
                  <a:cubicBezTo>
                    <a:pt x="260349" y="987321"/>
                    <a:pt x="313531" y="969330"/>
                    <a:pt x="371474" y="972769"/>
                  </a:cubicBezTo>
                  <a:lnTo>
                    <a:pt x="380999" y="1020394"/>
                  </a:lnTo>
                  <a:lnTo>
                    <a:pt x="339724" y="1039444"/>
                  </a:lnTo>
                  <a:cubicBezTo>
                    <a:pt x="322526" y="1099239"/>
                    <a:pt x="326760" y="1142367"/>
                    <a:pt x="352424" y="1175969"/>
                  </a:cubicBezTo>
                  <a:cubicBezTo>
                    <a:pt x="387349" y="1204809"/>
                    <a:pt x="429418" y="1190786"/>
                    <a:pt x="457199" y="1169619"/>
                  </a:cubicBezTo>
                  <a:cubicBezTo>
                    <a:pt x="473868" y="1130990"/>
                    <a:pt x="476249" y="1106648"/>
                    <a:pt x="457199" y="1068019"/>
                  </a:cubicBezTo>
                  <a:cubicBezTo>
                    <a:pt x="458786" y="1035211"/>
                    <a:pt x="431799" y="1021452"/>
                    <a:pt x="419099" y="998169"/>
                  </a:cubicBezTo>
                  <a:lnTo>
                    <a:pt x="434974" y="972769"/>
                  </a:lnTo>
                  <a:cubicBezTo>
                    <a:pt x="462226" y="972505"/>
                    <a:pt x="518053" y="993671"/>
                    <a:pt x="552449" y="1036269"/>
                  </a:cubicBezTo>
                  <a:lnTo>
                    <a:pt x="550886" y="1081598"/>
                  </a:lnTo>
                  <a:cubicBezTo>
                    <a:pt x="546953" y="1089599"/>
                    <a:pt x="544909" y="1098612"/>
                    <a:pt x="544909" y="1108103"/>
                  </a:cubicBezTo>
                  <a:cubicBezTo>
                    <a:pt x="544909" y="1143831"/>
                    <a:pt x="573872" y="1172794"/>
                    <a:pt x="609600" y="1172794"/>
                  </a:cubicBezTo>
                  <a:cubicBezTo>
                    <a:pt x="645328" y="1172794"/>
                    <a:pt x="674291" y="1143831"/>
                    <a:pt x="674291" y="1108103"/>
                  </a:cubicBezTo>
                  <a:cubicBezTo>
                    <a:pt x="674291" y="1072375"/>
                    <a:pt x="645328" y="1043412"/>
                    <a:pt x="609600" y="1043412"/>
                  </a:cubicBezTo>
                  <a:cubicBezTo>
                    <a:pt x="606132" y="1043412"/>
                    <a:pt x="602727" y="1043685"/>
                    <a:pt x="599600" y="1045431"/>
                  </a:cubicBezTo>
                  <a:lnTo>
                    <a:pt x="600074" y="1033094"/>
                  </a:lnTo>
                  <a:cubicBezTo>
                    <a:pt x="580495" y="980177"/>
                    <a:pt x="537103" y="929642"/>
                    <a:pt x="412749" y="931494"/>
                  </a:cubicBezTo>
                  <a:lnTo>
                    <a:pt x="412749" y="877519"/>
                  </a:lnTo>
                  <a:lnTo>
                    <a:pt x="476891" y="795884"/>
                  </a:lnTo>
                  <a:lnTo>
                    <a:pt x="609600" y="794969"/>
                  </a:lnTo>
                  <a:cubicBezTo>
                    <a:pt x="622300" y="756869"/>
                    <a:pt x="619125" y="712419"/>
                    <a:pt x="600075" y="680669"/>
                  </a:cubicBezTo>
                  <a:lnTo>
                    <a:pt x="203200" y="674319"/>
                  </a:lnTo>
                  <a:lnTo>
                    <a:pt x="120650" y="32969"/>
                  </a:lnTo>
                  <a:cubicBezTo>
                    <a:pt x="102129" y="12860"/>
                    <a:pt x="80433" y="690"/>
                    <a:pt x="59134" y="28"/>
                  </a:cubicBezTo>
                  <a:close/>
                </a:path>
              </a:pathLst>
            </a:custGeom>
            <a:grpFill/>
            <a:ln w="9525" cap="flat" cmpd="sng" algn="ctr">
              <a:noFill/>
              <a:prstDash val="solid"/>
              <a:headEnd type="none" w="med" len="med"/>
              <a:tailEnd type="none" w="med" len="med"/>
            </a:ln>
            <a:effectLst/>
          </p:spPr>
          <p:txBody>
            <a:bodyPr vert="horz" wrap="square" lIns="89626" tIns="44812" rIns="89626" bIns="44812" numCol="1" rtlCol="0" anchor="ctr" anchorCtr="0" compatLnSpc="1">
              <a:prstTxWarp prst="textNoShape">
                <a:avLst/>
              </a:prstTxWarp>
            </a:bodyPr>
            <a:lstStyle/>
            <a:p>
              <a:pPr algn="ctr" defTabSz="895919">
                <a:defRPr/>
              </a:pPr>
              <a:endParaRPr lang="en-US" sz="1765" kern="0" dirty="0">
                <a:solidFill>
                  <a:sysClr val="windowText" lastClr="000000"/>
                </a:solidFill>
                <a:latin typeface="Segoe UI"/>
              </a:endParaRPr>
            </a:p>
          </p:txBody>
        </p:sp>
        <p:sp>
          <p:nvSpPr>
            <p:cNvPr id="50" name="Freeform 49"/>
            <p:cNvSpPr/>
            <p:nvPr/>
          </p:nvSpPr>
          <p:spPr bwMode="auto">
            <a:xfrm>
              <a:off x="8049033" y="2688972"/>
              <a:ext cx="487897" cy="992057"/>
            </a:xfrm>
            <a:custGeom>
              <a:avLst/>
              <a:gdLst>
                <a:gd name="connsiteX0" fmla="*/ 79706 w 487897"/>
                <a:gd name="connsiteY0" fmla="*/ 206165 h 992057"/>
                <a:gd name="connsiteX1" fmla="*/ 146656 w 487897"/>
                <a:gd name="connsiteY1" fmla="*/ 219555 h 992057"/>
                <a:gd name="connsiteX2" fmla="*/ 280557 w 487897"/>
                <a:gd name="connsiteY2" fmla="*/ 380234 h 992057"/>
                <a:gd name="connsiteX3" fmla="*/ 443915 w 487897"/>
                <a:gd name="connsiteY3" fmla="*/ 377556 h 992057"/>
                <a:gd name="connsiteX4" fmla="*/ 457305 w 487897"/>
                <a:gd name="connsiteY4" fmla="*/ 473964 h 992057"/>
                <a:gd name="connsiteX5" fmla="*/ 235031 w 487897"/>
                <a:gd name="connsiteY5" fmla="*/ 473964 h 992057"/>
                <a:gd name="connsiteX6" fmla="*/ 184148 w 487897"/>
                <a:gd name="connsiteY6" fmla="*/ 415048 h 992057"/>
                <a:gd name="connsiteX7" fmla="*/ 176114 w 487897"/>
                <a:gd name="connsiteY7" fmla="*/ 471286 h 992057"/>
                <a:gd name="connsiteX8" fmla="*/ 165402 w 487897"/>
                <a:gd name="connsiteY8" fmla="*/ 591796 h 992057"/>
                <a:gd name="connsiteX9" fmla="*/ 203632 w 487897"/>
                <a:gd name="connsiteY9" fmla="*/ 600791 h 992057"/>
                <a:gd name="connsiteX10" fmla="*/ 293336 w 487897"/>
                <a:gd name="connsiteY10" fmla="*/ 600791 h 992057"/>
                <a:gd name="connsiteX11" fmla="*/ 301262 w 487897"/>
                <a:gd name="connsiteY11" fmla="*/ 604074 h 992057"/>
                <a:gd name="connsiteX12" fmla="*/ 305605 w 487897"/>
                <a:gd name="connsiteY12" fmla="*/ 602275 h 992057"/>
                <a:gd name="connsiteX13" fmla="*/ 350483 w 487897"/>
                <a:gd name="connsiteY13" fmla="*/ 647153 h 992057"/>
                <a:gd name="connsiteX14" fmla="*/ 350482 w 487897"/>
                <a:gd name="connsiteY14" fmla="*/ 947179 h 992057"/>
                <a:gd name="connsiteX15" fmla="*/ 305604 w 487897"/>
                <a:gd name="connsiteY15" fmla="*/ 992057 h 992057"/>
                <a:gd name="connsiteX16" fmla="*/ 305605 w 487897"/>
                <a:gd name="connsiteY16" fmla="*/ 992056 h 992057"/>
                <a:gd name="connsiteX17" fmla="*/ 260727 w 487897"/>
                <a:gd name="connsiteY17" fmla="*/ 947178 h 992057"/>
                <a:gd name="connsiteX18" fmla="*/ 260727 w 487897"/>
                <a:gd name="connsiteY18" fmla="*/ 723300 h 992057"/>
                <a:gd name="connsiteX19" fmla="*/ 70310 w 487897"/>
                <a:gd name="connsiteY19" fmla="*/ 723300 h 992057"/>
                <a:gd name="connsiteX20" fmla="*/ 63378 w 487897"/>
                <a:gd name="connsiteY20" fmla="*/ 720429 h 992057"/>
                <a:gd name="connsiteX21" fmla="*/ 58282 w 487897"/>
                <a:gd name="connsiteY21" fmla="*/ 720339 h 992057"/>
                <a:gd name="connsiteX22" fmla="*/ 7400 w 487897"/>
                <a:gd name="connsiteY22" fmla="*/ 653389 h 992057"/>
                <a:gd name="connsiteX23" fmla="*/ 20790 w 487897"/>
                <a:gd name="connsiteY23" fmla="*/ 257046 h 992057"/>
                <a:gd name="connsiteX24" fmla="*/ 79706 w 487897"/>
                <a:gd name="connsiteY24" fmla="*/ 206165 h 992057"/>
                <a:gd name="connsiteX25" fmla="*/ 98452 w 487897"/>
                <a:gd name="connsiteY25" fmla="*/ 0 h 992057"/>
                <a:gd name="connsiteX26" fmla="*/ 196904 w 487897"/>
                <a:gd name="connsiteY26" fmla="*/ 98452 h 992057"/>
                <a:gd name="connsiteX27" fmla="*/ 98452 w 487897"/>
                <a:gd name="connsiteY27" fmla="*/ 196904 h 992057"/>
                <a:gd name="connsiteX28" fmla="*/ 0 w 487897"/>
                <a:gd name="connsiteY28" fmla="*/ 98452 h 992057"/>
                <a:gd name="connsiteX29" fmla="*/ 98452 w 487897"/>
                <a:gd name="connsiteY29" fmla="*/ 0 h 99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7897" h="992057">
                  <a:moveTo>
                    <a:pt x="79706" y="206165"/>
                  </a:moveTo>
                  <a:cubicBezTo>
                    <a:pt x="103362" y="202594"/>
                    <a:pt x="128357" y="209735"/>
                    <a:pt x="146656" y="219555"/>
                  </a:cubicBezTo>
                  <a:lnTo>
                    <a:pt x="280557" y="380234"/>
                  </a:lnTo>
                  <a:lnTo>
                    <a:pt x="443915" y="377556"/>
                  </a:lnTo>
                  <a:cubicBezTo>
                    <a:pt x="523362" y="417726"/>
                    <a:pt x="474266" y="460574"/>
                    <a:pt x="457305" y="473964"/>
                  </a:cubicBezTo>
                  <a:lnTo>
                    <a:pt x="235031" y="473964"/>
                  </a:lnTo>
                  <a:lnTo>
                    <a:pt x="184148" y="415048"/>
                  </a:lnTo>
                  <a:lnTo>
                    <a:pt x="176114" y="471286"/>
                  </a:lnTo>
                  <a:lnTo>
                    <a:pt x="165402" y="591796"/>
                  </a:lnTo>
                  <a:lnTo>
                    <a:pt x="203632" y="600791"/>
                  </a:lnTo>
                  <a:lnTo>
                    <a:pt x="293336" y="600791"/>
                  </a:lnTo>
                  <a:lnTo>
                    <a:pt x="301262" y="604074"/>
                  </a:lnTo>
                  <a:lnTo>
                    <a:pt x="305605" y="602275"/>
                  </a:lnTo>
                  <a:cubicBezTo>
                    <a:pt x="330390" y="602275"/>
                    <a:pt x="350483" y="622368"/>
                    <a:pt x="350483" y="647153"/>
                  </a:cubicBezTo>
                  <a:cubicBezTo>
                    <a:pt x="350483" y="747162"/>
                    <a:pt x="350482" y="847170"/>
                    <a:pt x="350482" y="947179"/>
                  </a:cubicBezTo>
                  <a:cubicBezTo>
                    <a:pt x="350482" y="971964"/>
                    <a:pt x="330389" y="992057"/>
                    <a:pt x="305604" y="992057"/>
                  </a:cubicBezTo>
                  <a:lnTo>
                    <a:pt x="305605" y="992056"/>
                  </a:lnTo>
                  <a:cubicBezTo>
                    <a:pt x="280820" y="992056"/>
                    <a:pt x="260727" y="971963"/>
                    <a:pt x="260727" y="947178"/>
                  </a:cubicBezTo>
                  <a:lnTo>
                    <a:pt x="260727" y="723300"/>
                  </a:lnTo>
                  <a:lnTo>
                    <a:pt x="70310" y="723300"/>
                  </a:lnTo>
                  <a:lnTo>
                    <a:pt x="63378" y="720429"/>
                  </a:lnTo>
                  <a:lnTo>
                    <a:pt x="58282" y="720339"/>
                  </a:lnTo>
                  <a:cubicBezTo>
                    <a:pt x="17219" y="708735"/>
                    <a:pt x="16326" y="678385"/>
                    <a:pt x="7400" y="653389"/>
                  </a:cubicBezTo>
                  <a:lnTo>
                    <a:pt x="20790" y="257046"/>
                  </a:lnTo>
                  <a:cubicBezTo>
                    <a:pt x="33734" y="224018"/>
                    <a:pt x="56050" y="209735"/>
                    <a:pt x="79706" y="206165"/>
                  </a:cubicBezTo>
                  <a:close/>
                  <a:moveTo>
                    <a:pt x="98452" y="0"/>
                  </a:moveTo>
                  <a:cubicBezTo>
                    <a:pt x="152826" y="0"/>
                    <a:pt x="196904" y="44078"/>
                    <a:pt x="196904" y="98452"/>
                  </a:cubicBezTo>
                  <a:cubicBezTo>
                    <a:pt x="196904" y="152826"/>
                    <a:pt x="152826" y="196904"/>
                    <a:pt x="98452" y="196904"/>
                  </a:cubicBezTo>
                  <a:cubicBezTo>
                    <a:pt x="44078" y="196904"/>
                    <a:pt x="0" y="152826"/>
                    <a:pt x="0" y="98452"/>
                  </a:cubicBezTo>
                  <a:cubicBezTo>
                    <a:pt x="0" y="44078"/>
                    <a:pt x="44078" y="0"/>
                    <a:pt x="9845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buFont typeface="Wingdings 3" panose="05040102010807070707" pitchFamily="18" charset="2"/>
                <a:buChar char="Æ"/>
                <a:defRPr/>
              </a:pPr>
              <a:endParaRPr lang="en-IN" sz="1961" b="1" kern="0" dirty="0">
                <a:solidFill>
                  <a:sysClr val="windowText" lastClr="000000"/>
                </a:solidFill>
                <a:latin typeface="Segoe UI Light"/>
                <a:ea typeface="Segoe UI" pitchFamily="34" charset="0"/>
                <a:cs typeface="Segoe UI" pitchFamily="34" charset="0"/>
              </a:endParaRPr>
            </a:p>
          </p:txBody>
        </p:sp>
      </p:grpSp>
      <p:sp>
        <p:nvSpPr>
          <p:cNvPr id="55" name="TextBox 54"/>
          <p:cNvSpPr txBox="1"/>
          <p:nvPr/>
        </p:nvSpPr>
        <p:spPr>
          <a:xfrm>
            <a:off x="441888" y="3392459"/>
            <a:ext cx="1120845" cy="483311"/>
          </a:xfrm>
          <a:prstGeom prst="rect">
            <a:avLst/>
          </a:prstGeom>
          <a:noFill/>
        </p:spPr>
        <p:txBody>
          <a:bodyPr wrap="none" lIns="179158" tIns="143326" rIns="179158" bIns="143326" rtlCol="0">
            <a:spAutoFit/>
          </a:bodyPr>
          <a:lstStyle/>
          <a:p>
            <a:pPr algn="ctr" defTabSz="912979" fontAlgn="base">
              <a:lnSpc>
                <a:spcPct val="90000"/>
              </a:lnSpc>
              <a:spcBef>
                <a:spcPct val="0"/>
              </a:spcBef>
              <a:spcAft>
                <a:spcPts val="588"/>
              </a:spcAft>
              <a:defRPr/>
            </a:pPr>
            <a:r>
              <a:rPr lang="en-US" sz="1400" kern="0" dirty="0">
                <a:solidFill>
                  <a:srgbClr val="0078D7"/>
                </a:solidFill>
                <a:latin typeface="Segoe UI"/>
              </a:rPr>
              <a:t>App user </a:t>
            </a:r>
            <a:endParaRPr lang="en-US" sz="1000" kern="0" dirty="0">
              <a:solidFill>
                <a:srgbClr val="0078D7"/>
              </a:solidFill>
              <a:latin typeface="Segoe UI"/>
            </a:endParaRPr>
          </a:p>
        </p:txBody>
      </p:sp>
      <p:sp>
        <p:nvSpPr>
          <p:cNvPr id="57" name="Freeform 56"/>
          <p:cNvSpPr/>
          <p:nvPr/>
        </p:nvSpPr>
        <p:spPr bwMode="auto">
          <a:xfrm>
            <a:off x="2305326" y="1969663"/>
            <a:ext cx="617549" cy="737764"/>
          </a:xfrm>
          <a:custGeom>
            <a:avLst/>
            <a:gdLst>
              <a:gd name="connsiteX0" fmla="*/ 112435 w 451089"/>
              <a:gd name="connsiteY0" fmla="*/ 218408 h 538901"/>
              <a:gd name="connsiteX1" fmla="*/ 338656 w 451089"/>
              <a:gd name="connsiteY1" fmla="*/ 218408 h 538901"/>
              <a:gd name="connsiteX2" fmla="*/ 451089 w 451089"/>
              <a:gd name="connsiteY2" fmla="*/ 330842 h 538901"/>
              <a:gd name="connsiteX3" fmla="*/ 451089 w 451089"/>
              <a:gd name="connsiteY3" fmla="*/ 367664 h 538901"/>
              <a:gd name="connsiteX4" fmla="*/ 451089 w 451089"/>
              <a:gd name="connsiteY4" fmla="*/ 538901 h 538901"/>
              <a:gd name="connsiteX5" fmla="*/ 378390 w 451089"/>
              <a:gd name="connsiteY5" fmla="*/ 538901 h 538901"/>
              <a:gd name="connsiteX6" fmla="*/ 378390 w 451089"/>
              <a:gd name="connsiteY6" fmla="*/ 391781 h 538901"/>
              <a:gd name="connsiteX7" fmla="*/ 360379 w 451089"/>
              <a:gd name="connsiteY7" fmla="*/ 373769 h 538901"/>
              <a:gd name="connsiteX8" fmla="*/ 342365 w 451089"/>
              <a:gd name="connsiteY8" fmla="*/ 391781 h 538901"/>
              <a:gd name="connsiteX9" fmla="*/ 342365 w 451089"/>
              <a:gd name="connsiteY9" fmla="*/ 394541 h 538901"/>
              <a:gd name="connsiteX10" fmla="*/ 342365 w 451089"/>
              <a:gd name="connsiteY10" fmla="*/ 538901 h 538901"/>
              <a:gd name="connsiteX11" fmla="*/ 113086 w 451089"/>
              <a:gd name="connsiteY11" fmla="*/ 538901 h 538901"/>
              <a:gd name="connsiteX12" fmla="*/ 113086 w 451089"/>
              <a:gd name="connsiteY12" fmla="*/ 393964 h 538901"/>
              <a:gd name="connsiteX13" fmla="*/ 92893 w 451089"/>
              <a:gd name="connsiteY13" fmla="*/ 373769 h 538901"/>
              <a:gd name="connsiteX14" fmla="*/ 72699 w 451089"/>
              <a:gd name="connsiteY14" fmla="*/ 393964 h 538901"/>
              <a:gd name="connsiteX15" fmla="*/ 72699 w 451089"/>
              <a:gd name="connsiteY15" fmla="*/ 538901 h 538901"/>
              <a:gd name="connsiteX16" fmla="*/ 0 w 451089"/>
              <a:gd name="connsiteY16" fmla="*/ 538901 h 538901"/>
              <a:gd name="connsiteX17" fmla="*/ 0 w 451089"/>
              <a:gd name="connsiteY17" fmla="*/ 367664 h 538901"/>
              <a:gd name="connsiteX18" fmla="*/ 0 w 451089"/>
              <a:gd name="connsiteY18" fmla="*/ 330842 h 538901"/>
              <a:gd name="connsiteX19" fmla="*/ 112435 w 451089"/>
              <a:gd name="connsiteY19" fmla="*/ 218408 h 538901"/>
              <a:gd name="connsiteX20" fmla="*/ 225545 w 451089"/>
              <a:gd name="connsiteY20" fmla="*/ 0 h 538901"/>
              <a:gd name="connsiteX21" fmla="*/ 317217 w 451089"/>
              <a:gd name="connsiteY21" fmla="*/ 91673 h 538901"/>
              <a:gd name="connsiteX22" fmla="*/ 225545 w 451089"/>
              <a:gd name="connsiteY22" fmla="*/ 183345 h 538901"/>
              <a:gd name="connsiteX23" fmla="*/ 133872 w 451089"/>
              <a:gd name="connsiteY23" fmla="*/ 91673 h 538901"/>
              <a:gd name="connsiteX24" fmla="*/ 225545 w 451089"/>
              <a:gd name="connsiteY24" fmla="*/ 0 h 5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1089" h="538901">
                <a:moveTo>
                  <a:pt x="112435" y="218408"/>
                </a:moveTo>
                <a:lnTo>
                  <a:pt x="338656" y="218408"/>
                </a:lnTo>
                <a:cubicBezTo>
                  <a:pt x="400750" y="218408"/>
                  <a:pt x="451089" y="268746"/>
                  <a:pt x="451089" y="330842"/>
                </a:cubicBezTo>
                <a:lnTo>
                  <a:pt x="451089" y="367664"/>
                </a:lnTo>
                <a:lnTo>
                  <a:pt x="451089" y="538901"/>
                </a:lnTo>
                <a:lnTo>
                  <a:pt x="378390" y="538901"/>
                </a:lnTo>
                <a:lnTo>
                  <a:pt x="378390" y="391781"/>
                </a:lnTo>
                <a:cubicBezTo>
                  <a:pt x="378390" y="381834"/>
                  <a:pt x="370327" y="373769"/>
                  <a:pt x="360379" y="373769"/>
                </a:cubicBezTo>
                <a:cubicBezTo>
                  <a:pt x="350430" y="373769"/>
                  <a:pt x="342365" y="381834"/>
                  <a:pt x="342365" y="391781"/>
                </a:cubicBezTo>
                <a:lnTo>
                  <a:pt x="342365" y="394541"/>
                </a:lnTo>
                <a:lnTo>
                  <a:pt x="342365" y="538901"/>
                </a:lnTo>
                <a:lnTo>
                  <a:pt x="113086" y="538901"/>
                </a:lnTo>
                <a:lnTo>
                  <a:pt x="113086" y="393964"/>
                </a:lnTo>
                <a:cubicBezTo>
                  <a:pt x="113086" y="382810"/>
                  <a:pt x="104046" y="373769"/>
                  <a:pt x="92893" y="373769"/>
                </a:cubicBezTo>
                <a:cubicBezTo>
                  <a:pt x="81740" y="373769"/>
                  <a:pt x="72699" y="382810"/>
                  <a:pt x="72699" y="393964"/>
                </a:cubicBezTo>
                <a:lnTo>
                  <a:pt x="72699" y="538901"/>
                </a:lnTo>
                <a:lnTo>
                  <a:pt x="0" y="538901"/>
                </a:lnTo>
                <a:lnTo>
                  <a:pt x="0" y="367664"/>
                </a:lnTo>
                <a:lnTo>
                  <a:pt x="0" y="330842"/>
                </a:lnTo>
                <a:cubicBezTo>
                  <a:pt x="0" y="268746"/>
                  <a:pt x="50338" y="218408"/>
                  <a:pt x="112435" y="218408"/>
                </a:cubicBezTo>
                <a:close/>
                <a:moveTo>
                  <a:pt x="225545" y="0"/>
                </a:moveTo>
                <a:cubicBezTo>
                  <a:pt x="276174" y="0"/>
                  <a:pt x="317217" y="41042"/>
                  <a:pt x="317217" y="91673"/>
                </a:cubicBezTo>
                <a:cubicBezTo>
                  <a:pt x="317217" y="142302"/>
                  <a:pt x="276174" y="183345"/>
                  <a:pt x="225545" y="183345"/>
                </a:cubicBezTo>
                <a:cubicBezTo>
                  <a:pt x="174914" y="183345"/>
                  <a:pt x="133872" y="142302"/>
                  <a:pt x="133872" y="91673"/>
                </a:cubicBezTo>
                <a:cubicBezTo>
                  <a:pt x="133872" y="41042"/>
                  <a:pt x="174914" y="0"/>
                  <a:pt x="225545" y="0"/>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Box 57"/>
          <p:cNvSpPr txBox="1"/>
          <p:nvPr/>
        </p:nvSpPr>
        <p:spPr>
          <a:xfrm>
            <a:off x="1752877" y="2730004"/>
            <a:ext cx="1587479" cy="521358"/>
          </a:xfrm>
          <a:prstGeom prst="rect">
            <a:avLst/>
          </a:prstGeom>
          <a:noFill/>
        </p:spPr>
        <p:txBody>
          <a:bodyPr wrap="square" rtlCol="0" anchor="ctr">
            <a:spAutoFit/>
          </a:bodyPr>
          <a:lstStyle/>
          <a:p>
            <a:pPr algn="ctr" defTabSz="914225">
              <a:defRPr/>
            </a:pPr>
            <a:r>
              <a:rPr lang="en-US" sz="1400" kern="0" dirty="0">
                <a:solidFill>
                  <a:srgbClr val="D83B01"/>
                </a:solidFill>
                <a:latin typeface="Segoe UI"/>
              </a:rPr>
              <a:t>External</a:t>
            </a:r>
          </a:p>
          <a:p>
            <a:pPr algn="ctr" defTabSz="914225">
              <a:defRPr/>
            </a:pPr>
            <a:r>
              <a:rPr lang="en-US" sz="1400" kern="0" dirty="0">
                <a:solidFill>
                  <a:srgbClr val="D83B01"/>
                </a:solidFill>
                <a:latin typeface="Segoe UI"/>
              </a:rPr>
              <a:t> attacker </a:t>
            </a:r>
          </a:p>
        </p:txBody>
      </p:sp>
      <p:sp>
        <p:nvSpPr>
          <p:cNvPr id="61" name="Freeform 60"/>
          <p:cNvSpPr/>
          <p:nvPr/>
        </p:nvSpPr>
        <p:spPr bwMode="auto">
          <a:xfrm>
            <a:off x="3333213" y="1948900"/>
            <a:ext cx="617549" cy="737764"/>
          </a:xfrm>
          <a:custGeom>
            <a:avLst/>
            <a:gdLst>
              <a:gd name="connsiteX0" fmla="*/ 112435 w 451089"/>
              <a:gd name="connsiteY0" fmla="*/ 218408 h 538901"/>
              <a:gd name="connsiteX1" fmla="*/ 338656 w 451089"/>
              <a:gd name="connsiteY1" fmla="*/ 218408 h 538901"/>
              <a:gd name="connsiteX2" fmla="*/ 451089 w 451089"/>
              <a:gd name="connsiteY2" fmla="*/ 330842 h 538901"/>
              <a:gd name="connsiteX3" fmla="*/ 451089 w 451089"/>
              <a:gd name="connsiteY3" fmla="*/ 367664 h 538901"/>
              <a:gd name="connsiteX4" fmla="*/ 451089 w 451089"/>
              <a:gd name="connsiteY4" fmla="*/ 538901 h 538901"/>
              <a:gd name="connsiteX5" fmla="*/ 378390 w 451089"/>
              <a:gd name="connsiteY5" fmla="*/ 538901 h 538901"/>
              <a:gd name="connsiteX6" fmla="*/ 378390 w 451089"/>
              <a:gd name="connsiteY6" fmla="*/ 391781 h 538901"/>
              <a:gd name="connsiteX7" fmla="*/ 360379 w 451089"/>
              <a:gd name="connsiteY7" fmla="*/ 373769 h 538901"/>
              <a:gd name="connsiteX8" fmla="*/ 342365 w 451089"/>
              <a:gd name="connsiteY8" fmla="*/ 391781 h 538901"/>
              <a:gd name="connsiteX9" fmla="*/ 342365 w 451089"/>
              <a:gd name="connsiteY9" fmla="*/ 394541 h 538901"/>
              <a:gd name="connsiteX10" fmla="*/ 342365 w 451089"/>
              <a:gd name="connsiteY10" fmla="*/ 538901 h 538901"/>
              <a:gd name="connsiteX11" fmla="*/ 113086 w 451089"/>
              <a:gd name="connsiteY11" fmla="*/ 538901 h 538901"/>
              <a:gd name="connsiteX12" fmla="*/ 113086 w 451089"/>
              <a:gd name="connsiteY12" fmla="*/ 393964 h 538901"/>
              <a:gd name="connsiteX13" fmla="*/ 92893 w 451089"/>
              <a:gd name="connsiteY13" fmla="*/ 373769 h 538901"/>
              <a:gd name="connsiteX14" fmla="*/ 72699 w 451089"/>
              <a:gd name="connsiteY14" fmla="*/ 393964 h 538901"/>
              <a:gd name="connsiteX15" fmla="*/ 72699 w 451089"/>
              <a:gd name="connsiteY15" fmla="*/ 538901 h 538901"/>
              <a:gd name="connsiteX16" fmla="*/ 0 w 451089"/>
              <a:gd name="connsiteY16" fmla="*/ 538901 h 538901"/>
              <a:gd name="connsiteX17" fmla="*/ 0 w 451089"/>
              <a:gd name="connsiteY17" fmla="*/ 367664 h 538901"/>
              <a:gd name="connsiteX18" fmla="*/ 0 w 451089"/>
              <a:gd name="connsiteY18" fmla="*/ 330842 h 538901"/>
              <a:gd name="connsiteX19" fmla="*/ 112435 w 451089"/>
              <a:gd name="connsiteY19" fmla="*/ 218408 h 538901"/>
              <a:gd name="connsiteX20" fmla="*/ 225545 w 451089"/>
              <a:gd name="connsiteY20" fmla="*/ 0 h 538901"/>
              <a:gd name="connsiteX21" fmla="*/ 317217 w 451089"/>
              <a:gd name="connsiteY21" fmla="*/ 91673 h 538901"/>
              <a:gd name="connsiteX22" fmla="*/ 225545 w 451089"/>
              <a:gd name="connsiteY22" fmla="*/ 183345 h 538901"/>
              <a:gd name="connsiteX23" fmla="*/ 133872 w 451089"/>
              <a:gd name="connsiteY23" fmla="*/ 91673 h 538901"/>
              <a:gd name="connsiteX24" fmla="*/ 225545 w 451089"/>
              <a:gd name="connsiteY24" fmla="*/ 0 h 5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1089" h="538901">
                <a:moveTo>
                  <a:pt x="112435" y="218408"/>
                </a:moveTo>
                <a:lnTo>
                  <a:pt x="338656" y="218408"/>
                </a:lnTo>
                <a:cubicBezTo>
                  <a:pt x="400750" y="218408"/>
                  <a:pt x="451089" y="268746"/>
                  <a:pt x="451089" y="330842"/>
                </a:cubicBezTo>
                <a:lnTo>
                  <a:pt x="451089" y="367664"/>
                </a:lnTo>
                <a:lnTo>
                  <a:pt x="451089" y="538901"/>
                </a:lnTo>
                <a:lnTo>
                  <a:pt x="378390" y="538901"/>
                </a:lnTo>
                <a:lnTo>
                  <a:pt x="378390" y="391781"/>
                </a:lnTo>
                <a:cubicBezTo>
                  <a:pt x="378390" y="381834"/>
                  <a:pt x="370327" y="373769"/>
                  <a:pt x="360379" y="373769"/>
                </a:cubicBezTo>
                <a:cubicBezTo>
                  <a:pt x="350430" y="373769"/>
                  <a:pt x="342365" y="381834"/>
                  <a:pt x="342365" y="391781"/>
                </a:cubicBezTo>
                <a:lnTo>
                  <a:pt x="342365" y="394541"/>
                </a:lnTo>
                <a:lnTo>
                  <a:pt x="342365" y="538901"/>
                </a:lnTo>
                <a:lnTo>
                  <a:pt x="113086" y="538901"/>
                </a:lnTo>
                <a:lnTo>
                  <a:pt x="113086" y="393964"/>
                </a:lnTo>
                <a:cubicBezTo>
                  <a:pt x="113086" y="382810"/>
                  <a:pt x="104046" y="373769"/>
                  <a:pt x="92893" y="373769"/>
                </a:cubicBezTo>
                <a:cubicBezTo>
                  <a:pt x="81740" y="373769"/>
                  <a:pt x="72699" y="382810"/>
                  <a:pt x="72699" y="393964"/>
                </a:cubicBezTo>
                <a:lnTo>
                  <a:pt x="72699" y="538901"/>
                </a:lnTo>
                <a:lnTo>
                  <a:pt x="0" y="538901"/>
                </a:lnTo>
                <a:lnTo>
                  <a:pt x="0" y="367664"/>
                </a:lnTo>
                <a:lnTo>
                  <a:pt x="0" y="330842"/>
                </a:lnTo>
                <a:cubicBezTo>
                  <a:pt x="0" y="268746"/>
                  <a:pt x="50338" y="218408"/>
                  <a:pt x="112435" y="218408"/>
                </a:cubicBezTo>
                <a:close/>
                <a:moveTo>
                  <a:pt x="225545" y="0"/>
                </a:moveTo>
                <a:cubicBezTo>
                  <a:pt x="276174" y="0"/>
                  <a:pt x="317217" y="41042"/>
                  <a:pt x="317217" y="91673"/>
                </a:cubicBezTo>
                <a:cubicBezTo>
                  <a:pt x="317217" y="142302"/>
                  <a:pt x="276174" y="183345"/>
                  <a:pt x="225545" y="183345"/>
                </a:cubicBezTo>
                <a:cubicBezTo>
                  <a:pt x="174914" y="183345"/>
                  <a:pt x="133872" y="142302"/>
                  <a:pt x="133872" y="91673"/>
                </a:cubicBezTo>
                <a:cubicBezTo>
                  <a:pt x="133872" y="41042"/>
                  <a:pt x="174914" y="0"/>
                  <a:pt x="225545" y="0"/>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TextBox 61"/>
          <p:cNvSpPr txBox="1"/>
          <p:nvPr/>
        </p:nvSpPr>
        <p:spPr>
          <a:xfrm>
            <a:off x="2779084" y="2758238"/>
            <a:ext cx="1587479" cy="521358"/>
          </a:xfrm>
          <a:prstGeom prst="rect">
            <a:avLst/>
          </a:prstGeom>
          <a:noFill/>
        </p:spPr>
        <p:txBody>
          <a:bodyPr wrap="square" rtlCol="0" anchor="ctr">
            <a:spAutoFit/>
          </a:bodyPr>
          <a:lstStyle/>
          <a:p>
            <a:pPr algn="ctr" defTabSz="914225">
              <a:defRPr/>
            </a:pPr>
            <a:r>
              <a:rPr lang="en-US" sz="1400" kern="0" dirty="0">
                <a:solidFill>
                  <a:srgbClr val="D83B01"/>
                </a:solidFill>
                <a:latin typeface="Segoe UI"/>
              </a:rPr>
              <a:t>Malicious</a:t>
            </a:r>
          </a:p>
          <a:p>
            <a:pPr algn="ctr" defTabSz="914225">
              <a:defRPr/>
            </a:pPr>
            <a:r>
              <a:rPr lang="en-US" sz="1400" kern="0" dirty="0">
                <a:solidFill>
                  <a:srgbClr val="D83B01"/>
                </a:solidFill>
                <a:latin typeface="Segoe UI"/>
              </a:rPr>
              <a:t> insider</a:t>
            </a:r>
          </a:p>
        </p:txBody>
      </p:sp>
      <p:cxnSp>
        <p:nvCxnSpPr>
          <p:cNvPr id="64" name="Straight Connector 63"/>
          <p:cNvCxnSpPr>
            <a:cxnSpLocks/>
          </p:cNvCxnSpPr>
          <p:nvPr/>
        </p:nvCxnSpPr>
        <p:spPr>
          <a:xfrm flipV="1">
            <a:off x="2102693" y="3355038"/>
            <a:ext cx="632433" cy="699851"/>
          </a:xfrm>
          <a:prstGeom prst="line">
            <a:avLst/>
          </a:prstGeom>
          <a:ln w="28575">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3572824" y="5121851"/>
            <a:ext cx="366210" cy="456639"/>
            <a:chOff x="1078282" y="2611596"/>
            <a:chExt cx="363788" cy="409518"/>
          </a:xfrm>
        </p:grpSpPr>
        <p:sp>
          <p:nvSpPr>
            <p:cNvPr id="69" name="Rectangle 68"/>
            <p:cNvSpPr/>
            <p:nvPr/>
          </p:nvSpPr>
          <p:spPr bwMode="auto">
            <a:xfrm>
              <a:off x="1168400" y="2699657"/>
              <a:ext cx="177800" cy="24674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70" name="Freeform 69"/>
            <p:cNvSpPr>
              <a:spLocks noChangeAspect="1"/>
            </p:cNvSpPr>
            <p:nvPr/>
          </p:nvSpPr>
          <p:spPr bwMode="auto">
            <a:xfrm>
              <a:off x="1078282" y="2611596"/>
              <a:ext cx="363788" cy="409518"/>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400" kern="0" spc="-51" dirty="0">
                <a:solidFill>
                  <a:srgbClr val="FFFFFF"/>
                </a:solidFill>
                <a:latin typeface="Segoe UI Semilight"/>
                <a:ea typeface="Segoe UI" pitchFamily="34" charset="0"/>
                <a:cs typeface="Segoe UI" pitchFamily="34" charset="0"/>
              </a:endParaRPr>
            </a:p>
          </p:txBody>
        </p:sp>
      </p:grpSp>
      <p:sp>
        <p:nvSpPr>
          <p:cNvPr id="83" name="TextBox 82"/>
          <p:cNvSpPr txBox="1"/>
          <p:nvPr/>
        </p:nvSpPr>
        <p:spPr>
          <a:xfrm>
            <a:off x="2302286" y="5494634"/>
            <a:ext cx="1152676" cy="422417"/>
          </a:xfrm>
          <a:prstGeom prst="rect">
            <a:avLst/>
          </a:prstGeom>
          <a:noFill/>
        </p:spPr>
        <p:txBody>
          <a:bodyPr wrap="square" rtlCol="0">
            <a:spAutoFit/>
          </a:bodyPr>
          <a:lstStyle/>
          <a:p>
            <a:pPr algn="ctr" defTabSz="932563">
              <a:defRPr/>
            </a:pPr>
            <a:r>
              <a:rPr lang="en-US" sz="1078" kern="0" dirty="0">
                <a:solidFill>
                  <a:srgbClr val="FFFFFF"/>
                </a:solidFill>
                <a:latin typeface="Segoe UI"/>
              </a:rPr>
              <a:t>Audit</a:t>
            </a:r>
          </a:p>
          <a:p>
            <a:pPr algn="ctr" defTabSz="932563">
              <a:defRPr/>
            </a:pPr>
            <a:r>
              <a:rPr lang="en-US" sz="1078" kern="0" dirty="0">
                <a:solidFill>
                  <a:srgbClr val="FFFFFF"/>
                </a:solidFill>
                <a:latin typeface="Segoe UI"/>
              </a:rPr>
              <a:t>Log </a:t>
            </a:r>
            <a:endParaRPr lang="en-US" sz="1400" kern="0" dirty="0">
              <a:solidFill>
                <a:srgbClr val="FFFFFF"/>
              </a:solidFill>
              <a:latin typeface="Segoe UI"/>
            </a:endParaRPr>
          </a:p>
        </p:txBody>
      </p:sp>
      <p:sp>
        <p:nvSpPr>
          <p:cNvPr id="84" name="Freeform 30"/>
          <p:cNvSpPr>
            <a:spLocks noEditPoints="1"/>
          </p:cNvSpPr>
          <p:nvPr/>
        </p:nvSpPr>
        <p:spPr bwMode="auto">
          <a:xfrm>
            <a:off x="2735126" y="5099522"/>
            <a:ext cx="373510" cy="292829"/>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solidFill>
              <a:srgbClr val="00B0F0"/>
            </a:solidFill>
          </a:ln>
          <a:extLst/>
        </p:spPr>
        <p:txBody>
          <a:bodyPr vert="horz" wrap="square" lIns="91427" tIns="45713" rIns="91427" bIns="45713" numCol="1" anchor="t" anchorCtr="0" compatLnSpc="1">
            <a:prstTxWarp prst="textNoShape">
              <a:avLst/>
            </a:prstTxWarp>
          </a:bodyPr>
          <a:lstStyle/>
          <a:p>
            <a:pPr defTabSz="914008">
              <a:defRPr/>
            </a:pPr>
            <a:endParaRPr lang="en-US" sz="1700" kern="0" dirty="0">
              <a:solidFill>
                <a:srgbClr val="000000"/>
              </a:solidFill>
              <a:latin typeface="Segoe UI"/>
            </a:endParaRPr>
          </a:p>
        </p:txBody>
      </p:sp>
      <p:sp>
        <p:nvSpPr>
          <p:cNvPr id="86" name="Rectangle 85"/>
          <p:cNvSpPr/>
          <p:nvPr/>
        </p:nvSpPr>
        <p:spPr>
          <a:xfrm>
            <a:off x="3452882" y="5527223"/>
            <a:ext cx="1372226" cy="588366"/>
          </a:xfrm>
          <a:prstGeom prst="rect">
            <a:avLst/>
          </a:prstGeom>
        </p:spPr>
        <p:txBody>
          <a:bodyPr wrap="none">
            <a:spAutoFit/>
          </a:bodyPr>
          <a:lstStyle/>
          <a:p>
            <a:pPr algn="ctr" defTabSz="896386">
              <a:defRPr/>
            </a:pPr>
            <a:r>
              <a:rPr lang="en-US" sz="1078" kern="0" dirty="0">
                <a:solidFill>
                  <a:srgbClr val="FFFFFF"/>
                </a:solidFill>
                <a:latin typeface="Segoe UI"/>
              </a:rPr>
              <a:t>Threat  &amp; Anomaly </a:t>
            </a:r>
          </a:p>
          <a:p>
            <a:pPr algn="ctr" defTabSz="896386">
              <a:defRPr/>
            </a:pPr>
            <a:r>
              <a:rPr lang="en-US" sz="1078" kern="0" dirty="0">
                <a:solidFill>
                  <a:srgbClr val="FFFFFF"/>
                </a:solidFill>
                <a:latin typeface="Segoe UI"/>
              </a:rPr>
              <a:t>Detection </a:t>
            </a:r>
          </a:p>
          <a:p>
            <a:pPr algn="ctr" defTabSz="896386">
              <a:defRPr/>
            </a:pPr>
            <a:endParaRPr lang="en-US" sz="1078" kern="0" dirty="0">
              <a:solidFill>
                <a:srgbClr val="FFFFFF"/>
              </a:solidFill>
              <a:latin typeface="Segoe UI"/>
            </a:endParaRPr>
          </a:p>
        </p:txBody>
      </p:sp>
      <p:sp>
        <p:nvSpPr>
          <p:cNvPr id="87" name="Freeform 86"/>
          <p:cNvSpPr/>
          <p:nvPr/>
        </p:nvSpPr>
        <p:spPr bwMode="auto">
          <a:xfrm>
            <a:off x="4006560" y="5166459"/>
            <a:ext cx="339942" cy="357792"/>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rgbClr val="505050"/>
              </a:solidFill>
              <a:latin typeface="Segoe UI Light"/>
              <a:ea typeface="Segoe UI" pitchFamily="34" charset="0"/>
              <a:cs typeface="Segoe UI" pitchFamily="34" charset="0"/>
            </a:endParaRPr>
          </a:p>
        </p:txBody>
      </p:sp>
      <p:sp>
        <p:nvSpPr>
          <p:cNvPr id="88" name="Freeform 87"/>
          <p:cNvSpPr/>
          <p:nvPr/>
        </p:nvSpPr>
        <p:spPr>
          <a:xfrm>
            <a:off x="5268685" y="4660816"/>
            <a:ext cx="586948" cy="505644"/>
          </a:xfrm>
          <a:custGeom>
            <a:avLst/>
            <a:gdLst>
              <a:gd name="connsiteX0" fmla="*/ 524322 w 1048644"/>
              <a:gd name="connsiteY0" fmla="*/ 686827 h 903386"/>
              <a:gd name="connsiteX1" fmla="*/ 570272 w 1048644"/>
              <a:gd name="connsiteY1" fmla="*/ 732778 h 903386"/>
              <a:gd name="connsiteX2" fmla="*/ 524322 w 1048644"/>
              <a:gd name="connsiteY2" fmla="*/ 778728 h 903386"/>
              <a:gd name="connsiteX3" fmla="*/ 478372 w 1048644"/>
              <a:gd name="connsiteY3" fmla="*/ 732778 h 903386"/>
              <a:gd name="connsiteX4" fmla="*/ 524322 w 1048644"/>
              <a:gd name="connsiteY4" fmla="*/ 686827 h 903386"/>
              <a:gd name="connsiteX5" fmla="*/ 525176 w 1048644"/>
              <a:gd name="connsiteY5" fmla="*/ 301106 h 903386"/>
              <a:gd name="connsiteX6" fmla="*/ 542487 w 1048644"/>
              <a:gd name="connsiteY6" fmla="*/ 304136 h 903386"/>
              <a:gd name="connsiteX7" fmla="*/ 579562 w 1048644"/>
              <a:gd name="connsiteY7" fmla="*/ 366183 h 903386"/>
              <a:gd name="connsiteX8" fmla="*/ 561958 w 1048644"/>
              <a:gd name="connsiteY8" fmla="*/ 626785 h 903386"/>
              <a:gd name="connsiteX9" fmla="*/ 528203 w 1048644"/>
              <a:gd name="connsiteY9" fmla="*/ 666232 h 903386"/>
              <a:gd name="connsiteX10" fmla="*/ 524322 w 1048644"/>
              <a:gd name="connsiteY10" fmla="*/ 666583 h 903386"/>
              <a:gd name="connsiteX11" fmla="*/ 520441 w 1048644"/>
              <a:gd name="connsiteY11" fmla="*/ 666232 h 903386"/>
              <a:gd name="connsiteX12" fmla="*/ 486686 w 1048644"/>
              <a:gd name="connsiteY12" fmla="*/ 626785 h 903386"/>
              <a:gd name="connsiteX13" fmla="*/ 469082 w 1048644"/>
              <a:gd name="connsiteY13" fmla="*/ 366183 h 903386"/>
              <a:gd name="connsiteX14" fmla="*/ 506157 w 1048644"/>
              <a:gd name="connsiteY14" fmla="*/ 304136 h 903386"/>
              <a:gd name="connsiteX15" fmla="*/ 525176 w 1048644"/>
              <a:gd name="connsiteY15" fmla="*/ 301106 h 903386"/>
              <a:gd name="connsiteX16" fmla="*/ 525207 w 1048644"/>
              <a:gd name="connsiteY16" fmla="*/ 174816 h 903386"/>
              <a:gd name="connsiteX17" fmla="*/ 511908 w 1048644"/>
              <a:gd name="connsiteY17" fmla="*/ 183766 h 903386"/>
              <a:gd name="connsiteX18" fmla="*/ 165073 w 1048644"/>
              <a:gd name="connsiteY18" fmla="*/ 781757 h 903386"/>
              <a:gd name="connsiteX19" fmla="*/ 165073 w 1048644"/>
              <a:gd name="connsiteY19" fmla="*/ 814745 h 903386"/>
              <a:gd name="connsiteX20" fmla="*/ 885048 w 1048644"/>
              <a:gd name="connsiteY20" fmla="*/ 814745 h 903386"/>
              <a:gd name="connsiteX21" fmla="*/ 885048 w 1048644"/>
              <a:gd name="connsiteY21" fmla="*/ 781757 h 903386"/>
              <a:gd name="connsiteX22" fmla="*/ 538213 w 1048644"/>
              <a:gd name="connsiteY22" fmla="*/ 183766 h 903386"/>
              <a:gd name="connsiteX23" fmla="*/ 525207 w 1048644"/>
              <a:gd name="connsiteY23" fmla="*/ 174816 h 903386"/>
              <a:gd name="connsiteX24" fmla="*/ 525571 w 1048644"/>
              <a:gd name="connsiteY24" fmla="*/ 8 h 903386"/>
              <a:gd name="connsiteX25" fmla="*/ 543931 w 1048644"/>
              <a:gd name="connsiteY25" fmla="*/ 12641 h 903386"/>
              <a:gd name="connsiteX26" fmla="*/ 1033553 w 1048644"/>
              <a:gd name="connsiteY26" fmla="*/ 856817 h 903386"/>
              <a:gd name="connsiteX27" fmla="*/ 1033553 w 1048644"/>
              <a:gd name="connsiteY27" fmla="*/ 903386 h 903386"/>
              <a:gd name="connsiteX28" fmla="*/ 17175 w 1048644"/>
              <a:gd name="connsiteY28" fmla="*/ 903386 h 903386"/>
              <a:gd name="connsiteX29" fmla="*/ 17175 w 1048644"/>
              <a:gd name="connsiteY29" fmla="*/ 856817 h 903386"/>
              <a:gd name="connsiteX30" fmla="*/ 506797 w 1048644"/>
              <a:gd name="connsiteY30" fmla="*/ 12641 h 903386"/>
              <a:gd name="connsiteX31" fmla="*/ 525571 w 1048644"/>
              <a:gd name="connsiteY31" fmla="*/ 8 h 903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8644" h="903386">
                <a:moveTo>
                  <a:pt x="524322" y="686827"/>
                </a:moveTo>
                <a:cubicBezTo>
                  <a:pt x="549700" y="686827"/>
                  <a:pt x="570272" y="707400"/>
                  <a:pt x="570272" y="732778"/>
                </a:cubicBezTo>
                <a:cubicBezTo>
                  <a:pt x="570272" y="758156"/>
                  <a:pt x="549700" y="778728"/>
                  <a:pt x="524322" y="778728"/>
                </a:cubicBezTo>
                <a:cubicBezTo>
                  <a:pt x="498945" y="778728"/>
                  <a:pt x="478372" y="758156"/>
                  <a:pt x="478372" y="732778"/>
                </a:cubicBezTo>
                <a:cubicBezTo>
                  <a:pt x="478372" y="707400"/>
                  <a:pt x="498945" y="686827"/>
                  <a:pt x="524322" y="686827"/>
                </a:cubicBezTo>
                <a:close/>
                <a:moveTo>
                  <a:pt x="525176" y="301106"/>
                </a:moveTo>
                <a:cubicBezTo>
                  <a:pt x="530833" y="301232"/>
                  <a:pt x="536205" y="302368"/>
                  <a:pt x="542487" y="304136"/>
                </a:cubicBezTo>
                <a:cubicBezTo>
                  <a:pt x="564274" y="314359"/>
                  <a:pt x="579562" y="338290"/>
                  <a:pt x="579562" y="366183"/>
                </a:cubicBezTo>
                <a:cubicBezTo>
                  <a:pt x="575920" y="452377"/>
                  <a:pt x="567422" y="558099"/>
                  <a:pt x="561958" y="626785"/>
                </a:cubicBezTo>
                <a:cubicBezTo>
                  <a:pt x="559834" y="647542"/>
                  <a:pt x="550844" y="662392"/>
                  <a:pt x="528203" y="666232"/>
                </a:cubicBezTo>
                <a:lnTo>
                  <a:pt x="524322" y="666583"/>
                </a:lnTo>
                <a:lnTo>
                  <a:pt x="520441" y="666232"/>
                </a:lnTo>
                <a:cubicBezTo>
                  <a:pt x="497801" y="662392"/>
                  <a:pt x="488811" y="647542"/>
                  <a:pt x="486686" y="626785"/>
                </a:cubicBezTo>
                <a:cubicBezTo>
                  <a:pt x="481223" y="558099"/>
                  <a:pt x="472724" y="452377"/>
                  <a:pt x="469082" y="366183"/>
                </a:cubicBezTo>
                <a:cubicBezTo>
                  <a:pt x="469082" y="338290"/>
                  <a:pt x="484370" y="314359"/>
                  <a:pt x="506157" y="304136"/>
                </a:cubicBezTo>
                <a:cubicBezTo>
                  <a:pt x="513578" y="301863"/>
                  <a:pt x="519519" y="300979"/>
                  <a:pt x="525176" y="301106"/>
                </a:cubicBezTo>
                <a:close/>
                <a:moveTo>
                  <a:pt x="525207" y="174816"/>
                </a:moveTo>
                <a:cubicBezTo>
                  <a:pt x="520089" y="174670"/>
                  <a:pt x="514923" y="177506"/>
                  <a:pt x="511908" y="183766"/>
                </a:cubicBezTo>
                <a:lnTo>
                  <a:pt x="165073" y="781757"/>
                </a:lnTo>
                <a:cubicBezTo>
                  <a:pt x="147077" y="809706"/>
                  <a:pt x="150728" y="814051"/>
                  <a:pt x="165073" y="814745"/>
                </a:cubicBezTo>
                <a:lnTo>
                  <a:pt x="885048" y="814745"/>
                </a:lnTo>
                <a:cubicBezTo>
                  <a:pt x="902261" y="812356"/>
                  <a:pt x="896002" y="799795"/>
                  <a:pt x="885048" y="781757"/>
                </a:cubicBezTo>
                <a:lnTo>
                  <a:pt x="538213" y="183766"/>
                </a:lnTo>
                <a:cubicBezTo>
                  <a:pt x="535393" y="178093"/>
                  <a:pt x="530325" y="174963"/>
                  <a:pt x="525207" y="174816"/>
                </a:cubicBezTo>
                <a:close/>
                <a:moveTo>
                  <a:pt x="525571" y="8"/>
                </a:moveTo>
                <a:cubicBezTo>
                  <a:pt x="532796" y="215"/>
                  <a:pt x="539951" y="4633"/>
                  <a:pt x="543931" y="12641"/>
                </a:cubicBezTo>
                <a:lnTo>
                  <a:pt x="1033553" y="856817"/>
                </a:lnTo>
                <a:cubicBezTo>
                  <a:pt x="1049017" y="882282"/>
                  <a:pt x="1057854" y="900013"/>
                  <a:pt x="1033553" y="903386"/>
                </a:cubicBezTo>
                <a:lnTo>
                  <a:pt x="17175" y="903386"/>
                </a:lnTo>
                <a:cubicBezTo>
                  <a:pt x="-3076" y="902407"/>
                  <a:pt x="-8230" y="896273"/>
                  <a:pt x="17175" y="856817"/>
                </a:cubicBezTo>
                <a:lnTo>
                  <a:pt x="506797" y="12641"/>
                </a:lnTo>
                <a:cubicBezTo>
                  <a:pt x="511053" y="3805"/>
                  <a:pt x="518347" y="-200"/>
                  <a:pt x="525571" y="8"/>
                </a:cubicBezTo>
                <a:close/>
              </a:path>
            </a:pathLst>
          </a:cu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kern="0" dirty="0">
              <a:solidFill>
                <a:srgbClr val="FFFFFF"/>
              </a:solidFill>
              <a:latin typeface="Segoe UI"/>
            </a:endParaRPr>
          </a:p>
        </p:txBody>
      </p:sp>
      <p:cxnSp>
        <p:nvCxnSpPr>
          <p:cNvPr id="92" name="Straight Connector 91"/>
          <p:cNvCxnSpPr>
            <a:cxnSpLocks/>
          </p:cNvCxnSpPr>
          <p:nvPr/>
        </p:nvCxnSpPr>
        <p:spPr>
          <a:xfrm flipH="1" flipV="1">
            <a:off x="3106432" y="3392459"/>
            <a:ext cx="1089339" cy="623941"/>
          </a:xfrm>
          <a:prstGeom prst="line">
            <a:avLst/>
          </a:prstGeom>
          <a:ln w="28575">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a:stCxn id="26" idx="56"/>
          </p:cNvCxnSpPr>
          <p:nvPr/>
        </p:nvCxnSpPr>
        <p:spPr>
          <a:xfrm flipH="1" flipV="1">
            <a:off x="1204371" y="3784481"/>
            <a:ext cx="530009" cy="534279"/>
          </a:xfrm>
          <a:prstGeom prst="line">
            <a:avLst/>
          </a:prstGeom>
          <a:ln w="28575">
            <a:solidFill>
              <a:srgbClr val="80B94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4244558" y="4455807"/>
            <a:ext cx="1814226" cy="37808"/>
          </a:xfrm>
          <a:prstGeom prst="line">
            <a:avLst/>
          </a:prstGeom>
          <a:ln w="28575">
            <a:solidFill>
              <a:srgbClr val="80B94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216484" y="3846035"/>
            <a:ext cx="3077072" cy="1629322"/>
          </a:xfrm>
          <a:prstGeom prst="rect">
            <a:avLst/>
          </a:prstGeom>
        </p:spPr>
        <p:txBody>
          <a:bodyPr wrap="square">
            <a:spAutoFit/>
          </a:bodyPr>
          <a:lstStyle/>
          <a:p>
            <a:pPr defTabSz="932563">
              <a:defRPr/>
            </a:pPr>
            <a:r>
              <a:rPr lang="en-US" sz="1568" kern="0" dirty="0">
                <a:solidFill>
                  <a:srgbClr val="505050"/>
                </a:solidFill>
                <a:latin typeface="Segoe UI" panose="020B0502040204020203" pitchFamily="34" charset="0"/>
                <a:cs typeface="Segoe UI" panose="020B0502040204020203" pitchFamily="34" charset="0"/>
              </a:rPr>
              <a:t>   Turn on threat</a:t>
            </a:r>
          </a:p>
          <a:p>
            <a:pPr defTabSz="932563">
              <a:defRPr/>
            </a:pPr>
            <a:r>
              <a:rPr lang="en-US" sz="1568" kern="0" dirty="0">
                <a:solidFill>
                  <a:srgbClr val="505050"/>
                </a:solidFill>
                <a:latin typeface="Segoe UI" panose="020B0502040204020203" pitchFamily="34" charset="0"/>
                <a:cs typeface="Segoe UI" panose="020B0502040204020203" pitchFamily="34" charset="0"/>
              </a:rPr>
              <a:t>    detection </a:t>
            </a:r>
          </a:p>
          <a:p>
            <a:pPr defTabSz="932563">
              <a:defRPr/>
            </a:pPr>
            <a:endParaRPr lang="en-US" sz="1765" kern="0" dirty="0">
              <a:solidFill>
                <a:srgbClr val="505050"/>
              </a:solidFill>
              <a:latin typeface="Segoe UI" panose="020B0502040204020203" pitchFamily="34" charset="0"/>
              <a:cs typeface="Segoe UI" panose="020B0502040204020203" pitchFamily="34" charset="0"/>
            </a:endParaRPr>
          </a:p>
          <a:p>
            <a:pPr defTabSz="932563">
              <a:defRPr/>
            </a:pPr>
            <a:r>
              <a:rPr lang="en-US" sz="1765" kern="0" dirty="0">
                <a:solidFill>
                  <a:srgbClr val="505050"/>
                </a:solidFill>
                <a:latin typeface="Segoe UI" panose="020B0502040204020203" pitchFamily="34" charset="0"/>
                <a:cs typeface="Segoe UI" panose="020B0502040204020203" pitchFamily="34" charset="0"/>
              </a:rPr>
              <a:t>        </a:t>
            </a:r>
            <a:r>
              <a:rPr lang="en-US" sz="1568" kern="0" dirty="0">
                <a:solidFill>
                  <a:srgbClr val="505050"/>
                </a:solidFill>
                <a:latin typeface="Segoe UI" panose="020B0502040204020203" pitchFamily="34" charset="0"/>
                <a:cs typeface="Segoe UI" panose="020B0502040204020203" pitchFamily="34" charset="0"/>
              </a:rPr>
              <a:t>Real-time </a:t>
            </a:r>
          </a:p>
          <a:p>
            <a:pPr defTabSz="932563">
              <a:defRPr/>
            </a:pPr>
            <a:r>
              <a:rPr lang="en-US" sz="1568" kern="0" dirty="0">
                <a:solidFill>
                  <a:srgbClr val="505050"/>
                </a:solidFill>
                <a:latin typeface="Segoe UI" panose="020B0502040204020203" pitchFamily="34" charset="0"/>
                <a:cs typeface="Segoe UI" panose="020B0502040204020203" pitchFamily="34" charset="0"/>
              </a:rPr>
              <a:t>          alerts</a:t>
            </a:r>
          </a:p>
          <a:p>
            <a:pPr marL="336145" indent="-336145" defTabSz="932563">
              <a:buFontTx/>
              <a:buAutoNum type="arabicParenBoth"/>
              <a:defRPr/>
            </a:pPr>
            <a:endParaRPr lang="en-US" sz="1765" kern="0" dirty="0">
              <a:solidFill>
                <a:srgbClr val="505050"/>
              </a:solidFill>
              <a:latin typeface="Segoe UI" panose="020B0502040204020203" pitchFamily="34" charset="0"/>
              <a:cs typeface="Segoe UI" panose="020B0502040204020203" pitchFamily="34" charset="0"/>
            </a:endParaRPr>
          </a:p>
        </p:txBody>
      </p:sp>
      <p:sp>
        <p:nvSpPr>
          <p:cNvPr id="56" name="Rectangle 55"/>
          <p:cNvSpPr/>
          <p:nvPr/>
        </p:nvSpPr>
        <p:spPr>
          <a:xfrm>
            <a:off x="4121088" y="2119899"/>
            <a:ext cx="2329683" cy="1116387"/>
          </a:xfrm>
          <a:prstGeom prst="rect">
            <a:avLst/>
          </a:prstGeom>
        </p:spPr>
        <p:txBody>
          <a:bodyPr wrap="square">
            <a:spAutoFit/>
          </a:bodyPr>
          <a:lstStyle/>
          <a:p>
            <a:pPr defTabSz="896386">
              <a:defRPr/>
            </a:pPr>
            <a:r>
              <a:rPr lang="en-US" sz="1568" kern="0" dirty="0">
                <a:solidFill>
                  <a:srgbClr val="505050"/>
                </a:solidFill>
                <a:latin typeface="Segoe UI" panose="020B0502040204020203" pitchFamily="34" charset="0"/>
                <a:cs typeface="Segoe UI" panose="020B0502040204020203" pitchFamily="34" charset="0"/>
              </a:rPr>
              <a:t> Possible threat to access/breach data</a:t>
            </a:r>
          </a:p>
          <a:p>
            <a:pPr defTabSz="932563">
              <a:defRPr/>
            </a:pPr>
            <a:endParaRPr lang="en-US" sz="1765" kern="0" dirty="0">
              <a:solidFill>
                <a:srgbClr val="505050"/>
              </a:solidFill>
              <a:latin typeface="Segoe UI" panose="020B0502040204020203" pitchFamily="34" charset="0"/>
              <a:cs typeface="Segoe UI" panose="020B0502040204020203" pitchFamily="34" charset="0"/>
            </a:endParaRPr>
          </a:p>
          <a:p>
            <a:pPr algn="ctr" defTabSz="932563">
              <a:defRPr/>
            </a:pPr>
            <a:r>
              <a:rPr lang="en-US" sz="1765" kern="0" dirty="0">
                <a:solidFill>
                  <a:srgbClr val="50505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47764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92"/>
          <p:cNvSpPr/>
          <p:nvPr/>
        </p:nvSpPr>
        <p:spPr>
          <a:xfrm>
            <a:off x="1495439" y="2368368"/>
            <a:ext cx="8858579" cy="2853384"/>
          </a:xfrm>
          <a:prstGeom prst="rect">
            <a:avLst/>
          </a:prstGeom>
          <a:solidFill>
            <a:srgbClr val="F3F3F3"/>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defTabSz="914367">
              <a:buClr>
                <a:srgbClr val="000000"/>
              </a:buClr>
            </a:pPr>
            <a:endParaRPr sz="1372">
              <a:solidFill>
                <a:srgbClr val="000000"/>
              </a:solidFill>
              <a:latin typeface="Arial"/>
              <a:ea typeface="Arial"/>
              <a:cs typeface="Arial"/>
              <a:sym typeface="Arial"/>
            </a:endParaRPr>
          </a:p>
        </p:txBody>
      </p:sp>
      <p:sp>
        <p:nvSpPr>
          <p:cNvPr id="2" name="Title 1"/>
          <p:cNvSpPr>
            <a:spLocks noGrp="1"/>
          </p:cNvSpPr>
          <p:nvPr>
            <p:ph type="title"/>
          </p:nvPr>
        </p:nvSpPr>
        <p:spPr/>
        <p:txBody>
          <a:bodyPr/>
          <a:lstStyle/>
          <a:p>
            <a:r>
              <a:rPr lang="en-US" dirty="0"/>
              <a:t>Approach</a:t>
            </a:r>
          </a:p>
        </p:txBody>
      </p:sp>
      <p:sp>
        <p:nvSpPr>
          <p:cNvPr id="43" name="Shape 494"/>
          <p:cNvSpPr/>
          <p:nvPr/>
        </p:nvSpPr>
        <p:spPr>
          <a:xfrm>
            <a:off x="9308189" y="2383171"/>
            <a:ext cx="1344637" cy="577618"/>
          </a:xfrm>
          <a:prstGeom prst="homePlate">
            <a:avLst>
              <a:gd name="adj" fmla="val 50000"/>
            </a:avLst>
          </a:prstGeom>
          <a:solidFill>
            <a:srgbClr val="D9D9D9"/>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algn="ctr" defTabSz="914367">
              <a:buClr>
                <a:srgbClr val="000000"/>
              </a:buClr>
            </a:pPr>
            <a:r>
              <a:rPr lang="en-GB" sz="1765" dirty="0">
                <a:solidFill>
                  <a:srgbClr val="505050"/>
                </a:solidFill>
                <a:latin typeface="Segoe UI"/>
              </a:rPr>
              <a:t>Jul</a:t>
            </a:r>
          </a:p>
        </p:txBody>
      </p:sp>
      <p:sp>
        <p:nvSpPr>
          <p:cNvPr id="4" name="Shape 491"/>
          <p:cNvSpPr txBox="1"/>
          <p:nvPr/>
        </p:nvSpPr>
        <p:spPr>
          <a:xfrm>
            <a:off x="2842012" y="2304486"/>
            <a:ext cx="6296737" cy="392333"/>
          </a:xfrm>
          <a:prstGeom prst="rect">
            <a:avLst/>
          </a:prstGeom>
          <a:noFill/>
          <a:ln>
            <a:noFill/>
          </a:ln>
        </p:spPr>
        <p:txBody>
          <a:bodyPr lIns="89628" tIns="89628" rIns="89628" bIns="89628" anchor="t" anchorCtr="0">
            <a:noAutofit/>
          </a:bodyPr>
          <a:lstStyle/>
          <a:p>
            <a:pPr defTabSz="914367">
              <a:spcBef>
                <a:spcPts val="274"/>
              </a:spcBef>
            </a:pPr>
            <a:endParaRPr sz="1765">
              <a:solidFill>
                <a:srgbClr val="FFFFFF"/>
              </a:solidFill>
              <a:latin typeface="Verdana"/>
              <a:ea typeface="Verdana"/>
              <a:cs typeface="Verdana"/>
              <a:sym typeface="Verdana"/>
            </a:endParaRPr>
          </a:p>
        </p:txBody>
      </p:sp>
      <p:cxnSp>
        <p:nvCxnSpPr>
          <p:cNvPr id="6" name="Shape 493"/>
          <p:cNvCxnSpPr/>
          <p:nvPr/>
        </p:nvCxnSpPr>
        <p:spPr>
          <a:xfrm flipH="1">
            <a:off x="4438695" y="2970200"/>
            <a:ext cx="5588" cy="2251650"/>
          </a:xfrm>
          <a:prstGeom prst="straightConnector1">
            <a:avLst/>
          </a:prstGeom>
          <a:noFill/>
          <a:ln w="19050" cap="flat" cmpd="sng">
            <a:solidFill>
              <a:srgbClr val="FFFFFF"/>
            </a:solidFill>
            <a:prstDash val="solid"/>
            <a:round/>
            <a:headEnd type="none" w="med" len="med"/>
            <a:tailEnd type="none" w="med" len="med"/>
          </a:ln>
        </p:spPr>
      </p:cxnSp>
      <p:sp>
        <p:nvSpPr>
          <p:cNvPr id="7" name="Shape 494"/>
          <p:cNvSpPr/>
          <p:nvPr/>
        </p:nvSpPr>
        <p:spPr>
          <a:xfrm>
            <a:off x="8393235" y="2373196"/>
            <a:ext cx="1288464" cy="577618"/>
          </a:xfrm>
          <a:prstGeom prst="homePlate">
            <a:avLst>
              <a:gd name="adj" fmla="val 50000"/>
            </a:avLst>
          </a:prstGeom>
          <a:solidFill>
            <a:srgbClr val="D9D9D9"/>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algn="ctr" defTabSz="914367">
              <a:buClr>
                <a:srgbClr val="000000"/>
              </a:buClr>
            </a:pPr>
            <a:r>
              <a:rPr lang="en-GB" sz="1765" dirty="0">
                <a:solidFill>
                  <a:srgbClr val="505050"/>
                </a:solidFill>
                <a:latin typeface="Segoe UI"/>
              </a:rPr>
              <a:t>Jun</a:t>
            </a:r>
          </a:p>
        </p:txBody>
      </p:sp>
      <p:sp>
        <p:nvSpPr>
          <p:cNvPr id="8" name="Shape 495"/>
          <p:cNvSpPr/>
          <p:nvPr/>
        </p:nvSpPr>
        <p:spPr>
          <a:xfrm>
            <a:off x="7408096" y="2373196"/>
            <a:ext cx="1288464" cy="577618"/>
          </a:xfrm>
          <a:prstGeom prst="homePlate">
            <a:avLst>
              <a:gd name="adj" fmla="val 50000"/>
            </a:avLst>
          </a:prstGeom>
          <a:solidFill>
            <a:srgbClr val="D9D9D9"/>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algn="ctr" defTabSz="914367">
              <a:buClr>
                <a:srgbClr val="000000"/>
              </a:buClr>
            </a:pPr>
            <a:r>
              <a:rPr lang="en-GB" sz="1765" dirty="0">
                <a:solidFill>
                  <a:srgbClr val="505050"/>
                </a:solidFill>
                <a:latin typeface="Segoe UI"/>
              </a:rPr>
              <a:t>May</a:t>
            </a:r>
          </a:p>
        </p:txBody>
      </p:sp>
      <p:sp>
        <p:nvSpPr>
          <p:cNvPr id="9" name="Shape 496"/>
          <p:cNvSpPr/>
          <p:nvPr/>
        </p:nvSpPr>
        <p:spPr>
          <a:xfrm>
            <a:off x="6422956" y="2373196"/>
            <a:ext cx="1288464" cy="577618"/>
          </a:xfrm>
          <a:prstGeom prst="homePlate">
            <a:avLst>
              <a:gd name="adj" fmla="val 50000"/>
            </a:avLst>
          </a:prstGeom>
          <a:solidFill>
            <a:srgbClr val="D9D9D9"/>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algn="ctr" defTabSz="914367">
              <a:buClr>
                <a:srgbClr val="000000"/>
              </a:buClr>
            </a:pPr>
            <a:r>
              <a:rPr lang="en-GB" sz="1765">
                <a:solidFill>
                  <a:srgbClr val="505050"/>
                </a:solidFill>
                <a:latin typeface="Segoe UI"/>
              </a:rPr>
              <a:t>Apr</a:t>
            </a:r>
          </a:p>
        </p:txBody>
      </p:sp>
      <p:sp>
        <p:nvSpPr>
          <p:cNvPr id="10" name="Shape 497"/>
          <p:cNvSpPr/>
          <p:nvPr/>
        </p:nvSpPr>
        <p:spPr>
          <a:xfrm>
            <a:off x="5437816" y="2373196"/>
            <a:ext cx="1288464" cy="577618"/>
          </a:xfrm>
          <a:prstGeom prst="homePlate">
            <a:avLst>
              <a:gd name="adj" fmla="val 50000"/>
            </a:avLst>
          </a:prstGeom>
          <a:solidFill>
            <a:srgbClr val="D9D9D9"/>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algn="ctr" defTabSz="914367">
              <a:buClr>
                <a:srgbClr val="000000"/>
              </a:buClr>
            </a:pPr>
            <a:r>
              <a:rPr lang="en-GB" sz="1765">
                <a:solidFill>
                  <a:srgbClr val="505050"/>
                </a:solidFill>
                <a:latin typeface="Segoe UI"/>
              </a:rPr>
              <a:t>Mar</a:t>
            </a:r>
          </a:p>
        </p:txBody>
      </p:sp>
      <p:sp>
        <p:nvSpPr>
          <p:cNvPr id="11" name="Shape 498"/>
          <p:cNvSpPr/>
          <p:nvPr/>
        </p:nvSpPr>
        <p:spPr>
          <a:xfrm>
            <a:off x="4452676" y="2373196"/>
            <a:ext cx="1288464" cy="577618"/>
          </a:xfrm>
          <a:prstGeom prst="homePlate">
            <a:avLst>
              <a:gd name="adj" fmla="val 50000"/>
            </a:avLst>
          </a:prstGeom>
          <a:solidFill>
            <a:srgbClr val="D9D9D9"/>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algn="ctr" defTabSz="914367">
              <a:buClr>
                <a:srgbClr val="000000"/>
              </a:buClr>
            </a:pPr>
            <a:r>
              <a:rPr lang="en-GB" sz="1765">
                <a:solidFill>
                  <a:srgbClr val="505050"/>
                </a:solidFill>
                <a:latin typeface="Segoe UI"/>
              </a:rPr>
              <a:t>Feb</a:t>
            </a:r>
          </a:p>
        </p:txBody>
      </p:sp>
      <p:sp>
        <p:nvSpPr>
          <p:cNvPr id="12" name="Shape 499"/>
          <p:cNvSpPr/>
          <p:nvPr/>
        </p:nvSpPr>
        <p:spPr>
          <a:xfrm>
            <a:off x="3467535" y="2373196"/>
            <a:ext cx="1288464" cy="577618"/>
          </a:xfrm>
          <a:prstGeom prst="homePlate">
            <a:avLst>
              <a:gd name="adj" fmla="val 50000"/>
            </a:avLst>
          </a:prstGeom>
          <a:solidFill>
            <a:srgbClr val="D9D9D9"/>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algn="ctr" defTabSz="914367">
              <a:buClr>
                <a:srgbClr val="000000"/>
              </a:buClr>
            </a:pPr>
            <a:r>
              <a:rPr lang="en-GB" sz="1765">
                <a:solidFill>
                  <a:srgbClr val="505050"/>
                </a:solidFill>
                <a:latin typeface="Segoe UI"/>
              </a:rPr>
              <a:t>Jan</a:t>
            </a:r>
          </a:p>
        </p:txBody>
      </p:sp>
      <p:cxnSp>
        <p:nvCxnSpPr>
          <p:cNvPr id="13" name="Shape 500"/>
          <p:cNvCxnSpPr/>
          <p:nvPr/>
        </p:nvCxnSpPr>
        <p:spPr>
          <a:xfrm flipH="1">
            <a:off x="5444819" y="2970200"/>
            <a:ext cx="5588" cy="2251650"/>
          </a:xfrm>
          <a:prstGeom prst="straightConnector1">
            <a:avLst/>
          </a:prstGeom>
          <a:noFill/>
          <a:ln w="19050" cap="flat" cmpd="sng">
            <a:solidFill>
              <a:srgbClr val="FFFFFF"/>
            </a:solidFill>
            <a:prstDash val="solid"/>
            <a:round/>
            <a:headEnd type="none" w="med" len="med"/>
            <a:tailEnd type="none" w="med" len="med"/>
          </a:ln>
        </p:spPr>
      </p:cxnSp>
      <p:cxnSp>
        <p:nvCxnSpPr>
          <p:cNvPr id="14" name="Shape 501"/>
          <p:cNvCxnSpPr/>
          <p:nvPr/>
        </p:nvCxnSpPr>
        <p:spPr>
          <a:xfrm flipH="1">
            <a:off x="6439613" y="2970200"/>
            <a:ext cx="5588" cy="2251650"/>
          </a:xfrm>
          <a:prstGeom prst="straightConnector1">
            <a:avLst/>
          </a:prstGeom>
          <a:noFill/>
          <a:ln w="19050" cap="flat" cmpd="sng">
            <a:solidFill>
              <a:srgbClr val="FFFFFF"/>
            </a:solidFill>
            <a:prstDash val="solid"/>
            <a:round/>
            <a:headEnd type="none" w="med" len="med"/>
            <a:tailEnd type="none" w="med" len="med"/>
          </a:ln>
        </p:spPr>
      </p:cxnSp>
      <p:cxnSp>
        <p:nvCxnSpPr>
          <p:cNvPr id="15" name="Shape 502"/>
          <p:cNvCxnSpPr/>
          <p:nvPr/>
        </p:nvCxnSpPr>
        <p:spPr>
          <a:xfrm flipH="1">
            <a:off x="7404265" y="2970200"/>
            <a:ext cx="5588" cy="2251650"/>
          </a:xfrm>
          <a:prstGeom prst="straightConnector1">
            <a:avLst/>
          </a:prstGeom>
          <a:noFill/>
          <a:ln w="19050" cap="flat" cmpd="sng">
            <a:solidFill>
              <a:srgbClr val="FFFFFF"/>
            </a:solidFill>
            <a:prstDash val="solid"/>
            <a:round/>
            <a:headEnd type="none" w="med" len="med"/>
            <a:tailEnd type="none" w="med" len="med"/>
          </a:ln>
        </p:spPr>
      </p:cxnSp>
      <p:cxnSp>
        <p:nvCxnSpPr>
          <p:cNvPr id="16" name="Shape 503"/>
          <p:cNvCxnSpPr/>
          <p:nvPr/>
        </p:nvCxnSpPr>
        <p:spPr>
          <a:xfrm flipH="1">
            <a:off x="8386391" y="2970200"/>
            <a:ext cx="5588" cy="2251650"/>
          </a:xfrm>
          <a:prstGeom prst="straightConnector1">
            <a:avLst/>
          </a:prstGeom>
          <a:noFill/>
          <a:ln w="19050" cap="flat" cmpd="sng">
            <a:solidFill>
              <a:srgbClr val="FFFFFF"/>
            </a:solidFill>
            <a:prstDash val="solid"/>
            <a:round/>
            <a:headEnd type="none" w="med" len="med"/>
            <a:tailEnd type="none" w="med" len="med"/>
          </a:ln>
        </p:spPr>
      </p:cxnSp>
      <p:sp>
        <p:nvSpPr>
          <p:cNvPr id="17" name="Shape 504"/>
          <p:cNvSpPr/>
          <p:nvPr/>
        </p:nvSpPr>
        <p:spPr>
          <a:xfrm>
            <a:off x="1497255" y="2118773"/>
            <a:ext cx="2014309" cy="249693"/>
          </a:xfrm>
          <a:prstGeom prst="rect">
            <a:avLst/>
          </a:prstGeom>
          <a:solidFill>
            <a:srgbClr val="CFE2F3"/>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algn="ctr" defTabSz="914367"/>
            <a:r>
              <a:rPr lang="en-GB" sz="1765">
                <a:solidFill>
                  <a:srgbClr val="505050"/>
                </a:solidFill>
                <a:latin typeface="Segoe UI"/>
              </a:rPr>
              <a:t>2015</a:t>
            </a:r>
          </a:p>
        </p:txBody>
      </p:sp>
      <p:sp>
        <p:nvSpPr>
          <p:cNvPr id="18" name="Shape 505"/>
          <p:cNvSpPr/>
          <p:nvPr/>
        </p:nvSpPr>
        <p:spPr>
          <a:xfrm>
            <a:off x="3467544" y="2118773"/>
            <a:ext cx="6886474" cy="249693"/>
          </a:xfrm>
          <a:prstGeom prst="rect">
            <a:avLst/>
          </a:prstGeom>
          <a:solidFill>
            <a:srgbClr val="CFE2F3"/>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algn="ctr" defTabSz="914367"/>
            <a:r>
              <a:rPr lang="en-GB" sz="1765">
                <a:solidFill>
                  <a:srgbClr val="505050"/>
                </a:solidFill>
                <a:latin typeface="Segoe UI"/>
              </a:rPr>
              <a:t>2016</a:t>
            </a:r>
          </a:p>
        </p:txBody>
      </p:sp>
      <p:cxnSp>
        <p:nvCxnSpPr>
          <p:cNvPr id="19" name="Shape 506"/>
          <p:cNvCxnSpPr/>
          <p:nvPr/>
        </p:nvCxnSpPr>
        <p:spPr>
          <a:xfrm flipH="1">
            <a:off x="3467569" y="2970200"/>
            <a:ext cx="5588" cy="2251650"/>
          </a:xfrm>
          <a:prstGeom prst="straightConnector1">
            <a:avLst/>
          </a:prstGeom>
          <a:noFill/>
          <a:ln w="19050" cap="flat" cmpd="sng">
            <a:solidFill>
              <a:srgbClr val="FFFFFF"/>
            </a:solidFill>
            <a:prstDash val="solid"/>
            <a:round/>
            <a:headEnd type="none" w="med" len="med"/>
            <a:tailEnd type="none" w="med" len="med"/>
          </a:ln>
        </p:spPr>
      </p:cxnSp>
      <p:cxnSp>
        <p:nvCxnSpPr>
          <p:cNvPr id="20" name="Shape 507"/>
          <p:cNvCxnSpPr/>
          <p:nvPr/>
        </p:nvCxnSpPr>
        <p:spPr>
          <a:xfrm flipH="1">
            <a:off x="2496442" y="2970200"/>
            <a:ext cx="5588" cy="2251650"/>
          </a:xfrm>
          <a:prstGeom prst="straightConnector1">
            <a:avLst/>
          </a:prstGeom>
          <a:noFill/>
          <a:ln w="19050" cap="flat" cmpd="sng">
            <a:solidFill>
              <a:srgbClr val="FFFFFF"/>
            </a:solidFill>
            <a:prstDash val="solid"/>
            <a:round/>
            <a:headEnd type="none" w="med" len="med"/>
            <a:tailEnd type="none" w="med" len="med"/>
          </a:ln>
        </p:spPr>
      </p:cxnSp>
      <p:sp>
        <p:nvSpPr>
          <p:cNvPr id="21" name="Shape 508"/>
          <p:cNvSpPr/>
          <p:nvPr/>
        </p:nvSpPr>
        <p:spPr>
          <a:xfrm>
            <a:off x="2482395" y="2373196"/>
            <a:ext cx="1288464" cy="577618"/>
          </a:xfrm>
          <a:prstGeom prst="homePlate">
            <a:avLst>
              <a:gd name="adj" fmla="val 50000"/>
            </a:avLst>
          </a:prstGeom>
          <a:solidFill>
            <a:srgbClr val="D9D9D9"/>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algn="ctr" defTabSz="914367">
              <a:buClr>
                <a:srgbClr val="000000"/>
              </a:buClr>
            </a:pPr>
            <a:r>
              <a:rPr lang="en-GB" sz="1765">
                <a:solidFill>
                  <a:srgbClr val="505050"/>
                </a:solidFill>
                <a:latin typeface="Segoe UI"/>
              </a:rPr>
              <a:t>Dec</a:t>
            </a:r>
          </a:p>
        </p:txBody>
      </p:sp>
      <p:sp>
        <p:nvSpPr>
          <p:cNvPr id="22" name="Shape 509"/>
          <p:cNvSpPr/>
          <p:nvPr/>
        </p:nvSpPr>
        <p:spPr>
          <a:xfrm>
            <a:off x="1497256" y="2373196"/>
            <a:ext cx="1288463" cy="577618"/>
          </a:xfrm>
          <a:prstGeom prst="homePlate">
            <a:avLst>
              <a:gd name="adj" fmla="val 50000"/>
            </a:avLst>
          </a:prstGeom>
          <a:solidFill>
            <a:srgbClr val="D9D9D9"/>
          </a:solidFill>
          <a:ln w="19050" cap="flat" cmpd="sng">
            <a:solidFill>
              <a:srgbClr val="FFFFFF"/>
            </a:solidFill>
            <a:prstDash val="solid"/>
            <a:round/>
            <a:headEnd type="none" w="med" len="med"/>
            <a:tailEnd type="none" w="med" len="med"/>
          </a:ln>
        </p:spPr>
        <p:txBody>
          <a:bodyPr lIns="89628" tIns="89628" rIns="89628" bIns="89628" anchor="ctr" anchorCtr="0">
            <a:noAutofit/>
          </a:bodyPr>
          <a:lstStyle/>
          <a:p>
            <a:pPr algn="ctr" defTabSz="914367">
              <a:buClr>
                <a:srgbClr val="000000"/>
              </a:buClr>
            </a:pPr>
            <a:r>
              <a:rPr lang="en-GB" sz="1765">
                <a:solidFill>
                  <a:srgbClr val="505050"/>
                </a:solidFill>
                <a:latin typeface="Segoe UI"/>
              </a:rPr>
              <a:t>Nov</a:t>
            </a:r>
          </a:p>
        </p:txBody>
      </p:sp>
      <p:sp>
        <p:nvSpPr>
          <p:cNvPr id="23" name="Shape 510"/>
          <p:cNvSpPr/>
          <p:nvPr/>
        </p:nvSpPr>
        <p:spPr>
          <a:xfrm>
            <a:off x="1497253" y="3079851"/>
            <a:ext cx="1000537" cy="297044"/>
          </a:xfrm>
          <a:prstGeom prst="rect">
            <a:avLst/>
          </a:prstGeom>
          <a:solidFill>
            <a:srgbClr val="92D050"/>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83" tIns="89617" rIns="179183" bIns="143346" numCol="1" spcCol="0" rtlCol="0" fromWordArt="0" anchor="t" anchorCtr="0" forceAA="0" compatLnSpc="1">
            <a:prstTxWarp prst="textNoShape">
              <a:avLst/>
            </a:prstTxWarp>
            <a:noAutofit/>
          </a:bodyPr>
          <a:lstStyle/>
          <a:p>
            <a:pPr algn="ctr" defTabSz="761132" fontAlgn="base">
              <a:lnSpc>
                <a:spcPct val="90000"/>
              </a:lnSpc>
              <a:spcBef>
                <a:spcPct val="0"/>
              </a:spcBef>
              <a:spcAft>
                <a:spcPct val="0"/>
              </a:spcAft>
            </a:pPr>
            <a:r>
              <a:rPr lang="en-GB" sz="980" dirty="0">
                <a:gradFill>
                  <a:gsLst>
                    <a:gs pos="0">
                      <a:srgbClr val="505050"/>
                    </a:gs>
                    <a:gs pos="100000">
                      <a:srgbClr val="505050"/>
                    </a:gs>
                  </a:gsLst>
                  <a:lin ang="5400000" scaled="0"/>
                </a:gradFill>
                <a:latin typeface="Segoe UI"/>
              </a:rPr>
              <a:t>Benchmark</a:t>
            </a:r>
          </a:p>
        </p:txBody>
      </p:sp>
      <p:sp>
        <p:nvSpPr>
          <p:cNvPr id="24" name="Shape 511"/>
          <p:cNvSpPr/>
          <p:nvPr/>
        </p:nvSpPr>
        <p:spPr>
          <a:xfrm>
            <a:off x="2395156" y="3117542"/>
            <a:ext cx="213813" cy="207931"/>
          </a:xfrm>
          <a:prstGeom prst="diamond">
            <a:avLst/>
          </a:prstGeom>
          <a:solidFill>
            <a:srgbClr val="999999"/>
          </a:solidFill>
          <a:ln w="19050" cap="flat" cmpd="sng">
            <a:solidFill>
              <a:srgbClr val="FFFFFF"/>
            </a:solidFill>
            <a:prstDash val="solid"/>
            <a:round/>
            <a:headEnd type="none" w="med" len="med"/>
            <a:tailEnd type="none" w="med" len="med"/>
          </a:ln>
        </p:spPr>
        <p:txBody>
          <a:bodyPr lIns="89628" tIns="89628" rIns="89628" bIns="89628" anchor="t" anchorCtr="0">
            <a:noAutofit/>
          </a:bodyPr>
          <a:lstStyle/>
          <a:p>
            <a:pPr defTabSz="914367">
              <a:buClr>
                <a:srgbClr val="000000"/>
              </a:buClr>
            </a:pPr>
            <a:endParaRPr sz="1372">
              <a:solidFill>
                <a:srgbClr val="000000"/>
              </a:solidFill>
              <a:latin typeface="Arial"/>
              <a:ea typeface="Arial"/>
              <a:cs typeface="Arial"/>
              <a:sym typeface="Arial"/>
            </a:endParaRPr>
          </a:p>
        </p:txBody>
      </p:sp>
      <p:sp>
        <p:nvSpPr>
          <p:cNvPr id="25" name="Shape 512"/>
          <p:cNvSpPr txBox="1"/>
          <p:nvPr/>
        </p:nvSpPr>
        <p:spPr>
          <a:xfrm>
            <a:off x="2581683" y="3045686"/>
            <a:ext cx="2293706" cy="404097"/>
          </a:xfrm>
          <a:prstGeom prst="rect">
            <a:avLst/>
          </a:prstGeom>
          <a:noFill/>
          <a:ln>
            <a:noFill/>
          </a:ln>
        </p:spPr>
        <p:txBody>
          <a:bodyPr lIns="89628" tIns="89628" rIns="89628" bIns="89628" anchor="t" anchorCtr="0">
            <a:noAutofit/>
          </a:bodyPr>
          <a:lstStyle/>
          <a:p>
            <a:pPr defTabSz="914367">
              <a:buClr>
                <a:srgbClr val="000000"/>
              </a:buClr>
              <a:buSzPct val="25000"/>
            </a:pPr>
            <a:r>
              <a:rPr lang="en-GB" sz="1176">
                <a:solidFill>
                  <a:srgbClr val="505050"/>
                </a:solidFill>
                <a:latin typeface="Segoe UI"/>
              </a:rPr>
              <a:t>Go: POC SQL Server 2016</a:t>
            </a:r>
          </a:p>
        </p:txBody>
      </p:sp>
      <p:sp>
        <p:nvSpPr>
          <p:cNvPr id="26" name="Shape 513"/>
          <p:cNvSpPr/>
          <p:nvPr/>
        </p:nvSpPr>
        <p:spPr>
          <a:xfrm>
            <a:off x="3813017" y="3409675"/>
            <a:ext cx="2318705" cy="29704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94" fontAlgn="base">
              <a:spcBef>
                <a:spcPct val="0"/>
              </a:spcBef>
              <a:spcAft>
                <a:spcPct val="0"/>
              </a:spcAft>
            </a:pPr>
            <a:r>
              <a:rPr lang="en-GB" sz="980">
                <a:solidFill>
                  <a:srgbClr val="FFFFFF"/>
                </a:solidFill>
                <a:latin typeface="Segoe UI"/>
              </a:rPr>
              <a:t>POC SQL Server 2016</a:t>
            </a:r>
          </a:p>
        </p:txBody>
      </p:sp>
      <p:sp>
        <p:nvSpPr>
          <p:cNvPr id="27" name="Shape 514"/>
          <p:cNvSpPr/>
          <p:nvPr/>
        </p:nvSpPr>
        <p:spPr>
          <a:xfrm>
            <a:off x="6020609" y="3460035"/>
            <a:ext cx="213813" cy="207931"/>
          </a:xfrm>
          <a:prstGeom prst="diamond">
            <a:avLst/>
          </a:prstGeom>
          <a:solidFill>
            <a:srgbClr val="999999"/>
          </a:solidFill>
          <a:ln w="19050" cap="flat" cmpd="sng">
            <a:solidFill>
              <a:srgbClr val="FFFFFF"/>
            </a:solidFill>
            <a:prstDash val="solid"/>
            <a:round/>
            <a:headEnd type="none" w="med" len="med"/>
            <a:tailEnd type="none" w="med" len="med"/>
          </a:ln>
        </p:spPr>
        <p:txBody>
          <a:bodyPr lIns="89628" tIns="89628" rIns="89628" bIns="89628" anchor="t" anchorCtr="0">
            <a:noAutofit/>
          </a:bodyPr>
          <a:lstStyle/>
          <a:p>
            <a:pPr defTabSz="914367">
              <a:buClr>
                <a:srgbClr val="000000"/>
              </a:buClr>
            </a:pPr>
            <a:endParaRPr sz="1372">
              <a:solidFill>
                <a:srgbClr val="000000"/>
              </a:solidFill>
              <a:latin typeface="Arial"/>
              <a:ea typeface="Arial"/>
              <a:cs typeface="Arial"/>
              <a:sym typeface="Arial"/>
            </a:endParaRPr>
          </a:p>
        </p:txBody>
      </p:sp>
      <p:sp>
        <p:nvSpPr>
          <p:cNvPr id="28" name="Shape 515"/>
          <p:cNvSpPr txBox="1"/>
          <p:nvPr/>
        </p:nvSpPr>
        <p:spPr>
          <a:xfrm>
            <a:off x="6224612" y="3370695"/>
            <a:ext cx="932011" cy="404097"/>
          </a:xfrm>
          <a:prstGeom prst="rect">
            <a:avLst/>
          </a:prstGeom>
          <a:noFill/>
          <a:ln>
            <a:noFill/>
          </a:ln>
        </p:spPr>
        <p:txBody>
          <a:bodyPr lIns="89628" tIns="89628" rIns="89628" bIns="89628" anchor="t" anchorCtr="0">
            <a:noAutofit/>
          </a:bodyPr>
          <a:lstStyle/>
          <a:p>
            <a:pPr defTabSz="914367">
              <a:buClr>
                <a:srgbClr val="000000"/>
              </a:buClr>
              <a:buSzPct val="25000"/>
            </a:pPr>
            <a:r>
              <a:rPr lang="en-GB" sz="1176">
                <a:solidFill>
                  <a:srgbClr val="505050"/>
                </a:solidFill>
                <a:latin typeface="Segoe UI"/>
              </a:rPr>
              <a:t>Go</a:t>
            </a:r>
          </a:p>
        </p:txBody>
      </p:sp>
      <p:sp>
        <p:nvSpPr>
          <p:cNvPr id="29" name="Shape 516"/>
          <p:cNvSpPr/>
          <p:nvPr/>
        </p:nvSpPr>
        <p:spPr>
          <a:xfrm>
            <a:off x="8949089" y="4445051"/>
            <a:ext cx="1703737" cy="297044"/>
          </a:xfrm>
          <a:prstGeom prst="homePlate">
            <a:avLst>
              <a:gd name="adj" fmla="val 50000"/>
            </a:avLst>
          </a:prstGeom>
          <a:solidFill>
            <a:srgbClr val="FFFFFF"/>
          </a:solidFill>
          <a:ln w="9525" cap="flat" cmpd="sng">
            <a:solidFill>
              <a:srgbClr val="D9D9D9"/>
            </a:solidFill>
            <a:prstDash val="solid"/>
            <a:round/>
            <a:headEnd type="none" w="med" len="med"/>
            <a:tailEnd type="none" w="med" len="med"/>
          </a:ln>
        </p:spPr>
        <p:txBody>
          <a:bodyPr lIns="89628" tIns="89628" rIns="89628" bIns="89628" anchor="ctr" anchorCtr="0">
            <a:noAutofit/>
          </a:bodyPr>
          <a:lstStyle/>
          <a:p>
            <a:pPr algn="ctr" defTabSz="914367"/>
            <a:r>
              <a:rPr lang="en-GB" sz="1176">
                <a:solidFill>
                  <a:srgbClr val="505050"/>
                </a:solidFill>
                <a:latin typeface="Segoe UI"/>
              </a:rPr>
              <a:t>Production</a:t>
            </a:r>
          </a:p>
        </p:txBody>
      </p:sp>
      <p:sp>
        <p:nvSpPr>
          <p:cNvPr id="30" name="Shape 517"/>
          <p:cNvSpPr txBox="1"/>
          <p:nvPr/>
        </p:nvSpPr>
        <p:spPr>
          <a:xfrm>
            <a:off x="9158785" y="3893610"/>
            <a:ext cx="932011" cy="404097"/>
          </a:xfrm>
          <a:prstGeom prst="rect">
            <a:avLst/>
          </a:prstGeom>
          <a:noFill/>
          <a:ln>
            <a:noFill/>
          </a:ln>
        </p:spPr>
        <p:txBody>
          <a:bodyPr lIns="89628" tIns="89628" rIns="89628" bIns="89628" anchor="t" anchorCtr="0">
            <a:noAutofit/>
          </a:bodyPr>
          <a:lstStyle/>
          <a:p>
            <a:pPr defTabSz="914367">
              <a:buClr>
                <a:srgbClr val="000000"/>
              </a:buClr>
              <a:buSzPct val="25000"/>
            </a:pPr>
            <a:r>
              <a:rPr lang="en-GB" sz="1176" dirty="0">
                <a:solidFill>
                  <a:srgbClr val="505050"/>
                </a:solidFill>
                <a:latin typeface="Segoe UI"/>
              </a:rPr>
              <a:t>Go</a:t>
            </a:r>
          </a:p>
        </p:txBody>
      </p:sp>
      <p:sp>
        <p:nvSpPr>
          <p:cNvPr id="32" name="Shape 519"/>
          <p:cNvSpPr/>
          <p:nvPr/>
        </p:nvSpPr>
        <p:spPr>
          <a:xfrm>
            <a:off x="6170691" y="3932602"/>
            <a:ext cx="2752187" cy="2970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94" fontAlgn="base">
              <a:spcBef>
                <a:spcPct val="0"/>
              </a:spcBef>
              <a:spcAft>
                <a:spcPct val="0"/>
              </a:spcAft>
            </a:pPr>
            <a:r>
              <a:rPr lang="en-GB" sz="980" dirty="0">
                <a:gradFill>
                  <a:gsLst>
                    <a:gs pos="16814">
                      <a:srgbClr val="FFFFFF"/>
                    </a:gs>
                    <a:gs pos="46000">
                      <a:srgbClr val="FFFFFF"/>
                    </a:gs>
                  </a:gsLst>
                  <a:lin ang="5400000" scaled="0"/>
                </a:gradFill>
                <a:latin typeface="Segoe UI"/>
              </a:rPr>
              <a:t>Parallel Operations</a:t>
            </a:r>
          </a:p>
        </p:txBody>
      </p:sp>
      <p:sp>
        <p:nvSpPr>
          <p:cNvPr id="33" name="Shape 520"/>
          <p:cNvSpPr/>
          <p:nvPr/>
        </p:nvSpPr>
        <p:spPr>
          <a:xfrm>
            <a:off x="8811973" y="3982950"/>
            <a:ext cx="213813" cy="207931"/>
          </a:xfrm>
          <a:prstGeom prst="diamond">
            <a:avLst/>
          </a:prstGeom>
          <a:solidFill>
            <a:srgbClr val="999999"/>
          </a:solidFill>
          <a:ln w="19050" cap="flat" cmpd="sng">
            <a:solidFill>
              <a:srgbClr val="FFFFFF"/>
            </a:solidFill>
            <a:prstDash val="solid"/>
            <a:round/>
            <a:headEnd type="none" w="med" len="med"/>
            <a:tailEnd type="none" w="med" len="med"/>
          </a:ln>
        </p:spPr>
        <p:txBody>
          <a:bodyPr lIns="89628" tIns="89628" rIns="89628" bIns="89628" anchor="t" anchorCtr="0">
            <a:noAutofit/>
          </a:bodyPr>
          <a:lstStyle/>
          <a:p>
            <a:pPr defTabSz="914367">
              <a:buClr>
                <a:srgbClr val="000000"/>
              </a:buClr>
            </a:pPr>
            <a:endParaRPr sz="1372">
              <a:solidFill>
                <a:srgbClr val="000000"/>
              </a:solidFill>
              <a:latin typeface="Arial"/>
              <a:ea typeface="Arial"/>
              <a:cs typeface="Arial"/>
              <a:sym typeface="Arial"/>
            </a:endParaRPr>
          </a:p>
        </p:txBody>
      </p:sp>
      <p:sp>
        <p:nvSpPr>
          <p:cNvPr id="34" name="Shape 521"/>
          <p:cNvSpPr txBox="1"/>
          <p:nvPr/>
        </p:nvSpPr>
        <p:spPr>
          <a:xfrm>
            <a:off x="1494899" y="3544655"/>
            <a:ext cx="1538316" cy="1154280"/>
          </a:xfrm>
          <a:prstGeom prst="rect">
            <a:avLst/>
          </a:prstGeom>
          <a:noFill/>
          <a:ln w="9525" cap="flat" cmpd="sng">
            <a:solidFill>
              <a:srgbClr val="999999"/>
            </a:solidFill>
            <a:prstDash val="solid"/>
            <a:round/>
            <a:headEnd type="none" w="med" len="med"/>
            <a:tailEnd type="none" w="med" len="med"/>
          </a:ln>
        </p:spPr>
        <p:txBody>
          <a:bodyPr lIns="89628" tIns="89628" rIns="89628" bIns="89628" anchor="t" anchorCtr="0">
            <a:noAutofit/>
          </a:bodyPr>
          <a:lstStyle/>
          <a:p>
            <a:pPr defTabSz="914367"/>
            <a:r>
              <a:rPr lang="en-GB" sz="1078" dirty="0">
                <a:solidFill>
                  <a:srgbClr val="999999"/>
                </a:solidFill>
                <a:latin typeface="Segoe UI"/>
              </a:rPr>
              <a:t>In the cloud</a:t>
            </a:r>
          </a:p>
          <a:p>
            <a:pPr defTabSz="914367"/>
            <a:r>
              <a:rPr lang="en-GB" sz="1078" dirty="0">
                <a:solidFill>
                  <a:srgbClr val="999999"/>
                </a:solidFill>
                <a:latin typeface="Segoe UI"/>
              </a:rPr>
              <a:t>6 contenders</a:t>
            </a:r>
          </a:p>
          <a:p>
            <a:pPr defTabSz="914367"/>
            <a:r>
              <a:rPr lang="en-GB" sz="1078" dirty="0">
                <a:solidFill>
                  <a:srgbClr val="999999"/>
                </a:solidFill>
                <a:latin typeface="Segoe UI"/>
              </a:rPr>
              <a:t>Synthetic data</a:t>
            </a:r>
          </a:p>
          <a:p>
            <a:pPr defTabSz="914367"/>
            <a:r>
              <a:rPr lang="en-GB" sz="1078" dirty="0">
                <a:solidFill>
                  <a:srgbClr val="999999"/>
                </a:solidFill>
                <a:latin typeface="Segoe UI"/>
              </a:rPr>
              <a:t>Same data model</a:t>
            </a:r>
          </a:p>
          <a:p>
            <a:pPr defTabSz="914367"/>
            <a:r>
              <a:rPr lang="en-GB" sz="1078" dirty="0">
                <a:solidFill>
                  <a:srgbClr val="999999"/>
                </a:solidFill>
                <a:latin typeface="Segoe UI"/>
              </a:rPr>
              <a:t>Similar characteristics</a:t>
            </a:r>
          </a:p>
        </p:txBody>
      </p:sp>
      <p:sp>
        <p:nvSpPr>
          <p:cNvPr id="35" name="Shape 522"/>
          <p:cNvSpPr txBox="1"/>
          <p:nvPr/>
        </p:nvSpPr>
        <p:spPr>
          <a:xfrm>
            <a:off x="3922398" y="3851331"/>
            <a:ext cx="1804320" cy="847604"/>
          </a:xfrm>
          <a:prstGeom prst="rect">
            <a:avLst/>
          </a:prstGeom>
          <a:noFill/>
          <a:ln w="9525" cap="flat" cmpd="sng">
            <a:solidFill>
              <a:srgbClr val="999999"/>
            </a:solidFill>
            <a:prstDash val="solid"/>
            <a:round/>
            <a:headEnd type="none" w="med" len="med"/>
            <a:tailEnd type="none" w="med" len="med"/>
          </a:ln>
        </p:spPr>
        <p:txBody>
          <a:bodyPr lIns="89628" tIns="89628" rIns="89628" bIns="89628" anchor="t" anchorCtr="0">
            <a:noAutofit/>
          </a:bodyPr>
          <a:lstStyle/>
          <a:p>
            <a:pPr defTabSz="914367"/>
            <a:r>
              <a:rPr lang="en-GB" sz="1078" dirty="0">
                <a:solidFill>
                  <a:srgbClr val="999999"/>
                </a:solidFill>
                <a:latin typeface="Segoe UI"/>
              </a:rPr>
              <a:t>On the premises</a:t>
            </a:r>
          </a:p>
          <a:p>
            <a:pPr defTabSz="914367"/>
            <a:r>
              <a:rPr lang="en-GB" sz="1078" dirty="0">
                <a:solidFill>
                  <a:srgbClr val="999999"/>
                </a:solidFill>
                <a:latin typeface="Segoe UI"/>
              </a:rPr>
              <a:t>SQL Server 2016 vs. Sybase IQ</a:t>
            </a:r>
          </a:p>
          <a:p>
            <a:pPr defTabSz="914367"/>
            <a:r>
              <a:rPr lang="en-GB" sz="1078" dirty="0">
                <a:solidFill>
                  <a:srgbClr val="999999"/>
                </a:solidFill>
                <a:latin typeface="Segoe UI"/>
              </a:rPr>
              <a:t>Full productive data set</a:t>
            </a:r>
          </a:p>
        </p:txBody>
      </p:sp>
      <p:sp>
        <p:nvSpPr>
          <p:cNvPr id="36" name="Shape 523"/>
          <p:cNvSpPr txBox="1"/>
          <p:nvPr/>
        </p:nvSpPr>
        <p:spPr>
          <a:xfrm>
            <a:off x="6170703" y="4299544"/>
            <a:ext cx="2752188" cy="760255"/>
          </a:xfrm>
          <a:prstGeom prst="rect">
            <a:avLst/>
          </a:prstGeom>
          <a:noFill/>
          <a:ln w="9525" cap="flat" cmpd="sng">
            <a:solidFill>
              <a:srgbClr val="999999"/>
            </a:solidFill>
            <a:prstDash val="solid"/>
            <a:round/>
            <a:headEnd type="none" w="med" len="med"/>
            <a:tailEnd type="none" w="med" len="med"/>
          </a:ln>
        </p:spPr>
        <p:txBody>
          <a:bodyPr lIns="89628" tIns="89628" rIns="89628" bIns="89628" anchor="t" anchorCtr="0">
            <a:noAutofit/>
          </a:bodyPr>
          <a:lstStyle/>
          <a:p>
            <a:pPr defTabSz="914367"/>
            <a:r>
              <a:rPr lang="en-GB" sz="1078" dirty="0">
                <a:solidFill>
                  <a:srgbClr val="999999"/>
                </a:solidFill>
                <a:latin typeface="Segoe UI"/>
              </a:rPr>
              <a:t>Daily load on SQL Server  2016 </a:t>
            </a:r>
          </a:p>
          <a:p>
            <a:pPr defTabSz="914367"/>
            <a:r>
              <a:rPr lang="en-GB" sz="1078" dirty="0">
                <a:solidFill>
                  <a:srgbClr val="999999"/>
                </a:solidFill>
                <a:latin typeface="Segoe UI"/>
              </a:rPr>
              <a:t>Automated test framework</a:t>
            </a:r>
          </a:p>
          <a:p>
            <a:pPr defTabSz="914367"/>
            <a:r>
              <a:rPr lang="en-GB" sz="1078" dirty="0">
                <a:solidFill>
                  <a:srgbClr val="999999"/>
                </a:solidFill>
                <a:latin typeface="Segoe UI"/>
              </a:rPr>
              <a:t>Full test end user tools</a:t>
            </a:r>
          </a:p>
        </p:txBody>
      </p:sp>
      <p:cxnSp>
        <p:nvCxnSpPr>
          <p:cNvPr id="42" name="Shape 503"/>
          <p:cNvCxnSpPr/>
          <p:nvPr/>
        </p:nvCxnSpPr>
        <p:spPr>
          <a:xfrm flipH="1">
            <a:off x="9377303" y="2980787"/>
            <a:ext cx="5588" cy="225165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96439934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46610" y="1396227"/>
            <a:ext cx="3920096" cy="3382432"/>
          </a:xfrm>
          <a:prstGeom prst="rect">
            <a:avLst/>
          </a:prstGeom>
        </p:spPr>
      </p:pic>
      <p:cxnSp>
        <p:nvCxnSpPr>
          <p:cNvPr id="3" name="Line 3c"/>
          <p:cNvCxnSpPr>
            <a:cxnSpLocks/>
          </p:cNvCxnSpPr>
          <p:nvPr/>
        </p:nvCxnSpPr>
        <p:spPr>
          <a:xfrm flipH="1" flipV="1">
            <a:off x="3058941" y="2874702"/>
            <a:ext cx="592725" cy="106042"/>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4" name="Line 3b"/>
          <p:cNvCxnSpPr>
            <a:cxnSpLocks/>
          </p:cNvCxnSpPr>
          <p:nvPr/>
        </p:nvCxnSpPr>
        <p:spPr>
          <a:xfrm flipH="1">
            <a:off x="3058939" y="2341377"/>
            <a:ext cx="798073" cy="517328"/>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5" name="Line 3a"/>
          <p:cNvCxnSpPr>
            <a:cxnSpLocks/>
          </p:cNvCxnSpPr>
          <p:nvPr/>
        </p:nvCxnSpPr>
        <p:spPr>
          <a:xfrm flipH="1" flipV="1">
            <a:off x="2984807" y="2906810"/>
            <a:ext cx="906" cy="975235"/>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6" name="Line 2"/>
          <p:cNvCxnSpPr>
            <a:cxnSpLocks/>
          </p:cNvCxnSpPr>
          <p:nvPr/>
        </p:nvCxnSpPr>
        <p:spPr>
          <a:xfrm flipV="1">
            <a:off x="2579610" y="2906808"/>
            <a:ext cx="405199" cy="398168"/>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7" name="Line 2"/>
          <p:cNvCxnSpPr>
            <a:cxnSpLocks/>
          </p:cNvCxnSpPr>
          <p:nvPr/>
        </p:nvCxnSpPr>
        <p:spPr>
          <a:xfrm>
            <a:off x="2575710" y="3372202"/>
            <a:ext cx="405199" cy="523751"/>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8" name="Line 1"/>
          <p:cNvCxnSpPr>
            <a:cxnSpLocks/>
          </p:cNvCxnSpPr>
          <p:nvPr/>
        </p:nvCxnSpPr>
        <p:spPr>
          <a:xfrm flipV="1">
            <a:off x="1820895" y="3337896"/>
            <a:ext cx="637911" cy="50755"/>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9" name="Line 4"/>
          <p:cNvCxnSpPr>
            <a:cxnSpLocks/>
          </p:cNvCxnSpPr>
          <p:nvPr/>
        </p:nvCxnSpPr>
        <p:spPr>
          <a:xfrm flipH="1">
            <a:off x="3849872" y="2909191"/>
            <a:ext cx="267874" cy="92980"/>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10" name="Line 4"/>
          <p:cNvCxnSpPr>
            <a:cxnSpLocks/>
          </p:cNvCxnSpPr>
          <p:nvPr/>
        </p:nvCxnSpPr>
        <p:spPr>
          <a:xfrm flipH="1" flipV="1">
            <a:off x="3101241" y="2153286"/>
            <a:ext cx="598097" cy="768919"/>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11" name="Line 4"/>
          <p:cNvCxnSpPr>
            <a:cxnSpLocks/>
          </p:cNvCxnSpPr>
          <p:nvPr/>
        </p:nvCxnSpPr>
        <p:spPr>
          <a:xfrm>
            <a:off x="3765520" y="3117592"/>
            <a:ext cx="1" cy="215542"/>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12" name="Line 4"/>
          <p:cNvCxnSpPr>
            <a:cxnSpLocks/>
          </p:cNvCxnSpPr>
          <p:nvPr/>
        </p:nvCxnSpPr>
        <p:spPr>
          <a:xfrm flipH="1">
            <a:off x="3927934" y="1900908"/>
            <a:ext cx="651642" cy="361425"/>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13" name="Line 4"/>
          <p:cNvCxnSpPr>
            <a:cxnSpLocks/>
          </p:cNvCxnSpPr>
          <p:nvPr/>
        </p:nvCxnSpPr>
        <p:spPr>
          <a:xfrm flipH="1">
            <a:off x="3887378" y="1665993"/>
            <a:ext cx="168237" cy="596341"/>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14" name="Line 4"/>
          <p:cNvCxnSpPr>
            <a:cxnSpLocks/>
          </p:cNvCxnSpPr>
          <p:nvPr/>
        </p:nvCxnSpPr>
        <p:spPr>
          <a:xfrm>
            <a:off x="3506657" y="1798263"/>
            <a:ext cx="334042" cy="460898"/>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15" name="Line 5"/>
          <p:cNvCxnSpPr>
            <a:cxnSpLocks/>
          </p:cNvCxnSpPr>
          <p:nvPr/>
        </p:nvCxnSpPr>
        <p:spPr>
          <a:xfrm>
            <a:off x="3805819" y="3387907"/>
            <a:ext cx="465871" cy="743"/>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16" name="Line 5"/>
          <p:cNvCxnSpPr>
            <a:cxnSpLocks/>
          </p:cNvCxnSpPr>
          <p:nvPr/>
        </p:nvCxnSpPr>
        <p:spPr>
          <a:xfrm>
            <a:off x="3770726" y="3457822"/>
            <a:ext cx="236110" cy="669924"/>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17" name="Line 5"/>
          <p:cNvCxnSpPr>
            <a:cxnSpLocks/>
          </p:cNvCxnSpPr>
          <p:nvPr/>
        </p:nvCxnSpPr>
        <p:spPr>
          <a:xfrm flipH="1">
            <a:off x="3617824" y="3453877"/>
            <a:ext cx="104746" cy="211436"/>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18" name="Line 5"/>
          <p:cNvCxnSpPr>
            <a:cxnSpLocks/>
          </p:cNvCxnSpPr>
          <p:nvPr/>
        </p:nvCxnSpPr>
        <p:spPr>
          <a:xfrm flipH="1">
            <a:off x="3419000" y="3431700"/>
            <a:ext cx="300018" cy="372160"/>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19" name="Line 5"/>
          <p:cNvCxnSpPr>
            <a:cxnSpLocks/>
          </p:cNvCxnSpPr>
          <p:nvPr/>
        </p:nvCxnSpPr>
        <p:spPr>
          <a:xfrm flipH="1">
            <a:off x="4204394" y="2584352"/>
            <a:ext cx="457466" cy="251366"/>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20" name="Line 5"/>
          <p:cNvCxnSpPr>
            <a:cxnSpLocks/>
          </p:cNvCxnSpPr>
          <p:nvPr/>
        </p:nvCxnSpPr>
        <p:spPr>
          <a:xfrm flipV="1">
            <a:off x="3021248" y="2176918"/>
            <a:ext cx="46566" cy="645523"/>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21" name="Line 5"/>
          <p:cNvCxnSpPr>
            <a:cxnSpLocks/>
          </p:cNvCxnSpPr>
          <p:nvPr/>
        </p:nvCxnSpPr>
        <p:spPr>
          <a:xfrm flipH="1">
            <a:off x="3098068" y="2061464"/>
            <a:ext cx="248206" cy="62995"/>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22" name="Line 5"/>
          <p:cNvCxnSpPr>
            <a:cxnSpLocks/>
          </p:cNvCxnSpPr>
          <p:nvPr/>
        </p:nvCxnSpPr>
        <p:spPr>
          <a:xfrm>
            <a:off x="2741773" y="1900911"/>
            <a:ext cx="268000" cy="176180"/>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23" name="Line 5"/>
          <p:cNvCxnSpPr>
            <a:cxnSpLocks/>
          </p:cNvCxnSpPr>
          <p:nvPr/>
        </p:nvCxnSpPr>
        <p:spPr>
          <a:xfrm flipH="1" flipV="1">
            <a:off x="4176958" y="2922205"/>
            <a:ext cx="29841" cy="183689"/>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24" name="Line 5"/>
          <p:cNvCxnSpPr>
            <a:cxnSpLocks/>
          </p:cNvCxnSpPr>
          <p:nvPr/>
        </p:nvCxnSpPr>
        <p:spPr>
          <a:xfrm>
            <a:off x="3906128" y="2347406"/>
            <a:ext cx="240992" cy="486586"/>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25" name="Line 6"/>
          <p:cNvCxnSpPr>
            <a:cxnSpLocks/>
          </p:cNvCxnSpPr>
          <p:nvPr/>
        </p:nvCxnSpPr>
        <p:spPr>
          <a:xfrm>
            <a:off x="4522823" y="3010995"/>
            <a:ext cx="337120" cy="493755"/>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26" name="Line 5"/>
          <p:cNvCxnSpPr>
            <a:cxnSpLocks/>
          </p:cNvCxnSpPr>
          <p:nvPr/>
        </p:nvCxnSpPr>
        <p:spPr>
          <a:xfrm flipH="1" flipV="1">
            <a:off x="4223917" y="2873660"/>
            <a:ext cx="222420" cy="53137"/>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27" name="Line 6"/>
          <p:cNvCxnSpPr>
            <a:cxnSpLocks/>
          </p:cNvCxnSpPr>
          <p:nvPr/>
        </p:nvCxnSpPr>
        <p:spPr>
          <a:xfrm>
            <a:off x="4545767" y="2978163"/>
            <a:ext cx="582893" cy="416263"/>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28" name="Line 6"/>
          <p:cNvCxnSpPr>
            <a:cxnSpLocks/>
          </p:cNvCxnSpPr>
          <p:nvPr/>
        </p:nvCxnSpPr>
        <p:spPr>
          <a:xfrm>
            <a:off x="4545765" y="2955678"/>
            <a:ext cx="692086" cy="0"/>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29" name="Line 6"/>
          <p:cNvCxnSpPr>
            <a:cxnSpLocks/>
          </p:cNvCxnSpPr>
          <p:nvPr/>
        </p:nvCxnSpPr>
        <p:spPr>
          <a:xfrm flipH="1" flipV="1">
            <a:off x="4446339" y="2647564"/>
            <a:ext cx="38485" cy="258797"/>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30" name="Line 5"/>
          <p:cNvCxnSpPr>
            <a:cxnSpLocks/>
          </p:cNvCxnSpPr>
          <p:nvPr/>
        </p:nvCxnSpPr>
        <p:spPr>
          <a:xfrm flipH="1">
            <a:off x="3058439" y="3420623"/>
            <a:ext cx="634861" cy="475330"/>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31" name="Line 6"/>
          <p:cNvCxnSpPr>
            <a:cxnSpLocks/>
          </p:cNvCxnSpPr>
          <p:nvPr/>
        </p:nvCxnSpPr>
        <p:spPr>
          <a:xfrm flipH="1">
            <a:off x="2699875" y="3993764"/>
            <a:ext cx="266046" cy="288059"/>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32" name="Line 6"/>
          <p:cNvCxnSpPr>
            <a:cxnSpLocks/>
          </p:cNvCxnSpPr>
          <p:nvPr/>
        </p:nvCxnSpPr>
        <p:spPr>
          <a:xfrm>
            <a:off x="3021249" y="3993763"/>
            <a:ext cx="370484" cy="573330"/>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33" name="Line 6"/>
          <p:cNvCxnSpPr>
            <a:cxnSpLocks/>
          </p:cNvCxnSpPr>
          <p:nvPr/>
        </p:nvCxnSpPr>
        <p:spPr>
          <a:xfrm>
            <a:off x="3067814" y="3973260"/>
            <a:ext cx="583852" cy="190467"/>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cxnSp>
        <p:nvCxnSpPr>
          <p:cNvPr id="34" name="Line 6"/>
          <p:cNvCxnSpPr>
            <a:cxnSpLocks/>
          </p:cNvCxnSpPr>
          <p:nvPr/>
        </p:nvCxnSpPr>
        <p:spPr>
          <a:xfrm flipH="1">
            <a:off x="2563912" y="3960896"/>
            <a:ext cx="380111" cy="92167"/>
          </a:xfrm>
          <a:prstGeom prst="line">
            <a:avLst/>
          </a:prstGeom>
          <a:ln w="12700">
            <a:solidFill>
              <a:srgbClr val="D83B01"/>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910580" y="4915457"/>
            <a:ext cx="3316857" cy="543080"/>
          </a:xfrm>
          <a:prstGeom prst="rect">
            <a:avLst/>
          </a:prstGeom>
        </p:spPr>
        <p:txBody>
          <a:bodyPr wrap="square" lIns="89618" tIns="44808" rIns="89618" bIns="44808">
            <a:spAutoFit/>
          </a:bodyPr>
          <a:lstStyle/>
          <a:p>
            <a:pPr algn="ctr" defTabSz="913964">
              <a:lnSpc>
                <a:spcPct val="150000"/>
              </a:lnSpc>
              <a:defRPr/>
            </a:pPr>
            <a:r>
              <a:rPr lang="en-US" sz="1961" kern="0" spc="150" dirty="0">
                <a:solidFill>
                  <a:sysClr val="windowText" lastClr="000000"/>
                </a:solidFill>
                <a:latin typeface="Segoe UI Light"/>
              </a:rPr>
              <a:t>INTERNAL NETWORKS</a:t>
            </a:r>
          </a:p>
        </p:txBody>
      </p:sp>
      <p:grpSp>
        <p:nvGrpSpPr>
          <p:cNvPr id="37" name="Group 36"/>
          <p:cNvGrpSpPr/>
          <p:nvPr/>
        </p:nvGrpSpPr>
        <p:grpSpPr>
          <a:xfrm>
            <a:off x="1820894" y="1654901"/>
            <a:ext cx="3416957" cy="2901100"/>
            <a:chOff x="6553438" y="1635263"/>
            <a:chExt cx="3417927" cy="2901511"/>
          </a:xfrm>
        </p:grpSpPr>
        <p:cxnSp>
          <p:nvCxnSpPr>
            <p:cNvPr id="38" name="Line 3c"/>
            <p:cNvCxnSpPr/>
            <p:nvPr/>
          </p:nvCxnSpPr>
          <p:spPr>
            <a:xfrm flipH="1" flipV="1">
              <a:off x="7791836" y="2844144"/>
              <a:ext cx="592893" cy="1060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Line 3b"/>
            <p:cNvCxnSpPr/>
            <p:nvPr/>
          </p:nvCxnSpPr>
          <p:spPr>
            <a:xfrm flipH="1">
              <a:off x="7791836" y="2310744"/>
              <a:ext cx="798299" cy="5174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Line 3a"/>
            <p:cNvCxnSpPr/>
            <p:nvPr/>
          </p:nvCxnSpPr>
          <p:spPr>
            <a:xfrm flipH="1" flipV="1">
              <a:off x="7717683" y="2876256"/>
              <a:ext cx="906" cy="975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Line 2"/>
            <p:cNvCxnSpPr/>
            <p:nvPr/>
          </p:nvCxnSpPr>
          <p:spPr>
            <a:xfrm flipV="1">
              <a:off x="7312370" y="2876256"/>
              <a:ext cx="405313" cy="3982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Line 2"/>
            <p:cNvCxnSpPr/>
            <p:nvPr/>
          </p:nvCxnSpPr>
          <p:spPr>
            <a:xfrm>
              <a:off x="7308469" y="3341712"/>
              <a:ext cx="405313" cy="5238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Line 1"/>
            <p:cNvCxnSpPr/>
            <p:nvPr/>
          </p:nvCxnSpPr>
          <p:spPr>
            <a:xfrm flipV="1">
              <a:off x="6553438" y="3307403"/>
              <a:ext cx="638091" cy="507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Line 4"/>
            <p:cNvCxnSpPr/>
            <p:nvPr/>
          </p:nvCxnSpPr>
          <p:spPr>
            <a:xfrm flipH="1">
              <a:off x="8582992" y="2878637"/>
              <a:ext cx="267950" cy="929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Line 4"/>
            <p:cNvCxnSpPr/>
            <p:nvPr/>
          </p:nvCxnSpPr>
          <p:spPr>
            <a:xfrm flipH="1" flipV="1">
              <a:off x="7834148" y="2122626"/>
              <a:ext cx="598267" cy="7690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Line 4"/>
            <p:cNvCxnSpPr/>
            <p:nvPr/>
          </p:nvCxnSpPr>
          <p:spPr>
            <a:xfrm>
              <a:off x="8498615" y="3087068"/>
              <a:ext cx="1" cy="2155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Line 4"/>
            <p:cNvCxnSpPr/>
            <p:nvPr/>
          </p:nvCxnSpPr>
          <p:spPr>
            <a:xfrm flipH="1">
              <a:off x="8661076" y="1870213"/>
              <a:ext cx="651828" cy="3614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Line 4"/>
            <p:cNvCxnSpPr/>
            <p:nvPr/>
          </p:nvCxnSpPr>
          <p:spPr>
            <a:xfrm flipH="1">
              <a:off x="8620509" y="1635263"/>
              <a:ext cx="168284" cy="5964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Line 4"/>
            <p:cNvCxnSpPr/>
            <p:nvPr/>
          </p:nvCxnSpPr>
          <p:spPr>
            <a:xfrm>
              <a:off x="8239679" y="1767551"/>
              <a:ext cx="334136" cy="4609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Line 5"/>
            <p:cNvCxnSpPr/>
            <p:nvPr/>
          </p:nvCxnSpPr>
          <p:spPr>
            <a:xfrm>
              <a:off x="8538926" y="3357422"/>
              <a:ext cx="466003" cy="7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Line 5"/>
            <p:cNvCxnSpPr/>
            <p:nvPr/>
          </p:nvCxnSpPr>
          <p:spPr>
            <a:xfrm>
              <a:off x="8503824" y="3427344"/>
              <a:ext cx="236177" cy="6700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Line 5"/>
            <p:cNvCxnSpPr/>
            <p:nvPr/>
          </p:nvCxnSpPr>
          <p:spPr>
            <a:xfrm flipH="1">
              <a:off x="8350879" y="3423402"/>
              <a:ext cx="104775" cy="2114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Line 5"/>
            <p:cNvCxnSpPr/>
            <p:nvPr/>
          </p:nvCxnSpPr>
          <p:spPr>
            <a:xfrm flipH="1">
              <a:off x="8151997" y="3401219"/>
              <a:ext cx="300104" cy="3722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Line 5"/>
            <p:cNvCxnSpPr/>
            <p:nvPr/>
          </p:nvCxnSpPr>
          <p:spPr>
            <a:xfrm flipH="1">
              <a:off x="8937613" y="2553753"/>
              <a:ext cx="457595" cy="2514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Line 5"/>
            <p:cNvCxnSpPr/>
            <p:nvPr/>
          </p:nvCxnSpPr>
          <p:spPr>
            <a:xfrm flipV="1">
              <a:off x="7754132" y="2146261"/>
              <a:ext cx="46580" cy="6456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Line 5"/>
            <p:cNvCxnSpPr/>
            <p:nvPr/>
          </p:nvCxnSpPr>
          <p:spPr>
            <a:xfrm flipH="1">
              <a:off x="7830973" y="2030791"/>
              <a:ext cx="248276" cy="6300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Line 5"/>
            <p:cNvCxnSpPr/>
            <p:nvPr/>
          </p:nvCxnSpPr>
          <p:spPr>
            <a:xfrm>
              <a:off x="7474579" y="1870213"/>
              <a:ext cx="268076" cy="1762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Line 5"/>
            <p:cNvCxnSpPr/>
            <p:nvPr/>
          </p:nvCxnSpPr>
          <p:spPr>
            <a:xfrm flipH="1" flipV="1">
              <a:off x="8910169" y="2891654"/>
              <a:ext cx="29849" cy="18371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Line 5"/>
            <p:cNvCxnSpPr/>
            <p:nvPr/>
          </p:nvCxnSpPr>
          <p:spPr>
            <a:xfrm>
              <a:off x="8639264" y="2316771"/>
              <a:ext cx="241060" cy="4866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Line 6"/>
            <p:cNvCxnSpPr/>
            <p:nvPr/>
          </p:nvCxnSpPr>
          <p:spPr>
            <a:xfrm>
              <a:off x="9256135" y="2980455"/>
              <a:ext cx="337216" cy="49382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Line 5"/>
            <p:cNvCxnSpPr/>
            <p:nvPr/>
          </p:nvCxnSpPr>
          <p:spPr>
            <a:xfrm flipH="1" flipV="1">
              <a:off x="8957142" y="2843104"/>
              <a:ext cx="222484" cy="531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Line 6"/>
            <p:cNvCxnSpPr/>
            <p:nvPr/>
          </p:nvCxnSpPr>
          <p:spPr>
            <a:xfrm>
              <a:off x="9279083" y="2947621"/>
              <a:ext cx="583058" cy="41632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Line 6"/>
            <p:cNvCxnSpPr/>
            <p:nvPr/>
          </p:nvCxnSpPr>
          <p:spPr>
            <a:xfrm>
              <a:off x="9279083" y="2925133"/>
              <a:ext cx="69228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Line 6"/>
            <p:cNvCxnSpPr/>
            <p:nvPr/>
          </p:nvCxnSpPr>
          <p:spPr>
            <a:xfrm flipH="1" flipV="1">
              <a:off x="9179626" y="2616973"/>
              <a:ext cx="38497" cy="25883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Line 5"/>
            <p:cNvCxnSpPr/>
            <p:nvPr/>
          </p:nvCxnSpPr>
          <p:spPr>
            <a:xfrm flipH="1">
              <a:off x="7791333" y="3390140"/>
              <a:ext cx="635041" cy="47539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Line 6"/>
            <p:cNvCxnSpPr/>
            <p:nvPr/>
          </p:nvCxnSpPr>
          <p:spPr>
            <a:xfrm flipH="1">
              <a:off x="7432669" y="3963363"/>
              <a:ext cx="266122" cy="2881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Line 6"/>
            <p:cNvCxnSpPr/>
            <p:nvPr/>
          </p:nvCxnSpPr>
          <p:spPr>
            <a:xfrm>
              <a:off x="7754132" y="3963363"/>
              <a:ext cx="370590" cy="5734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Line 6"/>
            <p:cNvCxnSpPr/>
            <p:nvPr/>
          </p:nvCxnSpPr>
          <p:spPr>
            <a:xfrm>
              <a:off x="7800712" y="3942859"/>
              <a:ext cx="584017" cy="1904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Line 6"/>
            <p:cNvCxnSpPr/>
            <p:nvPr/>
          </p:nvCxnSpPr>
          <p:spPr>
            <a:xfrm flipH="1">
              <a:off x="7296666" y="3930492"/>
              <a:ext cx="380219" cy="921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70" name="Title 1"/>
          <p:cNvSpPr txBox="1">
            <a:spLocks/>
          </p:cNvSpPr>
          <p:nvPr/>
        </p:nvSpPr>
        <p:spPr>
          <a:xfrm>
            <a:off x="5943133" y="2674376"/>
            <a:ext cx="5451463" cy="1204888"/>
          </a:xfrm>
          <a:prstGeom prst="rect">
            <a:avLst/>
          </a:prstGeom>
          <a:effectLst/>
        </p:spPr>
        <p:txBody>
          <a:bodyPr lIns="91411" tIns="0" rIns="91411" bIns="4570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14225">
              <a:lnSpc>
                <a:spcPct val="100000"/>
              </a:lnSpc>
              <a:defRPr/>
            </a:pPr>
            <a:r>
              <a:rPr lang="en-US" sz="3921" b="0" i="0" kern="900" dirty="0">
                <a:solidFill>
                  <a:srgbClr val="505050"/>
                </a:solidFill>
                <a:latin typeface="Segoe UI Light"/>
              </a:rPr>
              <a:t>What</a:t>
            </a:r>
          </a:p>
          <a:p>
            <a:pPr defTabSz="914225">
              <a:lnSpc>
                <a:spcPct val="100000"/>
              </a:lnSpc>
              <a:defRPr/>
            </a:pPr>
            <a:r>
              <a:rPr lang="en-US" sz="4705" b="0" i="0" kern="900" dirty="0">
                <a:solidFill>
                  <a:srgbClr val="D83B01"/>
                </a:solidFill>
                <a:latin typeface="Segoe UI Light"/>
              </a:rPr>
              <a:t>SUCCESS</a:t>
            </a:r>
            <a:r>
              <a:rPr lang="en-US" sz="3921" b="0" i="0" kern="900" dirty="0">
                <a:gradFill>
                  <a:gsLst>
                    <a:gs pos="0">
                      <a:srgbClr val="857E79"/>
                    </a:gs>
                    <a:gs pos="100000">
                      <a:srgbClr val="857E79"/>
                    </a:gs>
                  </a:gsLst>
                  <a:lin ang="0" scaled="0"/>
                </a:gradFill>
                <a:latin typeface="Segoe UI Light"/>
              </a:rPr>
              <a:t> </a:t>
            </a:r>
          </a:p>
          <a:p>
            <a:pPr defTabSz="914225">
              <a:lnSpc>
                <a:spcPct val="100000"/>
              </a:lnSpc>
              <a:defRPr/>
            </a:pPr>
            <a:r>
              <a:rPr lang="en-US" sz="3921" b="0" i="0" kern="900" dirty="0">
                <a:solidFill>
                  <a:srgbClr val="505050"/>
                </a:solidFill>
                <a:latin typeface="Segoe UI Light"/>
              </a:rPr>
              <a:t>looks like</a:t>
            </a:r>
          </a:p>
        </p:txBody>
      </p:sp>
    </p:spTree>
    <p:extLst>
      <p:ext uri="{BB962C8B-B14F-4D97-AF65-F5344CB8AC3E}">
        <p14:creationId xmlns:p14="http://schemas.microsoft.com/office/powerpoint/2010/main" val="283812192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200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50"/>
                                        <p:tgtEl>
                                          <p:spTgt spid="8"/>
                                        </p:tgtEl>
                                      </p:cBhvr>
                                    </p:animEffect>
                                  </p:childTnLst>
                                </p:cTn>
                              </p:par>
                            </p:childTnLst>
                          </p:cTn>
                        </p:par>
                        <p:par>
                          <p:cTn id="15" fill="hold">
                            <p:stCondLst>
                              <p:cond delay="275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250"/>
                                        <p:tgtEl>
                                          <p:spTgt spid="6"/>
                                        </p:tgtEl>
                                      </p:cBhvr>
                                    </p:animEffect>
                                  </p:childTnLst>
                                </p:cTn>
                              </p:par>
                              <p:par>
                                <p:cTn id="19" presetID="2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250"/>
                                        <p:tgtEl>
                                          <p:spTgt spid="7"/>
                                        </p:tgtEl>
                                      </p:cBhvr>
                                    </p:animEffect>
                                  </p:childTnLst>
                                </p:cTn>
                              </p:par>
                            </p:childTnLst>
                          </p:cTn>
                        </p:par>
                        <p:par>
                          <p:cTn id="22" fill="hold">
                            <p:stCondLst>
                              <p:cond delay="3000"/>
                            </p:stCondLst>
                            <p:childTnLst>
                              <p:par>
                                <p:cTn id="23" presetID="22" presetClass="exit" presetSubtype="8" fill="hold" nodeType="afterEffect">
                                  <p:stCondLst>
                                    <p:cond delay="0"/>
                                  </p:stCondLst>
                                  <p:childTnLst>
                                    <p:animEffect transition="out" filter="wipe(left)">
                                      <p:cBhvr>
                                        <p:cTn id="24" dur="250"/>
                                        <p:tgtEl>
                                          <p:spTgt spid="8"/>
                                        </p:tgtEl>
                                      </p:cBhvr>
                                    </p:animEffect>
                                    <p:set>
                                      <p:cBhvr>
                                        <p:cTn id="25" dur="1" fill="hold">
                                          <p:stCondLst>
                                            <p:cond delay="249"/>
                                          </p:stCondLst>
                                        </p:cTn>
                                        <p:tgtEl>
                                          <p:spTgt spid="8"/>
                                        </p:tgtEl>
                                        <p:attrNameLst>
                                          <p:attrName>style.visibility</p:attrName>
                                        </p:attrNameLst>
                                      </p:cBhvr>
                                      <p:to>
                                        <p:strVal val="hidden"/>
                                      </p:to>
                                    </p:set>
                                  </p:childTnLst>
                                </p:cTn>
                              </p:par>
                              <p:par>
                                <p:cTn id="26" presetID="22" presetClass="exit" presetSubtype="8" fill="hold" nodeType="withEffect">
                                  <p:stCondLst>
                                    <p:cond delay="0"/>
                                  </p:stCondLst>
                                  <p:childTnLst>
                                    <p:animEffect transition="out" filter="wipe(left)">
                                      <p:cBhvr>
                                        <p:cTn id="27" dur="250"/>
                                        <p:tgtEl>
                                          <p:spTgt spid="7"/>
                                        </p:tgtEl>
                                      </p:cBhvr>
                                    </p:animEffect>
                                    <p:set>
                                      <p:cBhvr>
                                        <p:cTn id="28" dur="1" fill="hold">
                                          <p:stCondLst>
                                            <p:cond delay="249"/>
                                          </p:stCondLst>
                                        </p:cTn>
                                        <p:tgtEl>
                                          <p:spTgt spid="7"/>
                                        </p:tgtEl>
                                        <p:attrNameLst>
                                          <p:attrName>style.visibility</p:attrName>
                                        </p:attrNameLst>
                                      </p:cBhvr>
                                      <p:to>
                                        <p:strVal val="hidden"/>
                                      </p:to>
                                    </p:set>
                                  </p:childTnLst>
                                </p:cTn>
                              </p:par>
                              <p:par>
                                <p:cTn id="29" presetID="22" presetClass="entr" presetSubtype="8" fill="hold" nodeType="withEffect">
                                  <p:stCondLst>
                                    <p:cond delay="20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250"/>
                                        <p:tgtEl>
                                          <p:spTgt spid="5"/>
                                        </p:tgtEl>
                                      </p:cBhvr>
                                    </p:animEffect>
                                  </p:childTnLst>
                                </p:cTn>
                              </p:par>
                              <p:par>
                                <p:cTn id="32" presetID="22" presetClass="entr" presetSubtype="8" fill="hold" nodeType="withEffect">
                                  <p:stCondLst>
                                    <p:cond delay="20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250"/>
                                        <p:tgtEl>
                                          <p:spTgt spid="3"/>
                                        </p:tgtEl>
                                      </p:cBhvr>
                                    </p:animEffect>
                                  </p:childTnLst>
                                </p:cTn>
                              </p:par>
                              <p:par>
                                <p:cTn id="35" presetID="22" presetClass="entr" presetSubtype="8" fill="hold"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250"/>
                                        <p:tgtEl>
                                          <p:spTgt spid="4"/>
                                        </p:tgtEl>
                                      </p:cBhvr>
                                    </p:animEffect>
                                  </p:childTnLst>
                                </p:cTn>
                              </p:par>
                              <p:par>
                                <p:cTn id="38" presetID="22" presetClass="exit" presetSubtype="8" fill="hold" nodeType="withEffect">
                                  <p:stCondLst>
                                    <p:cond delay="200"/>
                                  </p:stCondLst>
                                  <p:childTnLst>
                                    <p:animEffect transition="out" filter="wipe(left)">
                                      <p:cBhvr>
                                        <p:cTn id="39" dur="250"/>
                                        <p:tgtEl>
                                          <p:spTgt spid="6"/>
                                        </p:tgtEl>
                                      </p:cBhvr>
                                    </p:animEffect>
                                    <p:set>
                                      <p:cBhvr>
                                        <p:cTn id="40" dur="1" fill="hold">
                                          <p:stCondLst>
                                            <p:cond delay="249"/>
                                          </p:stCondLst>
                                        </p:cTn>
                                        <p:tgtEl>
                                          <p:spTgt spid="6"/>
                                        </p:tgtEl>
                                        <p:attrNameLst>
                                          <p:attrName>style.visibility</p:attrName>
                                        </p:attrNameLst>
                                      </p:cBhvr>
                                      <p:to>
                                        <p:strVal val="hidden"/>
                                      </p:to>
                                    </p:set>
                                  </p:childTnLst>
                                </p:cTn>
                              </p:par>
                              <p:par>
                                <p:cTn id="41" presetID="22" presetClass="exit" presetSubtype="8" fill="hold" nodeType="withEffect">
                                  <p:stCondLst>
                                    <p:cond delay="500"/>
                                  </p:stCondLst>
                                  <p:childTnLst>
                                    <p:animEffect transition="out" filter="wipe(left)">
                                      <p:cBhvr>
                                        <p:cTn id="42" dur="250"/>
                                        <p:tgtEl>
                                          <p:spTgt spid="5"/>
                                        </p:tgtEl>
                                      </p:cBhvr>
                                    </p:animEffect>
                                    <p:set>
                                      <p:cBhvr>
                                        <p:cTn id="43" dur="1" fill="hold">
                                          <p:stCondLst>
                                            <p:cond delay="249"/>
                                          </p:stCondLst>
                                        </p:cTn>
                                        <p:tgtEl>
                                          <p:spTgt spid="5"/>
                                        </p:tgtEl>
                                        <p:attrNameLst>
                                          <p:attrName>style.visibility</p:attrName>
                                        </p:attrNameLst>
                                      </p:cBhvr>
                                      <p:to>
                                        <p:strVal val="hidden"/>
                                      </p:to>
                                    </p:set>
                                  </p:childTnLst>
                                </p:cTn>
                              </p:par>
                              <p:par>
                                <p:cTn id="44" presetID="22" presetClass="exit" presetSubtype="8" fill="hold" nodeType="withEffect">
                                  <p:stCondLst>
                                    <p:cond delay="500"/>
                                  </p:stCondLst>
                                  <p:childTnLst>
                                    <p:animEffect transition="out" filter="wipe(left)">
                                      <p:cBhvr>
                                        <p:cTn id="45" dur="250"/>
                                        <p:tgtEl>
                                          <p:spTgt spid="3"/>
                                        </p:tgtEl>
                                      </p:cBhvr>
                                    </p:animEffect>
                                    <p:set>
                                      <p:cBhvr>
                                        <p:cTn id="46" dur="1" fill="hold">
                                          <p:stCondLst>
                                            <p:cond delay="249"/>
                                          </p:stCondLst>
                                        </p:cTn>
                                        <p:tgtEl>
                                          <p:spTgt spid="3"/>
                                        </p:tgtEl>
                                        <p:attrNameLst>
                                          <p:attrName>style.visibility</p:attrName>
                                        </p:attrNameLst>
                                      </p:cBhvr>
                                      <p:to>
                                        <p:strVal val="hidden"/>
                                      </p:to>
                                    </p:set>
                                  </p:childTnLst>
                                </p:cTn>
                              </p:par>
                              <p:par>
                                <p:cTn id="47" presetID="22" presetClass="exit" presetSubtype="8" fill="hold" nodeType="withEffect">
                                  <p:stCondLst>
                                    <p:cond delay="500"/>
                                  </p:stCondLst>
                                  <p:childTnLst>
                                    <p:animEffect transition="out" filter="wipe(left)">
                                      <p:cBhvr>
                                        <p:cTn id="48" dur="250"/>
                                        <p:tgtEl>
                                          <p:spTgt spid="4"/>
                                        </p:tgtEl>
                                      </p:cBhvr>
                                    </p:animEffect>
                                    <p:set>
                                      <p:cBhvr>
                                        <p:cTn id="49" dur="1" fill="hold">
                                          <p:stCondLst>
                                            <p:cond delay="249"/>
                                          </p:stCondLst>
                                        </p:cTn>
                                        <p:tgtEl>
                                          <p:spTgt spid="4"/>
                                        </p:tgtEl>
                                        <p:attrNameLst>
                                          <p:attrName>style.visibility</p:attrName>
                                        </p:attrNameLst>
                                      </p:cBhvr>
                                      <p:to>
                                        <p:strVal val="hidden"/>
                                      </p:to>
                                    </p:set>
                                  </p:childTnLst>
                                </p:cTn>
                              </p:par>
                              <p:par>
                                <p:cTn id="50" presetID="22" presetClass="entr" presetSubtype="8" fill="hold" nodeType="withEffect">
                                  <p:stCondLst>
                                    <p:cond delay="50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250"/>
                                        <p:tgtEl>
                                          <p:spTgt spid="9"/>
                                        </p:tgtEl>
                                      </p:cBhvr>
                                    </p:animEffect>
                                  </p:childTnLst>
                                </p:cTn>
                              </p:par>
                              <p:par>
                                <p:cTn id="53" presetID="22" presetClass="entr" presetSubtype="2" fill="hold" nodeType="withEffect">
                                  <p:stCondLst>
                                    <p:cond delay="500"/>
                                  </p:stCondLst>
                                  <p:childTnLst>
                                    <p:set>
                                      <p:cBhvr>
                                        <p:cTn id="54" dur="1" fill="hold">
                                          <p:stCondLst>
                                            <p:cond delay="0"/>
                                          </p:stCondLst>
                                        </p:cTn>
                                        <p:tgtEl>
                                          <p:spTgt spid="10"/>
                                        </p:tgtEl>
                                        <p:attrNameLst>
                                          <p:attrName>style.visibility</p:attrName>
                                        </p:attrNameLst>
                                      </p:cBhvr>
                                      <p:to>
                                        <p:strVal val="visible"/>
                                      </p:to>
                                    </p:set>
                                    <p:animEffect transition="in" filter="wipe(right)">
                                      <p:cBhvr>
                                        <p:cTn id="55" dur="250"/>
                                        <p:tgtEl>
                                          <p:spTgt spid="10"/>
                                        </p:tgtEl>
                                      </p:cBhvr>
                                    </p:animEffect>
                                  </p:childTnLst>
                                </p:cTn>
                              </p:par>
                              <p:par>
                                <p:cTn id="56" presetID="22" presetClass="entr" presetSubtype="4" fill="hold" nodeType="withEffect">
                                  <p:stCondLst>
                                    <p:cond delay="50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250"/>
                                        <p:tgtEl>
                                          <p:spTgt spid="12"/>
                                        </p:tgtEl>
                                      </p:cBhvr>
                                    </p:animEffect>
                                  </p:childTnLst>
                                </p:cTn>
                              </p:par>
                              <p:par>
                                <p:cTn id="59" presetID="22" presetClass="entr" presetSubtype="4" fill="hold" nodeType="withEffect">
                                  <p:stCondLst>
                                    <p:cond delay="50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250"/>
                                        <p:tgtEl>
                                          <p:spTgt spid="14"/>
                                        </p:tgtEl>
                                      </p:cBhvr>
                                    </p:animEffect>
                                  </p:childTnLst>
                                </p:cTn>
                              </p:par>
                              <p:par>
                                <p:cTn id="62" presetID="22" presetClass="entr" presetSubtype="4" fill="hold" nodeType="withEffect">
                                  <p:stCondLst>
                                    <p:cond delay="500"/>
                                  </p:stCondLst>
                                  <p:childTnLst>
                                    <p:set>
                                      <p:cBhvr>
                                        <p:cTn id="63" dur="1" fill="hold">
                                          <p:stCondLst>
                                            <p:cond delay="0"/>
                                          </p:stCondLst>
                                        </p:cTn>
                                        <p:tgtEl>
                                          <p:spTgt spid="13"/>
                                        </p:tgtEl>
                                        <p:attrNameLst>
                                          <p:attrName>style.visibility</p:attrName>
                                        </p:attrNameLst>
                                      </p:cBhvr>
                                      <p:to>
                                        <p:strVal val="visible"/>
                                      </p:to>
                                    </p:set>
                                    <p:animEffect transition="in" filter="wipe(down)">
                                      <p:cBhvr>
                                        <p:cTn id="64" dur="250"/>
                                        <p:tgtEl>
                                          <p:spTgt spid="13"/>
                                        </p:tgtEl>
                                      </p:cBhvr>
                                    </p:animEffect>
                                  </p:childTnLst>
                                </p:cTn>
                              </p:par>
                              <p:par>
                                <p:cTn id="65" presetID="22" presetClass="entr" presetSubtype="1" fill="hold" nodeType="withEffect">
                                  <p:stCondLst>
                                    <p:cond delay="500"/>
                                  </p:stCondLst>
                                  <p:childTnLst>
                                    <p:set>
                                      <p:cBhvr>
                                        <p:cTn id="66" dur="1" fill="hold">
                                          <p:stCondLst>
                                            <p:cond delay="0"/>
                                          </p:stCondLst>
                                        </p:cTn>
                                        <p:tgtEl>
                                          <p:spTgt spid="11"/>
                                        </p:tgtEl>
                                        <p:attrNameLst>
                                          <p:attrName>style.visibility</p:attrName>
                                        </p:attrNameLst>
                                      </p:cBhvr>
                                      <p:to>
                                        <p:strVal val="visible"/>
                                      </p:to>
                                    </p:set>
                                    <p:animEffect transition="in" filter="wipe(up)">
                                      <p:cBhvr>
                                        <p:cTn id="67" dur="250"/>
                                        <p:tgtEl>
                                          <p:spTgt spid="11"/>
                                        </p:tgtEl>
                                      </p:cBhvr>
                                    </p:animEffect>
                                  </p:childTnLst>
                                </p:cTn>
                              </p:par>
                            </p:childTnLst>
                          </p:cTn>
                        </p:par>
                        <p:par>
                          <p:cTn id="68" fill="hold">
                            <p:stCondLst>
                              <p:cond delay="3750"/>
                            </p:stCondLst>
                            <p:childTnLst>
                              <p:par>
                                <p:cTn id="69" presetID="22" presetClass="exit" presetSubtype="8" fill="hold" nodeType="afterEffect">
                                  <p:stCondLst>
                                    <p:cond delay="0"/>
                                  </p:stCondLst>
                                  <p:childTnLst>
                                    <p:animEffect transition="out" filter="wipe(left)">
                                      <p:cBhvr>
                                        <p:cTn id="70" dur="250"/>
                                        <p:tgtEl>
                                          <p:spTgt spid="9"/>
                                        </p:tgtEl>
                                      </p:cBhvr>
                                    </p:animEffect>
                                    <p:set>
                                      <p:cBhvr>
                                        <p:cTn id="71" dur="1" fill="hold">
                                          <p:stCondLst>
                                            <p:cond delay="249"/>
                                          </p:stCondLst>
                                        </p:cTn>
                                        <p:tgtEl>
                                          <p:spTgt spid="9"/>
                                        </p:tgtEl>
                                        <p:attrNameLst>
                                          <p:attrName>style.visibility</p:attrName>
                                        </p:attrNameLst>
                                      </p:cBhvr>
                                      <p:to>
                                        <p:strVal val="hidden"/>
                                      </p:to>
                                    </p:set>
                                  </p:childTnLst>
                                </p:cTn>
                              </p:par>
                              <p:par>
                                <p:cTn id="72" presetID="22" presetClass="exit" presetSubtype="2" fill="hold" nodeType="withEffect">
                                  <p:stCondLst>
                                    <p:cond delay="0"/>
                                  </p:stCondLst>
                                  <p:childTnLst>
                                    <p:animEffect transition="out" filter="wipe(right)">
                                      <p:cBhvr>
                                        <p:cTn id="73" dur="250"/>
                                        <p:tgtEl>
                                          <p:spTgt spid="10"/>
                                        </p:tgtEl>
                                      </p:cBhvr>
                                    </p:animEffect>
                                    <p:set>
                                      <p:cBhvr>
                                        <p:cTn id="74" dur="1" fill="hold">
                                          <p:stCondLst>
                                            <p:cond delay="249"/>
                                          </p:stCondLst>
                                        </p:cTn>
                                        <p:tgtEl>
                                          <p:spTgt spid="10"/>
                                        </p:tgtEl>
                                        <p:attrNameLst>
                                          <p:attrName>style.visibility</p:attrName>
                                        </p:attrNameLst>
                                      </p:cBhvr>
                                      <p:to>
                                        <p:strVal val="hidden"/>
                                      </p:to>
                                    </p:set>
                                  </p:childTnLst>
                                </p:cTn>
                              </p:par>
                              <p:par>
                                <p:cTn id="75" presetID="22" presetClass="exit" presetSubtype="4" fill="hold" nodeType="withEffect">
                                  <p:stCondLst>
                                    <p:cond delay="0"/>
                                  </p:stCondLst>
                                  <p:childTnLst>
                                    <p:animEffect transition="out" filter="wipe(down)">
                                      <p:cBhvr>
                                        <p:cTn id="76" dur="250"/>
                                        <p:tgtEl>
                                          <p:spTgt spid="12"/>
                                        </p:tgtEl>
                                      </p:cBhvr>
                                    </p:animEffect>
                                    <p:set>
                                      <p:cBhvr>
                                        <p:cTn id="77" dur="1" fill="hold">
                                          <p:stCondLst>
                                            <p:cond delay="249"/>
                                          </p:stCondLst>
                                        </p:cTn>
                                        <p:tgtEl>
                                          <p:spTgt spid="12"/>
                                        </p:tgtEl>
                                        <p:attrNameLst>
                                          <p:attrName>style.visibility</p:attrName>
                                        </p:attrNameLst>
                                      </p:cBhvr>
                                      <p:to>
                                        <p:strVal val="hidden"/>
                                      </p:to>
                                    </p:set>
                                  </p:childTnLst>
                                </p:cTn>
                              </p:par>
                              <p:par>
                                <p:cTn id="78" presetID="22" presetClass="exit" presetSubtype="4" fill="hold" nodeType="withEffect">
                                  <p:stCondLst>
                                    <p:cond delay="0"/>
                                  </p:stCondLst>
                                  <p:childTnLst>
                                    <p:animEffect transition="out" filter="wipe(down)">
                                      <p:cBhvr>
                                        <p:cTn id="79" dur="250"/>
                                        <p:tgtEl>
                                          <p:spTgt spid="14"/>
                                        </p:tgtEl>
                                      </p:cBhvr>
                                    </p:animEffect>
                                    <p:set>
                                      <p:cBhvr>
                                        <p:cTn id="80" dur="1" fill="hold">
                                          <p:stCondLst>
                                            <p:cond delay="249"/>
                                          </p:stCondLst>
                                        </p:cTn>
                                        <p:tgtEl>
                                          <p:spTgt spid="14"/>
                                        </p:tgtEl>
                                        <p:attrNameLst>
                                          <p:attrName>style.visibility</p:attrName>
                                        </p:attrNameLst>
                                      </p:cBhvr>
                                      <p:to>
                                        <p:strVal val="hidden"/>
                                      </p:to>
                                    </p:set>
                                  </p:childTnLst>
                                </p:cTn>
                              </p:par>
                              <p:par>
                                <p:cTn id="81" presetID="22" presetClass="exit" presetSubtype="4" fill="hold" nodeType="withEffect">
                                  <p:stCondLst>
                                    <p:cond delay="0"/>
                                  </p:stCondLst>
                                  <p:childTnLst>
                                    <p:animEffect transition="out" filter="wipe(down)">
                                      <p:cBhvr>
                                        <p:cTn id="82" dur="250"/>
                                        <p:tgtEl>
                                          <p:spTgt spid="13"/>
                                        </p:tgtEl>
                                      </p:cBhvr>
                                    </p:animEffect>
                                    <p:set>
                                      <p:cBhvr>
                                        <p:cTn id="83" dur="1" fill="hold">
                                          <p:stCondLst>
                                            <p:cond delay="249"/>
                                          </p:stCondLst>
                                        </p:cTn>
                                        <p:tgtEl>
                                          <p:spTgt spid="13"/>
                                        </p:tgtEl>
                                        <p:attrNameLst>
                                          <p:attrName>style.visibility</p:attrName>
                                        </p:attrNameLst>
                                      </p:cBhvr>
                                      <p:to>
                                        <p:strVal val="hidden"/>
                                      </p:to>
                                    </p:set>
                                  </p:childTnLst>
                                </p:cTn>
                              </p:par>
                              <p:par>
                                <p:cTn id="84" presetID="22" presetClass="exit" presetSubtype="4" fill="hold" nodeType="withEffect">
                                  <p:stCondLst>
                                    <p:cond delay="0"/>
                                  </p:stCondLst>
                                  <p:childTnLst>
                                    <p:animEffect transition="out" filter="wipe(down)">
                                      <p:cBhvr>
                                        <p:cTn id="85" dur="250"/>
                                        <p:tgtEl>
                                          <p:spTgt spid="11"/>
                                        </p:tgtEl>
                                      </p:cBhvr>
                                    </p:animEffect>
                                    <p:set>
                                      <p:cBhvr>
                                        <p:cTn id="86" dur="1" fill="hold">
                                          <p:stCondLst>
                                            <p:cond delay="249"/>
                                          </p:stCondLst>
                                        </p:cTn>
                                        <p:tgtEl>
                                          <p:spTgt spid="11"/>
                                        </p:tgtEl>
                                        <p:attrNameLst>
                                          <p:attrName>style.visibility</p:attrName>
                                        </p:attrNameLst>
                                      </p:cBhvr>
                                      <p:to>
                                        <p:strVal val="hidden"/>
                                      </p:to>
                                    </p:set>
                                  </p:childTnLst>
                                </p:cTn>
                              </p:par>
                              <p:par>
                                <p:cTn id="87" presetID="22" presetClass="entr" presetSubtype="8" fill="hold" nodeType="with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wipe(left)">
                                      <p:cBhvr>
                                        <p:cTn id="89" dur="250"/>
                                        <p:tgtEl>
                                          <p:spTgt spid="19"/>
                                        </p:tgtEl>
                                      </p:cBhvr>
                                    </p:animEffect>
                                  </p:childTnLst>
                                </p:cTn>
                              </p:par>
                              <p:par>
                                <p:cTn id="90" presetID="22" presetClass="entr" presetSubtype="8" fill="hold"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wipe(left)">
                                      <p:cBhvr>
                                        <p:cTn id="92" dur="250"/>
                                        <p:tgtEl>
                                          <p:spTgt spid="21"/>
                                        </p:tgtEl>
                                      </p:cBhvr>
                                    </p:animEffect>
                                  </p:childTnLst>
                                </p:cTn>
                              </p:par>
                              <p:par>
                                <p:cTn id="93" presetID="22" presetClass="entr" presetSubtype="1" fill="hold"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up)">
                                      <p:cBhvr>
                                        <p:cTn id="95" dur="250"/>
                                        <p:tgtEl>
                                          <p:spTgt spid="20"/>
                                        </p:tgtEl>
                                      </p:cBhvr>
                                    </p:animEffect>
                                  </p:childTnLst>
                                </p:cTn>
                              </p:par>
                              <p:par>
                                <p:cTn id="96" presetID="22" presetClass="entr" presetSubtype="8" fill="hold"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left)">
                                      <p:cBhvr>
                                        <p:cTn id="98" dur="250"/>
                                        <p:tgtEl>
                                          <p:spTgt spid="22"/>
                                        </p:tgtEl>
                                      </p:cBhvr>
                                    </p:animEffect>
                                  </p:childTnLst>
                                </p:cTn>
                              </p:par>
                              <p:par>
                                <p:cTn id="99" presetID="22" presetClass="entr" presetSubtype="8" fill="hold"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wipe(left)">
                                      <p:cBhvr>
                                        <p:cTn id="101" dur="250"/>
                                        <p:tgtEl>
                                          <p:spTgt spid="23"/>
                                        </p:tgtEl>
                                      </p:cBhvr>
                                    </p:animEffect>
                                  </p:childTnLst>
                                </p:cTn>
                              </p:par>
                              <p:par>
                                <p:cTn id="102" presetID="22" presetClass="entr" presetSubtype="1" fill="hold" nodeType="with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wipe(up)">
                                      <p:cBhvr>
                                        <p:cTn id="104" dur="250"/>
                                        <p:tgtEl>
                                          <p:spTgt spid="24"/>
                                        </p:tgtEl>
                                      </p:cBhvr>
                                    </p:animEffect>
                                  </p:childTnLst>
                                </p:cTn>
                              </p:par>
                              <p:par>
                                <p:cTn id="105" presetID="22" presetClass="entr" presetSubtype="1" fill="hold" nodeType="with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wipe(up)">
                                      <p:cBhvr>
                                        <p:cTn id="107" dur="250"/>
                                        <p:tgtEl>
                                          <p:spTgt spid="16"/>
                                        </p:tgtEl>
                                      </p:cBhvr>
                                    </p:animEffect>
                                  </p:childTnLst>
                                </p:cTn>
                              </p:par>
                              <p:par>
                                <p:cTn id="108" presetID="22" presetClass="entr" presetSubtype="1" fill="hold" nodeType="with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wipe(up)">
                                      <p:cBhvr>
                                        <p:cTn id="110" dur="250"/>
                                        <p:tgtEl>
                                          <p:spTgt spid="15"/>
                                        </p:tgtEl>
                                      </p:cBhvr>
                                    </p:animEffect>
                                  </p:childTnLst>
                                </p:cTn>
                              </p:par>
                              <p:par>
                                <p:cTn id="111" presetID="22" presetClass="entr" presetSubtype="1" fill="hold" nodeType="with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wipe(up)">
                                      <p:cBhvr>
                                        <p:cTn id="113" dur="250"/>
                                        <p:tgtEl>
                                          <p:spTgt spid="18"/>
                                        </p:tgtEl>
                                      </p:cBhvr>
                                    </p:animEffect>
                                  </p:childTnLst>
                                </p:cTn>
                              </p:par>
                              <p:par>
                                <p:cTn id="114" presetID="22" presetClass="entr" presetSubtype="1" fill="hold" nodeType="with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wipe(up)">
                                      <p:cBhvr>
                                        <p:cTn id="116" dur="250"/>
                                        <p:tgtEl>
                                          <p:spTgt spid="17"/>
                                        </p:tgtEl>
                                      </p:cBhvr>
                                    </p:animEffect>
                                  </p:childTnLst>
                                </p:cTn>
                              </p:par>
                              <p:par>
                                <p:cTn id="117" presetID="22" presetClass="entr" presetSubtype="8" fill="hold" nodeType="with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left)">
                                      <p:cBhvr>
                                        <p:cTn id="119" dur="250"/>
                                        <p:tgtEl>
                                          <p:spTgt spid="26"/>
                                        </p:tgtEl>
                                      </p:cBhvr>
                                    </p:animEffect>
                                  </p:childTnLst>
                                </p:cTn>
                              </p:par>
                              <p:par>
                                <p:cTn id="120" presetID="22" presetClass="entr" presetSubtype="1" fill="hold" nodeType="with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250"/>
                                        <p:tgtEl>
                                          <p:spTgt spid="30"/>
                                        </p:tgtEl>
                                      </p:cBhvr>
                                    </p:animEffect>
                                  </p:childTnLst>
                                </p:cTn>
                              </p:par>
                              <p:par>
                                <p:cTn id="123" presetID="22" presetClass="exit" presetSubtype="8" fill="hold" nodeType="withEffect">
                                  <p:stCondLst>
                                    <p:cond delay="250"/>
                                  </p:stCondLst>
                                  <p:childTnLst>
                                    <p:animEffect transition="out" filter="wipe(left)">
                                      <p:cBhvr>
                                        <p:cTn id="124" dur="250"/>
                                        <p:tgtEl>
                                          <p:spTgt spid="19"/>
                                        </p:tgtEl>
                                      </p:cBhvr>
                                    </p:animEffect>
                                    <p:set>
                                      <p:cBhvr>
                                        <p:cTn id="125" dur="1" fill="hold">
                                          <p:stCondLst>
                                            <p:cond delay="249"/>
                                          </p:stCondLst>
                                        </p:cTn>
                                        <p:tgtEl>
                                          <p:spTgt spid="19"/>
                                        </p:tgtEl>
                                        <p:attrNameLst>
                                          <p:attrName>style.visibility</p:attrName>
                                        </p:attrNameLst>
                                      </p:cBhvr>
                                      <p:to>
                                        <p:strVal val="hidden"/>
                                      </p:to>
                                    </p:set>
                                  </p:childTnLst>
                                </p:cTn>
                              </p:par>
                              <p:par>
                                <p:cTn id="126" presetID="22" presetClass="exit" presetSubtype="1" fill="hold" nodeType="withEffect">
                                  <p:stCondLst>
                                    <p:cond delay="250"/>
                                  </p:stCondLst>
                                  <p:childTnLst>
                                    <p:animEffect transition="out" filter="wipe(up)">
                                      <p:cBhvr>
                                        <p:cTn id="127" dur="250"/>
                                        <p:tgtEl>
                                          <p:spTgt spid="20"/>
                                        </p:tgtEl>
                                      </p:cBhvr>
                                    </p:animEffect>
                                    <p:set>
                                      <p:cBhvr>
                                        <p:cTn id="128" dur="1" fill="hold">
                                          <p:stCondLst>
                                            <p:cond delay="249"/>
                                          </p:stCondLst>
                                        </p:cTn>
                                        <p:tgtEl>
                                          <p:spTgt spid="20"/>
                                        </p:tgtEl>
                                        <p:attrNameLst>
                                          <p:attrName>style.visibility</p:attrName>
                                        </p:attrNameLst>
                                      </p:cBhvr>
                                      <p:to>
                                        <p:strVal val="hidden"/>
                                      </p:to>
                                    </p:set>
                                  </p:childTnLst>
                                </p:cTn>
                              </p:par>
                              <p:par>
                                <p:cTn id="129" presetID="22" presetClass="exit" presetSubtype="8" fill="hold" nodeType="withEffect">
                                  <p:stCondLst>
                                    <p:cond delay="250"/>
                                  </p:stCondLst>
                                  <p:childTnLst>
                                    <p:animEffect transition="out" filter="wipe(left)">
                                      <p:cBhvr>
                                        <p:cTn id="130" dur="250"/>
                                        <p:tgtEl>
                                          <p:spTgt spid="21"/>
                                        </p:tgtEl>
                                      </p:cBhvr>
                                    </p:animEffect>
                                    <p:set>
                                      <p:cBhvr>
                                        <p:cTn id="131" dur="1" fill="hold">
                                          <p:stCondLst>
                                            <p:cond delay="249"/>
                                          </p:stCondLst>
                                        </p:cTn>
                                        <p:tgtEl>
                                          <p:spTgt spid="21"/>
                                        </p:tgtEl>
                                        <p:attrNameLst>
                                          <p:attrName>style.visibility</p:attrName>
                                        </p:attrNameLst>
                                      </p:cBhvr>
                                      <p:to>
                                        <p:strVal val="hidden"/>
                                      </p:to>
                                    </p:set>
                                  </p:childTnLst>
                                </p:cTn>
                              </p:par>
                              <p:par>
                                <p:cTn id="132" presetID="22" presetClass="exit" presetSubtype="8" fill="hold" nodeType="withEffect">
                                  <p:stCondLst>
                                    <p:cond delay="250"/>
                                  </p:stCondLst>
                                  <p:childTnLst>
                                    <p:animEffect transition="out" filter="wipe(left)">
                                      <p:cBhvr>
                                        <p:cTn id="133" dur="250"/>
                                        <p:tgtEl>
                                          <p:spTgt spid="22"/>
                                        </p:tgtEl>
                                      </p:cBhvr>
                                    </p:animEffect>
                                    <p:set>
                                      <p:cBhvr>
                                        <p:cTn id="134" dur="1" fill="hold">
                                          <p:stCondLst>
                                            <p:cond delay="249"/>
                                          </p:stCondLst>
                                        </p:cTn>
                                        <p:tgtEl>
                                          <p:spTgt spid="22"/>
                                        </p:tgtEl>
                                        <p:attrNameLst>
                                          <p:attrName>style.visibility</p:attrName>
                                        </p:attrNameLst>
                                      </p:cBhvr>
                                      <p:to>
                                        <p:strVal val="hidden"/>
                                      </p:to>
                                    </p:set>
                                  </p:childTnLst>
                                </p:cTn>
                              </p:par>
                              <p:par>
                                <p:cTn id="135" presetID="22" presetClass="exit" presetSubtype="8" fill="hold" nodeType="withEffect">
                                  <p:stCondLst>
                                    <p:cond delay="250"/>
                                  </p:stCondLst>
                                  <p:childTnLst>
                                    <p:animEffect transition="out" filter="wipe(left)">
                                      <p:cBhvr>
                                        <p:cTn id="136" dur="250"/>
                                        <p:tgtEl>
                                          <p:spTgt spid="23"/>
                                        </p:tgtEl>
                                      </p:cBhvr>
                                    </p:animEffect>
                                    <p:set>
                                      <p:cBhvr>
                                        <p:cTn id="137" dur="1" fill="hold">
                                          <p:stCondLst>
                                            <p:cond delay="249"/>
                                          </p:stCondLst>
                                        </p:cTn>
                                        <p:tgtEl>
                                          <p:spTgt spid="23"/>
                                        </p:tgtEl>
                                        <p:attrNameLst>
                                          <p:attrName>style.visibility</p:attrName>
                                        </p:attrNameLst>
                                      </p:cBhvr>
                                      <p:to>
                                        <p:strVal val="hidden"/>
                                      </p:to>
                                    </p:set>
                                  </p:childTnLst>
                                </p:cTn>
                              </p:par>
                              <p:par>
                                <p:cTn id="138" presetID="22" presetClass="exit" presetSubtype="1" fill="hold" nodeType="withEffect">
                                  <p:stCondLst>
                                    <p:cond delay="250"/>
                                  </p:stCondLst>
                                  <p:childTnLst>
                                    <p:animEffect transition="out" filter="wipe(up)">
                                      <p:cBhvr>
                                        <p:cTn id="139" dur="250"/>
                                        <p:tgtEl>
                                          <p:spTgt spid="24"/>
                                        </p:tgtEl>
                                      </p:cBhvr>
                                    </p:animEffect>
                                    <p:set>
                                      <p:cBhvr>
                                        <p:cTn id="140" dur="1" fill="hold">
                                          <p:stCondLst>
                                            <p:cond delay="249"/>
                                          </p:stCondLst>
                                        </p:cTn>
                                        <p:tgtEl>
                                          <p:spTgt spid="24"/>
                                        </p:tgtEl>
                                        <p:attrNameLst>
                                          <p:attrName>style.visibility</p:attrName>
                                        </p:attrNameLst>
                                      </p:cBhvr>
                                      <p:to>
                                        <p:strVal val="hidden"/>
                                      </p:to>
                                    </p:set>
                                  </p:childTnLst>
                                </p:cTn>
                              </p:par>
                              <p:par>
                                <p:cTn id="141" presetID="22" presetClass="exit" presetSubtype="1" fill="hold" nodeType="withEffect">
                                  <p:stCondLst>
                                    <p:cond delay="250"/>
                                  </p:stCondLst>
                                  <p:childTnLst>
                                    <p:animEffect transition="out" filter="wipe(up)">
                                      <p:cBhvr>
                                        <p:cTn id="142" dur="250"/>
                                        <p:tgtEl>
                                          <p:spTgt spid="16"/>
                                        </p:tgtEl>
                                      </p:cBhvr>
                                    </p:animEffect>
                                    <p:set>
                                      <p:cBhvr>
                                        <p:cTn id="143" dur="1" fill="hold">
                                          <p:stCondLst>
                                            <p:cond delay="249"/>
                                          </p:stCondLst>
                                        </p:cTn>
                                        <p:tgtEl>
                                          <p:spTgt spid="16"/>
                                        </p:tgtEl>
                                        <p:attrNameLst>
                                          <p:attrName>style.visibility</p:attrName>
                                        </p:attrNameLst>
                                      </p:cBhvr>
                                      <p:to>
                                        <p:strVal val="hidden"/>
                                      </p:to>
                                    </p:set>
                                  </p:childTnLst>
                                </p:cTn>
                              </p:par>
                              <p:par>
                                <p:cTn id="144" presetID="22" presetClass="exit" presetSubtype="1" fill="hold" nodeType="withEffect">
                                  <p:stCondLst>
                                    <p:cond delay="250"/>
                                  </p:stCondLst>
                                  <p:childTnLst>
                                    <p:animEffect transition="out" filter="wipe(up)">
                                      <p:cBhvr>
                                        <p:cTn id="145" dur="250"/>
                                        <p:tgtEl>
                                          <p:spTgt spid="15"/>
                                        </p:tgtEl>
                                      </p:cBhvr>
                                    </p:animEffect>
                                    <p:set>
                                      <p:cBhvr>
                                        <p:cTn id="146" dur="1" fill="hold">
                                          <p:stCondLst>
                                            <p:cond delay="249"/>
                                          </p:stCondLst>
                                        </p:cTn>
                                        <p:tgtEl>
                                          <p:spTgt spid="15"/>
                                        </p:tgtEl>
                                        <p:attrNameLst>
                                          <p:attrName>style.visibility</p:attrName>
                                        </p:attrNameLst>
                                      </p:cBhvr>
                                      <p:to>
                                        <p:strVal val="hidden"/>
                                      </p:to>
                                    </p:set>
                                  </p:childTnLst>
                                </p:cTn>
                              </p:par>
                              <p:par>
                                <p:cTn id="147" presetID="22" presetClass="exit" presetSubtype="1" fill="hold" nodeType="withEffect">
                                  <p:stCondLst>
                                    <p:cond delay="250"/>
                                  </p:stCondLst>
                                  <p:childTnLst>
                                    <p:animEffect transition="out" filter="wipe(up)">
                                      <p:cBhvr>
                                        <p:cTn id="148" dur="250"/>
                                        <p:tgtEl>
                                          <p:spTgt spid="18"/>
                                        </p:tgtEl>
                                      </p:cBhvr>
                                    </p:animEffect>
                                    <p:set>
                                      <p:cBhvr>
                                        <p:cTn id="149" dur="1" fill="hold">
                                          <p:stCondLst>
                                            <p:cond delay="249"/>
                                          </p:stCondLst>
                                        </p:cTn>
                                        <p:tgtEl>
                                          <p:spTgt spid="18"/>
                                        </p:tgtEl>
                                        <p:attrNameLst>
                                          <p:attrName>style.visibility</p:attrName>
                                        </p:attrNameLst>
                                      </p:cBhvr>
                                      <p:to>
                                        <p:strVal val="hidden"/>
                                      </p:to>
                                    </p:set>
                                  </p:childTnLst>
                                </p:cTn>
                              </p:par>
                              <p:par>
                                <p:cTn id="150" presetID="22" presetClass="exit" presetSubtype="1" fill="hold" nodeType="withEffect">
                                  <p:stCondLst>
                                    <p:cond delay="250"/>
                                  </p:stCondLst>
                                  <p:childTnLst>
                                    <p:animEffect transition="out" filter="wipe(up)">
                                      <p:cBhvr>
                                        <p:cTn id="151" dur="250"/>
                                        <p:tgtEl>
                                          <p:spTgt spid="17"/>
                                        </p:tgtEl>
                                      </p:cBhvr>
                                    </p:animEffect>
                                    <p:set>
                                      <p:cBhvr>
                                        <p:cTn id="152" dur="1" fill="hold">
                                          <p:stCondLst>
                                            <p:cond delay="249"/>
                                          </p:stCondLst>
                                        </p:cTn>
                                        <p:tgtEl>
                                          <p:spTgt spid="17"/>
                                        </p:tgtEl>
                                        <p:attrNameLst>
                                          <p:attrName>style.visibility</p:attrName>
                                        </p:attrNameLst>
                                      </p:cBhvr>
                                      <p:to>
                                        <p:strVal val="hidden"/>
                                      </p:to>
                                    </p:set>
                                  </p:childTnLst>
                                </p:cTn>
                              </p:par>
                              <p:par>
                                <p:cTn id="153" presetID="22" presetClass="exit" presetSubtype="8" fill="hold" nodeType="withEffect">
                                  <p:stCondLst>
                                    <p:cond delay="250"/>
                                  </p:stCondLst>
                                  <p:childTnLst>
                                    <p:animEffect transition="out" filter="wipe(left)">
                                      <p:cBhvr>
                                        <p:cTn id="154" dur="250"/>
                                        <p:tgtEl>
                                          <p:spTgt spid="26"/>
                                        </p:tgtEl>
                                      </p:cBhvr>
                                    </p:animEffect>
                                    <p:set>
                                      <p:cBhvr>
                                        <p:cTn id="155" dur="1" fill="hold">
                                          <p:stCondLst>
                                            <p:cond delay="249"/>
                                          </p:stCondLst>
                                        </p:cTn>
                                        <p:tgtEl>
                                          <p:spTgt spid="26"/>
                                        </p:tgtEl>
                                        <p:attrNameLst>
                                          <p:attrName>style.visibility</p:attrName>
                                        </p:attrNameLst>
                                      </p:cBhvr>
                                      <p:to>
                                        <p:strVal val="hidden"/>
                                      </p:to>
                                    </p:set>
                                  </p:childTnLst>
                                </p:cTn>
                              </p:par>
                              <p:par>
                                <p:cTn id="156" presetID="22" presetClass="exit" presetSubtype="1" fill="hold" nodeType="withEffect">
                                  <p:stCondLst>
                                    <p:cond delay="250"/>
                                  </p:stCondLst>
                                  <p:childTnLst>
                                    <p:animEffect transition="out" filter="wipe(up)">
                                      <p:cBhvr>
                                        <p:cTn id="157" dur="250"/>
                                        <p:tgtEl>
                                          <p:spTgt spid="30"/>
                                        </p:tgtEl>
                                      </p:cBhvr>
                                    </p:animEffect>
                                    <p:set>
                                      <p:cBhvr>
                                        <p:cTn id="158" dur="1" fill="hold">
                                          <p:stCondLst>
                                            <p:cond delay="249"/>
                                          </p:stCondLst>
                                        </p:cTn>
                                        <p:tgtEl>
                                          <p:spTgt spid="30"/>
                                        </p:tgtEl>
                                        <p:attrNameLst>
                                          <p:attrName>style.visibility</p:attrName>
                                        </p:attrNameLst>
                                      </p:cBhvr>
                                      <p:to>
                                        <p:strVal val="hidden"/>
                                      </p:to>
                                    </p:set>
                                  </p:childTnLst>
                                </p:cTn>
                              </p:par>
                              <p:par>
                                <p:cTn id="159" presetID="22" presetClass="entr" presetSubtype="1" fill="hold" nodeType="withEffect">
                                  <p:stCondLst>
                                    <p:cond delay="250"/>
                                  </p:stCondLst>
                                  <p:childTnLst>
                                    <p:set>
                                      <p:cBhvr>
                                        <p:cTn id="160" dur="1" fill="hold">
                                          <p:stCondLst>
                                            <p:cond delay="0"/>
                                          </p:stCondLst>
                                        </p:cTn>
                                        <p:tgtEl>
                                          <p:spTgt spid="25"/>
                                        </p:tgtEl>
                                        <p:attrNameLst>
                                          <p:attrName>style.visibility</p:attrName>
                                        </p:attrNameLst>
                                      </p:cBhvr>
                                      <p:to>
                                        <p:strVal val="visible"/>
                                      </p:to>
                                    </p:set>
                                    <p:animEffect transition="in" filter="wipe(up)">
                                      <p:cBhvr>
                                        <p:cTn id="161" dur="250"/>
                                        <p:tgtEl>
                                          <p:spTgt spid="25"/>
                                        </p:tgtEl>
                                      </p:cBhvr>
                                    </p:animEffect>
                                  </p:childTnLst>
                                </p:cTn>
                              </p:par>
                              <p:par>
                                <p:cTn id="162" presetID="22" presetClass="entr" presetSubtype="1" fill="hold" nodeType="withEffect">
                                  <p:stCondLst>
                                    <p:cond delay="250"/>
                                  </p:stCondLst>
                                  <p:childTnLst>
                                    <p:set>
                                      <p:cBhvr>
                                        <p:cTn id="163" dur="1" fill="hold">
                                          <p:stCondLst>
                                            <p:cond delay="0"/>
                                          </p:stCondLst>
                                        </p:cTn>
                                        <p:tgtEl>
                                          <p:spTgt spid="27"/>
                                        </p:tgtEl>
                                        <p:attrNameLst>
                                          <p:attrName>style.visibility</p:attrName>
                                        </p:attrNameLst>
                                      </p:cBhvr>
                                      <p:to>
                                        <p:strVal val="visible"/>
                                      </p:to>
                                    </p:set>
                                    <p:animEffect transition="in" filter="wipe(up)">
                                      <p:cBhvr>
                                        <p:cTn id="164" dur="250"/>
                                        <p:tgtEl>
                                          <p:spTgt spid="27"/>
                                        </p:tgtEl>
                                      </p:cBhvr>
                                    </p:animEffect>
                                  </p:childTnLst>
                                </p:cTn>
                              </p:par>
                              <p:par>
                                <p:cTn id="165" presetID="22" presetClass="entr" presetSubtype="8" fill="hold" nodeType="withEffect">
                                  <p:stCondLst>
                                    <p:cond delay="250"/>
                                  </p:stCondLst>
                                  <p:childTnLst>
                                    <p:set>
                                      <p:cBhvr>
                                        <p:cTn id="166" dur="1" fill="hold">
                                          <p:stCondLst>
                                            <p:cond delay="0"/>
                                          </p:stCondLst>
                                        </p:cTn>
                                        <p:tgtEl>
                                          <p:spTgt spid="28"/>
                                        </p:tgtEl>
                                        <p:attrNameLst>
                                          <p:attrName>style.visibility</p:attrName>
                                        </p:attrNameLst>
                                      </p:cBhvr>
                                      <p:to>
                                        <p:strVal val="visible"/>
                                      </p:to>
                                    </p:set>
                                    <p:animEffect transition="in" filter="wipe(left)">
                                      <p:cBhvr>
                                        <p:cTn id="167" dur="250"/>
                                        <p:tgtEl>
                                          <p:spTgt spid="28"/>
                                        </p:tgtEl>
                                      </p:cBhvr>
                                    </p:animEffect>
                                  </p:childTnLst>
                                </p:cTn>
                              </p:par>
                              <p:par>
                                <p:cTn id="168" presetID="22" presetClass="entr" presetSubtype="4" fill="hold" nodeType="withEffect">
                                  <p:stCondLst>
                                    <p:cond delay="250"/>
                                  </p:stCondLst>
                                  <p:childTnLst>
                                    <p:set>
                                      <p:cBhvr>
                                        <p:cTn id="169" dur="1" fill="hold">
                                          <p:stCondLst>
                                            <p:cond delay="0"/>
                                          </p:stCondLst>
                                        </p:cTn>
                                        <p:tgtEl>
                                          <p:spTgt spid="29"/>
                                        </p:tgtEl>
                                        <p:attrNameLst>
                                          <p:attrName>style.visibility</p:attrName>
                                        </p:attrNameLst>
                                      </p:cBhvr>
                                      <p:to>
                                        <p:strVal val="visible"/>
                                      </p:to>
                                    </p:set>
                                    <p:animEffect transition="in" filter="wipe(down)">
                                      <p:cBhvr>
                                        <p:cTn id="170" dur="250"/>
                                        <p:tgtEl>
                                          <p:spTgt spid="29"/>
                                        </p:tgtEl>
                                      </p:cBhvr>
                                    </p:animEffect>
                                  </p:childTnLst>
                                </p:cTn>
                              </p:par>
                              <p:par>
                                <p:cTn id="171" presetID="22" presetClass="entr" presetSubtype="1" fill="hold" nodeType="withEffect">
                                  <p:stCondLst>
                                    <p:cond delay="250"/>
                                  </p:stCondLst>
                                  <p:childTnLst>
                                    <p:set>
                                      <p:cBhvr>
                                        <p:cTn id="172" dur="1" fill="hold">
                                          <p:stCondLst>
                                            <p:cond delay="0"/>
                                          </p:stCondLst>
                                        </p:cTn>
                                        <p:tgtEl>
                                          <p:spTgt spid="31"/>
                                        </p:tgtEl>
                                        <p:attrNameLst>
                                          <p:attrName>style.visibility</p:attrName>
                                        </p:attrNameLst>
                                      </p:cBhvr>
                                      <p:to>
                                        <p:strVal val="visible"/>
                                      </p:to>
                                    </p:set>
                                    <p:animEffect transition="in" filter="wipe(up)">
                                      <p:cBhvr>
                                        <p:cTn id="173" dur="250"/>
                                        <p:tgtEl>
                                          <p:spTgt spid="31"/>
                                        </p:tgtEl>
                                      </p:cBhvr>
                                    </p:animEffect>
                                  </p:childTnLst>
                                </p:cTn>
                              </p:par>
                              <p:par>
                                <p:cTn id="174" presetID="22" presetClass="entr" presetSubtype="1" fill="hold" nodeType="withEffect">
                                  <p:stCondLst>
                                    <p:cond delay="250"/>
                                  </p:stCondLst>
                                  <p:childTnLst>
                                    <p:set>
                                      <p:cBhvr>
                                        <p:cTn id="175" dur="1" fill="hold">
                                          <p:stCondLst>
                                            <p:cond delay="0"/>
                                          </p:stCondLst>
                                        </p:cTn>
                                        <p:tgtEl>
                                          <p:spTgt spid="32"/>
                                        </p:tgtEl>
                                        <p:attrNameLst>
                                          <p:attrName>style.visibility</p:attrName>
                                        </p:attrNameLst>
                                      </p:cBhvr>
                                      <p:to>
                                        <p:strVal val="visible"/>
                                      </p:to>
                                    </p:set>
                                    <p:animEffect transition="in" filter="wipe(up)">
                                      <p:cBhvr>
                                        <p:cTn id="176" dur="250"/>
                                        <p:tgtEl>
                                          <p:spTgt spid="32"/>
                                        </p:tgtEl>
                                      </p:cBhvr>
                                    </p:animEffect>
                                  </p:childTnLst>
                                </p:cTn>
                              </p:par>
                              <p:par>
                                <p:cTn id="177" presetID="22" presetClass="entr" presetSubtype="8" fill="hold" nodeType="withEffect">
                                  <p:stCondLst>
                                    <p:cond delay="250"/>
                                  </p:stCondLst>
                                  <p:childTnLst>
                                    <p:set>
                                      <p:cBhvr>
                                        <p:cTn id="178" dur="1" fill="hold">
                                          <p:stCondLst>
                                            <p:cond delay="0"/>
                                          </p:stCondLst>
                                        </p:cTn>
                                        <p:tgtEl>
                                          <p:spTgt spid="33"/>
                                        </p:tgtEl>
                                        <p:attrNameLst>
                                          <p:attrName>style.visibility</p:attrName>
                                        </p:attrNameLst>
                                      </p:cBhvr>
                                      <p:to>
                                        <p:strVal val="visible"/>
                                      </p:to>
                                    </p:set>
                                    <p:animEffect transition="in" filter="wipe(left)">
                                      <p:cBhvr>
                                        <p:cTn id="179" dur="250"/>
                                        <p:tgtEl>
                                          <p:spTgt spid="33"/>
                                        </p:tgtEl>
                                      </p:cBhvr>
                                    </p:animEffect>
                                  </p:childTnLst>
                                </p:cTn>
                              </p:par>
                              <p:par>
                                <p:cTn id="180" presetID="22" presetClass="entr" presetSubtype="1" fill="hold" nodeType="withEffect">
                                  <p:stCondLst>
                                    <p:cond delay="250"/>
                                  </p:stCondLst>
                                  <p:childTnLst>
                                    <p:set>
                                      <p:cBhvr>
                                        <p:cTn id="181" dur="1" fill="hold">
                                          <p:stCondLst>
                                            <p:cond delay="0"/>
                                          </p:stCondLst>
                                        </p:cTn>
                                        <p:tgtEl>
                                          <p:spTgt spid="34"/>
                                        </p:tgtEl>
                                        <p:attrNameLst>
                                          <p:attrName>style.visibility</p:attrName>
                                        </p:attrNameLst>
                                      </p:cBhvr>
                                      <p:to>
                                        <p:strVal val="visible"/>
                                      </p:to>
                                    </p:set>
                                    <p:animEffect transition="in" filter="wipe(up)">
                                      <p:cBhvr>
                                        <p:cTn id="182" dur="250"/>
                                        <p:tgtEl>
                                          <p:spTgt spid="34"/>
                                        </p:tgtEl>
                                      </p:cBhvr>
                                    </p:animEffect>
                                  </p:childTnLst>
                                </p:cTn>
                              </p:par>
                            </p:childTnLst>
                          </p:cTn>
                        </p:par>
                        <p:par>
                          <p:cTn id="183" fill="hold">
                            <p:stCondLst>
                              <p:cond delay="4250"/>
                            </p:stCondLst>
                            <p:childTnLst>
                              <p:par>
                                <p:cTn id="184" presetID="22" presetClass="exit" presetSubtype="1" fill="hold" nodeType="afterEffect">
                                  <p:stCondLst>
                                    <p:cond delay="0"/>
                                  </p:stCondLst>
                                  <p:childTnLst>
                                    <p:animEffect transition="out" filter="wipe(up)">
                                      <p:cBhvr>
                                        <p:cTn id="185" dur="250"/>
                                        <p:tgtEl>
                                          <p:spTgt spid="25"/>
                                        </p:tgtEl>
                                      </p:cBhvr>
                                    </p:animEffect>
                                    <p:set>
                                      <p:cBhvr>
                                        <p:cTn id="186" dur="1" fill="hold">
                                          <p:stCondLst>
                                            <p:cond delay="249"/>
                                          </p:stCondLst>
                                        </p:cTn>
                                        <p:tgtEl>
                                          <p:spTgt spid="25"/>
                                        </p:tgtEl>
                                        <p:attrNameLst>
                                          <p:attrName>style.visibility</p:attrName>
                                        </p:attrNameLst>
                                      </p:cBhvr>
                                      <p:to>
                                        <p:strVal val="hidden"/>
                                      </p:to>
                                    </p:set>
                                  </p:childTnLst>
                                </p:cTn>
                              </p:par>
                              <p:par>
                                <p:cTn id="187" presetID="22" presetClass="exit" presetSubtype="1" fill="hold" nodeType="withEffect">
                                  <p:stCondLst>
                                    <p:cond delay="0"/>
                                  </p:stCondLst>
                                  <p:childTnLst>
                                    <p:animEffect transition="out" filter="wipe(up)">
                                      <p:cBhvr>
                                        <p:cTn id="188" dur="250"/>
                                        <p:tgtEl>
                                          <p:spTgt spid="27"/>
                                        </p:tgtEl>
                                      </p:cBhvr>
                                    </p:animEffect>
                                    <p:set>
                                      <p:cBhvr>
                                        <p:cTn id="189" dur="1" fill="hold">
                                          <p:stCondLst>
                                            <p:cond delay="249"/>
                                          </p:stCondLst>
                                        </p:cTn>
                                        <p:tgtEl>
                                          <p:spTgt spid="27"/>
                                        </p:tgtEl>
                                        <p:attrNameLst>
                                          <p:attrName>style.visibility</p:attrName>
                                        </p:attrNameLst>
                                      </p:cBhvr>
                                      <p:to>
                                        <p:strVal val="hidden"/>
                                      </p:to>
                                    </p:set>
                                  </p:childTnLst>
                                </p:cTn>
                              </p:par>
                              <p:par>
                                <p:cTn id="190" presetID="22" presetClass="exit" presetSubtype="8" fill="hold" nodeType="withEffect">
                                  <p:stCondLst>
                                    <p:cond delay="0"/>
                                  </p:stCondLst>
                                  <p:childTnLst>
                                    <p:animEffect transition="out" filter="wipe(left)">
                                      <p:cBhvr>
                                        <p:cTn id="191" dur="250"/>
                                        <p:tgtEl>
                                          <p:spTgt spid="28"/>
                                        </p:tgtEl>
                                      </p:cBhvr>
                                    </p:animEffect>
                                    <p:set>
                                      <p:cBhvr>
                                        <p:cTn id="192" dur="1" fill="hold">
                                          <p:stCondLst>
                                            <p:cond delay="249"/>
                                          </p:stCondLst>
                                        </p:cTn>
                                        <p:tgtEl>
                                          <p:spTgt spid="28"/>
                                        </p:tgtEl>
                                        <p:attrNameLst>
                                          <p:attrName>style.visibility</p:attrName>
                                        </p:attrNameLst>
                                      </p:cBhvr>
                                      <p:to>
                                        <p:strVal val="hidden"/>
                                      </p:to>
                                    </p:set>
                                  </p:childTnLst>
                                </p:cTn>
                              </p:par>
                              <p:par>
                                <p:cTn id="193" presetID="22" presetClass="exit" presetSubtype="4" fill="hold" nodeType="withEffect">
                                  <p:stCondLst>
                                    <p:cond delay="0"/>
                                  </p:stCondLst>
                                  <p:childTnLst>
                                    <p:animEffect transition="out" filter="wipe(down)">
                                      <p:cBhvr>
                                        <p:cTn id="194" dur="250"/>
                                        <p:tgtEl>
                                          <p:spTgt spid="29"/>
                                        </p:tgtEl>
                                      </p:cBhvr>
                                    </p:animEffect>
                                    <p:set>
                                      <p:cBhvr>
                                        <p:cTn id="195" dur="1" fill="hold">
                                          <p:stCondLst>
                                            <p:cond delay="249"/>
                                          </p:stCondLst>
                                        </p:cTn>
                                        <p:tgtEl>
                                          <p:spTgt spid="29"/>
                                        </p:tgtEl>
                                        <p:attrNameLst>
                                          <p:attrName>style.visibility</p:attrName>
                                        </p:attrNameLst>
                                      </p:cBhvr>
                                      <p:to>
                                        <p:strVal val="hidden"/>
                                      </p:to>
                                    </p:set>
                                  </p:childTnLst>
                                </p:cTn>
                              </p:par>
                              <p:par>
                                <p:cTn id="196" presetID="22" presetClass="exit" presetSubtype="1" fill="hold" nodeType="withEffect">
                                  <p:stCondLst>
                                    <p:cond delay="0"/>
                                  </p:stCondLst>
                                  <p:childTnLst>
                                    <p:animEffect transition="out" filter="wipe(up)">
                                      <p:cBhvr>
                                        <p:cTn id="197" dur="250"/>
                                        <p:tgtEl>
                                          <p:spTgt spid="31"/>
                                        </p:tgtEl>
                                      </p:cBhvr>
                                    </p:animEffect>
                                    <p:set>
                                      <p:cBhvr>
                                        <p:cTn id="198" dur="1" fill="hold">
                                          <p:stCondLst>
                                            <p:cond delay="249"/>
                                          </p:stCondLst>
                                        </p:cTn>
                                        <p:tgtEl>
                                          <p:spTgt spid="31"/>
                                        </p:tgtEl>
                                        <p:attrNameLst>
                                          <p:attrName>style.visibility</p:attrName>
                                        </p:attrNameLst>
                                      </p:cBhvr>
                                      <p:to>
                                        <p:strVal val="hidden"/>
                                      </p:to>
                                    </p:set>
                                  </p:childTnLst>
                                </p:cTn>
                              </p:par>
                              <p:par>
                                <p:cTn id="199" presetID="22" presetClass="exit" presetSubtype="1" fill="hold" nodeType="withEffect">
                                  <p:stCondLst>
                                    <p:cond delay="0"/>
                                  </p:stCondLst>
                                  <p:childTnLst>
                                    <p:animEffect transition="out" filter="wipe(up)">
                                      <p:cBhvr>
                                        <p:cTn id="200" dur="250"/>
                                        <p:tgtEl>
                                          <p:spTgt spid="32"/>
                                        </p:tgtEl>
                                      </p:cBhvr>
                                    </p:animEffect>
                                    <p:set>
                                      <p:cBhvr>
                                        <p:cTn id="201" dur="1" fill="hold">
                                          <p:stCondLst>
                                            <p:cond delay="249"/>
                                          </p:stCondLst>
                                        </p:cTn>
                                        <p:tgtEl>
                                          <p:spTgt spid="32"/>
                                        </p:tgtEl>
                                        <p:attrNameLst>
                                          <p:attrName>style.visibility</p:attrName>
                                        </p:attrNameLst>
                                      </p:cBhvr>
                                      <p:to>
                                        <p:strVal val="hidden"/>
                                      </p:to>
                                    </p:set>
                                  </p:childTnLst>
                                </p:cTn>
                              </p:par>
                              <p:par>
                                <p:cTn id="202" presetID="22" presetClass="exit" presetSubtype="8" fill="hold" nodeType="withEffect">
                                  <p:stCondLst>
                                    <p:cond delay="0"/>
                                  </p:stCondLst>
                                  <p:childTnLst>
                                    <p:animEffect transition="out" filter="wipe(left)">
                                      <p:cBhvr>
                                        <p:cTn id="203" dur="250"/>
                                        <p:tgtEl>
                                          <p:spTgt spid="33"/>
                                        </p:tgtEl>
                                      </p:cBhvr>
                                    </p:animEffect>
                                    <p:set>
                                      <p:cBhvr>
                                        <p:cTn id="204" dur="1" fill="hold">
                                          <p:stCondLst>
                                            <p:cond delay="249"/>
                                          </p:stCondLst>
                                        </p:cTn>
                                        <p:tgtEl>
                                          <p:spTgt spid="33"/>
                                        </p:tgtEl>
                                        <p:attrNameLst>
                                          <p:attrName>style.visibility</p:attrName>
                                        </p:attrNameLst>
                                      </p:cBhvr>
                                      <p:to>
                                        <p:strVal val="hidden"/>
                                      </p:to>
                                    </p:set>
                                  </p:childTnLst>
                                </p:cTn>
                              </p:par>
                              <p:par>
                                <p:cTn id="205" presetID="22" presetClass="exit" presetSubtype="1" fill="hold" nodeType="withEffect">
                                  <p:stCondLst>
                                    <p:cond delay="0"/>
                                  </p:stCondLst>
                                  <p:childTnLst>
                                    <p:animEffect transition="out" filter="wipe(up)">
                                      <p:cBhvr>
                                        <p:cTn id="206" dur="250"/>
                                        <p:tgtEl>
                                          <p:spTgt spid="34"/>
                                        </p:tgtEl>
                                      </p:cBhvr>
                                    </p:animEffect>
                                    <p:set>
                                      <p:cBhvr>
                                        <p:cTn id="207" dur="1" fill="hold">
                                          <p:stCondLst>
                                            <p:cond delay="249"/>
                                          </p:stCondLst>
                                        </p:cTn>
                                        <p:tgtEl>
                                          <p:spTgt spid="34"/>
                                        </p:tgtEl>
                                        <p:attrNameLst>
                                          <p:attrName>style.visibility</p:attrName>
                                        </p:attrNameLst>
                                      </p:cBhvr>
                                      <p:to>
                                        <p:strVal val="hidden"/>
                                      </p:to>
                                    </p:set>
                                  </p:childTnLst>
                                </p:cTn>
                              </p:par>
                            </p:childTnLst>
                          </p:cTn>
                        </p:par>
                        <p:par>
                          <p:cTn id="208" fill="hold">
                            <p:stCondLst>
                              <p:cond delay="4500"/>
                            </p:stCondLst>
                            <p:childTnLst>
                              <p:par>
                                <p:cTn id="209" presetID="10" presetClass="entr" presetSubtype="0" fill="hold" nodeType="afterEffect">
                                  <p:stCondLst>
                                    <p:cond delay="1000"/>
                                  </p:stCondLst>
                                  <p:childTnLst>
                                    <p:set>
                                      <p:cBhvr>
                                        <p:cTn id="210" dur="1" fill="hold">
                                          <p:stCondLst>
                                            <p:cond delay="0"/>
                                          </p:stCondLst>
                                        </p:cTn>
                                        <p:tgtEl>
                                          <p:spTgt spid="37"/>
                                        </p:tgtEl>
                                        <p:attrNameLst>
                                          <p:attrName>style.visibility</p:attrName>
                                        </p:attrNameLst>
                                      </p:cBhvr>
                                      <p:to>
                                        <p:strVal val="visible"/>
                                      </p:to>
                                    </p:set>
                                    <p:animEffect transition="in" filter="fade">
                                      <p:cBhvr>
                                        <p:cTn id="2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4"/>
            <a:ext cx="1060405"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latin typeface="Segoe UI"/>
            </a:endParaRPr>
          </a:p>
        </p:txBody>
      </p:sp>
      <p:sp>
        <p:nvSpPr>
          <p:cNvPr id="59" name="Oval 2"/>
          <p:cNvSpPr>
            <a:spLocks noChangeAspect="1"/>
          </p:cNvSpPr>
          <p:nvPr/>
        </p:nvSpPr>
        <p:spPr bwMode="auto">
          <a:xfrm>
            <a:off x="588666" y="1770633"/>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2000" spc="-50" dirty="0">
              <a:solidFill>
                <a:srgbClr val="505050"/>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3"/>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2000" kern="0" spc="-50" dirty="0">
              <a:solidFill>
                <a:srgbClr val="505050"/>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4"/>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2000" kern="0" spc="-50" dirty="0">
              <a:solidFill>
                <a:srgbClr val="505050"/>
              </a:solidFill>
              <a:latin typeface="Segoe UI"/>
              <a:ea typeface="Segoe UI" pitchFamily="34" charset="0"/>
              <a:cs typeface="Segoe UI" pitchFamily="34" charset="0"/>
            </a:endParaRPr>
          </a:p>
        </p:txBody>
      </p:sp>
      <p:cxnSp>
        <p:nvCxnSpPr>
          <p:cNvPr id="295" name="Straight Connector 294"/>
          <p:cNvCxnSpPr/>
          <p:nvPr/>
        </p:nvCxnSpPr>
        <p:spPr>
          <a:xfrm>
            <a:off x="7277221" y="3736885"/>
            <a:ext cx="982386"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4" y="2182438"/>
            <a:ext cx="1215335" cy="533904"/>
          </a:xfrm>
          <a:prstGeom prst="rect">
            <a:avLst/>
          </a:prstGeom>
          <a:noFill/>
        </p:spPr>
        <p:txBody>
          <a:bodyPr wrap="square" lIns="179234" tIns="143387" rIns="179234" bIns="143387" rtlCol="0">
            <a:spAutoFit/>
          </a:bodyPr>
          <a:lstStyle/>
          <a:p>
            <a:pPr defTabSz="914016">
              <a:lnSpc>
                <a:spcPct val="90000"/>
              </a:lnSpc>
              <a:spcBef>
                <a:spcPct val="0"/>
              </a:spcBef>
              <a:spcAft>
                <a:spcPts val="588"/>
              </a:spcAft>
              <a:defRPr/>
            </a:pPr>
            <a:r>
              <a:rPr lang="en-US" sz="1765" spc="-29" dirty="0">
                <a:solidFill>
                  <a:sysClr val="windowText" lastClr="000000"/>
                </a:solidFill>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29" y="2974068"/>
            <a:ext cx="1743928" cy="953372"/>
          </a:xfrm>
          <a:prstGeom prst="rect">
            <a:avLst/>
          </a:prstGeom>
          <a:noFill/>
        </p:spPr>
        <p:txBody>
          <a:bodyPr wrap="square" lIns="179234" tIns="143387" rIns="179234" bIns="143387" rtlCol="0">
            <a:spAutoFit/>
          </a:bodyPr>
          <a:lstStyle/>
          <a:p>
            <a:pPr algn="ctr" defTabSz="710593">
              <a:spcBef>
                <a:spcPct val="0"/>
              </a:spcBef>
              <a:spcAft>
                <a:spcPct val="35000"/>
              </a:spcAft>
              <a:defRPr/>
            </a:pPr>
            <a:r>
              <a:rPr lang="en-US" sz="4313" b="1" kern="0" spc="-29" dirty="0">
                <a:solidFill>
                  <a:sysClr val="windowText" lastClr="000000"/>
                </a:solidFill>
                <a:latin typeface="Segoe UI Semilight" panose="020B0402040204020203" pitchFamily="34" charset="0"/>
                <a:cs typeface="Segoe UI Semilight" panose="020B0402040204020203" pitchFamily="34" charset="0"/>
              </a:rPr>
              <a:t>+</a:t>
            </a:r>
            <a:endParaRPr lang="en-US" sz="4313" b="1" spc="-29" dirty="0">
              <a:solidFill>
                <a:sysClr val="windowText" lastClr="000000"/>
              </a:solidFill>
              <a:latin typeface="Segoe UI Semilight" panose="020B0402040204020203" pitchFamily="34" charset="0"/>
              <a:cs typeface="Segoe UI Semilight" panose="020B0402040204020203" pitchFamily="34" charset="0"/>
            </a:endParaRP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7"/>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ysClr val="windowText" lastClr="000000"/>
              </a:solidFill>
              <a:latin typeface="Segoe UI"/>
            </a:endParaRPr>
          </a:p>
        </p:txBody>
      </p:sp>
      <p:sp>
        <p:nvSpPr>
          <p:cNvPr id="3" name="TextBox 2"/>
          <p:cNvSpPr txBox="1"/>
          <p:nvPr/>
        </p:nvSpPr>
        <p:spPr>
          <a:xfrm>
            <a:off x="1663423" y="2015645"/>
            <a:ext cx="1131317" cy="778371"/>
          </a:xfrm>
          <a:prstGeom prst="rect">
            <a:avLst/>
          </a:prstGeom>
          <a:noFill/>
        </p:spPr>
        <p:txBody>
          <a:bodyPr wrap="square" lIns="179234" tIns="143387" rIns="179234" bIns="143387" rtlCol="0">
            <a:spAutoFit/>
          </a:bodyPr>
          <a:lstStyle/>
          <a:p>
            <a:pPr defTabSz="914016">
              <a:lnSpc>
                <a:spcPct val="90000"/>
              </a:lnSpc>
              <a:spcAft>
                <a:spcPts val="588"/>
              </a:spcAft>
              <a:defRPr/>
            </a:pPr>
            <a:r>
              <a:rPr lang="en-US" sz="1765" spc="-29" dirty="0">
                <a:solidFill>
                  <a:sysClr val="windowText" lastClr="000000"/>
                </a:solidFill>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0"/>
            <a:ext cx="1131317" cy="533973"/>
          </a:xfrm>
          <a:prstGeom prst="rect">
            <a:avLst/>
          </a:prstGeom>
          <a:noFill/>
        </p:spPr>
        <p:txBody>
          <a:bodyPr wrap="square" lIns="179234" tIns="143387" rIns="179234" bIns="143387" rtlCol="0">
            <a:spAutoFit/>
          </a:bodyPr>
          <a:lstStyle/>
          <a:p>
            <a:pPr defTabSz="914016">
              <a:lnSpc>
                <a:spcPct val="90000"/>
              </a:lnSpc>
              <a:spcBef>
                <a:spcPct val="0"/>
              </a:spcBef>
              <a:spcAft>
                <a:spcPts val="588"/>
              </a:spcAft>
              <a:defRPr/>
            </a:pPr>
            <a:r>
              <a:rPr lang="en-US" sz="1765" spc="-29" dirty="0">
                <a:solidFill>
                  <a:sysClr val="windowText" lastClr="000000"/>
                </a:soli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7" y="3451355"/>
            <a:ext cx="443009"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16">
              <a:defRPr/>
            </a:pPr>
            <a:endParaRPr lang="en-US" sz="1765">
              <a:solidFill>
                <a:sysClr val="windowText" lastClr="000000"/>
              </a:solidFill>
              <a:latin typeface="Segoe UI"/>
            </a:endParaRPr>
          </a:p>
        </p:txBody>
      </p:sp>
      <p:sp>
        <p:nvSpPr>
          <p:cNvPr id="110" name="TextBox 109"/>
          <p:cNvSpPr txBox="1"/>
          <p:nvPr/>
        </p:nvSpPr>
        <p:spPr>
          <a:xfrm>
            <a:off x="1708797" y="4651570"/>
            <a:ext cx="1415327" cy="1022769"/>
          </a:xfrm>
          <a:prstGeom prst="rect">
            <a:avLst/>
          </a:prstGeom>
          <a:noFill/>
        </p:spPr>
        <p:txBody>
          <a:bodyPr wrap="square" lIns="179234" tIns="143387" rIns="179234" bIns="143387" rtlCol="0">
            <a:spAutoFit/>
          </a:bodyPr>
          <a:lstStyle/>
          <a:p>
            <a:pPr defTabSz="914016">
              <a:lnSpc>
                <a:spcPct val="90000"/>
              </a:lnSpc>
              <a:spcBef>
                <a:spcPct val="0"/>
              </a:spcBef>
              <a:defRPr/>
            </a:pPr>
            <a:r>
              <a:rPr lang="en-US" sz="1765" spc="-29" dirty="0">
                <a:solidFill>
                  <a:sysClr val="windowText" lastClr="000000"/>
                </a:solidFill>
                <a:latin typeface="Segoe UI Semilight" panose="020B0402040204020203" pitchFamily="34" charset="0"/>
                <a:cs typeface="Segoe UI Semilight" panose="020B0402040204020203" pitchFamily="34" charset="0"/>
              </a:rPr>
              <a:t>Sensors </a:t>
            </a:r>
            <a:br>
              <a:rPr lang="en-US" sz="1765" spc="-29" dirty="0">
                <a:solidFill>
                  <a:sysClr val="windowText" lastClr="000000"/>
                </a:solidFill>
                <a:latin typeface="Segoe UI Semilight" panose="020B0402040204020203" pitchFamily="34" charset="0"/>
                <a:cs typeface="Segoe UI Semilight" panose="020B0402040204020203" pitchFamily="34" charset="0"/>
              </a:rPr>
            </a:br>
            <a:r>
              <a:rPr lang="en-US" sz="1765" spc="-29" dirty="0">
                <a:solidFill>
                  <a:sysClr val="windowText" lastClr="000000"/>
                </a:solidFill>
                <a:latin typeface="Segoe UI Semilight" panose="020B0402040204020203" pitchFamily="34" charset="0"/>
                <a:cs typeface="Segoe UI Semilight" panose="020B0402040204020203" pitchFamily="34" charset="0"/>
              </a:rPr>
              <a:t>and </a:t>
            </a:r>
            <a:br>
              <a:rPr lang="en-US" sz="1765" spc="-29" dirty="0">
                <a:solidFill>
                  <a:sysClr val="windowText" lastClr="000000"/>
                </a:solidFill>
                <a:latin typeface="Segoe UI Semilight" panose="020B0402040204020203" pitchFamily="34" charset="0"/>
                <a:cs typeface="Segoe UI Semilight" panose="020B0402040204020203" pitchFamily="34" charset="0"/>
              </a:rPr>
            </a:br>
            <a:r>
              <a:rPr lang="en-US" sz="1765" spc="-29" dirty="0">
                <a:solidFill>
                  <a:sysClr val="windowText" lastClr="000000"/>
                </a:solidFill>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endParaRPr lang="en-US" sz="4705" spc="-100"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From data to intelligence to action </a:t>
            </a:r>
            <a:br>
              <a:rPr lang="en-US" dirty="0"/>
            </a:br>
            <a:endParaRPr lang="en-US" dirty="0"/>
          </a:p>
        </p:txBody>
      </p:sp>
      <p:sp>
        <p:nvSpPr>
          <p:cNvPr id="8" name="Text Placeholder 7"/>
          <p:cNvSpPr>
            <a:spLocks noGrp="1"/>
          </p:cNvSpPr>
          <p:nvPr>
            <p:ph type="body" sz="quarter" idx="4294967295"/>
          </p:nvPr>
        </p:nvSpPr>
        <p:spPr>
          <a:xfrm>
            <a:off x="536923" y="909362"/>
            <a:ext cx="11655078" cy="615522"/>
          </a:xfrm>
        </p:spPr>
        <p:txBody>
          <a:bodyPr/>
          <a:lstStyle/>
          <a:p>
            <a:r>
              <a:rPr lang="en-US" sz="3137" dirty="0"/>
              <a:t>On Prem or in the Cloud</a:t>
            </a:r>
          </a:p>
        </p:txBody>
      </p:sp>
      <p:grpSp>
        <p:nvGrpSpPr>
          <p:cNvPr id="7" name="Group 6"/>
          <p:cNvGrpSpPr/>
          <p:nvPr/>
        </p:nvGrpSpPr>
        <p:grpSpPr>
          <a:xfrm>
            <a:off x="1872803" y="5952185"/>
            <a:ext cx="8502649" cy="373462"/>
            <a:chOff x="1910356" y="6071041"/>
            <a:chExt cx="8673145" cy="380951"/>
          </a:xfrm>
        </p:grpSpPr>
        <p:sp>
          <p:nvSpPr>
            <p:cNvPr id="21" name="Rectangle 20"/>
            <p:cNvSpPr/>
            <p:nvPr/>
          </p:nvSpPr>
          <p:spPr>
            <a:xfrm>
              <a:off x="5313549" y="6071041"/>
              <a:ext cx="1602871" cy="376684"/>
            </a:xfrm>
            <a:prstGeom prst="rect">
              <a:avLst/>
            </a:prstGeom>
          </p:spPr>
          <p:txBody>
            <a:bodyPr wrap="none">
              <a:spAutoFit/>
            </a:bodyPr>
            <a:lstStyle/>
            <a:p>
              <a:pPr algn="ctr" defTabSz="710593">
                <a:spcBef>
                  <a:spcPct val="0"/>
                </a:spcBef>
                <a:spcAft>
                  <a:spcPct val="35000"/>
                </a:spcAft>
                <a:defRPr/>
              </a:pPr>
              <a:r>
                <a:rPr lang="en-US" sz="1765" b="1" spc="-29" dirty="0">
                  <a:solidFill>
                    <a:sysClr val="windowText" lastClr="000000"/>
                  </a:solidFill>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0356" y="6075308"/>
              <a:ext cx="719559" cy="376684"/>
            </a:xfrm>
            <a:prstGeom prst="rect">
              <a:avLst/>
            </a:prstGeom>
          </p:spPr>
          <p:txBody>
            <a:bodyPr wrap="none">
              <a:spAutoFit/>
            </a:bodyPr>
            <a:lstStyle/>
            <a:p>
              <a:pPr algn="ctr" defTabSz="710593">
                <a:spcBef>
                  <a:spcPct val="0"/>
                </a:spcBef>
                <a:spcAft>
                  <a:spcPct val="35000"/>
                </a:spcAft>
                <a:defRPr/>
              </a:pPr>
              <a:r>
                <a:rPr lang="en-US" sz="1765" b="1" spc="-29" dirty="0">
                  <a:solidFill>
                    <a:sysClr val="windowText" lastClr="000000"/>
                  </a:solidFill>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solidFill>
                  <a:srgbClr val="505050"/>
                </a:solidFill>
                <a:latin typeface="Segoe UI"/>
                <a:ea typeface="Segoe UI" pitchFamily="34" charset="0"/>
                <a:cs typeface="Segoe UI" pitchFamily="34" charset="0"/>
              </a:endParaRPr>
            </a:p>
          </p:txBody>
        </p:sp>
        <p:sp>
          <p:nvSpPr>
            <p:cNvPr id="48" name="Rectangle 47"/>
            <p:cNvSpPr/>
            <p:nvPr/>
          </p:nvSpPr>
          <p:spPr>
            <a:xfrm>
              <a:off x="9594508" y="6071041"/>
              <a:ext cx="988993" cy="376684"/>
            </a:xfrm>
            <a:prstGeom prst="rect">
              <a:avLst/>
            </a:prstGeom>
          </p:spPr>
          <p:txBody>
            <a:bodyPr wrap="none">
              <a:spAutoFit/>
            </a:bodyPr>
            <a:lstStyle/>
            <a:p>
              <a:pPr algn="ctr" defTabSz="710593">
                <a:spcBef>
                  <a:spcPct val="0"/>
                </a:spcBef>
                <a:spcAft>
                  <a:spcPct val="35000"/>
                </a:spcAft>
                <a:defRPr/>
              </a:pPr>
              <a:r>
                <a:rPr lang="en-US" sz="1765" b="1" spc="-29" dirty="0">
                  <a:solidFill>
                    <a:sysClr val="windowText" lastClr="000000"/>
                  </a:solidFill>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solidFill>
                  <a:srgbClr val="505050"/>
                </a:solidFill>
                <a:latin typeface="Segoe UI"/>
                <a:ea typeface="Segoe UI" pitchFamily="34" charset="0"/>
                <a:cs typeface="Segoe UI" pitchFamily="34" charset="0"/>
              </a:endParaRPr>
            </a:p>
          </p:txBody>
        </p:sp>
      </p:grpSp>
      <p:sp>
        <p:nvSpPr>
          <p:cNvPr id="65" name="Freeform 64"/>
          <p:cNvSpPr/>
          <p:nvPr/>
        </p:nvSpPr>
        <p:spPr bwMode="auto">
          <a:xfrm flipH="1">
            <a:off x="7849083" y="2318074"/>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latin typeface="Segoe UI"/>
            </a:endParaRPr>
          </a:p>
        </p:txBody>
      </p:sp>
      <p:grpSp>
        <p:nvGrpSpPr>
          <p:cNvPr id="2" name="Group 1"/>
          <p:cNvGrpSpPr/>
          <p:nvPr/>
        </p:nvGrpSpPr>
        <p:grpSpPr>
          <a:xfrm>
            <a:off x="8259606" y="1884873"/>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2000" kern="0" spc="-50" dirty="0">
                <a:solidFill>
                  <a:srgbClr val="505050"/>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354">
                <a:defRPr/>
              </a:pPr>
              <a:endParaRPr lang="en-US" sz="1730" kern="0" dirty="0">
                <a:solidFill>
                  <a:sysClr val="windowText" lastClr="000000"/>
                </a:solidFill>
                <a:latin typeface="Segoe UI"/>
              </a:endParaRPr>
            </a:p>
          </p:txBody>
        </p:sp>
      </p:grpSp>
      <p:sp>
        <p:nvSpPr>
          <p:cNvPr id="66" name="Freeform 16"/>
          <p:cNvSpPr>
            <a:spLocks noChangeAspect="1" noEditPoints="1"/>
          </p:cNvSpPr>
          <p:nvPr/>
        </p:nvSpPr>
        <p:spPr bwMode="auto">
          <a:xfrm>
            <a:off x="861677" y="4952726"/>
            <a:ext cx="565609" cy="520071"/>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ysClr val="windowText" lastClr="000000"/>
              </a:solidFill>
              <a:latin typeface="Segoe UI"/>
            </a:endParaRPr>
          </a:p>
        </p:txBody>
      </p:sp>
      <p:sp>
        <p:nvSpPr>
          <p:cNvPr id="67" name="TextBox 66"/>
          <p:cNvSpPr txBox="1"/>
          <p:nvPr/>
        </p:nvSpPr>
        <p:spPr>
          <a:xfrm>
            <a:off x="9452274" y="4758865"/>
            <a:ext cx="1788686" cy="788031"/>
          </a:xfrm>
          <a:prstGeom prst="rect">
            <a:avLst/>
          </a:prstGeom>
          <a:noFill/>
        </p:spPr>
        <p:txBody>
          <a:bodyPr wrap="square" lIns="179234" tIns="143387" rIns="179234" bIns="143387" rtlCol="0">
            <a:spAutoFit/>
          </a:bodyPr>
          <a:lstStyle/>
          <a:p>
            <a:pPr defTabSz="914016">
              <a:lnSpc>
                <a:spcPct val="90000"/>
              </a:lnSpc>
              <a:spcBef>
                <a:spcPct val="0"/>
              </a:spcBef>
              <a:spcAft>
                <a:spcPts val="588"/>
              </a:spcAft>
              <a:defRPr/>
            </a:pPr>
            <a:r>
              <a:rPr lang="en-US" sz="1765" spc="-29" dirty="0">
                <a:solidFill>
                  <a:sysClr val="windowText" lastClr="000000"/>
                </a:solidFill>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4"/>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2000" kern="0" spc="-50" dirty="0">
              <a:solidFill>
                <a:srgbClr val="505050"/>
              </a:solidFill>
              <a:latin typeface="Segoe UI"/>
              <a:ea typeface="Segoe UI" pitchFamily="34" charset="0"/>
              <a:cs typeface="Segoe UI" pitchFamily="34" charset="0"/>
            </a:endParaRPr>
          </a:p>
        </p:txBody>
      </p:sp>
      <p:grpSp>
        <p:nvGrpSpPr>
          <p:cNvPr id="69" name="Group 68"/>
          <p:cNvGrpSpPr/>
          <p:nvPr/>
        </p:nvGrpSpPr>
        <p:grpSpPr>
          <a:xfrm>
            <a:off x="8577349" y="4779013"/>
            <a:ext cx="493739" cy="767883"/>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ysClr val="windowText" lastClr="000000"/>
                </a:solidFill>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ysClr val="windowText" lastClr="000000"/>
                </a:solidFill>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a:solidFill>
                  <a:sysClr val="windowText" lastClr="000000"/>
                </a:solidFill>
                <a:latin typeface="Segoe UI"/>
              </a:endParaRPr>
            </a:p>
          </p:txBody>
        </p:sp>
      </p:grpSp>
      <p:grpSp>
        <p:nvGrpSpPr>
          <p:cNvPr id="5" name="Group 4"/>
          <p:cNvGrpSpPr/>
          <p:nvPr/>
        </p:nvGrpSpPr>
        <p:grpSpPr>
          <a:xfrm>
            <a:off x="3943162" y="3805128"/>
            <a:ext cx="3905921" cy="1777185"/>
            <a:chOff x="4022230" y="3880932"/>
            <a:chExt cx="3984243" cy="1812821"/>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dirty="0">
                <a:solidFill>
                  <a:sysClr val="windowText" lastClr="000000"/>
                </a:solidFill>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008">
                  <a:defRPr/>
                </a:pPr>
                <a:endParaRPr lang="en-US" sz="1700" kern="0">
                  <a:solidFill>
                    <a:sysClr val="windowText" lastClr="000000"/>
                  </a:solidFill>
                  <a:latin typeface="Segoe UI"/>
                </a:endParaRPr>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008">
                  <a:defRPr/>
                </a:pPr>
                <a:endParaRPr lang="en-US" sz="1700" kern="0">
                  <a:solidFill>
                    <a:sysClr val="windowText" lastClr="000000"/>
                  </a:solidFill>
                  <a:latin typeface="Segoe UI"/>
                </a:endParaRPr>
              </a:p>
            </p:txBody>
          </p:sp>
        </p:grpSp>
        <p:sp>
          <p:nvSpPr>
            <p:cNvPr id="114" name="TextBox 113"/>
            <p:cNvSpPr txBox="1"/>
            <p:nvPr/>
          </p:nvSpPr>
          <p:spPr>
            <a:xfrm>
              <a:off x="4022230" y="5176731"/>
              <a:ext cx="3984243" cy="517022"/>
            </a:xfrm>
            <a:prstGeom prst="rect">
              <a:avLst/>
            </a:prstGeom>
            <a:noFill/>
          </p:spPr>
          <p:txBody>
            <a:bodyPr wrap="square" lIns="179234" tIns="89642" rIns="179234" bIns="143387" rtlCol="0">
              <a:spAutoFit/>
            </a:bodyPr>
            <a:lstStyle/>
            <a:p>
              <a:pPr algn="ctr" defTabSz="710593">
                <a:spcBef>
                  <a:spcPct val="0"/>
                </a:spcBef>
                <a:spcAft>
                  <a:spcPct val="35000"/>
                </a:spcAft>
                <a:defRPr/>
              </a:pPr>
              <a:r>
                <a:rPr lang="en-US" sz="1765" spc="-29" dirty="0">
                  <a:solidFill>
                    <a:sysClr val="windowText" lastClr="000000"/>
                  </a:solidFill>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4" y="3478794"/>
            <a:ext cx="1089903" cy="489252"/>
          </a:xfrm>
          <a:prstGeom prst="rect">
            <a:avLst/>
          </a:prstGeom>
          <a:noFill/>
          <a:ln>
            <a:noFill/>
          </a:ln>
        </p:spPr>
        <p:txBody>
          <a:bodyPr wrap="square" lIns="182828" tIns="146262" rIns="182828" bIns="146262" rtlCol="0">
            <a:spAutoFit/>
          </a:bodyPr>
          <a:lstStyle/>
          <a:p>
            <a:pPr defTabSz="932384">
              <a:lnSpc>
                <a:spcPct val="90000"/>
              </a:lnSpc>
              <a:spcBef>
                <a:spcPct val="0"/>
              </a:spcBef>
              <a:spcAft>
                <a:spcPts val="600"/>
              </a:spcAft>
              <a:defRPr/>
            </a:pPr>
            <a:r>
              <a:rPr lang="en-US" sz="1400" kern="0" spc="-30" dirty="0">
                <a:solidFill>
                  <a:sysClr val="windowText" lastClr="000000"/>
                </a:solidFill>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2000" kern="0" spc="-50" dirty="0">
              <a:solidFill>
                <a:srgbClr val="505050"/>
              </a:solidFill>
              <a:latin typeface="Segoe UI"/>
              <a:ea typeface="Segoe UI" pitchFamily="34" charset="0"/>
              <a:cs typeface="Segoe UI" pitchFamily="34" charset="0"/>
            </a:endParaRPr>
          </a:p>
        </p:txBody>
      </p:sp>
      <p:grpSp>
        <p:nvGrpSpPr>
          <p:cNvPr id="116" name="Group 115"/>
          <p:cNvGrpSpPr/>
          <p:nvPr/>
        </p:nvGrpSpPr>
        <p:grpSpPr>
          <a:xfrm>
            <a:off x="8554379" y="3556479"/>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ysClr val="windowText" lastClr="000000"/>
                </a:solidFill>
                <a:latin typeface="Segoe UI"/>
              </a:endParaRPr>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ysClr val="windowText" lastClr="000000"/>
                </a:solidFill>
                <a:latin typeface="Segoe UI"/>
              </a:endParaRPr>
            </a:p>
          </p:txBody>
        </p:sp>
      </p:grpSp>
      <p:grpSp>
        <p:nvGrpSpPr>
          <p:cNvPr id="6" name="Group 5"/>
          <p:cNvGrpSpPr/>
          <p:nvPr/>
        </p:nvGrpSpPr>
        <p:grpSpPr>
          <a:xfrm>
            <a:off x="4398068" y="1568775"/>
            <a:ext cx="3148191" cy="1795166"/>
            <a:chOff x="4486257" y="1599735"/>
            <a:chExt cx="3211319" cy="1831163"/>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ysClr val="windowText" lastClr="000000"/>
                </a:solidFill>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ysClr val="windowText" lastClr="000000"/>
                </a:solidFill>
                <a:latin typeface="Segoe UI"/>
              </a:endParaRPr>
            </a:p>
          </p:txBody>
        </p:sp>
        <p:grpSp>
          <p:nvGrpSpPr>
            <p:cNvPr id="124" name="Group 123"/>
            <p:cNvGrpSpPr/>
            <p:nvPr/>
          </p:nvGrpSpPr>
          <p:grpSpPr>
            <a:xfrm>
              <a:off x="4486257" y="1599735"/>
              <a:ext cx="3211319" cy="1831163"/>
              <a:chOff x="3170554" y="2340030"/>
              <a:chExt cx="6054818" cy="3452589"/>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4" tIns="45706" rIns="91414" bIns="45706" numCol="1" anchor="t" anchorCtr="0" compatLnSpc="1">
                <a:prstTxWarp prst="textNoShape">
                  <a:avLst/>
                </a:prstTxWarp>
              </a:bodyPr>
              <a:lstStyle/>
              <a:p>
                <a:pPr defTabSz="932384">
                  <a:defRPr/>
                </a:pPr>
                <a:endParaRPr lang="en-US" sz="1050" kern="0" dirty="0">
                  <a:solidFill>
                    <a:sysClr val="windowText" lastClr="000000"/>
                  </a:solidFill>
                  <a:latin typeface="Segoe UI"/>
                </a:endParaRPr>
              </a:p>
            </p:txBody>
          </p:sp>
          <p:sp>
            <p:nvSpPr>
              <p:cNvPr id="127" name="TextBox 126"/>
              <p:cNvSpPr txBox="1"/>
              <p:nvPr/>
            </p:nvSpPr>
            <p:spPr>
              <a:xfrm>
                <a:off x="3170554" y="4691769"/>
                <a:ext cx="6054818" cy="1100850"/>
              </a:xfrm>
              <a:prstGeom prst="rect">
                <a:avLst/>
              </a:prstGeom>
              <a:noFill/>
              <a:ln>
                <a:noFill/>
              </a:ln>
            </p:spPr>
            <p:txBody>
              <a:bodyPr wrap="square" lIns="182854" tIns="146284" rIns="182854" bIns="146284" rtlCol="0">
                <a:spAutoFit/>
              </a:bodyPr>
              <a:lstStyle/>
              <a:p>
                <a:pPr algn="ctr" defTabSz="914225">
                  <a:lnSpc>
                    <a:spcPct val="90000"/>
                  </a:lnSpc>
                  <a:defRPr/>
                </a:pPr>
                <a:r>
                  <a:rPr lang="en-US" sz="2000" kern="0" dirty="0">
                    <a:solidFill>
                      <a:sysClr val="windowText" lastClr="000000"/>
                    </a:solidFill>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4" tIns="45706" rIns="91414" bIns="45706" numCol="1" anchor="t" anchorCtr="0" compatLnSpc="1">
                <a:prstTxWarp prst="textNoShape">
                  <a:avLst/>
                </a:prstTxWarp>
              </a:bodyPr>
              <a:lstStyle/>
              <a:p>
                <a:pPr defTabSz="932384">
                  <a:defRPr/>
                </a:pPr>
                <a:endParaRPr lang="en-US" sz="1050" kern="0" dirty="0">
                  <a:solidFill>
                    <a:sysClr val="windowText" lastClr="000000"/>
                  </a:solidFill>
                  <a:latin typeface="Segoe UI"/>
                </a:endParaRPr>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4" tIns="45706" rIns="91414" bIns="45706" numCol="1" anchor="t" anchorCtr="0" compatLnSpc="1">
                <a:prstTxWarp prst="textNoShape">
                  <a:avLst/>
                </a:prstTxWarp>
              </a:bodyPr>
              <a:lstStyle/>
              <a:p>
                <a:pPr defTabSz="932384">
                  <a:defRPr/>
                </a:pPr>
                <a:endParaRPr lang="en-US" sz="1050" kern="0" dirty="0">
                  <a:solidFill>
                    <a:sysClr val="windowText" lastClr="000000"/>
                  </a:solidFill>
                  <a:latin typeface="Segoe UI"/>
                </a:endParaRPr>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4" tIns="45706" rIns="91414" bIns="45706" numCol="1" anchor="t" anchorCtr="0" compatLnSpc="1">
                <a:prstTxWarp prst="textNoShape">
                  <a:avLst/>
                </a:prstTxWarp>
              </a:bodyPr>
              <a:lstStyle/>
              <a:p>
                <a:pPr defTabSz="932384">
                  <a:defRPr/>
                </a:pPr>
                <a:endParaRPr lang="en-US" sz="1050" kern="0" dirty="0">
                  <a:solidFill>
                    <a:sysClr val="windowText" lastClr="000000"/>
                  </a:solidFill>
                  <a:latin typeface="Segoe UI"/>
                </a:endParaRPr>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solidFill>
                        <a:sysClr val="windowText" lastClr="000000"/>
                      </a:solidFill>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spTree>
    <p:extLst>
      <p:ext uri="{BB962C8B-B14F-4D97-AF65-F5344CB8AC3E}">
        <p14:creationId xmlns:p14="http://schemas.microsoft.com/office/powerpoint/2010/main" val="288837988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Summary Zoom 5"/>
          <p:cNvGrpSpPr>
            <a:grpSpLocks noGrp="1" noUngrp="1" noRot="1" noChangeAspect="1" noMove="1" noResize="1"/>
          </p:cNvGrpSpPr>
          <p:nvPr/>
        </p:nvGrpSpPr>
        <p:grpSpPr>
          <a:xfrm>
            <a:off x="1" y="1087643"/>
            <a:ext cx="12192000" cy="5418666"/>
            <a:chOff x="0" y="1108956"/>
            <a:chExt cx="12436475" cy="5527322"/>
          </a:xfrm>
        </p:grpSpPr>
        <p:pic>
          <p:nvPicPr>
            <p:cNvPr id="2" name="Picture 2">
              <a:hlinkClick r:id="" action="ppaction://noaction"/>
            </p:cNvPr>
            <p:cNvPicPr>
              <a:picLocks noSelect="1" noRot="1" noChangeAspect="1" noMove="1" noResize="1" noEditPoints="1" noAdjustHandles="1" noChangeArrowheads="1" noChangeShapeType="1"/>
            </p:cNvPicPr>
            <p:nvPr/>
          </p:nvPicPr>
          <p:blipFill>
            <a:blip r:embed="rId2"/>
            <a:stretch>
              <a:fillRect/>
            </a:stretch>
          </p:blipFill>
          <p:spPr>
            <a:xfrm>
              <a:off x="481935" y="1704316"/>
              <a:ext cx="3730942" cy="2098356"/>
            </a:xfrm>
            <a:prstGeom prst="rect">
              <a:avLst/>
            </a:prstGeom>
            <a:ln w="3175">
              <a:solidFill>
                <a:prstClr val="ltGray"/>
              </a:solidFill>
            </a:ln>
          </p:spPr>
        </p:pic>
        <p:pic>
          <p:nvPicPr>
            <p:cNvPr id="3" name="Picture 3">
              <a:hlinkClick r:id="" action="ppaction://noaction"/>
            </p:cNvPr>
            <p:cNvPicPr>
              <a:picLocks noSelect="1" noRot="1" noChangeAspect="1" noMove="1" noResize="1" noEditPoints="1" noAdjustHandles="1" noChangeArrowheads="1" noChangeShapeType="1"/>
            </p:cNvPicPr>
            <p:nvPr/>
          </p:nvPicPr>
          <p:blipFill>
            <a:blip r:embed="rId3"/>
            <a:stretch>
              <a:fillRect/>
            </a:stretch>
          </p:blipFill>
          <p:spPr>
            <a:xfrm>
              <a:off x="4352767" y="1704316"/>
              <a:ext cx="3730942" cy="2098356"/>
            </a:xfrm>
            <a:prstGeom prst="rect">
              <a:avLst/>
            </a:prstGeom>
            <a:ln w="3175">
              <a:solidFill>
                <a:prstClr val="ltGray"/>
              </a:solidFill>
            </a:ln>
          </p:spPr>
        </p:pic>
        <p:pic>
          <p:nvPicPr>
            <p:cNvPr id="4" name="Picture 4">
              <a:hlinkClick r:id="" action="ppaction://noaction"/>
            </p:cNvPr>
            <p:cNvPicPr>
              <a:picLocks noSelect="1" noRot="1" noChangeAspect="1" noMove="1" noResize="1" noEditPoints="1" noAdjustHandles="1" noChangeArrowheads="1" noChangeShapeType="1"/>
            </p:cNvPicPr>
            <p:nvPr/>
          </p:nvPicPr>
          <p:blipFill>
            <a:blip r:embed="rId4"/>
            <a:stretch>
              <a:fillRect/>
            </a:stretch>
          </p:blipFill>
          <p:spPr>
            <a:xfrm>
              <a:off x="8223599" y="1704316"/>
              <a:ext cx="3730942" cy="2098356"/>
            </a:xfrm>
            <a:prstGeom prst="rect">
              <a:avLst/>
            </a:prstGeom>
            <a:ln w="3175">
              <a:solidFill>
                <a:prstClr val="ltGray"/>
              </a:solidFill>
            </a:ln>
          </p:spPr>
        </p:pic>
        <p:pic>
          <p:nvPicPr>
            <p:cNvPr id="5" name="Picture 5">
              <a:hlinkClick r:id="" action="ppaction://noaction"/>
            </p:cNvPr>
            <p:cNvPicPr>
              <a:picLocks noSelect="1" noRot="1" noChangeAspect="1" noMove="1" noResize="1" noEditPoints="1" noAdjustHandles="1" noChangeArrowheads="1" noChangeShapeType="1"/>
            </p:cNvPicPr>
            <p:nvPr/>
          </p:nvPicPr>
          <p:blipFill>
            <a:blip r:embed="rId5"/>
            <a:stretch>
              <a:fillRect/>
            </a:stretch>
          </p:blipFill>
          <p:spPr>
            <a:xfrm>
              <a:off x="481935" y="3942562"/>
              <a:ext cx="3730942" cy="2098356"/>
            </a:xfrm>
            <a:prstGeom prst="rect">
              <a:avLst/>
            </a:prstGeom>
            <a:ln w="3175">
              <a:solidFill>
                <a:prstClr val="ltGray"/>
              </a:solidFill>
            </a:ln>
          </p:spPr>
        </p:pic>
        <p:pic>
          <p:nvPicPr>
            <p:cNvPr id="8" name="Picture 8">
              <a:hlinkClick r:id="" action="ppaction://noaction"/>
            </p:cNvPr>
            <p:cNvPicPr>
              <a:picLocks noSelect="1" noRot="1" noChangeAspect="1" noMove="1" noResize="1" noEditPoints="1" noAdjustHandles="1" noChangeArrowheads="1" noChangeShapeType="1"/>
            </p:cNvPicPr>
            <p:nvPr/>
          </p:nvPicPr>
          <p:blipFill>
            <a:blip r:embed="rId6"/>
            <a:stretch>
              <a:fillRect/>
            </a:stretch>
          </p:blipFill>
          <p:spPr>
            <a:xfrm>
              <a:off x="4352767" y="3942562"/>
              <a:ext cx="3730942" cy="2098356"/>
            </a:xfrm>
            <a:prstGeom prst="rect">
              <a:avLst/>
            </a:prstGeom>
            <a:ln w="3175">
              <a:solidFill>
                <a:prstClr val="ltGray"/>
              </a:solidFill>
            </a:ln>
          </p:spPr>
        </p:pic>
        <p:pic>
          <p:nvPicPr>
            <p:cNvPr id="9" name="Picture 9">
              <a:hlinkClick r:id="" action="ppaction://noaction"/>
            </p:cNvPr>
            <p:cNvPicPr>
              <a:picLocks noSelect="1" noRot="1" noChangeAspect="1" noMove="1" noResize="1" noEditPoints="1" noAdjustHandles="1" noChangeArrowheads="1" noChangeShapeType="1"/>
            </p:cNvPicPr>
            <p:nvPr/>
          </p:nvPicPr>
          <p:blipFill>
            <a:blip r:embed="rId7"/>
            <a:stretch>
              <a:fillRect/>
            </a:stretch>
          </p:blipFill>
          <p:spPr>
            <a:xfrm>
              <a:off x="8223599" y="3942562"/>
              <a:ext cx="3730942" cy="2098356"/>
            </a:xfrm>
            <a:prstGeom prst="rect">
              <a:avLst/>
            </a:prstGeom>
            <a:ln w="3175">
              <a:solidFill>
                <a:prstClr val="ltGray"/>
              </a:solidFill>
            </a:ln>
          </p:spPr>
        </p:pic>
      </p:grpSp>
      <p:sp>
        <p:nvSpPr>
          <p:cNvPr id="7" name="Title 6"/>
          <p:cNvSpPr>
            <a:spLocks noGrp="1"/>
          </p:cNvSpPr>
          <p:nvPr>
            <p:ph type="title"/>
          </p:nvPr>
        </p:nvSpPr>
        <p:spPr>
          <a:xfrm>
            <a:off x="269241" y="249038"/>
            <a:ext cx="11655840" cy="899537"/>
          </a:xfrm>
        </p:spPr>
        <p:txBody>
          <a:bodyPr/>
          <a:lstStyle/>
          <a:p>
            <a:r>
              <a:rPr lang="en-US" sz="4803" spc="-98" dirty="0">
                <a:solidFill>
                  <a:srgbClr val="3B8F66"/>
                </a:solidFill>
                <a:latin typeface="Calibri Light" panose="020F0302020204030204"/>
              </a:rPr>
              <a:t>Overview</a:t>
            </a:r>
            <a:endParaRPr lang="en-US" dirty="0"/>
          </a:p>
        </p:txBody>
      </p:sp>
    </p:spTree>
    <p:extLst>
      <p:ext uri="{BB962C8B-B14F-4D97-AF65-F5344CB8AC3E}">
        <p14:creationId xmlns:p14="http://schemas.microsoft.com/office/powerpoint/2010/main" val="20969537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Isosceles Triangle 41"/>
          <p:cNvSpPr/>
          <p:nvPr/>
        </p:nvSpPr>
        <p:spPr>
          <a:xfrm>
            <a:off x="9134243" y="1820560"/>
            <a:ext cx="2627970" cy="1332968"/>
          </a:xfrm>
          <a:custGeom>
            <a:avLst/>
            <a:gdLst>
              <a:gd name="connsiteX0" fmla="*/ 0 w 2156372"/>
              <a:gd name="connsiteY0" fmla="*/ 867870 h 867870"/>
              <a:gd name="connsiteX1" fmla="*/ 2156372 w 2156372"/>
              <a:gd name="connsiteY1" fmla="*/ 0 h 867870"/>
              <a:gd name="connsiteX2" fmla="*/ 2156372 w 2156372"/>
              <a:gd name="connsiteY2" fmla="*/ 867870 h 867870"/>
              <a:gd name="connsiteX3" fmla="*/ 0 w 2156372"/>
              <a:gd name="connsiteY3" fmla="*/ 867870 h 867870"/>
              <a:gd name="connsiteX0" fmla="*/ 0 w 1970106"/>
              <a:gd name="connsiteY0" fmla="*/ 664670 h 867870"/>
              <a:gd name="connsiteX1" fmla="*/ 1970106 w 1970106"/>
              <a:gd name="connsiteY1" fmla="*/ 0 h 867870"/>
              <a:gd name="connsiteX2" fmla="*/ 1970106 w 1970106"/>
              <a:gd name="connsiteY2" fmla="*/ 867870 h 867870"/>
              <a:gd name="connsiteX3" fmla="*/ 0 w 1970106"/>
              <a:gd name="connsiteY3" fmla="*/ 664670 h 867870"/>
              <a:gd name="connsiteX0" fmla="*/ 0 w 2130972"/>
              <a:gd name="connsiteY0" fmla="*/ 1028737 h 1231937"/>
              <a:gd name="connsiteX1" fmla="*/ 2130972 w 2130972"/>
              <a:gd name="connsiteY1" fmla="*/ 0 h 1231937"/>
              <a:gd name="connsiteX2" fmla="*/ 1970106 w 2130972"/>
              <a:gd name="connsiteY2" fmla="*/ 1231937 h 1231937"/>
              <a:gd name="connsiteX3" fmla="*/ 0 w 2130972"/>
              <a:gd name="connsiteY3" fmla="*/ 1028737 h 1231937"/>
              <a:gd name="connsiteX0" fmla="*/ 586828 w 2556934"/>
              <a:gd name="connsiteY0" fmla="*/ 1350470 h 1553670"/>
              <a:gd name="connsiteX1" fmla="*/ 0 w 2556934"/>
              <a:gd name="connsiteY1" fmla="*/ 0 h 1553670"/>
              <a:gd name="connsiteX2" fmla="*/ 2556934 w 2556934"/>
              <a:gd name="connsiteY2" fmla="*/ 1553670 h 1553670"/>
              <a:gd name="connsiteX3" fmla="*/ 586828 w 2556934"/>
              <a:gd name="connsiteY3" fmla="*/ 1350470 h 1553670"/>
              <a:gd name="connsiteX0" fmla="*/ 544495 w 2556934"/>
              <a:gd name="connsiteY0" fmla="*/ 1358936 h 1553670"/>
              <a:gd name="connsiteX1" fmla="*/ 0 w 2556934"/>
              <a:gd name="connsiteY1" fmla="*/ 0 h 1553670"/>
              <a:gd name="connsiteX2" fmla="*/ 2556934 w 2556934"/>
              <a:gd name="connsiteY2" fmla="*/ 1553670 h 1553670"/>
              <a:gd name="connsiteX3" fmla="*/ 544495 w 2556934"/>
              <a:gd name="connsiteY3" fmla="*/ 1358936 h 1553670"/>
              <a:gd name="connsiteX0" fmla="*/ 214295 w 2226734"/>
              <a:gd name="connsiteY0" fmla="*/ 1435136 h 1629870"/>
              <a:gd name="connsiteX1" fmla="*/ 0 w 2226734"/>
              <a:gd name="connsiteY1" fmla="*/ 0 h 1629870"/>
              <a:gd name="connsiteX2" fmla="*/ 2226734 w 2226734"/>
              <a:gd name="connsiteY2" fmla="*/ 1629870 h 1629870"/>
              <a:gd name="connsiteX3" fmla="*/ 214295 w 2226734"/>
              <a:gd name="connsiteY3" fmla="*/ 1435136 h 1629870"/>
              <a:gd name="connsiteX0" fmla="*/ 214295 w 2302934"/>
              <a:gd name="connsiteY0" fmla="*/ 1435136 h 1435136"/>
              <a:gd name="connsiteX1" fmla="*/ 0 w 2302934"/>
              <a:gd name="connsiteY1" fmla="*/ 0 h 1435136"/>
              <a:gd name="connsiteX2" fmla="*/ 2302934 w 2302934"/>
              <a:gd name="connsiteY2" fmla="*/ 1147270 h 1435136"/>
              <a:gd name="connsiteX3" fmla="*/ 214295 w 2302934"/>
              <a:gd name="connsiteY3" fmla="*/ 1435136 h 1435136"/>
              <a:gd name="connsiteX0" fmla="*/ 214295 w 2302934"/>
              <a:gd name="connsiteY0" fmla="*/ 1435136 h 1435136"/>
              <a:gd name="connsiteX1" fmla="*/ 107238 w 2302934"/>
              <a:gd name="connsiteY1" fmla="*/ 757622 h 1435136"/>
              <a:gd name="connsiteX2" fmla="*/ 0 w 2302934"/>
              <a:gd name="connsiteY2" fmla="*/ 0 h 1435136"/>
              <a:gd name="connsiteX3" fmla="*/ 2302934 w 2302934"/>
              <a:gd name="connsiteY3" fmla="*/ 1147270 h 1435136"/>
              <a:gd name="connsiteX4" fmla="*/ 214295 w 2302934"/>
              <a:gd name="connsiteY4" fmla="*/ 1435136 h 1435136"/>
              <a:gd name="connsiteX0" fmla="*/ 445723 w 2534362"/>
              <a:gd name="connsiteY0" fmla="*/ 1435136 h 1435136"/>
              <a:gd name="connsiteX1" fmla="*/ 0 w 2534362"/>
              <a:gd name="connsiteY1" fmla="*/ 622156 h 1435136"/>
              <a:gd name="connsiteX2" fmla="*/ 231428 w 2534362"/>
              <a:gd name="connsiteY2" fmla="*/ 0 h 1435136"/>
              <a:gd name="connsiteX3" fmla="*/ 2534362 w 2534362"/>
              <a:gd name="connsiteY3" fmla="*/ 1147270 h 1435136"/>
              <a:gd name="connsiteX4" fmla="*/ 445723 w 2534362"/>
              <a:gd name="connsiteY4" fmla="*/ 1435136 h 1435136"/>
              <a:gd name="connsiteX0" fmla="*/ 454190 w 2534362"/>
              <a:gd name="connsiteY0" fmla="*/ 1333536 h 1333536"/>
              <a:gd name="connsiteX1" fmla="*/ 0 w 2534362"/>
              <a:gd name="connsiteY1" fmla="*/ 622156 h 1333536"/>
              <a:gd name="connsiteX2" fmla="*/ 231428 w 2534362"/>
              <a:gd name="connsiteY2" fmla="*/ 0 h 1333536"/>
              <a:gd name="connsiteX3" fmla="*/ 2534362 w 2534362"/>
              <a:gd name="connsiteY3" fmla="*/ 1147270 h 1333536"/>
              <a:gd name="connsiteX4" fmla="*/ 454190 w 2534362"/>
              <a:gd name="connsiteY4" fmla="*/ 1333536 h 1333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362" h="1333536">
                <a:moveTo>
                  <a:pt x="454190" y="1333536"/>
                </a:moveTo>
                <a:lnTo>
                  <a:pt x="0" y="622156"/>
                </a:lnTo>
                <a:lnTo>
                  <a:pt x="231428" y="0"/>
                </a:lnTo>
                <a:lnTo>
                  <a:pt x="2534362" y="1147270"/>
                </a:lnTo>
                <a:lnTo>
                  <a:pt x="454190" y="1333536"/>
                </a:lnTo>
                <a:close/>
              </a:path>
            </a:pathLst>
          </a:custGeom>
          <a:gradFill flip="none" rotWithShape="1">
            <a:gsLst>
              <a:gs pos="0">
                <a:schemeClr val="accent5">
                  <a:lumMod val="50000"/>
                </a:schemeClr>
              </a:gs>
              <a:gs pos="50000">
                <a:srgbClr val="3B8F66"/>
              </a:gs>
              <a:gs pos="100000">
                <a:schemeClr val="accent3">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latin typeface="Calibri" panose="020F0502020204030204"/>
            </a:endParaRPr>
          </a:p>
        </p:txBody>
      </p:sp>
      <p:sp>
        <p:nvSpPr>
          <p:cNvPr id="45" name="Isosceles Triangle 41"/>
          <p:cNvSpPr/>
          <p:nvPr/>
        </p:nvSpPr>
        <p:spPr>
          <a:xfrm>
            <a:off x="7186131" y="2034397"/>
            <a:ext cx="2160147" cy="1164598"/>
          </a:xfrm>
          <a:custGeom>
            <a:avLst/>
            <a:gdLst>
              <a:gd name="connsiteX0" fmla="*/ 0 w 2156372"/>
              <a:gd name="connsiteY0" fmla="*/ 867870 h 867870"/>
              <a:gd name="connsiteX1" fmla="*/ 2156372 w 2156372"/>
              <a:gd name="connsiteY1" fmla="*/ 0 h 867870"/>
              <a:gd name="connsiteX2" fmla="*/ 2156372 w 2156372"/>
              <a:gd name="connsiteY2" fmla="*/ 867870 h 867870"/>
              <a:gd name="connsiteX3" fmla="*/ 0 w 2156372"/>
              <a:gd name="connsiteY3" fmla="*/ 867870 h 867870"/>
              <a:gd name="connsiteX0" fmla="*/ 0 w 1970106"/>
              <a:gd name="connsiteY0" fmla="*/ 664670 h 867870"/>
              <a:gd name="connsiteX1" fmla="*/ 1970106 w 1970106"/>
              <a:gd name="connsiteY1" fmla="*/ 0 h 867870"/>
              <a:gd name="connsiteX2" fmla="*/ 1970106 w 1970106"/>
              <a:gd name="connsiteY2" fmla="*/ 867870 h 867870"/>
              <a:gd name="connsiteX3" fmla="*/ 0 w 1970106"/>
              <a:gd name="connsiteY3" fmla="*/ 664670 h 867870"/>
              <a:gd name="connsiteX0" fmla="*/ 0 w 1970106"/>
              <a:gd name="connsiteY0" fmla="*/ 673137 h 876337"/>
              <a:gd name="connsiteX1" fmla="*/ 1352040 w 1970106"/>
              <a:gd name="connsiteY1" fmla="*/ 0 h 876337"/>
              <a:gd name="connsiteX2" fmla="*/ 1970106 w 1970106"/>
              <a:gd name="connsiteY2" fmla="*/ 876337 h 876337"/>
              <a:gd name="connsiteX3" fmla="*/ 0 w 1970106"/>
              <a:gd name="connsiteY3" fmla="*/ 673137 h 876337"/>
              <a:gd name="connsiteX0" fmla="*/ 0 w 1970106"/>
              <a:gd name="connsiteY0" fmla="*/ 673137 h 876337"/>
              <a:gd name="connsiteX1" fmla="*/ 1352040 w 1970106"/>
              <a:gd name="connsiteY1" fmla="*/ 0 h 876337"/>
              <a:gd name="connsiteX2" fmla="*/ 1970106 w 1970106"/>
              <a:gd name="connsiteY2" fmla="*/ 876337 h 876337"/>
              <a:gd name="connsiteX3" fmla="*/ 0 w 1970106"/>
              <a:gd name="connsiteY3" fmla="*/ 673137 h 876337"/>
              <a:gd name="connsiteX0" fmla="*/ 0 w 1970106"/>
              <a:gd name="connsiteY0" fmla="*/ 673137 h 876337"/>
              <a:gd name="connsiteX1" fmla="*/ 1352040 w 1970106"/>
              <a:gd name="connsiteY1" fmla="*/ 0 h 876337"/>
              <a:gd name="connsiteX2" fmla="*/ 1970106 w 1970106"/>
              <a:gd name="connsiteY2" fmla="*/ 876337 h 876337"/>
              <a:gd name="connsiteX3" fmla="*/ 0 w 1970106"/>
              <a:gd name="connsiteY3" fmla="*/ 673137 h 876337"/>
              <a:gd name="connsiteX0" fmla="*/ 0 w 1970106"/>
              <a:gd name="connsiteY0" fmla="*/ 673137 h 876337"/>
              <a:gd name="connsiteX1" fmla="*/ 1352040 w 1970106"/>
              <a:gd name="connsiteY1" fmla="*/ 0 h 876337"/>
              <a:gd name="connsiteX2" fmla="*/ 1648911 w 1970106"/>
              <a:gd name="connsiteY2" fmla="*/ 422442 h 876337"/>
              <a:gd name="connsiteX3" fmla="*/ 1970106 w 1970106"/>
              <a:gd name="connsiteY3" fmla="*/ 876337 h 876337"/>
              <a:gd name="connsiteX4" fmla="*/ 0 w 1970106"/>
              <a:gd name="connsiteY4" fmla="*/ 673137 h 876337"/>
              <a:gd name="connsiteX0" fmla="*/ 0 w 2233111"/>
              <a:gd name="connsiteY0" fmla="*/ 674028 h 877228"/>
              <a:gd name="connsiteX1" fmla="*/ 1352040 w 2233111"/>
              <a:gd name="connsiteY1" fmla="*/ 891 h 877228"/>
              <a:gd name="connsiteX2" fmla="*/ 2233111 w 2233111"/>
              <a:gd name="connsiteY2" fmla="*/ 0 h 877228"/>
              <a:gd name="connsiteX3" fmla="*/ 1970106 w 2233111"/>
              <a:gd name="connsiteY3" fmla="*/ 877228 h 877228"/>
              <a:gd name="connsiteX4" fmla="*/ 0 w 2233111"/>
              <a:gd name="connsiteY4" fmla="*/ 674028 h 877228"/>
              <a:gd name="connsiteX0" fmla="*/ 0 w 2233111"/>
              <a:gd name="connsiteY0" fmla="*/ 674028 h 792562"/>
              <a:gd name="connsiteX1" fmla="*/ 1352040 w 2233111"/>
              <a:gd name="connsiteY1" fmla="*/ 891 h 792562"/>
              <a:gd name="connsiteX2" fmla="*/ 2233111 w 2233111"/>
              <a:gd name="connsiteY2" fmla="*/ 0 h 792562"/>
              <a:gd name="connsiteX3" fmla="*/ 2105573 w 2233111"/>
              <a:gd name="connsiteY3" fmla="*/ 792562 h 792562"/>
              <a:gd name="connsiteX4" fmla="*/ 0 w 2233111"/>
              <a:gd name="connsiteY4" fmla="*/ 674028 h 792562"/>
              <a:gd name="connsiteX0" fmla="*/ 0 w 2233111"/>
              <a:gd name="connsiteY0" fmla="*/ 918670 h 1037204"/>
              <a:gd name="connsiteX1" fmla="*/ 556173 w 2233111"/>
              <a:gd name="connsiteY1" fmla="*/ 0 h 1037204"/>
              <a:gd name="connsiteX2" fmla="*/ 2233111 w 2233111"/>
              <a:gd name="connsiteY2" fmla="*/ 244642 h 1037204"/>
              <a:gd name="connsiteX3" fmla="*/ 2105573 w 2233111"/>
              <a:gd name="connsiteY3" fmla="*/ 1037204 h 1037204"/>
              <a:gd name="connsiteX4" fmla="*/ 0 w 2233111"/>
              <a:gd name="connsiteY4" fmla="*/ 918670 h 1037204"/>
              <a:gd name="connsiteX0" fmla="*/ 0 w 2105573"/>
              <a:gd name="connsiteY0" fmla="*/ 918670 h 1037204"/>
              <a:gd name="connsiteX1" fmla="*/ 556173 w 2105573"/>
              <a:gd name="connsiteY1" fmla="*/ 0 h 1037204"/>
              <a:gd name="connsiteX2" fmla="*/ 1488044 w 2105573"/>
              <a:gd name="connsiteY2" fmla="*/ 41442 h 1037204"/>
              <a:gd name="connsiteX3" fmla="*/ 2105573 w 2105573"/>
              <a:gd name="connsiteY3" fmla="*/ 1037204 h 1037204"/>
              <a:gd name="connsiteX4" fmla="*/ 0 w 2105573"/>
              <a:gd name="connsiteY4" fmla="*/ 918670 h 1037204"/>
              <a:gd name="connsiteX0" fmla="*/ 0 w 2181773"/>
              <a:gd name="connsiteY0" fmla="*/ 918670 h 918670"/>
              <a:gd name="connsiteX1" fmla="*/ 556173 w 2181773"/>
              <a:gd name="connsiteY1" fmla="*/ 0 h 918670"/>
              <a:gd name="connsiteX2" fmla="*/ 1488044 w 2181773"/>
              <a:gd name="connsiteY2" fmla="*/ 41442 h 918670"/>
              <a:gd name="connsiteX3" fmla="*/ 2181773 w 2181773"/>
              <a:gd name="connsiteY3" fmla="*/ 867871 h 918670"/>
              <a:gd name="connsiteX4" fmla="*/ 0 w 2181773"/>
              <a:gd name="connsiteY4" fmla="*/ 918670 h 918670"/>
              <a:gd name="connsiteX0" fmla="*/ 0 w 2097106"/>
              <a:gd name="connsiteY0" fmla="*/ 783204 h 867871"/>
              <a:gd name="connsiteX1" fmla="*/ 471506 w 2097106"/>
              <a:gd name="connsiteY1" fmla="*/ 0 h 867871"/>
              <a:gd name="connsiteX2" fmla="*/ 1403377 w 2097106"/>
              <a:gd name="connsiteY2" fmla="*/ 41442 h 867871"/>
              <a:gd name="connsiteX3" fmla="*/ 2097106 w 2097106"/>
              <a:gd name="connsiteY3" fmla="*/ 867871 h 867871"/>
              <a:gd name="connsiteX4" fmla="*/ 0 w 2097106"/>
              <a:gd name="connsiteY4" fmla="*/ 783204 h 867871"/>
              <a:gd name="connsiteX0" fmla="*/ 0 w 2003973"/>
              <a:gd name="connsiteY0" fmla="*/ 783204 h 791671"/>
              <a:gd name="connsiteX1" fmla="*/ 471506 w 2003973"/>
              <a:gd name="connsiteY1" fmla="*/ 0 h 791671"/>
              <a:gd name="connsiteX2" fmla="*/ 1403377 w 2003973"/>
              <a:gd name="connsiteY2" fmla="*/ 41442 h 791671"/>
              <a:gd name="connsiteX3" fmla="*/ 2003973 w 2003973"/>
              <a:gd name="connsiteY3" fmla="*/ 791671 h 791671"/>
              <a:gd name="connsiteX4" fmla="*/ 0 w 2003973"/>
              <a:gd name="connsiteY4" fmla="*/ 783204 h 791671"/>
              <a:gd name="connsiteX0" fmla="*/ 417494 w 2421467"/>
              <a:gd name="connsiteY0" fmla="*/ 910204 h 918671"/>
              <a:gd name="connsiteX1" fmla="*/ 0 w 2421467"/>
              <a:gd name="connsiteY1" fmla="*/ 0 h 918671"/>
              <a:gd name="connsiteX2" fmla="*/ 1820871 w 2421467"/>
              <a:gd name="connsiteY2" fmla="*/ 168442 h 918671"/>
              <a:gd name="connsiteX3" fmla="*/ 2421467 w 2421467"/>
              <a:gd name="connsiteY3" fmla="*/ 918671 h 918671"/>
              <a:gd name="connsiteX4" fmla="*/ 417494 w 2421467"/>
              <a:gd name="connsiteY4" fmla="*/ 910204 h 918671"/>
              <a:gd name="connsiteX0" fmla="*/ 417494 w 2421467"/>
              <a:gd name="connsiteY0" fmla="*/ 1004228 h 1012695"/>
              <a:gd name="connsiteX1" fmla="*/ 0 w 2421467"/>
              <a:gd name="connsiteY1" fmla="*/ 94024 h 1012695"/>
              <a:gd name="connsiteX2" fmla="*/ 914938 w 2421467"/>
              <a:gd name="connsiteY2" fmla="*/ 0 h 1012695"/>
              <a:gd name="connsiteX3" fmla="*/ 2421467 w 2421467"/>
              <a:gd name="connsiteY3" fmla="*/ 1012695 h 1012695"/>
              <a:gd name="connsiteX4" fmla="*/ 417494 w 2421467"/>
              <a:gd name="connsiteY4" fmla="*/ 1004228 h 1012695"/>
              <a:gd name="connsiteX0" fmla="*/ 315894 w 2421467"/>
              <a:gd name="connsiteY0" fmla="*/ 1173561 h 1173561"/>
              <a:gd name="connsiteX1" fmla="*/ 0 w 2421467"/>
              <a:gd name="connsiteY1" fmla="*/ 94024 h 1173561"/>
              <a:gd name="connsiteX2" fmla="*/ 914938 w 2421467"/>
              <a:gd name="connsiteY2" fmla="*/ 0 h 1173561"/>
              <a:gd name="connsiteX3" fmla="*/ 2421467 w 2421467"/>
              <a:gd name="connsiteY3" fmla="*/ 1012695 h 1173561"/>
              <a:gd name="connsiteX4" fmla="*/ 315894 w 2421467"/>
              <a:gd name="connsiteY4" fmla="*/ 1173561 h 1173561"/>
              <a:gd name="connsiteX0" fmla="*/ 112694 w 2218267"/>
              <a:gd name="connsiteY0" fmla="*/ 1173561 h 1173561"/>
              <a:gd name="connsiteX1" fmla="*/ 0 w 2218267"/>
              <a:gd name="connsiteY1" fmla="*/ 102491 h 1173561"/>
              <a:gd name="connsiteX2" fmla="*/ 711738 w 2218267"/>
              <a:gd name="connsiteY2" fmla="*/ 0 h 1173561"/>
              <a:gd name="connsiteX3" fmla="*/ 2218267 w 2218267"/>
              <a:gd name="connsiteY3" fmla="*/ 1012695 h 1173561"/>
              <a:gd name="connsiteX4" fmla="*/ 112694 w 2218267"/>
              <a:gd name="connsiteY4" fmla="*/ 1173561 h 1173561"/>
              <a:gd name="connsiteX0" fmla="*/ 112694 w 2125134"/>
              <a:gd name="connsiteY0" fmla="*/ 1173561 h 1173561"/>
              <a:gd name="connsiteX1" fmla="*/ 0 w 2125134"/>
              <a:gd name="connsiteY1" fmla="*/ 102491 h 1173561"/>
              <a:gd name="connsiteX2" fmla="*/ 711738 w 2125134"/>
              <a:gd name="connsiteY2" fmla="*/ 0 h 1173561"/>
              <a:gd name="connsiteX3" fmla="*/ 2125134 w 2125134"/>
              <a:gd name="connsiteY3" fmla="*/ 902628 h 1173561"/>
              <a:gd name="connsiteX4" fmla="*/ 112694 w 2125134"/>
              <a:gd name="connsiteY4" fmla="*/ 1173561 h 1173561"/>
              <a:gd name="connsiteX0" fmla="*/ 87294 w 2125134"/>
              <a:gd name="connsiteY0" fmla="*/ 1165094 h 1165094"/>
              <a:gd name="connsiteX1" fmla="*/ 0 w 2125134"/>
              <a:gd name="connsiteY1" fmla="*/ 102491 h 1165094"/>
              <a:gd name="connsiteX2" fmla="*/ 711738 w 2125134"/>
              <a:gd name="connsiteY2" fmla="*/ 0 h 1165094"/>
              <a:gd name="connsiteX3" fmla="*/ 2125134 w 2125134"/>
              <a:gd name="connsiteY3" fmla="*/ 902628 h 1165094"/>
              <a:gd name="connsiteX4" fmla="*/ 87294 w 2125134"/>
              <a:gd name="connsiteY4" fmla="*/ 1165094 h 116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5134" h="1165094">
                <a:moveTo>
                  <a:pt x="87294" y="1165094"/>
                </a:moveTo>
                <a:lnTo>
                  <a:pt x="0" y="102491"/>
                </a:lnTo>
                <a:lnTo>
                  <a:pt x="711738" y="0"/>
                </a:lnTo>
                <a:lnTo>
                  <a:pt x="2125134" y="902628"/>
                </a:lnTo>
                <a:lnTo>
                  <a:pt x="87294" y="1165094"/>
                </a:lnTo>
                <a:close/>
              </a:path>
            </a:pathLst>
          </a:custGeom>
          <a:gradFill flip="none" rotWithShape="1">
            <a:gsLst>
              <a:gs pos="0">
                <a:schemeClr val="accent5">
                  <a:lumMod val="50000"/>
                </a:schemeClr>
              </a:gs>
              <a:gs pos="50000">
                <a:srgbClr val="3B8F66"/>
              </a:gs>
              <a:gs pos="100000">
                <a:schemeClr val="accent3">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latin typeface="Calibri" panose="020F0502020204030204"/>
            </a:endParaRPr>
          </a:p>
        </p:txBody>
      </p:sp>
      <p:sp>
        <p:nvSpPr>
          <p:cNvPr id="44" name="Isosceles Triangle 41"/>
          <p:cNvSpPr/>
          <p:nvPr/>
        </p:nvSpPr>
        <p:spPr>
          <a:xfrm>
            <a:off x="5005761" y="2005739"/>
            <a:ext cx="2130067" cy="1079078"/>
          </a:xfrm>
          <a:custGeom>
            <a:avLst/>
            <a:gdLst>
              <a:gd name="connsiteX0" fmla="*/ 0 w 2156372"/>
              <a:gd name="connsiteY0" fmla="*/ 867870 h 867870"/>
              <a:gd name="connsiteX1" fmla="*/ 2156372 w 2156372"/>
              <a:gd name="connsiteY1" fmla="*/ 0 h 867870"/>
              <a:gd name="connsiteX2" fmla="*/ 2156372 w 2156372"/>
              <a:gd name="connsiteY2" fmla="*/ 867870 h 867870"/>
              <a:gd name="connsiteX3" fmla="*/ 0 w 2156372"/>
              <a:gd name="connsiteY3" fmla="*/ 867870 h 867870"/>
              <a:gd name="connsiteX0" fmla="*/ 0 w 1970106"/>
              <a:gd name="connsiteY0" fmla="*/ 664670 h 867870"/>
              <a:gd name="connsiteX1" fmla="*/ 1970106 w 1970106"/>
              <a:gd name="connsiteY1" fmla="*/ 0 h 867870"/>
              <a:gd name="connsiteX2" fmla="*/ 1970106 w 1970106"/>
              <a:gd name="connsiteY2" fmla="*/ 867870 h 867870"/>
              <a:gd name="connsiteX3" fmla="*/ 0 w 1970106"/>
              <a:gd name="connsiteY3" fmla="*/ 664670 h 867870"/>
              <a:gd name="connsiteX0" fmla="*/ 0 w 1970106"/>
              <a:gd name="connsiteY0" fmla="*/ 673137 h 876337"/>
              <a:gd name="connsiteX1" fmla="*/ 1352040 w 1970106"/>
              <a:gd name="connsiteY1" fmla="*/ 0 h 876337"/>
              <a:gd name="connsiteX2" fmla="*/ 1970106 w 1970106"/>
              <a:gd name="connsiteY2" fmla="*/ 876337 h 876337"/>
              <a:gd name="connsiteX3" fmla="*/ 0 w 1970106"/>
              <a:gd name="connsiteY3" fmla="*/ 673137 h 876337"/>
              <a:gd name="connsiteX0" fmla="*/ 0 w 1970106"/>
              <a:gd name="connsiteY0" fmla="*/ 673137 h 876337"/>
              <a:gd name="connsiteX1" fmla="*/ 1352040 w 1970106"/>
              <a:gd name="connsiteY1" fmla="*/ 0 h 876337"/>
              <a:gd name="connsiteX2" fmla="*/ 1970106 w 1970106"/>
              <a:gd name="connsiteY2" fmla="*/ 876337 h 876337"/>
              <a:gd name="connsiteX3" fmla="*/ 0 w 1970106"/>
              <a:gd name="connsiteY3" fmla="*/ 673137 h 876337"/>
              <a:gd name="connsiteX0" fmla="*/ 0 w 1970106"/>
              <a:gd name="connsiteY0" fmla="*/ 673137 h 876337"/>
              <a:gd name="connsiteX1" fmla="*/ 1352040 w 1970106"/>
              <a:gd name="connsiteY1" fmla="*/ 0 h 876337"/>
              <a:gd name="connsiteX2" fmla="*/ 1970106 w 1970106"/>
              <a:gd name="connsiteY2" fmla="*/ 876337 h 876337"/>
              <a:gd name="connsiteX3" fmla="*/ 0 w 1970106"/>
              <a:gd name="connsiteY3" fmla="*/ 673137 h 876337"/>
              <a:gd name="connsiteX0" fmla="*/ 0 w 1970106"/>
              <a:gd name="connsiteY0" fmla="*/ 673137 h 876337"/>
              <a:gd name="connsiteX1" fmla="*/ 1352040 w 1970106"/>
              <a:gd name="connsiteY1" fmla="*/ 0 h 876337"/>
              <a:gd name="connsiteX2" fmla="*/ 1648911 w 1970106"/>
              <a:gd name="connsiteY2" fmla="*/ 422442 h 876337"/>
              <a:gd name="connsiteX3" fmla="*/ 1970106 w 1970106"/>
              <a:gd name="connsiteY3" fmla="*/ 876337 h 876337"/>
              <a:gd name="connsiteX4" fmla="*/ 0 w 1970106"/>
              <a:gd name="connsiteY4" fmla="*/ 673137 h 876337"/>
              <a:gd name="connsiteX0" fmla="*/ 0 w 2233111"/>
              <a:gd name="connsiteY0" fmla="*/ 674028 h 877228"/>
              <a:gd name="connsiteX1" fmla="*/ 1352040 w 2233111"/>
              <a:gd name="connsiteY1" fmla="*/ 891 h 877228"/>
              <a:gd name="connsiteX2" fmla="*/ 2233111 w 2233111"/>
              <a:gd name="connsiteY2" fmla="*/ 0 h 877228"/>
              <a:gd name="connsiteX3" fmla="*/ 1970106 w 2233111"/>
              <a:gd name="connsiteY3" fmla="*/ 877228 h 877228"/>
              <a:gd name="connsiteX4" fmla="*/ 0 w 2233111"/>
              <a:gd name="connsiteY4" fmla="*/ 674028 h 877228"/>
              <a:gd name="connsiteX0" fmla="*/ 0 w 2233111"/>
              <a:gd name="connsiteY0" fmla="*/ 674028 h 792562"/>
              <a:gd name="connsiteX1" fmla="*/ 1352040 w 2233111"/>
              <a:gd name="connsiteY1" fmla="*/ 891 h 792562"/>
              <a:gd name="connsiteX2" fmla="*/ 2233111 w 2233111"/>
              <a:gd name="connsiteY2" fmla="*/ 0 h 792562"/>
              <a:gd name="connsiteX3" fmla="*/ 2105573 w 2233111"/>
              <a:gd name="connsiteY3" fmla="*/ 792562 h 792562"/>
              <a:gd name="connsiteX4" fmla="*/ 0 w 2233111"/>
              <a:gd name="connsiteY4" fmla="*/ 674028 h 792562"/>
              <a:gd name="connsiteX0" fmla="*/ 0 w 2233111"/>
              <a:gd name="connsiteY0" fmla="*/ 918670 h 1037204"/>
              <a:gd name="connsiteX1" fmla="*/ 556173 w 2233111"/>
              <a:gd name="connsiteY1" fmla="*/ 0 h 1037204"/>
              <a:gd name="connsiteX2" fmla="*/ 2233111 w 2233111"/>
              <a:gd name="connsiteY2" fmla="*/ 244642 h 1037204"/>
              <a:gd name="connsiteX3" fmla="*/ 2105573 w 2233111"/>
              <a:gd name="connsiteY3" fmla="*/ 1037204 h 1037204"/>
              <a:gd name="connsiteX4" fmla="*/ 0 w 2233111"/>
              <a:gd name="connsiteY4" fmla="*/ 918670 h 1037204"/>
              <a:gd name="connsiteX0" fmla="*/ 0 w 2105573"/>
              <a:gd name="connsiteY0" fmla="*/ 918670 h 1037204"/>
              <a:gd name="connsiteX1" fmla="*/ 556173 w 2105573"/>
              <a:gd name="connsiteY1" fmla="*/ 0 h 1037204"/>
              <a:gd name="connsiteX2" fmla="*/ 1488044 w 2105573"/>
              <a:gd name="connsiteY2" fmla="*/ 41442 h 1037204"/>
              <a:gd name="connsiteX3" fmla="*/ 2105573 w 2105573"/>
              <a:gd name="connsiteY3" fmla="*/ 1037204 h 1037204"/>
              <a:gd name="connsiteX4" fmla="*/ 0 w 2105573"/>
              <a:gd name="connsiteY4" fmla="*/ 918670 h 1037204"/>
              <a:gd name="connsiteX0" fmla="*/ 0 w 2181773"/>
              <a:gd name="connsiteY0" fmla="*/ 918670 h 918670"/>
              <a:gd name="connsiteX1" fmla="*/ 556173 w 2181773"/>
              <a:gd name="connsiteY1" fmla="*/ 0 h 918670"/>
              <a:gd name="connsiteX2" fmla="*/ 1488044 w 2181773"/>
              <a:gd name="connsiteY2" fmla="*/ 41442 h 918670"/>
              <a:gd name="connsiteX3" fmla="*/ 2181773 w 2181773"/>
              <a:gd name="connsiteY3" fmla="*/ 867871 h 918670"/>
              <a:gd name="connsiteX4" fmla="*/ 0 w 2181773"/>
              <a:gd name="connsiteY4" fmla="*/ 918670 h 918670"/>
              <a:gd name="connsiteX0" fmla="*/ 0 w 2097106"/>
              <a:gd name="connsiteY0" fmla="*/ 783204 h 867871"/>
              <a:gd name="connsiteX1" fmla="*/ 471506 w 2097106"/>
              <a:gd name="connsiteY1" fmla="*/ 0 h 867871"/>
              <a:gd name="connsiteX2" fmla="*/ 1403377 w 2097106"/>
              <a:gd name="connsiteY2" fmla="*/ 41442 h 867871"/>
              <a:gd name="connsiteX3" fmla="*/ 2097106 w 2097106"/>
              <a:gd name="connsiteY3" fmla="*/ 867871 h 867871"/>
              <a:gd name="connsiteX4" fmla="*/ 0 w 2097106"/>
              <a:gd name="connsiteY4" fmla="*/ 783204 h 867871"/>
              <a:gd name="connsiteX0" fmla="*/ 0 w 2003973"/>
              <a:gd name="connsiteY0" fmla="*/ 783204 h 791671"/>
              <a:gd name="connsiteX1" fmla="*/ 471506 w 2003973"/>
              <a:gd name="connsiteY1" fmla="*/ 0 h 791671"/>
              <a:gd name="connsiteX2" fmla="*/ 1403377 w 2003973"/>
              <a:gd name="connsiteY2" fmla="*/ 41442 h 791671"/>
              <a:gd name="connsiteX3" fmla="*/ 2003973 w 2003973"/>
              <a:gd name="connsiteY3" fmla="*/ 791671 h 791671"/>
              <a:gd name="connsiteX4" fmla="*/ 0 w 2003973"/>
              <a:gd name="connsiteY4" fmla="*/ 783204 h 791671"/>
              <a:gd name="connsiteX0" fmla="*/ 0 w 2003973"/>
              <a:gd name="connsiteY0" fmla="*/ 1011804 h 1020271"/>
              <a:gd name="connsiteX1" fmla="*/ 429172 w 2003973"/>
              <a:gd name="connsiteY1" fmla="*/ 0 h 1020271"/>
              <a:gd name="connsiteX2" fmla="*/ 1403377 w 2003973"/>
              <a:gd name="connsiteY2" fmla="*/ 270042 h 1020271"/>
              <a:gd name="connsiteX3" fmla="*/ 2003973 w 2003973"/>
              <a:gd name="connsiteY3" fmla="*/ 1020271 h 1020271"/>
              <a:gd name="connsiteX4" fmla="*/ 0 w 2003973"/>
              <a:gd name="connsiteY4" fmla="*/ 1011804 h 1020271"/>
              <a:gd name="connsiteX0" fmla="*/ 0 w 2003973"/>
              <a:gd name="connsiteY0" fmla="*/ 1011804 h 1020271"/>
              <a:gd name="connsiteX1" fmla="*/ 429172 w 2003973"/>
              <a:gd name="connsiteY1" fmla="*/ 0 h 1020271"/>
              <a:gd name="connsiteX2" fmla="*/ 1454177 w 2003973"/>
              <a:gd name="connsiteY2" fmla="*/ 24509 h 1020271"/>
              <a:gd name="connsiteX3" fmla="*/ 2003973 w 2003973"/>
              <a:gd name="connsiteY3" fmla="*/ 1020271 h 1020271"/>
              <a:gd name="connsiteX4" fmla="*/ 0 w 2003973"/>
              <a:gd name="connsiteY4" fmla="*/ 1011804 h 1020271"/>
              <a:gd name="connsiteX0" fmla="*/ 0 w 2063240"/>
              <a:gd name="connsiteY0" fmla="*/ 1071071 h 1071071"/>
              <a:gd name="connsiteX1" fmla="*/ 488439 w 2063240"/>
              <a:gd name="connsiteY1" fmla="*/ 0 h 1071071"/>
              <a:gd name="connsiteX2" fmla="*/ 1513444 w 2063240"/>
              <a:gd name="connsiteY2" fmla="*/ 24509 h 1071071"/>
              <a:gd name="connsiteX3" fmla="*/ 2063240 w 2063240"/>
              <a:gd name="connsiteY3" fmla="*/ 1020271 h 1071071"/>
              <a:gd name="connsiteX4" fmla="*/ 0 w 2063240"/>
              <a:gd name="connsiteY4" fmla="*/ 1071071 h 1071071"/>
              <a:gd name="connsiteX0" fmla="*/ 0 w 2130973"/>
              <a:gd name="connsiteY0" fmla="*/ 1071071 h 1079537"/>
              <a:gd name="connsiteX1" fmla="*/ 488439 w 2130973"/>
              <a:gd name="connsiteY1" fmla="*/ 0 h 1079537"/>
              <a:gd name="connsiteX2" fmla="*/ 1513444 w 2130973"/>
              <a:gd name="connsiteY2" fmla="*/ 24509 h 1079537"/>
              <a:gd name="connsiteX3" fmla="*/ 2130973 w 2130973"/>
              <a:gd name="connsiteY3" fmla="*/ 1079537 h 1079537"/>
              <a:gd name="connsiteX4" fmla="*/ 0 w 2130973"/>
              <a:gd name="connsiteY4" fmla="*/ 1071071 h 107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973" h="1079537">
                <a:moveTo>
                  <a:pt x="0" y="1071071"/>
                </a:moveTo>
                <a:lnTo>
                  <a:pt x="488439" y="0"/>
                </a:lnTo>
                <a:lnTo>
                  <a:pt x="1513444" y="24509"/>
                </a:lnTo>
                <a:lnTo>
                  <a:pt x="2130973" y="1079537"/>
                </a:lnTo>
                <a:lnTo>
                  <a:pt x="0" y="1071071"/>
                </a:lnTo>
                <a:close/>
              </a:path>
            </a:pathLst>
          </a:custGeom>
          <a:gradFill flip="none" rotWithShape="1">
            <a:gsLst>
              <a:gs pos="0">
                <a:schemeClr val="accent5">
                  <a:lumMod val="50000"/>
                </a:schemeClr>
              </a:gs>
              <a:gs pos="50000">
                <a:srgbClr val="3B8F66"/>
              </a:gs>
              <a:gs pos="100000">
                <a:schemeClr val="accent3">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latin typeface="Calibri" panose="020F0502020204030204"/>
            </a:endParaRPr>
          </a:p>
        </p:txBody>
      </p:sp>
      <p:sp>
        <p:nvSpPr>
          <p:cNvPr id="43" name="Isosceles Triangle 41"/>
          <p:cNvSpPr/>
          <p:nvPr/>
        </p:nvSpPr>
        <p:spPr>
          <a:xfrm>
            <a:off x="2729794" y="1986333"/>
            <a:ext cx="2232160" cy="1112931"/>
          </a:xfrm>
          <a:custGeom>
            <a:avLst/>
            <a:gdLst>
              <a:gd name="connsiteX0" fmla="*/ 0 w 2156372"/>
              <a:gd name="connsiteY0" fmla="*/ 867870 h 867870"/>
              <a:gd name="connsiteX1" fmla="*/ 2156372 w 2156372"/>
              <a:gd name="connsiteY1" fmla="*/ 0 h 867870"/>
              <a:gd name="connsiteX2" fmla="*/ 2156372 w 2156372"/>
              <a:gd name="connsiteY2" fmla="*/ 867870 h 867870"/>
              <a:gd name="connsiteX3" fmla="*/ 0 w 2156372"/>
              <a:gd name="connsiteY3" fmla="*/ 867870 h 867870"/>
              <a:gd name="connsiteX0" fmla="*/ 0 w 1970106"/>
              <a:gd name="connsiteY0" fmla="*/ 664670 h 867870"/>
              <a:gd name="connsiteX1" fmla="*/ 1970106 w 1970106"/>
              <a:gd name="connsiteY1" fmla="*/ 0 h 867870"/>
              <a:gd name="connsiteX2" fmla="*/ 1970106 w 1970106"/>
              <a:gd name="connsiteY2" fmla="*/ 867870 h 867870"/>
              <a:gd name="connsiteX3" fmla="*/ 0 w 1970106"/>
              <a:gd name="connsiteY3" fmla="*/ 664670 h 867870"/>
              <a:gd name="connsiteX0" fmla="*/ 0 w 1970106"/>
              <a:gd name="connsiteY0" fmla="*/ 673137 h 876337"/>
              <a:gd name="connsiteX1" fmla="*/ 1352040 w 1970106"/>
              <a:gd name="connsiteY1" fmla="*/ 0 h 876337"/>
              <a:gd name="connsiteX2" fmla="*/ 1970106 w 1970106"/>
              <a:gd name="connsiteY2" fmla="*/ 876337 h 876337"/>
              <a:gd name="connsiteX3" fmla="*/ 0 w 1970106"/>
              <a:gd name="connsiteY3" fmla="*/ 673137 h 876337"/>
              <a:gd name="connsiteX0" fmla="*/ 0 w 1970106"/>
              <a:gd name="connsiteY0" fmla="*/ 673137 h 876337"/>
              <a:gd name="connsiteX1" fmla="*/ 1352040 w 1970106"/>
              <a:gd name="connsiteY1" fmla="*/ 0 h 876337"/>
              <a:gd name="connsiteX2" fmla="*/ 1970106 w 1970106"/>
              <a:gd name="connsiteY2" fmla="*/ 876337 h 876337"/>
              <a:gd name="connsiteX3" fmla="*/ 0 w 1970106"/>
              <a:gd name="connsiteY3" fmla="*/ 673137 h 876337"/>
              <a:gd name="connsiteX0" fmla="*/ 0 w 1970106"/>
              <a:gd name="connsiteY0" fmla="*/ 673137 h 876337"/>
              <a:gd name="connsiteX1" fmla="*/ 1352040 w 1970106"/>
              <a:gd name="connsiteY1" fmla="*/ 0 h 876337"/>
              <a:gd name="connsiteX2" fmla="*/ 1970106 w 1970106"/>
              <a:gd name="connsiteY2" fmla="*/ 876337 h 876337"/>
              <a:gd name="connsiteX3" fmla="*/ 0 w 1970106"/>
              <a:gd name="connsiteY3" fmla="*/ 673137 h 876337"/>
              <a:gd name="connsiteX0" fmla="*/ 0 w 1970106"/>
              <a:gd name="connsiteY0" fmla="*/ 673137 h 876337"/>
              <a:gd name="connsiteX1" fmla="*/ 1352040 w 1970106"/>
              <a:gd name="connsiteY1" fmla="*/ 0 h 876337"/>
              <a:gd name="connsiteX2" fmla="*/ 1648911 w 1970106"/>
              <a:gd name="connsiteY2" fmla="*/ 422442 h 876337"/>
              <a:gd name="connsiteX3" fmla="*/ 1970106 w 1970106"/>
              <a:gd name="connsiteY3" fmla="*/ 876337 h 876337"/>
              <a:gd name="connsiteX4" fmla="*/ 0 w 1970106"/>
              <a:gd name="connsiteY4" fmla="*/ 673137 h 876337"/>
              <a:gd name="connsiteX0" fmla="*/ 0 w 2233111"/>
              <a:gd name="connsiteY0" fmla="*/ 674028 h 877228"/>
              <a:gd name="connsiteX1" fmla="*/ 1352040 w 2233111"/>
              <a:gd name="connsiteY1" fmla="*/ 891 h 877228"/>
              <a:gd name="connsiteX2" fmla="*/ 2233111 w 2233111"/>
              <a:gd name="connsiteY2" fmla="*/ 0 h 877228"/>
              <a:gd name="connsiteX3" fmla="*/ 1970106 w 2233111"/>
              <a:gd name="connsiteY3" fmla="*/ 877228 h 877228"/>
              <a:gd name="connsiteX4" fmla="*/ 0 w 2233111"/>
              <a:gd name="connsiteY4" fmla="*/ 674028 h 877228"/>
              <a:gd name="connsiteX0" fmla="*/ 0 w 2233111"/>
              <a:gd name="connsiteY0" fmla="*/ 674028 h 792562"/>
              <a:gd name="connsiteX1" fmla="*/ 1352040 w 2233111"/>
              <a:gd name="connsiteY1" fmla="*/ 891 h 792562"/>
              <a:gd name="connsiteX2" fmla="*/ 2233111 w 2233111"/>
              <a:gd name="connsiteY2" fmla="*/ 0 h 792562"/>
              <a:gd name="connsiteX3" fmla="*/ 2105573 w 2233111"/>
              <a:gd name="connsiteY3" fmla="*/ 792562 h 792562"/>
              <a:gd name="connsiteX4" fmla="*/ 0 w 2233111"/>
              <a:gd name="connsiteY4" fmla="*/ 674028 h 792562"/>
              <a:gd name="connsiteX0" fmla="*/ 0 w 2233111"/>
              <a:gd name="connsiteY0" fmla="*/ 994870 h 1113404"/>
              <a:gd name="connsiteX1" fmla="*/ 1258907 w 2233111"/>
              <a:gd name="connsiteY1" fmla="*/ 0 h 1113404"/>
              <a:gd name="connsiteX2" fmla="*/ 2233111 w 2233111"/>
              <a:gd name="connsiteY2" fmla="*/ 320842 h 1113404"/>
              <a:gd name="connsiteX3" fmla="*/ 2105573 w 2233111"/>
              <a:gd name="connsiteY3" fmla="*/ 1113404 h 1113404"/>
              <a:gd name="connsiteX4" fmla="*/ 0 w 2233111"/>
              <a:gd name="connsiteY4" fmla="*/ 994870 h 111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111" h="1113404">
                <a:moveTo>
                  <a:pt x="0" y="994870"/>
                </a:moveTo>
                <a:lnTo>
                  <a:pt x="1258907" y="0"/>
                </a:lnTo>
                <a:lnTo>
                  <a:pt x="2233111" y="320842"/>
                </a:lnTo>
                <a:lnTo>
                  <a:pt x="2105573" y="1113404"/>
                </a:lnTo>
                <a:lnTo>
                  <a:pt x="0" y="994870"/>
                </a:lnTo>
                <a:close/>
              </a:path>
            </a:pathLst>
          </a:custGeom>
          <a:gradFill flip="none" rotWithShape="1">
            <a:gsLst>
              <a:gs pos="0">
                <a:schemeClr val="accent5">
                  <a:lumMod val="50000"/>
                </a:schemeClr>
              </a:gs>
              <a:gs pos="50000">
                <a:srgbClr val="3B8F66"/>
              </a:gs>
              <a:gs pos="100000">
                <a:schemeClr val="accent3">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latin typeface="Calibri" panose="020F0502020204030204"/>
            </a:endParaRPr>
          </a:p>
        </p:txBody>
      </p:sp>
      <p:sp>
        <p:nvSpPr>
          <p:cNvPr id="42" name="Isosceles Triangle 41"/>
          <p:cNvSpPr/>
          <p:nvPr/>
        </p:nvSpPr>
        <p:spPr>
          <a:xfrm>
            <a:off x="525077" y="1867700"/>
            <a:ext cx="2431128" cy="1256803"/>
          </a:xfrm>
          <a:custGeom>
            <a:avLst/>
            <a:gdLst>
              <a:gd name="connsiteX0" fmla="*/ 0 w 2156372"/>
              <a:gd name="connsiteY0" fmla="*/ 867870 h 867870"/>
              <a:gd name="connsiteX1" fmla="*/ 2156372 w 2156372"/>
              <a:gd name="connsiteY1" fmla="*/ 0 h 867870"/>
              <a:gd name="connsiteX2" fmla="*/ 2156372 w 2156372"/>
              <a:gd name="connsiteY2" fmla="*/ 867870 h 867870"/>
              <a:gd name="connsiteX3" fmla="*/ 0 w 2156372"/>
              <a:gd name="connsiteY3" fmla="*/ 867870 h 867870"/>
              <a:gd name="connsiteX0" fmla="*/ 0 w 1970106"/>
              <a:gd name="connsiteY0" fmla="*/ 664670 h 867870"/>
              <a:gd name="connsiteX1" fmla="*/ 1970106 w 1970106"/>
              <a:gd name="connsiteY1" fmla="*/ 0 h 867870"/>
              <a:gd name="connsiteX2" fmla="*/ 1970106 w 1970106"/>
              <a:gd name="connsiteY2" fmla="*/ 867870 h 867870"/>
              <a:gd name="connsiteX3" fmla="*/ 0 w 1970106"/>
              <a:gd name="connsiteY3" fmla="*/ 664670 h 867870"/>
              <a:gd name="connsiteX0" fmla="*/ 0 w 2130972"/>
              <a:gd name="connsiteY0" fmla="*/ 1028737 h 1231937"/>
              <a:gd name="connsiteX1" fmla="*/ 2130972 w 2130972"/>
              <a:gd name="connsiteY1" fmla="*/ 0 h 1231937"/>
              <a:gd name="connsiteX2" fmla="*/ 1970106 w 2130972"/>
              <a:gd name="connsiteY2" fmla="*/ 1231937 h 1231937"/>
              <a:gd name="connsiteX3" fmla="*/ 0 w 2130972"/>
              <a:gd name="connsiteY3" fmla="*/ 1028737 h 1231937"/>
              <a:gd name="connsiteX0" fmla="*/ 0 w 2130972"/>
              <a:gd name="connsiteY0" fmla="*/ 1028737 h 1231937"/>
              <a:gd name="connsiteX1" fmla="*/ 2130972 w 2130972"/>
              <a:gd name="connsiteY1" fmla="*/ 0 h 1231937"/>
              <a:gd name="connsiteX2" fmla="*/ 2072350 w 2130972"/>
              <a:gd name="connsiteY2" fmla="*/ 320997 h 1231937"/>
              <a:gd name="connsiteX3" fmla="*/ 1970106 w 2130972"/>
              <a:gd name="connsiteY3" fmla="*/ 1231937 h 1231937"/>
              <a:gd name="connsiteX4" fmla="*/ 0 w 2130972"/>
              <a:gd name="connsiteY4" fmla="*/ 1028737 h 1231937"/>
              <a:gd name="connsiteX0" fmla="*/ 0 w 2343283"/>
              <a:gd name="connsiteY0" fmla="*/ 1028737 h 1231937"/>
              <a:gd name="connsiteX1" fmla="*/ 2130972 w 2343283"/>
              <a:gd name="connsiteY1" fmla="*/ 0 h 1231937"/>
              <a:gd name="connsiteX2" fmla="*/ 2343283 w 2343283"/>
              <a:gd name="connsiteY2" fmla="*/ 490331 h 1231937"/>
              <a:gd name="connsiteX3" fmla="*/ 1970106 w 2343283"/>
              <a:gd name="connsiteY3" fmla="*/ 1231937 h 1231937"/>
              <a:gd name="connsiteX4" fmla="*/ 0 w 2343283"/>
              <a:gd name="connsiteY4" fmla="*/ 1028737 h 1231937"/>
              <a:gd name="connsiteX0" fmla="*/ 0 w 2343283"/>
              <a:gd name="connsiteY0" fmla="*/ 1028737 h 1282737"/>
              <a:gd name="connsiteX1" fmla="*/ 2130972 w 2343283"/>
              <a:gd name="connsiteY1" fmla="*/ 0 h 1282737"/>
              <a:gd name="connsiteX2" fmla="*/ 2343283 w 2343283"/>
              <a:gd name="connsiteY2" fmla="*/ 490331 h 1282737"/>
              <a:gd name="connsiteX3" fmla="*/ 1995506 w 2343283"/>
              <a:gd name="connsiteY3" fmla="*/ 1282737 h 1282737"/>
              <a:gd name="connsiteX4" fmla="*/ 0 w 2343283"/>
              <a:gd name="connsiteY4" fmla="*/ 1028737 h 1282737"/>
              <a:gd name="connsiteX0" fmla="*/ 0 w 2808950"/>
              <a:gd name="connsiteY0" fmla="*/ 1028737 h 1282737"/>
              <a:gd name="connsiteX1" fmla="*/ 2130972 w 2808950"/>
              <a:gd name="connsiteY1" fmla="*/ 0 h 1282737"/>
              <a:gd name="connsiteX2" fmla="*/ 2808950 w 2808950"/>
              <a:gd name="connsiteY2" fmla="*/ 414131 h 1282737"/>
              <a:gd name="connsiteX3" fmla="*/ 1995506 w 2808950"/>
              <a:gd name="connsiteY3" fmla="*/ 1282737 h 1282737"/>
              <a:gd name="connsiteX4" fmla="*/ 0 w 2808950"/>
              <a:gd name="connsiteY4" fmla="*/ 1028737 h 1282737"/>
              <a:gd name="connsiteX0" fmla="*/ 0 w 2411016"/>
              <a:gd name="connsiteY0" fmla="*/ 1028737 h 1282737"/>
              <a:gd name="connsiteX1" fmla="*/ 2130972 w 2411016"/>
              <a:gd name="connsiteY1" fmla="*/ 0 h 1282737"/>
              <a:gd name="connsiteX2" fmla="*/ 2411016 w 2411016"/>
              <a:gd name="connsiteY2" fmla="*/ 498798 h 1282737"/>
              <a:gd name="connsiteX3" fmla="*/ 1995506 w 2411016"/>
              <a:gd name="connsiteY3" fmla="*/ 1282737 h 1282737"/>
              <a:gd name="connsiteX4" fmla="*/ 0 w 2411016"/>
              <a:gd name="connsiteY4" fmla="*/ 1028737 h 1282737"/>
              <a:gd name="connsiteX0" fmla="*/ 0 w 2411016"/>
              <a:gd name="connsiteY0" fmla="*/ 1028737 h 1028737"/>
              <a:gd name="connsiteX1" fmla="*/ 2130972 w 2411016"/>
              <a:gd name="connsiteY1" fmla="*/ 0 h 1028737"/>
              <a:gd name="connsiteX2" fmla="*/ 2411016 w 2411016"/>
              <a:gd name="connsiteY2" fmla="*/ 498798 h 1028737"/>
              <a:gd name="connsiteX3" fmla="*/ 1783840 w 2411016"/>
              <a:gd name="connsiteY3" fmla="*/ 1011804 h 1028737"/>
              <a:gd name="connsiteX4" fmla="*/ 0 w 2411016"/>
              <a:gd name="connsiteY4" fmla="*/ 1028737 h 1028737"/>
              <a:gd name="connsiteX0" fmla="*/ 0 w 2411016"/>
              <a:gd name="connsiteY0" fmla="*/ 1028737 h 1257338"/>
              <a:gd name="connsiteX1" fmla="*/ 2130972 w 2411016"/>
              <a:gd name="connsiteY1" fmla="*/ 0 h 1257338"/>
              <a:gd name="connsiteX2" fmla="*/ 2411016 w 2411016"/>
              <a:gd name="connsiteY2" fmla="*/ 498798 h 1257338"/>
              <a:gd name="connsiteX3" fmla="*/ 1995507 w 2411016"/>
              <a:gd name="connsiteY3" fmla="*/ 1257338 h 1257338"/>
              <a:gd name="connsiteX4" fmla="*/ 0 w 2411016"/>
              <a:gd name="connsiteY4" fmla="*/ 1028737 h 1257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016" h="1257338">
                <a:moveTo>
                  <a:pt x="0" y="1028737"/>
                </a:moveTo>
                <a:lnTo>
                  <a:pt x="2130972" y="0"/>
                </a:lnTo>
                <a:lnTo>
                  <a:pt x="2411016" y="498798"/>
                </a:lnTo>
                <a:lnTo>
                  <a:pt x="1995507" y="1257338"/>
                </a:lnTo>
                <a:lnTo>
                  <a:pt x="0" y="1028737"/>
                </a:lnTo>
                <a:close/>
              </a:path>
            </a:pathLst>
          </a:custGeom>
          <a:gradFill flip="none" rotWithShape="1">
            <a:gsLst>
              <a:gs pos="0">
                <a:schemeClr val="accent5">
                  <a:lumMod val="50000"/>
                </a:schemeClr>
              </a:gs>
              <a:gs pos="50000">
                <a:srgbClr val="3B8F66"/>
              </a:gs>
              <a:gs pos="100000">
                <a:schemeClr val="accent3">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latin typeface="Calibri" panose="020F0502020204030204"/>
            </a:endParaRPr>
          </a:p>
        </p:txBody>
      </p:sp>
      <p:sp>
        <p:nvSpPr>
          <p:cNvPr id="2" name="Title 1"/>
          <p:cNvSpPr>
            <a:spLocks noGrp="1"/>
          </p:cNvSpPr>
          <p:nvPr>
            <p:ph type="title" idx="4294967295"/>
          </p:nvPr>
        </p:nvSpPr>
        <p:spPr>
          <a:xfrm>
            <a:off x="2596" y="98255"/>
            <a:ext cx="11918724" cy="717246"/>
          </a:xfrm>
        </p:spPr>
        <p:txBody>
          <a:bodyPr>
            <a:noAutofit/>
          </a:bodyPr>
          <a:lstStyle/>
          <a:p>
            <a:r>
              <a:rPr lang="en-US" sz="4800" spc="-98">
                <a:solidFill>
                  <a:srgbClr val="3B8F66"/>
                </a:solidFill>
              </a:rPr>
              <a:t>In S</a:t>
            </a:r>
            <a:r>
              <a:rPr lang="en-US" spc="-98">
                <a:solidFill>
                  <a:srgbClr val="3B8F66"/>
                </a:solidFill>
              </a:rPr>
              <a:t>ummary – Business Analytics in Excel 2016</a:t>
            </a:r>
          </a:p>
        </p:txBody>
      </p:sp>
      <p:sp>
        <p:nvSpPr>
          <p:cNvPr id="26" name="Freeform 23"/>
          <p:cNvSpPr>
            <a:spLocks noEditPoints="1"/>
          </p:cNvSpPr>
          <p:nvPr/>
        </p:nvSpPr>
        <p:spPr bwMode="black">
          <a:xfrm>
            <a:off x="4271397" y="1740289"/>
            <a:ext cx="491450" cy="49132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defTabSz="456984"/>
            <a:endParaRPr lang="en-US" sz="1600" kern="0">
              <a:solidFill>
                <a:srgbClr val="FFFFFE"/>
              </a:solidFill>
              <a:latin typeface="Segoe UI"/>
            </a:endParaRPr>
          </a:p>
        </p:txBody>
      </p:sp>
      <p:sp>
        <p:nvSpPr>
          <p:cNvPr id="27" name="Freeform 83"/>
          <p:cNvSpPr>
            <a:spLocks noEditPoints="1"/>
          </p:cNvSpPr>
          <p:nvPr/>
        </p:nvSpPr>
        <p:spPr bwMode="black">
          <a:xfrm>
            <a:off x="2775961" y="1740291"/>
            <a:ext cx="502834" cy="530804"/>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defTabSz="456984"/>
            <a:endParaRPr lang="en-US" sz="1600" kern="0">
              <a:solidFill>
                <a:srgbClr val="FFFFFE"/>
              </a:solidFill>
              <a:latin typeface="Segoe UI"/>
            </a:endParaRPr>
          </a:p>
        </p:txBody>
      </p:sp>
      <p:pic>
        <p:nvPicPr>
          <p:cNvPr id="28" name="Picture 5" descr="\\MAGNUM\Projects\Microsoft\Cloud Power FY12\Design\ICONS_PNG\Increase.png"/>
          <p:cNvPicPr>
            <a:picLocks noChangeAspect="1" noChangeArrowheads="1"/>
          </p:cNvPicPr>
          <p:nvPr/>
        </p:nvPicPr>
        <p:blipFill>
          <a:blip r:embed="rId2" cstate="print">
            <a:lum bright="100000"/>
          </a:blip>
          <a:srcRect/>
          <a:stretch>
            <a:fillRect/>
          </a:stretch>
        </p:blipFill>
        <p:spPr bwMode="auto">
          <a:xfrm>
            <a:off x="5635922" y="1611676"/>
            <a:ext cx="659420" cy="659420"/>
          </a:xfrm>
          <a:prstGeom prst="rect">
            <a:avLst/>
          </a:prstGeom>
          <a:noFill/>
        </p:spPr>
      </p:pic>
      <p:pic>
        <p:nvPicPr>
          <p:cNvPr id="29" name="Picture 2" descr="\\MAGNUM\Projects\Microsoft\Cloud Power FY12\Design\ICONS_PNG\Devices.png"/>
          <p:cNvPicPr>
            <a:picLocks noChangeAspect="1" noChangeArrowheads="1"/>
          </p:cNvPicPr>
          <p:nvPr/>
        </p:nvPicPr>
        <p:blipFill>
          <a:blip r:embed="rId3" cstate="print">
            <a:lum bright="100000"/>
          </a:blip>
          <a:srcRect/>
          <a:stretch>
            <a:fillRect/>
          </a:stretch>
        </p:blipFill>
        <p:spPr bwMode="auto">
          <a:xfrm>
            <a:off x="8721585" y="1760369"/>
            <a:ext cx="508541" cy="508541"/>
          </a:xfrm>
          <a:prstGeom prst="rect">
            <a:avLst/>
          </a:prstGeom>
          <a:noFill/>
        </p:spPr>
      </p:pic>
      <p:sp>
        <p:nvSpPr>
          <p:cNvPr id="30" name="Freeform 25"/>
          <p:cNvSpPr>
            <a:spLocks noEditPoints="1"/>
          </p:cNvSpPr>
          <p:nvPr/>
        </p:nvSpPr>
        <p:spPr bwMode="black">
          <a:xfrm>
            <a:off x="7294080" y="1740291"/>
            <a:ext cx="457558" cy="538434"/>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defTabSz="456984"/>
            <a:endParaRPr lang="en-US" sz="1600" kern="0">
              <a:solidFill>
                <a:srgbClr val="FFFFFE"/>
              </a:solidFill>
              <a:latin typeface="Segoe UI"/>
            </a:endParaRPr>
          </a:p>
        </p:txBody>
      </p:sp>
      <p:sp>
        <p:nvSpPr>
          <p:cNvPr id="32" name="Rounded Rectangle 31"/>
          <p:cNvSpPr/>
          <p:nvPr/>
        </p:nvSpPr>
        <p:spPr>
          <a:xfrm>
            <a:off x="336979" y="2824109"/>
            <a:ext cx="2209043" cy="3155892"/>
          </a:xfrm>
          <a:prstGeom prst="roundRect">
            <a:avLst/>
          </a:prstGeom>
          <a:solidFill>
            <a:schemeClr val="bg1"/>
          </a:solidFill>
          <a:ln>
            <a:solidFill>
              <a:srgbClr val="3B8F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r>
              <a:rPr lang="en-US" sz="1400" b="1" kern="0">
                <a:solidFill>
                  <a:prstClr val="black"/>
                </a:solidFill>
                <a:latin typeface="Segoe UI Light" panose="020B0502040204020203" pitchFamily="34" charset="0"/>
                <a:cs typeface="Segoe UI Light" panose="020B0502040204020203" pitchFamily="34" charset="0"/>
              </a:rPr>
              <a:t>Power Query Integration</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Enterprise Catalog</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Data Transformations</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New Data Sources</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Programmability using Excel’s Object Model </a:t>
            </a:r>
          </a:p>
        </p:txBody>
      </p:sp>
      <p:sp>
        <p:nvSpPr>
          <p:cNvPr id="33" name="Rounded Rectangle 32"/>
          <p:cNvSpPr/>
          <p:nvPr/>
        </p:nvSpPr>
        <p:spPr>
          <a:xfrm>
            <a:off x="2649466" y="2824109"/>
            <a:ext cx="2209043" cy="3155892"/>
          </a:xfrm>
          <a:prstGeom prst="roundRect">
            <a:avLst/>
          </a:prstGeom>
          <a:solidFill>
            <a:schemeClr val="bg1"/>
          </a:solidFill>
          <a:ln>
            <a:solidFill>
              <a:srgbClr val="3B8F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r>
              <a:rPr lang="en-US" sz="1400" b="1" kern="0">
                <a:solidFill>
                  <a:prstClr val="black"/>
                </a:solidFill>
                <a:latin typeface="Segoe UI Light" panose="020B0502040204020203" pitchFamily="34" charset="0"/>
                <a:cs typeface="Segoe UI Light" panose="020B0502040204020203" pitchFamily="34" charset="0"/>
              </a:rPr>
              <a:t>Enhanced Analysis Experiences</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100" kern="0">
                <a:solidFill>
                  <a:prstClr val="black"/>
                </a:solidFill>
                <a:latin typeface="Segoe UI Light" panose="020B0502040204020203" pitchFamily="34" charset="0"/>
                <a:cs typeface="Segoe UI Light" panose="020B0502040204020203" pitchFamily="34" charset="0"/>
              </a:rPr>
              <a:t>Power Pivot/ Data Modelling Usability Improvements</a:t>
            </a:r>
          </a:p>
          <a:p>
            <a:pPr defTabSz="914225"/>
            <a:endParaRPr lang="en-US" sz="1100" kern="0">
              <a:solidFill>
                <a:prstClr val="black"/>
              </a:solidFill>
              <a:latin typeface="Segoe UI Light" panose="020B0502040204020203" pitchFamily="34" charset="0"/>
              <a:cs typeface="Segoe UI Light" panose="020B0502040204020203" pitchFamily="34" charset="0"/>
            </a:endParaRPr>
          </a:p>
          <a:p>
            <a:pPr defTabSz="914225"/>
            <a:r>
              <a:rPr lang="en-US" sz="1100" kern="0">
                <a:solidFill>
                  <a:prstClr val="black"/>
                </a:solidFill>
                <a:latin typeface="Segoe UI Light" panose="020B0502040204020203" pitchFamily="34" charset="0"/>
                <a:cs typeface="Segoe UI Light" panose="020B0502040204020203" pitchFamily="34" charset="0"/>
              </a:rPr>
              <a:t>Automatic Data Model Relationship Detection</a:t>
            </a:r>
          </a:p>
          <a:p>
            <a:pPr defTabSz="914225"/>
            <a:endParaRPr lang="en-US" sz="1100" kern="0">
              <a:solidFill>
                <a:prstClr val="black"/>
              </a:solidFill>
              <a:latin typeface="Segoe UI Light" panose="020B0502040204020203" pitchFamily="34" charset="0"/>
              <a:cs typeface="Segoe UI Light" panose="020B0502040204020203" pitchFamily="34" charset="0"/>
            </a:endParaRPr>
          </a:p>
          <a:p>
            <a:pPr defTabSz="914225"/>
            <a:r>
              <a:rPr lang="en-US" sz="1100" kern="0">
                <a:solidFill>
                  <a:prstClr val="black"/>
                </a:solidFill>
                <a:latin typeface="Segoe UI Light" panose="020B0502040204020203" pitchFamily="34" charset="0"/>
                <a:cs typeface="Segoe UI Light" panose="020B0502040204020203" pitchFamily="34" charset="0"/>
              </a:rPr>
              <a:t>Analyze Power Bi in Excel</a:t>
            </a:r>
          </a:p>
          <a:p>
            <a:pPr defTabSz="914225"/>
            <a:endParaRPr lang="en-US" sz="1100" kern="0">
              <a:solidFill>
                <a:prstClr val="black"/>
              </a:solidFill>
              <a:latin typeface="Segoe UI Light" panose="020B0502040204020203" pitchFamily="34" charset="0"/>
              <a:cs typeface="Segoe UI Light" panose="020B0502040204020203" pitchFamily="34" charset="0"/>
            </a:endParaRPr>
          </a:p>
          <a:p>
            <a:pPr defTabSz="914225"/>
            <a:r>
              <a:rPr lang="en-US" sz="1100" kern="0">
                <a:solidFill>
                  <a:prstClr val="black"/>
                </a:solidFill>
                <a:latin typeface="Segoe UI Light" panose="020B0502040204020203" pitchFamily="34" charset="0"/>
                <a:cs typeface="Segoe UI Light" panose="020B0502040204020203" pitchFamily="34" charset="0"/>
              </a:rPr>
              <a:t>Deferred Update Mode</a:t>
            </a:r>
          </a:p>
          <a:p>
            <a:pPr defTabSz="914225"/>
            <a:endParaRPr lang="en-US" sz="1100" kern="0">
              <a:solidFill>
                <a:prstClr val="black"/>
              </a:solidFill>
              <a:latin typeface="Segoe UI Light" panose="020B0502040204020203" pitchFamily="34" charset="0"/>
              <a:cs typeface="Segoe UI Light" panose="020B0502040204020203" pitchFamily="34" charset="0"/>
            </a:endParaRPr>
          </a:p>
          <a:p>
            <a:pPr defTabSz="914225"/>
            <a:r>
              <a:rPr lang="en-US" sz="1100" kern="0">
                <a:solidFill>
                  <a:prstClr val="black"/>
                </a:solidFill>
                <a:latin typeface="Segoe UI Light" panose="020B0502040204020203" pitchFamily="34" charset="0"/>
                <a:cs typeface="Segoe UI Light" panose="020B0502040204020203" pitchFamily="34" charset="0"/>
              </a:rPr>
              <a:t>Native Excel Forecasting Experiences</a:t>
            </a:r>
          </a:p>
          <a:p>
            <a:pPr defTabSz="914225"/>
            <a:endParaRPr lang="en-US" sz="1100" kern="0">
              <a:solidFill>
                <a:prstClr val="black"/>
              </a:solidFill>
              <a:latin typeface="Segoe UI Light" panose="020B0502040204020203" pitchFamily="34" charset="0"/>
              <a:cs typeface="Segoe UI Light" panose="020B0502040204020203" pitchFamily="34" charset="0"/>
            </a:endParaRPr>
          </a:p>
          <a:p>
            <a:pPr defTabSz="914225"/>
            <a:endParaRPr lang="en-US" sz="1100" kern="0">
              <a:solidFill>
                <a:prstClr val="black"/>
              </a:solidFill>
              <a:latin typeface="Segoe UI Light" panose="020B0502040204020203" pitchFamily="34" charset="0"/>
              <a:cs typeface="Segoe UI Light" panose="020B0502040204020203" pitchFamily="34" charset="0"/>
            </a:endParaRPr>
          </a:p>
        </p:txBody>
      </p:sp>
      <p:sp>
        <p:nvSpPr>
          <p:cNvPr id="34" name="Rounded Rectangle 33"/>
          <p:cNvSpPr/>
          <p:nvPr/>
        </p:nvSpPr>
        <p:spPr>
          <a:xfrm>
            <a:off x="4961954" y="2824109"/>
            <a:ext cx="2209043" cy="3155892"/>
          </a:xfrm>
          <a:prstGeom prst="roundRect">
            <a:avLst/>
          </a:prstGeom>
          <a:solidFill>
            <a:schemeClr val="bg1"/>
          </a:solidFill>
          <a:ln>
            <a:solidFill>
              <a:srgbClr val="3B8F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r>
              <a:rPr lang="en-US" sz="1400" b="1" kern="0">
                <a:solidFill>
                  <a:prstClr val="black"/>
                </a:solidFill>
                <a:latin typeface="Segoe UI Light" panose="020B0502040204020203" pitchFamily="34" charset="0"/>
                <a:cs typeface="Segoe UI Light" panose="020B0502040204020203" pitchFamily="34" charset="0"/>
              </a:rPr>
              <a:t>Enhanced Visualizations</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New Chart Types (Waterfall, Sunburst, Tree-maps, …)</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Time Grouping</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3-D Maps - Power Map</a:t>
            </a:r>
          </a:p>
        </p:txBody>
      </p:sp>
      <p:sp>
        <p:nvSpPr>
          <p:cNvPr id="35" name="Rounded Rectangle 34"/>
          <p:cNvSpPr/>
          <p:nvPr/>
        </p:nvSpPr>
        <p:spPr>
          <a:xfrm>
            <a:off x="7270115" y="2824108"/>
            <a:ext cx="2209043" cy="3155892"/>
          </a:xfrm>
          <a:prstGeom prst="roundRect">
            <a:avLst/>
          </a:prstGeom>
          <a:solidFill>
            <a:schemeClr val="bg1"/>
          </a:solidFill>
          <a:ln>
            <a:solidFill>
              <a:srgbClr val="3B8F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r>
              <a:rPr lang="en-US" sz="1400" b="1" kern="0">
                <a:solidFill>
                  <a:prstClr val="black"/>
                </a:solidFill>
                <a:latin typeface="Segoe UI Light" panose="020B0502040204020203" pitchFamily="34" charset="0"/>
                <a:cs typeface="Segoe UI Light" panose="020B0502040204020203" pitchFamily="34" charset="0"/>
              </a:rPr>
              <a:t>Easy Publishing</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Publishing to SharePoint and Office 365</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Publish models and dashboard elements to Power BI from Excel</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Embedding in blogs</a:t>
            </a:r>
          </a:p>
        </p:txBody>
      </p:sp>
      <p:sp>
        <p:nvSpPr>
          <p:cNvPr id="36" name="Rounded Rectangle 35"/>
          <p:cNvSpPr/>
          <p:nvPr/>
        </p:nvSpPr>
        <p:spPr>
          <a:xfrm>
            <a:off x="9582603" y="2842005"/>
            <a:ext cx="2209043" cy="3155892"/>
          </a:xfrm>
          <a:prstGeom prst="roundRect">
            <a:avLst/>
          </a:prstGeom>
          <a:solidFill>
            <a:schemeClr val="bg1"/>
          </a:solidFill>
          <a:ln>
            <a:solidFill>
              <a:srgbClr val="3B8F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r>
              <a:rPr lang="en-US" sz="1400" b="1" kern="0">
                <a:solidFill>
                  <a:prstClr val="black"/>
                </a:solidFill>
                <a:latin typeface="Segoe UI Light" panose="020B0502040204020203" pitchFamily="34" charset="0"/>
                <a:cs typeface="Segoe UI Light" panose="020B0502040204020203" pitchFamily="34" charset="0"/>
              </a:rPr>
              <a:t>Better Excel Online Consumption</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Search in Filters</a:t>
            </a:r>
          </a:p>
          <a:p>
            <a:pPr defTabSz="914225"/>
            <a:r>
              <a:rPr lang="en-US" sz="1200" kern="0">
                <a:solidFill>
                  <a:prstClr val="black"/>
                </a:solidFill>
                <a:latin typeface="Segoe UI Light" panose="020B0502040204020203" pitchFamily="34" charset="0"/>
                <a:cs typeface="Segoe UI Light" panose="020B0502040204020203" pitchFamily="34" charset="0"/>
              </a:rPr>
              <a:t>Value Field Settings </a:t>
            </a:r>
          </a:p>
          <a:p>
            <a:pPr defTabSz="914225"/>
            <a:r>
              <a:rPr lang="en-US" sz="1200" kern="0">
                <a:solidFill>
                  <a:prstClr val="black"/>
                </a:solidFill>
                <a:latin typeface="Segoe UI Light" panose="020B0502040204020203" pitchFamily="34" charset="0"/>
                <a:cs typeface="Segoe UI Light" panose="020B0502040204020203" pitchFamily="34" charset="0"/>
              </a:rPr>
              <a:t>Save as</a:t>
            </a:r>
          </a:p>
          <a:p>
            <a:pPr defTabSz="914225"/>
            <a:r>
              <a:rPr lang="en-US" sz="1200" kern="0">
                <a:solidFill>
                  <a:prstClr val="black"/>
                </a:solidFill>
                <a:latin typeface="Segoe UI Light" panose="020B0502040204020203" pitchFamily="34" charset="0"/>
                <a:cs typeface="Segoe UI Light" panose="020B0502040204020203" pitchFamily="34" charset="0"/>
              </a:rPr>
              <a:t>Number formatting</a:t>
            </a:r>
          </a:p>
          <a:p>
            <a:pPr defTabSz="914225"/>
            <a:r>
              <a:rPr lang="en-US" sz="1200" kern="0">
                <a:solidFill>
                  <a:prstClr val="black"/>
                </a:solidFill>
                <a:latin typeface="Segoe UI Light" panose="020B0502040204020203" pitchFamily="34" charset="0"/>
                <a:cs typeface="Segoe UI Light" panose="020B0502040204020203" pitchFamily="34" charset="0"/>
              </a:rPr>
              <a:t>Show/Hide grid</a:t>
            </a:r>
          </a:p>
          <a:p>
            <a:pPr defTabSz="914225"/>
            <a:r>
              <a:rPr lang="en-US" sz="1200" kern="0">
                <a:solidFill>
                  <a:prstClr val="black"/>
                </a:solidFill>
                <a:latin typeface="Segoe UI Light" panose="020B0502040204020203" pitchFamily="34" charset="0"/>
                <a:cs typeface="Segoe UI Light" panose="020B0502040204020203" pitchFamily="34" charset="0"/>
              </a:rPr>
              <a:t>View port</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r>
              <a:rPr lang="en-US" sz="1200" kern="0">
                <a:solidFill>
                  <a:prstClr val="black"/>
                </a:solidFill>
                <a:latin typeface="Segoe UI Light" panose="020B0502040204020203" pitchFamily="34" charset="0"/>
                <a:cs typeface="Segoe UI Light" panose="020B0502040204020203" pitchFamily="34" charset="0"/>
              </a:rPr>
              <a:t>…More features coming regularly to Excel Online</a:t>
            </a: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endParaRPr lang="en-US" sz="1200" kern="0">
              <a:solidFill>
                <a:prstClr val="black"/>
              </a:solidFill>
              <a:latin typeface="Segoe UI Light" panose="020B0502040204020203" pitchFamily="34" charset="0"/>
              <a:cs typeface="Segoe UI Light" panose="020B0502040204020203" pitchFamily="34" charset="0"/>
            </a:endParaRPr>
          </a:p>
          <a:p>
            <a:pPr defTabSz="914225"/>
            <a:endParaRPr lang="en-US" sz="1400" kern="0">
              <a:solidFill>
                <a:prstClr val="black"/>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2087357" y="898336"/>
            <a:ext cx="7958235" cy="1550341"/>
            <a:chOff x="1340845" y="2110487"/>
            <a:chExt cx="10140101" cy="1975389"/>
          </a:xfrm>
        </p:grpSpPr>
        <p:sp>
          <p:nvSpPr>
            <p:cNvPr id="37" name="Teardrop 36"/>
            <p:cNvSpPr/>
            <p:nvPr/>
          </p:nvSpPr>
          <p:spPr>
            <a:xfrm rot="2700000">
              <a:off x="7463655" y="2110589"/>
              <a:ext cx="1974837" cy="1974837"/>
            </a:xfrm>
            <a:prstGeom prst="teardrop">
              <a:avLst>
                <a:gd name="adj" fmla="val 100000"/>
              </a:avLst>
            </a:prstGeom>
            <a:ln>
              <a:solidFill>
                <a:srgbClr val="3B8F66"/>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Teardrop 37"/>
            <p:cNvSpPr/>
            <p:nvPr/>
          </p:nvSpPr>
          <p:spPr>
            <a:xfrm rot="2700000">
              <a:off x="5423419" y="2110589"/>
              <a:ext cx="1974837" cy="1974837"/>
            </a:xfrm>
            <a:prstGeom prst="teardrop">
              <a:avLst>
                <a:gd name="adj" fmla="val 100000"/>
              </a:avLst>
            </a:prstGeom>
            <a:ln>
              <a:solidFill>
                <a:srgbClr val="3B8F66"/>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Teardrop 38"/>
            <p:cNvSpPr/>
            <p:nvPr/>
          </p:nvSpPr>
          <p:spPr>
            <a:xfrm rot="2700000">
              <a:off x="3382132" y="2110589"/>
              <a:ext cx="1974837" cy="1974837"/>
            </a:xfrm>
            <a:prstGeom prst="teardrop">
              <a:avLst>
                <a:gd name="adj" fmla="val 100000"/>
              </a:avLst>
            </a:prstGeom>
            <a:ln>
              <a:solidFill>
                <a:srgbClr val="3B8F66"/>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Teardrop 39"/>
            <p:cNvSpPr/>
            <p:nvPr/>
          </p:nvSpPr>
          <p:spPr>
            <a:xfrm rot="2700000">
              <a:off x="1340845" y="2110589"/>
              <a:ext cx="1974837" cy="1974837"/>
            </a:xfrm>
            <a:prstGeom prst="teardrop">
              <a:avLst>
                <a:gd name="adj" fmla="val 100000"/>
              </a:avLst>
            </a:prstGeom>
            <a:ln>
              <a:solidFill>
                <a:srgbClr val="3B8F66"/>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1" name="Oval 40"/>
            <p:cNvSpPr/>
            <p:nvPr/>
          </p:nvSpPr>
          <p:spPr>
            <a:xfrm>
              <a:off x="9505879" y="2110487"/>
              <a:ext cx="1975067" cy="1975389"/>
            </a:xfrm>
            <a:prstGeom prst="ellipse">
              <a:avLst/>
            </a:prstGeom>
            <a:ln>
              <a:solidFill>
                <a:srgbClr val="3B8F66"/>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9" name="Freeform 48"/>
            <p:cNvSpPr/>
            <p:nvPr/>
          </p:nvSpPr>
          <p:spPr>
            <a:xfrm>
              <a:off x="9571049" y="2176344"/>
              <a:ext cx="1843674" cy="1843673"/>
            </a:xfrm>
            <a:custGeom>
              <a:avLst/>
              <a:gdLst>
                <a:gd name="connsiteX0" fmla="*/ 0 w 1355766"/>
                <a:gd name="connsiteY0" fmla="*/ 677883 h 1355765"/>
                <a:gd name="connsiteX1" fmla="*/ 677883 w 1355766"/>
                <a:gd name="connsiteY1" fmla="*/ 0 h 1355765"/>
                <a:gd name="connsiteX2" fmla="*/ 1355766 w 1355766"/>
                <a:gd name="connsiteY2" fmla="*/ 677883 h 1355765"/>
                <a:gd name="connsiteX3" fmla="*/ 677883 w 1355766"/>
                <a:gd name="connsiteY3" fmla="*/ 1355766 h 1355765"/>
                <a:gd name="connsiteX4" fmla="*/ 0 w 1355766"/>
                <a:gd name="connsiteY4" fmla="*/ 677883 h 135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66" h="1355765">
                  <a:moveTo>
                    <a:pt x="0" y="677883"/>
                  </a:moveTo>
                  <a:cubicBezTo>
                    <a:pt x="0" y="303499"/>
                    <a:pt x="303499" y="0"/>
                    <a:pt x="677883" y="0"/>
                  </a:cubicBezTo>
                  <a:cubicBezTo>
                    <a:pt x="1052267" y="0"/>
                    <a:pt x="1355766" y="303499"/>
                    <a:pt x="1355766" y="677883"/>
                  </a:cubicBezTo>
                  <a:cubicBezTo>
                    <a:pt x="1355766" y="1052267"/>
                    <a:pt x="1052267" y="1355766"/>
                    <a:pt x="677883" y="1355766"/>
                  </a:cubicBezTo>
                  <a:cubicBezTo>
                    <a:pt x="303499" y="1355766"/>
                    <a:pt x="0" y="1052267"/>
                    <a:pt x="0" y="677883"/>
                  </a:cubicBezTo>
                  <a:close/>
                </a:path>
              </a:pathLst>
            </a:custGeom>
            <a:solidFill>
              <a:srgbClr val="3B8F66"/>
            </a:solidFill>
            <a:ln>
              <a:noFill/>
            </a:ln>
          </p:spPr>
          <p:style>
            <a:lnRef idx="2">
              <a:schemeClr val="accent6">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93110" tIns="292708" rIns="292059" bIns="292708" numCol="1" spcCol="1270" anchor="t" anchorCtr="0">
              <a:noAutofit/>
            </a:bodyPr>
            <a:lstStyle/>
            <a:p>
              <a:pPr algn="ctr" defTabSz="1027188">
                <a:lnSpc>
                  <a:spcPct val="90000"/>
                </a:lnSpc>
                <a:spcBef>
                  <a:spcPct val="0"/>
                </a:spcBef>
                <a:spcAft>
                  <a:spcPct val="35000"/>
                </a:spcAft>
                <a:defRPr/>
              </a:pPr>
              <a:r>
                <a:rPr lang="en-US" sz="1600" kern="0">
                  <a:solidFill>
                    <a:prstClr val="white"/>
                  </a:solidFill>
                  <a:latin typeface="Segoe UI Light" panose="020B0502040204020203" pitchFamily="34" charset="0"/>
                  <a:cs typeface="Segoe UI Light" panose="020B0502040204020203" pitchFamily="34" charset="0"/>
                </a:rPr>
                <a:t>Consume</a:t>
              </a:r>
            </a:p>
            <a:p>
              <a:pPr algn="ctr" defTabSz="1027188">
                <a:lnSpc>
                  <a:spcPct val="90000"/>
                </a:lnSpc>
                <a:spcBef>
                  <a:spcPct val="0"/>
                </a:spcBef>
                <a:spcAft>
                  <a:spcPct val="35000"/>
                </a:spcAft>
                <a:defRPr/>
              </a:pPr>
              <a:endParaRPr lang="en-US" sz="1600" kern="0">
                <a:solidFill>
                  <a:prstClr val="white"/>
                </a:solidFill>
                <a:latin typeface="Segoe UI Light" panose="020B0502040204020203" pitchFamily="34" charset="0"/>
                <a:cs typeface="Segoe UI Light" panose="020B0502040204020203" pitchFamily="34" charset="0"/>
              </a:endParaRPr>
            </a:p>
          </p:txBody>
        </p:sp>
        <p:sp>
          <p:nvSpPr>
            <p:cNvPr id="50" name="Freeform 49"/>
            <p:cNvSpPr/>
            <p:nvPr/>
          </p:nvSpPr>
          <p:spPr>
            <a:xfrm>
              <a:off x="7530814" y="2176344"/>
              <a:ext cx="1843674" cy="1843673"/>
            </a:xfrm>
            <a:custGeom>
              <a:avLst/>
              <a:gdLst>
                <a:gd name="connsiteX0" fmla="*/ 0 w 1355766"/>
                <a:gd name="connsiteY0" fmla="*/ 677883 h 1355765"/>
                <a:gd name="connsiteX1" fmla="*/ 677883 w 1355766"/>
                <a:gd name="connsiteY1" fmla="*/ 0 h 1355765"/>
                <a:gd name="connsiteX2" fmla="*/ 1355766 w 1355766"/>
                <a:gd name="connsiteY2" fmla="*/ 677883 h 1355765"/>
                <a:gd name="connsiteX3" fmla="*/ 677883 w 1355766"/>
                <a:gd name="connsiteY3" fmla="*/ 1355766 h 1355765"/>
                <a:gd name="connsiteX4" fmla="*/ 0 w 1355766"/>
                <a:gd name="connsiteY4" fmla="*/ 677883 h 135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66" h="1355765">
                  <a:moveTo>
                    <a:pt x="0" y="677883"/>
                  </a:moveTo>
                  <a:cubicBezTo>
                    <a:pt x="0" y="303499"/>
                    <a:pt x="303499" y="0"/>
                    <a:pt x="677883" y="0"/>
                  </a:cubicBezTo>
                  <a:cubicBezTo>
                    <a:pt x="1052267" y="0"/>
                    <a:pt x="1355766" y="303499"/>
                    <a:pt x="1355766" y="677883"/>
                  </a:cubicBezTo>
                  <a:cubicBezTo>
                    <a:pt x="1355766" y="1052267"/>
                    <a:pt x="1052267" y="1355766"/>
                    <a:pt x="677883" y="1355766"/>
                  </a:cubicBezTo>
                  <a:cubicBezTo>
                    <a:pt x="303499" y="1355766"/>
                    <a:pt x="0" y="1052267"/>
                    <a:pt x="0" y="677883"/>
                  </a:cubicBezTo>
                  <a:close/>
                </a:path>
              </a:pathLst>
            </a:custGeom>
            <a:solidFill>
              <a:srgbClr val="3B8F66"/>
            </a:solidFill>
            <a:ln>
              <a:noFill/>
            </a:ln>
          </p:spPr>
          <p:style>
            <a:lnRef idx="2">
              <a:schemeClr val="accent6">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93110" tIns="292708" rIns="292059" bIns="292708" numCol="1" spcCol="1270" anchor="t" anchorCtr="0">
              <a:noAutofit/>
            </a:bodyPr>
            <a:lstStyle/>
            <a:p>
              <a:pPr algn="ctr" defTabSz="1027188">
                <a:lnSpc>
                  <a:spcPct val="90000"/>
                </a:lnSpc>
                <a:spcBef>
                  <a:spcPct val="0"/>
                </a:spcBef>
                <a:spcAft>
                  <a:spcPct val="35000"/>
                </a:spcAft>
                <a:defRPr/>
              </a:pPr>
              <a:r>
                <a:rPr lang="en-US" sz="1600" kern="0">
                  <a:solidFill>
                    <a:prstClr val="white"/>
                  </a:solidFill>
                  <a:latin typeface="Segoe UI Light" panose="020B0502040204020203" pitchFamily="34" charset="0"/>
                  <a:cs typeface="Segoe UI Light" panose="020B0502040204020203" pitchFamily="34" charset="0"/>
                </a:rPr>
                <a:t>Publish</a:t>
              </a:r>
            </a:p>
            <a:p>
              <a:pPr algn="ctr" defTabSz="1027188">
                <a:lnSpc>
                  <a:spcPct val="90000"/>
                </a:lnSpc>
                <a:spcBef>
                  <a:spcPct val="0"/>
                </a:spcBef>
                <a:spcAft>
                  <a:spcPct val="35000"/>
                </a:spcAft>
                <a:defRPr/>
              </a:pPr>
              <a:endParaRPr lang="en-US" sz="1600" kern="0">
                <a:solidFill>
                  <a:prstClr val="white"/>
                </a:solidFill>
                <a:latin typeface="Segoe UI Light" panose="020B0502040204020203" pitchFamily="34" charset="0"/>
                <a:cs typeface="Segoe UI Light" panose="020B0502040204020203" pitchFamily="34" charset="0"/>
              </a:endParaRPr>
            </a:p>
          </p:txBody>
        </p:sp>
        <p:sp>
          <p:nvSpPr>
            <p:cNvPr id="51" name="Freeform 50"/>
            <p:cNvSpPr/>
            <p:nvPr/>
          </p:nvSpPr>
          <p:spPr>
            <a:xfrm>
              <a:off x="5489526" y="2176344"/>
              <a:ext cx="1843674" cy="1843673"/>
            </a:xfrm>
            <a:custGeom>
              <a:avLst/>
              <a:gdLst>
                <a:gd name="connsiteX0" fmla="*/ 0 w 1355766"/>
                <a:gd name="connsiteY0" fmla="*/ 677883 h 1355765"/>
                <a:gd name="connsiteX1" fmla="*/ 677883 w 1355766"/>
                <a:gd name="connsiteY1" fmla="*/ 0 h 1355765"/>
                <a:gd name="connsiteX2" fmla="*/ 1355766 w 1355766"/>
                <a:gd name="connsiteY2" fmla="*/ 677883 h 1355765"/>
                <a:gd name="connsiteX3" fmla="*/ 677883 w 1355766"/>
                <a:gd name="connsiteY3" fmla="*/ 1355766 h 1355765"/>
                <a:gd name="connsiteX4" fmla="*/ 0 w 1355766"/>
                <a:gd name="connsiteY4" fmla="*/ 677883 h 135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66" h="1355765">
                  <a:moveTo>
                    <a:pt x="0" y="677883"/>
                  </a:moveTo>
                  <a:cubicBezTo>
                    <a:pt x="0" y="303499"/>
                    <a:pt x="303499" y="0"/>
                    <a:pt x="677883" y="0"/>
                  </a:cubicBezTo>
                  <a:cubicBezTo>
                    <a:pt x="1052267" y="0"/>
                    <a:pt x="1355766" y="303499"/>
                    <a:pt x="1355766" y="677883"/>
                  </a:cubicBezTo>
                  <a:cubicBezTo>
                    <a:pt x="1355766" y="1052267"/>
                    <a:pt x="1052267" y="1355766"/>
                    <a:pt x="677883" y="1355766"/>
                  </a:cubicBezTo>
                  <a:cubicBezTo>
                    <a:pt x="303499" y="1355766"/>
                    <a:pt x="0" y="1052267"/>
                    <a:pt x="0" y="677883"/>
                  </a:cubicBezTo>
                  <a:close/>
                </a:path>
              </a:pathLst>
            </a:custGeom>
            <a:solidFill>
              <a:srgbClr val="3B8F66"/>
            </a:solidFill>
            <a:ln>
              <a:noFill/>
            </a:ln>
          </p:spPr>
          <p:style>
            <a:lnRef idx="2">
              <a:schemeClr val="accent6">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93110" tIns="292708" rIns="292059" bIns="292708" numCol="1" spcCol="1270" anchor="t" anchorCtr="0">
              <a:noAutofit/>
            </a:bodyPr>
            <a:lstStyle/>
            <a:p>
              <a:pPr algn="ctr" defTabSz="1027188">
                <a:lnSpc>
                  <a:spcPct val="90000"/>
                </a:lnSpc>
                <a:spcBef>
                  <a:spcPct val="0"/>
                </a:spcBef>
                <a:spcAft>
                  <a:spcPct val="35000"/>
                </a:spcAft>
                <a:defRPr/>
              </a:pPr>
              <a:r>
                <a:rPr lang="en-US" sz="1600" kern="0">
                  <a:solidFill>
                    <a:prstClr val="white"/>
                  </a:solidFill>
                  <a:latin typeface="Segoe UI Light" panose="020B0502040204020203" pitchFamily="34" charset="0"/>
                  <a:cs typeface="Segoe UI Light" panose="020B0502040204020203" pitchFamily="34" charset="0"/>
                </a:rPr>
                <a:t>Visualize</a:t>
              </a:r>
            </a:p>
            <a:p>
              <a:pPr algn="ctr" defTabSz="1027188">
                <a:lnSpc>
                  <a:spcPct val="90000"/>
                </a:lnSpc>
                <a:spcBef>
                  <a:spcPct val="0"/>
                </a:spcBef>
                <a:spcAft>
                  <a:spcPct val="35000"/>
                </a:spcAft>
                <a:defRPr/>
              </a:pPr>
              <a:endParaRPr lang="en-US" sz="1600" kern="0">
                <a:solidFill>
                  <a:prstClr val="white"/>
                </a:solidFill>
                <a:latin typeface="Segoe UI Light" panose="020B0502040204020203" pitchFamily="34" charset="0"/>
                <a:cs typeface="Segoe UI Light" panose="020B0502040204020203" pitchFamily="34" charset="0"/>
              </a:endParaRPr>
            </a:p>
          </p:txBody>
        </p:sp>
        <p:sp>
          <p:nvSpPr>
            <p:cNvPr id="52" name="Freeform 51"/>
            <p:cNvSpPr/>
            <p:nvPr/>
          </p:nvSpPr>
          <p:spPr>
            <a:xfrm>
              <a:off x="3448238" y="2176344"/>
              <a:ext cx="1843674" cy="1843673"/>
            </a:xfrm>
            <a:custGeom>
              <a:avLst/>
              <a:gdLst>
                <a:gd name="connsiteX0" fmla="*/ 0 w 1355766"/>
                <a:gd name="connsiteY0" fmla="*/ 677883 h 1355765"/>
                <a:gd name="connsiteX1" fmla="*/ 677883 w 1355766"/>
                <a:gd name="connsiteY1" fmla="*/ 0 h 1355765"/>
                <a:gd name="connsiteX2" fmla="*/ 1355766 w 1355766"/>
                <a:gd name="connsiteY2" fmla="*/ 677883 h 1355765"/>
                <a:gd name="connsiteX3" fmla="*/ 677883 w 1355766"/>
                <a:gd name="connsiteY3" fmla="*/ 1355766 h 1355765"/>
                <a:gd name="connsiteX4" fmla="*/ 0 w 1355766"/>
                <a:gd name="connsiteY4" fmla="*/ 677883 h 135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66" h="1355765">
                  <a:moveTo>
                    <a:pt x="0" y="677883"/>
                  </a:moveTo>
                  <a:cubicBezTo>
                    <a:pt x="0" y="303499"/>
                    <a:pt x="303499" y="0"/>
                    <a:pt x="677883" y="0"/>
                  </a:cubicBezTo>
                  <a:cubicBezTo>
                    <a:pt x="1052267" y="0"/>
                    <a:pt x="1355766" y="303499"/>
                    <a:pt x="1355766" y="677883"/>
                  </a:cubicBezTo>
                  <a:cubicBezTo>
                    <a:pt x="1355766" y="1052267"/>
                    <a:pt x="1052267" y="1355766"/>
                    <a:pt x="677883" y="1355766"/>
                  </a:cubicBezTo>
                  <a:cubicBezTo>
                    <a:pt x="303499" y="1355766"/>
                    <a:pt x="0" y="1052267"/>
                    <a:pt x="0" y="677883"/>
                  </a:cubicBezTo>
                  <a:close/>
                </a:path>
              </a:pathLst>
            </a:custGeom>
            <a:solidFill>
              <a:srgbClr val="3B8F66"/>
            </a:solidFill>
            <a:ln>
              <a:noFill/>
            </a:ln>
          </p:spPr>
          <p:style>
            <a:lnRef idx="2">
              <a:schemeClr val="accent6">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93110" tIns="292708" rIns="292059" bIns="292708" numCol="1" spcCol="1270" anchor="t" anchorCtr="0">
              <a:noAutofit/>
            </a:bodyPr>
            <a:lstStyle/>
            <a:p>
              <a:pPr algn="ctr" defTabSz="1027188">
                <a:lnSpc>
                  <a:spcPct val="90000"/>
                </a:lnSpc>
                <a:spcBef>
                  <a:spcPct val="0"/>
                </a:spcBef>
                <a:spcAft>
                  <a:spcPct val="35000"/>
                </a:spcAft>
                <a:defRPr/>
              </a:pPr>
              <a:r>
                <a:rPr lang="en-US" sz="1600" kern="0">
                  <a:solidFill>
                    <a:prstClr val="white"/>
                  </a:solidFill>
                  <a:latin typeface="Segoe UI Light" panose="020B0502040204020203" pitchFamily="34" charset="0"/>
                  <a:cs typeface="Segoe UI Light" panose="020B0502040204020203" pitchFamily="34" charset="0"/>
                </a:rPr>
                <a:t>Analyze</a:t>
              </a:r>
            </a:p>
            <a:p>
              <a:pPr algn="ctr" defTabSz="1027188">
                <a:lnSpc>
                  <a:spcPct val="90000"/>
                </a:lnSpc>
                <a:spcBef>
                  <a:spcPct val="0"/>
                </a:spcBef>
                <a:spcAft>
                  <a:spcPct val="35000"/>
                </a:spcAft>
                <a:defRPr/>
              </a:pPr>
              <a:endParaRPr lang="en-US" sz="1600" kern="0">
                <a:solidFill>
                  <a:prstClr val="black"/>
                </a:solidFill>
                <a:latin typeface="Segoe UI Light" panose="020B0502040204020203" pitchFamily="34" charset="0"/>
                <a:cs typeface="Segoe UI Light" panose="020B0502040204020203" pitchFamily="34" charset="0"/>
              </a:endParaRPr>
            </a:p>
          </p:txBody>
        </p:sp>
        <p:sp>
          <p:nvSpPr>
            <p:cNvPr id="53" name="Freeform 52"/>
            <p:cNvSpPr/>
            <p:nvPr/>
          </p:nvSpPr>
          <p:spPr>
            <a:xfrm>
              <a:off x="1406951" y="2176344"/>
              <a:ext cx="1843674" cy="1843673"/>
            </a:xfrm>
            <a:custGeom>
              <a:avLst/>
              <a:gdLst>
                <a:gd name="connsiteX0" fmla="*/ 0 w 1355766"/>
                <a:gd name="connsiteY0" fmla="*/ 677883 h 1355765"/>
                <a:gd name="connsiteX1" fmla="*/ 677883 w 1355766"/>
                <a:gd name="connsiteY1" fmla="*/ 0 h 1355765"/>
                <a:gd name="connsiteX2" fmla="*/ 1355766 w 1355766"/>
                <a:gd name="connsiteY2" fmla="*/ 677883 h 1355765"/>
                <a:gd name="connsiteX3" fmla="*/ 677883 w 1355766"/>
                <a:gd name="connsiteY3" fmla="*/ 1355766 h 1355765"/>
                <a:gd name="connsiteX4" fmla="*/ 0 w 1355766"/>
                <a:gd name="connsiteY4" fmla="*/ 677883 h 135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66" h="1355765">
                  <a:moveTo>
                    <a:pt x="0" y="677883"/>
                  </a:moveTo>
                  <a:cubicBezTo>
                    <a:pt x="0" y="303499"/>
                    <a:pt x="303499" y="0"/>
                    <a:pt x="677883" y="0"/>
                  </a:cubicBezTo>
                  <a:cubicBezTo>
                    <a:pt x="1052267" y="0"/>
                    <a:pt x="1355766" y="303499"/>
                    <a:pt x="1355766" y="677883"/>
                  </a:cubicBezTo>
                  <a:cubicBezTo>
                    <a:pt x="1355766" y="1052267"/>
                    <a:pt x="1052267" y="1355766"/>
                    <a:pt x="677883" y="1355766"/>
                  </a:cubicBezTo>
                  <a:cubicBezTo>
                    <a:pt x="303499" y="1355766"/>
                    <a:pt x="0" y="1052267"/>
                    <a:pt x="0" y="677883"/>
                  </a:cubicBezTo>
                  <a:close/>
                </a:path>
              </a:pathLst>
            </a:custGeom>
            <a:solidFill>
              <a:srgbClr val="3B8F66"/>
            </a:solidFill>
            <a:ln>
              <a:noFill/>
            </a:ln>
          </p:spPr>
          <p:style>
            <a:lnRef idx="2">
              <a:schemeClr val="accent6">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93110" tIns="292708" rIns="292059" bIns="292708" numCol="1" spcCol="1270" anchor="t" anchorCtr="0">
              <a:noAutofit/>
            </a:bodyPr>
            <a:lstStyle/>
            <a:p>
              <a:pPr algn="ctr" defTabSz="1027188">
                <a:lnSpc>
                  <a:spcPct val="90000"/>
                </a:lnSpc>
                <a:spcBef>
                  <a:spcPct val="0"/>
                </a:spcBef>
                <a:spcAft>
                  <a:spcPct val="35000"/>
                </a:spcAft>
                <a:defRPr/>
              </a:pPr>
              <a:r>
                <a:rPr lang="en-US" sz="1600" kern="0">
                  <a:solidFill>
                    <a:prstClr val="white"/>
                  </a:solidFill>
                  <a:latin typeface="Segoe UI Light" panose="020B0502040204020203" pitchFamily="34" charset="0"/>
                  <a:cs typeface="Segoe UI Light" panose="020B0502040204020203" pitchFamily="34" charset="0"/>
                </a:rPr>
                <a:t>Get Data</a:t>
              </a:r>
            </a:p>
            <a:p>
              <a:pPr algn="ctr" defTabSz="1027188">
                <a:lnSpc>
                  <a:spcPct val="90000"/>
                </a:lnSpc>
                <a:spcBef>
                  <a:spcPct val="0"/>
                </a:spcBef>
                <a:spcAft>
                  <a:spcPct val="35000"/>
                </a:spcAft>
                <a:defRPr/>
              </a:pPr>
              <a:endParaRPr lang="en-US" sz="1600" kern="0">
                <a:solidFill>
                  <a:prstClr val="white"/>
                </a:solidFill>
                <a:latin typeface="Segoe UI Light" panose="020B0502040204020203" pitchFamily="34" charset="0"/>
                <a:cs typeface="Segoe UI Light" panose="020B0502040204020203" pitchFamily="34" charset="0"/>
              </a:endParaRPr>
            </a:p>
          </p:txBody>
        </p:sp>
        <p:sp>
          <p:nvSpPr>
            <p:cNvPr id="54" name="Freeform 53"/>
            <p:cNvSpPr>
              <a:spLocks noEditPoints="1"/>
            </p:cNvSpPr>
            <p:nvPr/>
          </p:nvSpPr>
          <p:spPr bwMode="black">
            <a:xfrm>
              <a:off x="4046807" y="2958799"/>
              <a:ext cx="668595" cy="66842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111893" tIns="55947" rIns="111893" bIns="55947" numCol="1" anchor="t" anchorCtr="0" compatLnSpc="1">
              <a:prstTxWarp prst="textNoShape">
                <a:avLst/>
              </a:prstTxWarp>
            </a:bodyPr>
            <a:lstStyle/>
            <a:p>
              <a:pPr algn="ctr" defTabSz="914070">
                <a:defRPr/>
              </a:pPr>
              <a:endParaRPr lang="en-US" sz="2173" kern="0">
                <a:solidFill>
                  <a:sysClr val="windowText" lastClr="000000"/>
                </a:solidFill>
                <a:latin typeface="Segoe UI Light" panose="020B0502040204020203" pitchFamily="34" charset="0"/>
                <a:cs typeface="Segoe UI Light" panose="020B0502040204020203" pitchFamily="34" charset="0"/>
              </a:endParaRPr>
            </a:p>
          </p:txBody>
        </p:sp>
        <p:sp>
          <p:nvSpPr>
            <p:cNvPr id="55" name="Freeform 83"/>
            <p:cNvSpPr>
              <a:spLocks noEditPoints="1"/>
            </p:cNvSpPr>
            <p:nvPr/>
          </p:nvSpPr>
          <p:spPr bwMode="black">
            <a:xfrm>
              <a:off x="2012331" y="2958799"/>
              <a:ext cx="684083" cy="722136"/>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111893" tIns="55947" rIns="111893" bIns="55947" numCol="1" anchor="t" anchorCtr="0" compatLnSpc="1">
              <a:prstTxWarp prst="textNoShape">
                <a:avLst/>
              </a:prstTxWarp>
            </a:bodyPr>
            <a:lstStyle/>
            <a:p>
              <a:pPr algn="ctr" defTabSz="914070">
                <a:defRPr/>
              </a:pPr>
              <a:endParaRPr lang="en-US" sz="2173" kern="0">
                <a:solidFill>
                  <a:sysClr val="windowText" lastClr="000000"/>
                </a:solidFill>
                <a:latin typeface="Segoe UI Light" panose="020B0502040204020203" pitchFamily="34" charset="0"/>
                <a:cs typeface="Segoe UI Light" panose="020B0502040204020203" pitchFamily="34" charset="0"/>
              </a:endParaRPr>
            </a:p>
          </p:txBody>
        </p:sp>
        <p:pic>
          <p:nvPicPr>
            <p:cNvPr id="56" name="Picture 5" descr="\\MAGNUM\Projects\Microsoft\Cloud Power FY12\Design\ICONS_PNG\Increase.png"/>
            <p:cNvPicPr>
              <a:picLocks noChangeAspect="1" noChangeArrowheads="1"/>
            </p:cNvPicPr>
            <p:nvPr/>
          </p:nvPicPr>
          <p:blipFill>
            <a:blip r:embed="rId2" cstate="print">
              <a:lum bright="100000"/>
            </a:blip>
            <a:srcRect/>
            <a:stretch>
              <a:fillRect/>
            </a:stretch>
          </p:blipFill>
          <p:spPr bwMode="auto">
            <a:xfrm>
              <a:off x="5903180" y="2783822"/>
              <a:ext cx="897112" cy="897112"/>
            </a:xfrm>
            <a:prstGeom prst="rect">
              <a:avLst/>
            </a:prstGeom>
            <a:noFill/>
          </p:spPr>
        </p:pic>
        <p:pic>
          <p:nvPicPr>
            <p:cNvPr id="57" name="Picture 2" descr="\\MAGNUM\Projects\Microsoft\Cloud Power FY12\Design\ICONS_PNG\Devices.png"/>
            <p:cNvPicPr>
              <a:picLocks noChangeAspect="1" noChangeArrowheads="1"/>
            </p:cNvPicPr>
            <p:nvPr/>
          </p:nvPicPr>
          <p:blipFill>
            <a:blip r:embed="rId3" cstate="print">
              <a:lum bright="100000"/>
            </a:blip>
            <a:srcRect/>
            <a:stretch>
              <a:fillRect/>
            </a:stretch>
          </p:blipFill>
          <p:spPr bwMode="auto">
            <a:xfrm>
              <a:off x="10101089" y="2986117"/>
              <a:ext cx="691847" cy="691846"/>
            </a:xfrm>
            <a:prstGeom prst="rect">
              <a:avLst/>
            </a:prstGeom>
            <a:noFill/>
          </p:spPr>
        </p:pic>
        <p:sp>
          <p:nvSpPr>
            <p:cNvPr id="58" name="Freeform 25"/>
            <p:cNvSpPr>
              <a:spLocks noEditPoints="1"/>
            </p:cNvSpPr>
            <p:nvPr/>
          </p:nvSpPr>
          <p:spPr bwMode="black">
            <a:xfrm>
              <a:off x="8159031" y="2958797"/>
              <a:ext cx="622485" cy="732515"/>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11893" tIns="55947" rIns="111893" bIns="55947" numCol="1" anchor="t" anchorCtr="0" compatLnSpc="1">
              <a:prstTxWarp prst="textNoShape">
                <a:avLst/>
              </a:prstTxWarp>
            </a:bodyPr>
            <a:lstStyle/>
            <a:p>
              <a:pPr algn="ctr" defTabSz="914070">
                <a:defRPr/>
              </a:pPr>
              <a:endParaRPr lang="en-US" sz="2173" kern="0">
                <a:solidFill>
                  <a:sysClr val="windowText" lastClr="000000"/>
                </a:solidFill>
                <a:latin typeface="Segoe UI Light" panose="020B0502040204020203" pitchFamily="34" charset="0"/>
                <a:cs typeface="Segoe UI Light" panose="020B0502040204020203" pitchFamily="34" charset="0"/>
              </a:endParaRPr>
            </a:p>
          </p:txBody>
        </p:sp>
      </p:grpSp>
      <p:sp>
        <p:nvSpPr>
          <p:cNvPr id="59" name="TextBox 58"/>
          <p:cNvSpPr txBox="1"/>
          <p:nvPr/>
        </p:nvSpPr>
        <p:spPr>
          <a:xfrm>
            <a:off x="419449" y="6132988"/>
            <a:ext cx="11651870" cy="732623"/>
          </a:xfrm>
          <a:prstGeom prst="rect">
            <a:avLst/>
          </a:prstGeom>
          <a:noFill/>
        </p:spPr>
        <p:txBody>
          <a:bodyPr wrap="square" lIns="179259" tIns="143407" rIns="179259" bIns="143407" rtlCol="0">
            <a:spAutoFit/>
          </a:bodyPr>
          <a:lstStyle/>
          <a:p>
            <a:pPr algn="ctr" defTabSz="914225">
              <a:lnSpc>
                <a:spcPct val="90000"/>
              </a:lnSpc>
              <a:spcAft>
                <a:spcPts val="588"/>
              </a:spcAft>
            </a:pPr>
            <a:r>
              <a:rPr lang="en-US" sz="3136" b="1" kern="0">
                <a:solidFill>
                  <a:srgbClr val="3B8F66"/>
                </a:solidFill>
                <a:latin typeface="Calibri" panose="020F0502020204030204"/>
              </a:rPr>
              <a:t>650+ Million total users, 25% BI users</a:t>
            </a:r>
          </a:p>
        </p:txBody>
      </p:sp>
    </p:spTree>
    <p:extLst>
      <p:ext uri="{BB962C8B-B14F-4D97-AF65-F5344CB8AC3E}">
        <p14:creationId xmlns:p14="http://schemas.microsoft.com/office/powerpoint/2010/main" val="161209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7"/>
            <a:ext cx="12763973" cy="899537"/>
          </a:xfrm>
        </p:spPr>
        <p:txBody>
          <a:bodyPr/>
          <a:lstStyle/>
          <a:p>
            <a:r>
              <a:rPr lang="en-US" dirty="0">
                <a:solidFill>
                  <a:srgbClr val="D83B01"/>
                </a:solidFill>
              </a:rPr>
              <a:t>Decoupling Data from Compute (2)</a:t>
            </a:r>
            <a:endParaRPr lang="en-US" dirty="0">
              <a:gradFill>
                <a:gsLst>
                  <a:gs pos="2917">
                    <a:schemeClr val="tx1"/>
                  </a:gs>
                  <a:gs pos="30000">
                    <a:schemeClr val="tx1"/>
                  </a:gs>
                </a:gsLst>
                <a:lin ang="5400000" scaled="0"/>
              </a:gradFill>
            </a:endParaRPr>
          </a:p>
        </p:txBody>
      </p:sp>
      <p:sp>
        <p:nvSpPr>
          <p:cNvPr id="4" name="Round Single Corner Rectangle 3"/>
          <p:cNvSpPr/>
          <p:nvPr/>
        </p:nvSpPr>
        <p:spPr>
          <a:xfrm>
            <a:off x="1460833" y="2875724"/>
            <a:ext cx="5565250" cy="1709804"/>
          </a:xfrm>
          <a:prstGeom prst="round1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Azure Data Lake Store</a:t>
            </a:r>
          </a:p>
        </p:txBody>
      </p:sp>
      <p:sp>
        <p:nvSpPr>
          <p:cNvPr id="5" name="Round Single Corner Rectangle 4"/>
          <p:cNvSpPr/>
          <p:nvPr/>
        </p:nvSpPr>
        <p:spPr>
          <a:xfrm>
            <a:off x="1473023" y="5295640"/>
            <a:ext cx="1571124" cy="710114"/>
          </a:xfrm>
          <a:prstGeom prst="round1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ADLA/HDI</a:t>
            </a:r>
          </a:p>
        </p:txBody>
      </p:sp>
      <p:sp>
        <p:nvSpPr>
          <p:cNvPr id="6" name="Round Single Corner Rectangle 5"/>
          <p:cNvSpPr/>
          <p:nvPr/>
        </p:nvSpPr>
        <p:spPr>
          <a:xfrm>
            <a:off x="7813128" y="2951774"/>
            <a:ext cx="1571124" cy="1633753"/>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kern="0">
                <a:gradFill>
                  <a:gsLst>
                    <a:gs pos="100000">
                      <a:srgbClr val="FFFFFF"/>
                    </a:gs>
                    <a:gs pos="0">
                      <a:srgbClr val="FFFFFF"/>
                    </a:gs>
                  </a:gsLst>
                  <a:lin ang="5400000" scaled="0"/>
                </a:gradFill>
                <a:latin typeface="Segoe UI"/>
              </a:rPr>
              <a:t>SQL DW</a:t>
            </a:r>
          </a:p>
        </p:txBody>
      </p:sp>
      <p:sp>
        <p:nvSpPr>
          <p:cNvPr id="7" name="Round Single Corner Rectangle 6"/>
          <p:cNvSpPr/>
          <p:nvPr/>
        </p:nvSpPr>
        <p:spPr>
          <a:xfrm>
            <a:off x="10042539" y="3404294"/>
            <a:ext cx="1571124" cy="710114"/>
          </a:xfrm>
          <a:prstGeom prst="round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Power BI</a:t>
            </a:r>
          </a:p>
        </p:txBody>
      </p:sp>
      <p:cxnSp>
        <p:nvCxnSpPr>
          <p:cNvPr id="12" name="Straight Arrow Connector 11"/>
          <p:cNvCxnSpPr>
            <a:endCxn id="7" idx="1"/>
          </p:cNvCxnSpPr>
          <p:nvPr/>
        </p:nvCxnSpPr>
        <p:spPr>
          <a:xfrm>
            <a:off x="9384252" y="3759350"/>
            <a:ext cx="658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70067" y="3413338"/>
            <a:ext cx="745618" cy="374793"/>
          </a:xfrm>
          <a:prstGeom prst="rect">
            <a:avLst/>
          </a:prstGeom>
          <a:noFill/>
        </p:spPr>
        <p:txBody>
          <a:bodyPr wrap="square" rtlCol="0">
            <a:spAutoFit/>
          </a:bodyPr>
          <a:lstStyle/>
          <a:p>
            <a:pPr defTabSz="914225">
              <a:defRPr/>
            </a:pPr>
            <a:r>
              <a:rPr lang="en-US" kern="0">
                <a:gradFill>
                  <a:gsLst>
                    <a:gs pos="2917">
                      <a:srgbClr val="161616"/>
                    </a:gs>
                    <a:gs pos="30000">
                      <a:srgbClr val="161616"/>
                    </a:gs>
                  </a:gsLst>
                  <a:lin ang="5400000" scaled="0"/>
                </a:gradFill>
                <a:latin typeface="Segoe UI"/>
              </a:rPr>
              <a:t>Data</a:t>
            </a:r>
          </a:p>
        </p:txBody>
      </p:sp>
      <p:cxnSp>
        <p:nvCxnSpPr>
          <p:cNvPr id="30" name="Straight Arrow Connector 29"/>
          <p:cNvCxnSpPr/>
          <p:nvPr/>
        </p:nvCxnSpPr>
        <p:spPr>
          <a:xfrm>
            <a:off x="888456" y="3618691"/>
            <a:ext cx="586745" cy="9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860356" y="4274997"/>
            <a:ext cx="7143" cy="102064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546059" y="4274997"/>
            <a:ext cx="4763" cy="102064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ound Single Corner Rectangle 4"/>
          <p:cNvSpPr/>
          <p:nvPr/>
        </p:nvSpPr>
        <p:spPr>
          <a:xfrm>
            <a:off x="3324709" y="5295640"/>
            <a:ext cx="1571124" cy="710114"/>
          </a:xfrm>
          <a:prstGeom prst="round1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ADLA/HDI</a:t>
            </a:r>
          </a:p>
        </p:txBody>
      </p:sp>
      <p:cxnSp>
        <p:nvCxnSpPr>
          <p:cNvPr id="25" name="Straight Arrow Connector 24"/>
          <p:cNvCxnSpPr/>
          <p:nvPr/>
        </p:nvCxnSpPr>
        <p:spPr>
          <a:xfrm flipH="1">
            <a:off x="3712042" y="4274997"/>
            <a:ext cx="7143" cy="102064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397745" y="4274997"/>
            <a:ext cx="4763" cy="102064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 Single Corner Rectangle 4"/>
          <p:cNvSpPr/>
          <p:nvPr/>
        </p:nvSpPr>
        <p:spPr>
          <a:xfrm>
            <a:off x="5176394" y="5295640"/>
            <a:ext cx="1571124" cy="710114"/>
          </a:xfrm>
          <a:prstGeom prst="round1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ADLA/HDI</a:t>
            </a:r>
          </a:p>
        </p:txBody>
      </p:sp>
      <p:cxnSp>
        <p:nvCxnSpPr>
          <p:cNvPr id="31" name="Straight Arrow Connector 30"/>
          <p:cNvCxnSpPr/>
          <p:nvPr/>
        </p:nvCxnSpPr>
        <p:spPr>
          <a:xfrm flipH="1">
            <a:off x="5563727" y="4274997"/>
            <a:ext cx="7143" cy="102064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249430" y="4274997"/>
            <a:ext cx="4763" cy="102064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542923" y="3785797"/>
            <a:ext cx="1270205" cy="10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ound Single Corner Rectangle 4"/>
          <p:cNvSpPr/>
          <p:nvPr/>
        </p:nvSpPr>
        <p:spPr>
          <a:xfrm>
            <a:off x="1408860" y="1386275"/>
            <a:ext cx="1720492" cy="710114"/>
          </a:xfrm>
          <a:prstGeom prst="round1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ADLA/HDI</a:t>
            </a:r>
          </a:p>
        </p:txBody>
      </p:sp>
      <p:sp>
        <p:nvSpPr>
          <p:cNvPr id="35" name="Round Single Corner Rectangle 4"/>
          <p:cNvSpPr/>
          <p:nvPr/>
        </p:nvSpPr>
        <p:spPr>
          <a:xfrm>
            <a:off x="3294265" y="1386275"/>
            <a:ext cx="1720492" cy="710114"/>
          </a:xfrm>
          <a:prstGeom prst="round1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ADLA/HDI</a:t>
            </a:r>
          </a:p>
        </p:txBody>
      </p:sp>
      <p:sp>
        <p:nvSpPr>
          <p:cNvPr id="36" name="Round Single Corner Rectangle 4"/>
          <p:cNvSpPr/>
          <p:nvPr/>
        </p:nvSpPr>
        <p:spPr>
          <a:xfrm>
            <a:off x="5176393" y="1423973"/>
            <a:ext cx="1720492" cy="710114"/>
          </a:xfrm>
          <a:prstGeom prst="round1Rect">
            <a:avLst/>
          </a:prstGeom>
        </p:spPr>
        <p:style>
          <a:lnRef idx="2">
            <a:schemeClr val="accent4"/>
          </a:lnRef>
          <a:fillRef idx="1">
            <a:schemeClr val="lt1"/>
          </a:fillRef>
          <a:effectRef idx="0">
            <a:schemeClr val="accent4"/>
          </a:effectRef>
          <a:fontRef idx="minor">
            <a:schemeClr val="dk1"/>
          </a:fontRef>
        </p:style>
        <p:txBody>
          <a:bodyPr rtlCol="0" anchor="ctr"/>
          <a:lstStyle/>
          <a:p>
            <a:pPr algn="ctr" defTabSz="914225">
              <a:defRPr/>
            </a:pPr>
            <a:r>
              <a:rPr lang="en-US" kern="0">
                <a:gradFill>
                  <a:gsLst>
                    <a:gs pos="2917">
                      <a:srgbClr val="161616"/>
                    </a:gs>
                    <a:gs pos="30000">
                      <a:srgbClr val="161616"/>
                    </a:gs>
                  </a:gsLst>
                  <a:lin ang="5400000" scaled="0"/>
                </a:gradFill>
                <a:latin typeface="Segoe UI"/>
              </a:rPr>
              <a:t>ADLA/HDI</a:t>
            </a:r>
          </a:p>
        </p:txBody>
      </p:sp>
      <p:cxnSp>
        <p:nvCxnSpPr>
          <p:cNvPr id="46" name="Straight Arrow Connector 45"/>
          <p:cNvCxnSpPr/>
          <p:nvPr/>
        </p:nvCxnSpPr>
        <p:spPr>
          <a:xfrm>
            <a:off x="1867501" y="2111661"/>
            <a:ext cx="1" cy="788336"/>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546060" y="2096388"/>
            <a:ext cx="0" cy="779336"/>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714360" y="2096388"/>
            <a:ext cx="10907" cy="779336"/>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4397744" y="2096389"/>
            <a:ext cx="4200" cy="855386"/>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563728" y="2134087"/>
            <a:ext cx="3571" cy="741637"/>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6183612" y="2121817"/>
            <a:ext cx="11491" cy="77633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ound Single Corner Rectangle 4"/>
          <p:cNvSpPr/>
          <p:nvPr/>
        </p:nvSpPr>
        <p:spPr>
          <a:xfrm>
            <a:off x="1408861" y="-1344659"/>
            <a:ext cx="1571124" cy="710114"/>
          </a:xfrm>
          <a:prstGeom prst="round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kern="0">
                <a:solidFill>
                  <a:sysClr val="windowText" lastClr="000000"/>
                </a:solidFill>
                <a:latin typeface="Segoe UI"/>
              </a:rPr>
              <a:t>ADLA/HDI</a:t>
            </a:r>
          </a:p>
        </p:txBody>
      </p:sp>
      <p:sp>
        <p:nvSpPr>
          <p:cNvPr id="53" name="Round Single Corner Rectangle 4"/>
          <p:cNvSpPr/>
          <p:nvPr/>
        </p:nvSpPr>
        <p:spPr>
          <a:xfrm>
            <a:off x="3294265" y="-1344659"/>
            <a:ext cx="1571124" cy="710114"/>
          </a:xfrm>
          <a:prstGeom prst="round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kern="0">
                <a:solidFill>
                  <a:sysClr val="windowText" lastClr="000000"/>
                </a:solidFill>
                <a:latin typeface="Segoe UI"/>
              </a:rPr>
              <a:t>ADLA/HDI</a:t>
            </a:r>
          </a:p>
        </p:txBody>
      </p:sp>
      <p:sp>
        <p:nvSpPr>
          <p:cNvPr id="54" name="Round Single Corner Rectangle 4"/>
          <p:cNvSpPr/>
          <p:nvPr/>
        </p:nvSpPr>
        <p:spPr>
          <a:xfrm>
            <a:off x="5176394" y="-1306960"/>
            <a:ext cx="1571124" cy="710114"/>
          </a:xfrm>
          <a:prstGeom prst="round1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defRPr/>
            </a:pPr>
            <a:r>
              <a:rPr lang="en-US" kern="0">
                <a:solidFill>
                  <a:sysClr val="windowText" lastClr="000000"/>
                </a:solidFill>
                <a:latin typeface="Segoe UI"/>
              </a:rPr>
              <a:t>ADLA/HDI</a:t>
            </a:r>
          </a:p>
        </p:txBody>
      </p:sp>
      <p:sp>
        <p:nvSpPr>
          <p:cNvPr id="37" name="TextBox 36"/>
          <p:cNvSpPr txBox="1"/>
          <p:nvPr/>
        </p:nvSpPr>
        <p:spPr>
          <a:xfrm>
            <a:off x="6672273" y="3154844"/>
            <a:ext cx="1199102" cy="63444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a:gradFill>
                  <a:gsLst>
                    <a:gs pos="2917">
                      <a:srgbClr val="161616"/>
                    </a:gs>
                    <a:gs pos="30000">
                      <a:srgbClr val="161616"/>
                    </a:gs>
                  </a:gsLst>
                  <a:lin ang="5400000" scaled="0"/>
                </a:gradFill>
                <a:latin typeface="Segoe UI"/>
              </a:rPr>
              <a:t>ADF</a:t>
            </a:r>
          </a:p>
        </p:txBody>
      </p:sp>
      <p:sp>
        <p:nvSpPr>
          <p:cNvPr id="38" name="TextBox 37"/>
          <p:cNvSpPr txBox="1"/>
          <p:nvPr/>
        </p:nvSpPr>
        <p:spPr>
          <a:xfrm>
            <a:off x="6542921" y="4165096"/>
            <a:ext cx="1270206" cy="51700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600" kern="0">
                <a:gradFill>
                  <a:gsLst>
                    <a:gs pos="2917">
                      <a:srgbClr val="161616"/>
                    </a:gs>
                    <a:gs pos="30000">
                      <a:srgbClr val="161616"/>
                    </a:gs>
                  </a:gsLst>
                  <a:lin ang="5400000" scaled="0"/>
                </a:gradFill>
                <a:latin typeface="Segoe UI"/>
              </a:rPr>
              <a:t>Polybase</a:t>
            </a:r>
          </a:p>
        </p:txBody>
      </p:sp>
      <p:cxnSp>
        <p:nvCxnSpPr>
          <p:cNvPr id="39" name="Straight Arrow Connector 38"/>
          <p:cNvCxnSpPr/>
          <p:nvPr/>
        </p:nvCxnSpPr>
        <p:spPr>
          <a:xfrm>
            <a:off x="6542923" y="3468732"/>
            <a:ext cx="1270205" cy="10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542923" y="4151820"/>
            <a:ext cx="1270205" cy="10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338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p:bldP spid="3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984063" y="1335823"/>
            <a:ext cx="10137225" cy="1979920"/>
            <a:chOff x="1340845" y="2104946"/>
            <a:chExt cx="10140101" cy="1980481"/>
          </a:xfrm>
        </p:grpSpPr>
        <p:sp>
          <p:nvSpPr>
            <p:cNvPr id="21" name="Oval 20"/>
            <p:cNvSpPr/>
            <p:nvPr/>
          </p:nvSpPr>
          <p:spPr>
            <a:xfrm>
              <a:off x="9505879" y="2104946"/>
              <a:ext cx="1975067" cy="1975389"/>
            </a:xfrm>
            <a:prstGeom prst="ellipse">
              <a:avLst/>
            </a:prstGeom>
            <a:noFill/>
            <a:ln>
              <a:solidFill>
                <a:srgbClr val="3B8F66"/>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3" name="Teardrop 42"/>
            <p:cNvSpPr/>
            <p:nvPr/>
          </p:nvSpPr>
          <p:spPr>
            <a:xfrm rot="2700000">
              <a:off x="7463656" y="2110590"/>
              <a:ext cx="1974837" cy="1974837"/>
            </a:xfrm>
            <a:prstGeom prst="teardrop">
              <a:avLst>
                <a:gd name="adj" fmla="val 100000"/>
              </a:avLst>
            </a:prstGeom>
            <a:ln>
              <a:solidFill>
                <a:srgbClr val="3B8F66"/>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Teardrop 43"/>
            <p:cNvSpPr/>
            <p:nvPr/>
          </p:nvSpPr>
          <p:spPr>
            <a:xfrm rot="2700000">
              <a:off x="5423420" y="2110590"/>
              <a:ext cx="1974837" cy="1974837"/>
            </a:xfrm>
            <a:prstGeom prst="teardrop">
              <a:avLst>
                <a:gd name="adj" fmla="val 100000"/>
              </a:avLst>
            </a:prstGeom>
            <a:ln>
              <a:solidFill>
                <a:schemeClr val="bg1">
                  <a:lumMod val="65000"/>
                </a:schemeClr>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5" name="Teardrop 44"/>
            <p:cNvSpPr/>
            <p:nvPr/>
          </p:nvSpPr>
          <p:spPr>
            <a:xfrm rot="2700000">
              <a:off x="3382132" y="2110590"/>
              <a:ext cx="1974837" cy="1974837"/>
            </a:xfrm>
            <a:prstGeom prst="teardrop">
              <a:avLst>
                <a:gd name="adj" fmla="val 100000"/>
              </a:avLst>
            </a:prstGeom>
            <a:ln>
              <a:solidFill>
                <a:schemeClr val="bg1">
                  <a:lumMod val="65000"/>
                </a:schemeClr>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Teardrop 45"/>
            <p:cNvSpPr/>
            <p:nvPr/>
          </p:nvSpPr>
          <p:spPr>
            <a:xfrm rot="2700000">
              <a:off x="1340845" y="2110590"/>
              <a:ext cx="1974837" cy="1974837"/>
            </a:xfrm>
            <a:prstGeom prst="teardrop">
              <a:avLst>
                <a:gd name="adj" fmla="val 100000"/>
              </a:avLst>
            </a:prstGeom>
            <a:ln>
              <a:solidFill>
                <a:schemeClr val="bg1">
                  <a:lumMod val="65000"/>
                </a:schemeClr>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8" name="Freeform 47"/>
            <p:cNvSpPr/>
            <p:nvPr/>
          </p:nvSpPr>
          <p:spPr>
            <a:xfrm>
              <a:off x="9571575" y="2176346"/>
              <a:ext cx="1843675" cy="1843673"/>
            </a:xfrm>
            <a:custGeom>
              <a:avLst/>
              <a:gdLst>
                <a:gd name="connsiteX0" fmla="*/ 0 w 1355766"/>
                <a:gd name="connsiteY0" fmla="*/ 677883 h 1355765"/>
                <a:gd name="connsiteX1" fmla="*/ 677883 w 1355766"/>
                <a:gd name="connsiteY1" fmla="*/ 0 h 1355765"/>
                <a:gd name="connsiteX2" fmla="*/ 1355766 w 1355766"/>
                <a:gd name="connsiteY2" fmla="*/ 677883 h 1355765"/>
                <a:gd name="connsiteX3" fmla="*/ 677883 w 1355766"/>
                <a:gd name="connsiteY3" fmla="*/ 1355766 h 1355765"/>
                <a:gd name="connsiteX4" fmla="*/ 0 w 1355766"/>
                <a:gd name="connsiteY4" fmla="*/ 677883 h 135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66" h="1355765">
                  <a:moveTo>
                    <a:pt x="0" y="677883"/>
                  </a:moveTo>
                  <a:cubicBezTo>
                    <a:pt x="0" y="303499"/>
                    <a:pt x="303499" y="0"/>
                    <a:pt x="677883" y="0"/>
                  </a:cubicBezTo>
                  <a:cubicBezTo>
                    <a:pt x="1052267" y="0"/>
                    <a:pt x="1355766" y="303499"/>
                    <a:pt x="1355766" y="677883"/>
                  </a:cubicBezTo>
                  <a:cubicBezTo>
                    <a:pt x="1355766" y="1052267"/>
                    <a:pt x="1052267" y="1355766"/>
                    <a:pt x="677883" y="1355766"/>
                  </a:cubicBezTo>
                  <a:cubicBezTo>
                    <a:pt x="303499" y="1355766"/>
                    <a:pt x="0" y="1052267"/>
                    <a:pt x="0" y="677883"/>
                  </a:cubicBezTo>
                  <a:close/>
                </a:path>
              </a:pathLst>
            </a:custGeom>
            <a:solidFill>
              <a:srgbClr val="3B8F66"/>
            </a:solidFill>
            <a:ln>
              <a:noFill/>
            </a:ln>
          </p:spPr>
          <p:style>
            <a:lnRef idx="2">
              <a:schemeClr val="accent6">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93110" tIns="292708" rIns="292059" bIns="292708" numCol="1" spcCol="1270" anchor="ctr" anchorCtr="0">
              <a:noAutofit/>
            </a:bodyPr>
            <a:lstStyle/>
            <a:p>
              <a:pPr algn="ctr" defTabSz="1027188">
                <a:lnSpc>
                  <a:spcPct val="90000"/>
                </a:lnSpc>
                <a:spcBef>
                  <a:spcPct val="0"/>
                </a:spcBef>
                <a:spcAft>
                  <a:spcPct val="35000"/>
                </a:spcAft>
                <a:defRPr/>
              </a:pPr>
              <a:r>
                <a:rPr lang="en-US" sz="2312" kern="0">
                  <a:solidFill>
                    <a:prstClr val="white"/>
                  </a:solidFill>
                  <a:latin typeface="Segoe UI Light" panose="020B0502040204020203" pitchFamily="34" charset="0"/>
                  <a:cs typeface="Segoe UI Light" panose="020B0502040204020203" pitchFamily="34" charset="0"/>
                </a:rPr>
                <a:t>Consume</a:t>
              </a:r>
            </a:p>
            <a:p>
              <a:pPr algn="ctr" defTabSz="1027188">
                <a:lnSpc>
                  <a:spcPct val="90000"/>
                </a:lnSpc>
                <a:spcBef>
                  <a:spcPct val="0"/>
                </a:spcBef>
                <a:spcAft>
                  <a:spcPct val="35000"/>
                </a:spcAft>
                <a:defRPr/>
              </a:pPr>
              <a:endParaRPr lang="en-US" sz="2312" kern="0">
                <a:solidFill>
                  <a:prstClr val="white"/>
                </a:solidFill>
                <a:latin typeface="Segoe UI Light" panose="020B0502040204020203" pitchFamily="34" charset="0"/>
                <a:cs typeface="Segoe UI Light" panose="020B0502040204020203" pitchFamily="34" charset="0"/>
              </a:endParaRPr>
            </a:p>
          </p:txBody>
        </p:sp>
        <p:sp>
          <p:nvSpPr>
            <p:cNvPr id="49" name="Freeform 48"/>
            <p:cNvSpPr/>
            <p:nvPr/>
          </p:nvSpPr>
          <p:spPr>
            <a:xfrm>
              <a:off x="7529237" y="2176172"/>
              <a:ext cx="1843675" cy="1843673"/>
            </a:xfrm>
            <a:custGeom>
              <a:avLst/>
              <a:gdLst>
                <a:gd name="connsiteX0" fmla="*/ 0 w 1355766"/>
                <a:gd name="connsiteY0" fmla="*/ 677883 h 1355765"/>
                <a:gd name="connsiteX1" fmla="*/ 677883 w 1355766"/>
                <a:gd name="connsiteY1" fmla="*/ 0 h 1355765"/>
                <a:gd name="connsiteX2" fmla="*/ 1355766 w 1355766"/>
                <a:gd name="connsiteY2" fmla="*/ 677883 h 1355765"/>
                <a:gd name="connsiteX3" fmla="*/ 677883 w 1355766"/>
                <a:gd name="connsiteY3" fmla="*/ 1355766 h 1355765"/>
                <a:gd name="connsiteX4" fmla="*/ 0 w 1355766"/>
                <a:gd name="connsiteY4" fmla="*/ 677883 h 135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66" h="1355765">
                  <a:moveTo>
                    <a:pt x="0" y="677883"/>
                  </a:moveTo>
                  <a:cubicBezTo>
                    <a:pt x="0" y="303499"/>
                    <a:pt x="303499" y="0"/>
                    <a:pt x="677883" y="0"/>
                  </a:cubicBezTo>
                  <a:cubicBezTo>
                    <a:pt x="1052267" y="0"/>
                    <a:pt x="1355766" y="303499"/>
                    <a:pt x="1355766" y="677883"/>
                  </a:cubicBezTo>
                  <a:cubicBezTo>
                    <a:pt x="1355766" y="1052267"/>
                    <a:pt x="1052267" y="1355766"/>
                    <a:pt x="677883" y="1355766"/>
                  </a:cubicBezTo>
                  <a:cubicBezTo>
                    <a:pt x="303499" y="1355766"/>
                    <a:pt x="0" y="1052267"/>
                    <a:pt x="0" y="677883"/>
                  </a:cubicBezTo>
                  <a:close/>
                </a:path>
              </a:pathLst>
            </a:custGeom>
            <a:solidFill>
              <a:srgbClr val="3B8F66"/>
            </a:solidFill>
            <a:ln>
              <a:noFill/>
            </a:ln>
          </p:spPr>
          <p:style>
            <a:lnRef idx="2">
              <a:schemeClr val="accent6">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93110" tIns="292708" rIns="292059" bIns="292708" numCol="1" spcCol="1270" anchor="ctr" anchorCtr="0">
              <a:noAutofit/>
            </a:bodyPr>
            <a:lstStyle/>
            <a:p>
              <a:pPr algn="ctr" defTabSz="1027188">
                <a:lnSpc>
                  <a:spcPct val="90000"/>
                </a:lnSpc>
                <a:spcBef>
                  <a:spcPct val="0"/>
                </a:spcBef>
                <a:spcAft>
                  <a:spcPct val="35000"/>
                </a:spcAft>
                <a:defRPr/>
              </a:pPr>
              <a:r>
                <a:rPr lang="en-US" sz="2312" kern="0">
                  <a:solidFill>
                    <a:prstClr val="white"/>
                  </a:solidFill>
                  <a:latin typeface="Segoe UI Light" panose="020B0502040204020203" pitchFamily="34" charset="0"/>
                  <a:cs typeface="Segoe UI Light" panose="020B0502040204020203" pitchFamily="34" charset="0"/>
                </a:rPr>
                <a:t>Publish</a:t>
              </a:r>
            </a:p>
            <a:p>
              <a:pPr algn="ctr" defTabSz="1027188">
                <a:lnSpc>
                  <a:spcPct val="90000"/>
                </a:lnSpc>
                <a:spcBef>
                  <a:spcPct val="0"/>
                </a:spcBef>
                <a:spcAft>
                  <a:spcPct val="35000"/>
                </a:spcAft>
                <a:defRPr/>
              </a:pPr>
              <a:endParaRPr lang="en-US" sz="2312" kern="0">
                <a:solidFill>
                  <a:prstClr val="white"/>
                </a:solidFill>
                <a:latin typeface="Segoe UI Light" panose="020B0502040204020203" pitchFamily="34" charset="0"/>
                <a:cs typeface="Segoe UI Light" panose="020B0502040204020203" pitchFamily="34" charset="0"/>
              </a:endParaRPr>
            </a:p>
          </p:txBody>
        </p:sp>
        <p:sp>
          <p:nvSpPr>
            <p:cNvPr id="50" name="Freeform 49"/>
            <p:cNvSpPr/>
            <p:nvPr/>
          </p:nvSpPr>
          <p:spPr>
            <a:xfrm>
              <a:off x="5489001" y="2176172"/>
              <a:ext cx="1843675" cy="1843673"/>
            </a:xfrm>
            <a:custGeom>
              <a:avLst/>
              <a:gdLst>
                <a:gd name="connsiteX0" fmla="*/ 0 w 1355766"/>
                <a:gd name="connsiteY0" fmla="*/ 677883 h 1355765"/>
                <a:gd name="connsiteX1" fmla="*/ 677883 w 1355766"/>
                <a:gd name="connsiteY1" fmla="*/ 0 h 1355765"/>
                <a:gd name="connsiteX2" fmla="*/ 1355766 w 1355766"/>
                <a:gd name="connsiteY2" fmla="*/ 677883 h 1355765"/>
                <a:gd name="connsiteX3" fmla="*/ 677883 w 1355766"/>
                <a:gd name="connsiteY3" fmla="*/ 1355766 h 1355765"/>
                <a:gd name="connsiteX4" fmla="*/ 0 w 1355766"/>
                <a:gd name="connsiteY4" fmla="*/ 677883 h 135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66" h="1355765">
                  <a:moveTo>
                    <a:pt x="0" y="677883"/>
                  </a:moveTo>
                  <a:cubicBezTo>
                    <a:pt x="0" y="303499"/>
                    <a:pt x="303499" y="0"/>
                    <a:pt x="677883" y="0"/>
                  </a:cubicBezTo>
                  <a:cubicBezTo>
                    <a:pt x="1052267" y="0"/>
                    <a:pt x="1355766" y="303499"/>
                    <a:pt x="1355766" y="677883"/>
                  </a:cubicBezTo>
                  <a:cubicBezTo>
                    <a:pt x="1355766" y="1052267"/>
                    <a:pt x="1052267" y="1355766"/>
                    <a:pt x="677883" y="1355766"/>
                  </a:cubicBezTo>
                  <a:cubicBezTo>
                    <a:pt x="303499" y="1355766"/>
                    <a:pt x="0" y="1052267"/>
                    <a:pt x="0" y="677883"/>
                  </a:cubicBezTo>
                  <a:close/>
                </a:path>
              </a:pathLst>
            </a:custGeom>
            <a:solidFill>
              <a:schemeClr val="bg1">
                <a:lumMod val="65000"/>
              </a:schemeClr>
            </a:solidFill>
            <a:ln>
              <a:noFill/>
            </a:ln>
          </p:spPr>
          <p:style>
            <a:lnRef idx="2">
              <a:schemeClr val="accent6">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93110" tIns="292708" rIns="292059" bIns="292708" numCol="1" spcCol="1270" anchor="ctr" anchorCtr="0">
              <a:noAutofit/>
            </a:bodyPr>
            <a:lstStyle/>
            <a:p>
              <a:pPr algn="ctr" defTabSz="1027188">
                <a:lnSpc>
                  <a:spcPct val="90000"/>
                </a:lnSpc>
                <a:spcBef>
                  <a:spcPct val="0"/>
                </a:spcBef>
                <a:spcAft>
                  <a:spcPct val="35000"/>
                </a:spcAft>
                <a:defRPr/>
              </a:pPr>
              <a:r>
                <a:rPr lang="en-US" sz="2312" kern="0">
                  <a:solidFill>
                    <a:prstClr val="white"/>
                  </a:solidFill>
                  <a:latin typeface="Segoe UI Light" panose="020B0502040204020203" pitchFamily="34" charset="0"/>
                  <a:cs typeface="Segoe UI Light" panose="020B0502040204020203" pitchFamily="34" charset="0"/>
                </a:rPr>
                <a:t>Visualize</a:t>
              </a:r>
            </a:p>
            <a:p>
              <a:pPr algn="ctr" defTabSz="1027188">
                <a:lnSpc>
                  <a:spcPct val="90000"/>
                </a:lnSpc>
                <a:spcBef>
                  <a:spcPct val="0"/>
                </a:spcBef>
                <a:spcAft>
                  <a:spcPct val="35000"/>
                </a:spcAft>
                <a:defRPr/>
              </a:pPr>
              <a:endParaRPr lang="en-US" sz="2312" kern="0">
                <a:solidFill>
                  <a:prstClr val="white"/>
                </a:solidFill>
                <a:latin typeface="Segoe UI Light" panose="020B0502040204020203" pitchFamily="34" charset="0"/>
                <a:cs typeface="Segoe UI Light" panose="020B0502040204020203" pitchFamily="34" charset="0"/>
              </a:endParaRPr>
            </a:p>
          </p:txBody>
        </p:sp>
        <p:sp>
          <p:nvSpPr>
            <p:cNvPr id="51" name="Freeform 50"/>
            <p:cNvSpPr/>
            <p:nvPr/>
          </p:nvSpPr>
          <p:spPr>
            <a:xfrm>
              <a:off x="3447713" y="2176172"/>
              <a:ext cx="1843675" cy="1843673"/>
            </a:xfrm>
            <a:custGeom>
              <a:avLst/>
              <a:gdLst>
                <a:gd name="connsiteX0" fmla="*/ 0 w 1355766"/>
                <a:gd name="connsiteY0" fmla="*/ 677883 h 1355765"/>
                <a:gd name="connsiteX1" fmla="*/ 677883 w 1355766"/>
                <a:gd name="connsiteY1" fmla="*/ 0 h 1355765"/>
                <a:gd name="connsiteX2" fmla="*/ 1355766 w 1355766"/>
                <a:gd name="connsiteY2" fmla="*/ 677883 h 1355765"/>
                <a:gd name="connsiteX3" fmla="*/ 677883 w 1355766"/>
                <a:gd name="connsiteY3" fmla="*/ 1355766 h 1355765"/>
                <a:gd name="connsiteX4" fmla="*/ 0 w 1355766"/>
                <a:gd name="connsiteY4" fmla="*/ 677883 h 135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66" h="1355765">
                  <a:moveTo>
                    <a:pt x="0" y="677883"/>
                  </a:moveTo>
                  <a:cubicBezTo>
                    <a:pt x="0" y="303499"/>
                    <a:pt x="303499" y="0"/>
                    <a:pt x="677883" y="0"/>
                  </a:cubicBezTo>
                  <a:cubicBezTo>
                    <a:pt x="1052267" y="0"/>
                    <a:pt x="1355766" y="303499"/>
                    <a:pt x="1355766" y="677883"/>
                  </a:cubicBezTo>
                  <a:cubicBezTo>
                    <a:pt x="1355766" y="1052267"/>
                    <a:pt x="1052267" y="1355766"/>
                    <a:pt x="677883" y="1355766"/>
                  </a:cubicBezTo>
                  <a:cubicBezTo>
                    <a:pt x="303499" y="1355766"/>
                    <a:pt x="0" y="1052267"/>
                    <a:pt x="0" y="677883"/>
                  </a:cubicBezTo>
                  <a:close/>
                </a:path>
              </a:pathLst>
            </a:custGeom>
            <a:solidFill>
              <a:schemeClr val="bg1">
                <a:lumMod val="65000"/>
              </a:schemeClr>
            </a:solidFill>
            <a:ln>
              <a:noFill/>
            </a:ln>
          </p:spPr>
          <p:style>
            <a:lnRef idx="2">
              <a:schemeClr val="accent6">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93110" tIns="292708" rIns="292059" bIns="292708" numCol="1" spcCol="1270" anchor="ctr" anchorCtr="0">
              <a:noAutofit/>
            </a:bodyPr>
            <a:lstStyle/>
            <a:p>
              <a:pPr algn="ctr" defTabSz="1027188">
                <a:lnSpc>
                  <a:spcPct val="90000"/>
                </a:lnSpc>
                <a:spcBef>
                  <a:spcPct val="0"/>
                </a:spcBef>
                <a:spcAft>
                  <a:spcPct val="35000"/>
                </a:spcAft>
                <a:defRPr/>
              </a:pPr>
              <a:r>
                <a:rPr lang="en-US" sz="2312" kern="0">
                  <a:solidFill>
                    <a:prstClr val="white"/>
                  </a:solidFill>
                  <a:latin typeface="Segoe UI Light" panose="020B0502040204020203" pitchFamily="34" charset="0"/>
                  <a:cs typeface="Segoe UI Light" panose="020B0502040204020203" pitchFamily="34" charset="0"/>
                </a:rPr>
                <a:t>Analyze</a:t>
              </a:r>
            </a:p>
            <a:p>
              <a:pPr algn="ctr" defTabSz="1027188">
                <a:lnSpc>
                  <a:spcPct val="90000"/>
                </a:lnSpc>
                <a:spcBef>
                  <a:spcPct val="0"/>
                </a:spcBef>
                <a:spcAft>
                  <a:spcPct val="35000"/>
                </a:spcAft>
                <a:defRPr/>
              </a:pPr>
              <a:endParaRPr lang="en-US" sz="2312" kern="0">
                <a:solidFill>
                  <a:prstClr val="black"/>
                </a:solidFill>
                <a:latin typeface="Segoe UI Light" panose="020B0502040204020203" pitchFamily="34" charset="0"/>
                <a:cs typeface="Segoe UI Light" panose="020B0502040204020203" pitchFamily="34" charset="0"/>
              </a:endParaRPr>
            </a:p>
          </p:txBody>
        </p:sp>
        <p:sp>
          <p:nvSpPr>
            <p:cNvPr id="52" name="Freeform 51"/>
            <p:cNvSpPr/>
            <p:nvPr/>
          </p:nvSpPr>
          <p:spPr>
            <a:xfrm>
              <a:off x="1406426" y="2176172"/>
              <a:ext cx="1843675" cy="1843673"/>
            </a:xfrm>
            <a:custGeom>
              <a:avLst/>
              <a:gdLst>
                <a:gd name="connsiteX0" fmla="*/ 0 w 1355766"/>
                <a:gd name="connsiteY0" fmla="*/ 677883 h 1355765"/>
                <a:gd name="connsiteX1" fmla="*/ 677883 w 1355766"/>
                <a:gd name="connsiteY1" fmla="*/ 0 h 1355765"/>
                <a:gd name="connsiteX2" fmla="*/ 1355766 w 1355766"/>
                <a:gd name="connsiteY2" fmla="*/ 677883 h 1355765"/>
                <a:gd name="connsiteX3" fmla="*/ 677883 w 1355766"/>
                <a:gd name="connsiteY3" fmla="*/ 1355766 h 1355765"/>
                <a:gd name="connsiteX4" fmla="*/ 0 w 1355766"/>
                <a:gd name="connsiteY4" fmla="*/ 677883 h 135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66" h="1355765">
                  <a:moveTo>
                    <a:pt x="0" y="677883"/>
                  </a:moveTo>
                  <a:cubicBezTo>
                    <a:pt x="0" y="303499"/>
                    <a:pt x="303499" y="0"/>
                    <a:pt x="677883" y="0"/>
                  </a:cubicBezTo>
                  <a:cubicBezTo>
                    <a:pt x="1052267" y="0"/>
                    <a:pt x="1355766" y="303499"/>
                    <a:pt x="1355766" y="677883"/>
                  </a:cubicBezTo>
                  <a:cubicBezTo>
                    <a:pt x="1355766" y="1052267"/>
                    <a:pt x="1052267" y="1355766"/>
                    <a:pt x="677883" y="1355766"/>
                  </a:cubicBezTo>
                  <a:cubicBezTo>
                    <a:pt x="303499" y="1355766"/>
                    <a:pt x="0" y="1052267"/>
                    <a:pt x="0" y="677883"/>
                  </a:cubicBezTo>
                  <a:close/>
                </a:path>
              </a:pathLst>
            </a:custGeom>
            <a:solidFill>
              <a:schemeClr val="bg1">
                <a:lumMod val="65000"/>
              </a:schemeClr>
            </a:solidFill>
            <a:ln>
              <a:noFill/>
            </a:ln>
          </p:spPr>
          <p:style>
            <a:lnRef idx="2">
              <a:schemeClr val="accent6">
                <a:hueOff val="0"/>
                <a:satOff val="0"/>
                <a:lumOff val="0"/>
                <a:alphaOff val="0"/>
              </a:schemeClr>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93110" tIns="292708" rIns="292059" bIns="292708" numCol="1" spcCol="1270" anchor="ctr" anchorCtr="0">
              <a:noAutofit/>
            </a:bodyPr>
            <a:lstStyle/>
            <a:p>
              <a:pPr algn="ctr" defTabSz="1027188">
                <a:lnSpc>
                  <a:spcPct val="90000"/>
                </a:lnSpc>
                <a:spcBef>
                  <a:spcPct val="0"/>
                </a:spcBef>
                <a:spcAft>
                  <a:spcPct val="35000"/>
                </a:spcAft>
                <a:defRPr/>
              </a:pPr>
              <a:r>
                <a:rPr lang="en-US" sz="2312" kern="0">
                  <a:solidFill>
                    <a:prstClr val="white"/>
                  </a:solidFill>
                  <a:latin typeface="Segoe UI Light" panose="020B0502040204020203" pitchFamily="34" charset="0"/>
                  <a:cs typeface="Segoe UI Light" panose="020B0502040204020203" pitchFamily="34" charset="0"/>
                </a:rPr>
                <a:t>Get Data</a:t>
              </a:r>
            </a:p>
            <a:p>
              <a:pPr algn="ctr" defTabSz="1027188">
                <a:lnSpc>
                  <a:spcPct val="90000"/>
                </a:lnSpc>
                <a:spcBef>
                  <a:spcPct val="0"/>
                </a:spcBef>
                <a:spcAft>
                  <a:spcPct val="35000"/>
                </a:spcAft>
                <a:defRPr/>
              </a:pPr>
              <a:endParaRPr lang="en-US" sz="2312" kern="0">
                <a:solidFill>
                  <a:prstClr val="white"/>
                </a:solidFill>
                <a:latin typeface="Segoe UI Light" panose="020B0502040204020203" pitchFamily="34" charset="0"/>
                <a:cs typeface="Segoe UI Light" panose="020B0502040204020203" pitchFamily="34" charset="0"/>
              </a:endParaRPr>
            </a:p>
          </p:txBody>
        </p:sp>
        <p:sp>
          <p:nvSpPr>
            <p:cNvPr id="53" name="Freeform 52"/>
            <p:cNvSpPr>
              <a:spLocks noEditPoints="1"/>
            </p:cNvSpPr>
            <p:nvPr/>
          </p:nvSpPr>
          <p:spPr bwMode="black">
            <a:xfrm>
              <a:off x="4035253" y="3147429"/>
              <a:ext cx="668595" cy="668423"/>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111893" tIns="55947" rIns="111893" bIns="55947" numCol="1" anchor="t" anchorCtr="0" compatLnSpc="1">
              <a:prstTxWarp prst="textNoShape">
                <a:avLst/>
              </a:prstTxWarp>
            </a:bodyPr>
            <a:lstStyle/>
            <a:p>
              <a:pPr defTabSz="914070">
                <a:defRPr/>
              </a:pPr>
              <a:endParaRPr lang="en-US" sz="2173" kern="0">
                <a:solidFill>
                  <a:sysClr val="windowText" lastClr="000000"/>
                </a:solidFill>
                <a:latin typeface="Segoe UI Light" panose="020B0502040204020203" pitchFamily="34" charset="0"/>
                <a:cs typeface="Segoe UI Light" panose="020B0502040204020203" pitchFamily="34" charset="0"/>
              </a:endParaRPr>
            </a:p>
          </p:txBody>
        </p:sp>
        <p:sp>
          <p:nvSpPr>
            <p:cNvPr id="54" name="Freeform 83"/>
            <p:cNvSpPr>
              <a:spLocks noEditPoints="1"/>
            </p:cNvSpPr>
            <p:nvPr/>
          </p:nvSpPr>
          <p:spPr bwMode="black">
            <a:xfrm>
              <a:off x="1986222" y="3120572"/>
              <a:ext cx="684084" cy="722136"/>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111893" tIns="55947" rIns="111893" bIns="55947" numCol="1" anchor="t" anchorCtr="0" compatLnSpc="1">
              <a:prstTxWarp prst="textNoShape">
                <a:avLst/>
              </a:prstTxWarp>
            </a:bodyPr>
            <a:lstStyle/>
            <a:p>
              <a:pPr defTabSz="914070">
                <a:defRPr/>
              </a:pPr>
              <a:endParaRPr lang="en-US" sz="2173" kern="0">
                <a:solidFill>
                  <a:sysClr val="windowText" lastClr="000000"/>
                </a:solidFill>
                <a:latin typeface="Segoe UI Light" panose="020B0502040204020203" pitchFamily="34" charset="0"/>
                <a:cs typeface="Segoe UI Light" panose="020B0502040204020203" pitchFamily="34" charset="0"/>
              </a:endParaRPr>
            </a:p>
          </p:txBody>
        </p:sp>
        <p:pic>
          <p:nvPicPr>
            <p:cNvPr id="55" name="Picture 5" descr="\\MAGNUM\Projects\Microsoft\Cloud Power FY12\Design\ICONS_PNG\Increase.png"/>
            <p:cNvPicPr>
              <a:picLocks noChangeAspect="1" noChangeArrowheads="1"/>
            </p:cNvPicPr>
            <p:nvPr/>
          </p:nvPicPr>
          <p:blipFill>
            <a:blip r:embed="rId3" cstate="print">
              <a:lum bright="100000"/>
            </a:blip>
            <a:srcRect/>
            <a:stretch>
              <a:fillRect/>
            </a:stretch>
          </p:blipFill>
          <p:spPr bwMode="auto">
            <a:xfrm>
              <a:off x="5962282" y="3033084"/>
              <a:ext cx="897112" cy="897112"/>
            </a:xfrm>
            <a:prstGeom prst="rect">
              <a:avLst/>
            </a:prstGeom>
            <a:noFill/>
          </p:spPr>
        </p:pic>
        <p:pic>
          <p:nvPicPr>
            <p:cNvPr id="56" name="Picture 2" descr="\\MAGNUM\Projects\Microsoft\Cloud Power FY12\Design\ICONS_PNG\Devices.png"/>
            <p:cNvPicPr>
              <a:picLocks noChangeAspect="1" noChangeArrowheads="1"/>
            </p:cNvPicPr>
            <p:nvPr/>
          </p:nvPicPr>
          <p:blipFill>
            <a:blip r:embed="rId4" cstate="print">
              <a:lum bright="100000"/>
            </a:blip>
            <a:srcRect/>
            <a:stretch>
              <a:fillRect/>
            </a:stretch>
          </p:blipFill>
          <p:spPr bwMode="auto">
            <a:xfrm>
              <a:off x="10147490" y="3135717"/>
              <a:ext cx="691847" cy="691847"/>
            </a:xfrm>
            <a:prstGeom prst="rect">
              <a:avLst/>
            </a:prstGeom>
            <a:noFill/>
          </p:spPr>
        </p:pic>
        <p:sp>
          <p:nvSpPr>
            <p:cNvPr id="57" name="Freeform 25"/>
            <p:cNvSpPr>
              <a:spLocks noEditPoints="1"/>
            </p:cNvSpPr>
            <p:nvPr/>
          </p:nvSpPr>
          <p:spPr bwMode="black">
            <a:xfrm>
              <a:off x="8139831" y="3115383"/>
              <a:ext cx="622487" cy="732515"/>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11893" tIns="55947" rIns="111893" bIns="55947" numCol="1" anchor="t" anchorCtr="0" compatLnSpc="1">
              <a:prstTxWarp prst="textNoShape">
                <a:avLst/>
              </a:prstTxWarp>
            </a:bodyPr>
            <a:lstStyle/>
            <a:p>
              <a:pPr defTabSz="914070">
                <a:defRPr/>
              </a:pPr>
              <a:endParaRPr lang="en-US" sz="2173" kern="0">
                <a:solidFill>
                  <a:sysClr val="windowText" lastClr="000000"/>
                </a:solidFill>
                <a:latin typeface="Segoe UI Light" panose="020B0502040204020203" pitchFamily="34" charset="0"/>
                <a:cs typeface="Segoe UI Light" panose="020B0502040204020203" pitchFamily="34" charset="0"/>
              </a:endParaRPr>
            </a:p>
          </p:txBody>
        </p:sp>
      </p:grpSp>
      <p:sp>
        <p:nvSpPr>
          <p:cNvPr id="23" name="Rounded Rectangle 22"/>
          <p:cNvSpPr/>
          <p:nvPr/>
        </p:nvSpPr>
        <p:spPr>
          <a:xfrm>
            <a:off x="7270115" y="3865091"/>
            <a:ext cx="2193938" cy="16557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2000" kern="0">
                <a:solidFill>
                  <a:srgbClr val="000000"/>
                </a:solidFill>
                <a:latin typeface="Segoe UI Light" panose="020B0502040204020203" pitchFamily="34" charset="0"/>
                <a:cs typeface="Segoe UI Light" panose="020B0502040204020203" pitchFamily="34" charset="0"/>
              </a:rPr>
              <a:t>I need to share my findings with others</a:t>
            </a:r>
          </a:p>
        </p:txBody>
      </p:sp>
      <p:cxnSp>
        <p:nvCxnSpPr>
          <p:cNvPr id="24" name="Straight Connector 23"/>
          <p:cNvCxnSpPr>
            <a:cxnSpLocks/>
            <a:stCxn id="23" idx="0"/>
          </p:cNvCxnSpPr>
          <p:nvPr/>
        </p:nvCxnSpPr>
        <p:spPr>
          <a:xfrm flipH="1" flipV="1">
            <a:off x="8092275" y="3315739"/>
            <a:ext cx="274810" cy="549351"/>
          </a:xfrm>
          <a:prstGeom prst="line">
            <a:avLst/>
          </a:prstGeom>
          <a:ln>
            <a:solidFill>
              <a:srgbClr val="0E76B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9582602" y="3865091"/>
            <a:ext cx="2193938" cy="16557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2000" kern="0">
                <a:solidFill>
                  <a:srgbClr val="000000"/>
                </a:solidFill>
                <a:latin typeface="Segoe UI Light" panose="020B0502040204020203" pitchFamily="34" charset="0"/>
                <a:cs typeface="Segoe UI Light" panose="020B0502040204020203" pitchFamily="34" charset="0"/>
              </a:rPr>
              <a:t>I need to view and interact with findings, spreadsheets, visuals, data, etc.</a:t>
            </a:r>
          </a:p>
        </p:txBody>
      </p:sp>
      <p:cxnSp>
        <p:nvCxnSpPr>
          <p:cNvPr id="27" name="Straight Connector 26"/>
          <p:cNvCxnSpPr>
            <a:cxnSpLocks/>
            <a:stCxn id="26" idx="0"/>
          </p:cNvCxnSpPr>
          <p:nvPr/>
        </p:nvCxnSpPr>
        <p:spPr>
          <a:xfrm flipH="1" flipV="1">
            <a:off x="10134034" y="3316190"/>
            <a:ext cx="545537" cy="548900"/>
          </a:xfrm>
          <a:prstGeom prst="line">
            <a:avLst/>
          </a:prstGeom>
          <a:ln>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itle 1"/>
          <p:cNvSpPr txBox="1">
            <a:spLocks/>
          </p:cNvSpPr>
          <p:nvPr/>
        </p:nvSpPr>
        <p:spPr>
          <a:xfrm>
            <a:off x="415081" y="235070"/>
            <a:ext cx="11581765" cy="697508"/>
          </a:xfrm>
          <a:prstGeom prst="rect">
            <a:avLst/>
          </a:prstGeom>
        </p:spPr>
        <p:txBody>
          <a:bodyPr/>
          <a:lstStyle>
            <a:lvl1pPr algn="l" defTabSz="914400" rtl="0" eaLnBrk="1" latinLnBrk="0" hangingPunct="1">
              <a:lnSpc>
                <a:spcPct val="90000"/>
              </a:lnSpc>
              <a:spcBef>
                <a:spcPct val="0"/>
              </a:spcBef>
              <a:buNone/>
              <a:defRPr sz="4400" kern="1200">
                <a:solidFill>
                  <a:schemeClr val="tx1">
                    <a:lumMod val="65000"/>
                    <a:lumOff val="35000"/>
                  </a:schemeClr>
                </a:solidFill>
                <a:effectLst/>
                <a:latin typeface="OCR A Extended" panose="02010509020102010303" pitchFamily="50" charset="0"/>
                <a:ea typeface="+mj-ea"/>
                <a:cs typeface="Segoe UI Light" panose="020B0502040204020203" pitchFamily="34" charset="0"/>
              </a:defRPr>
            </a:lvl1pPr>
          </a:lstStyle>
          <a:p>
            <a:pPr defTabSz="914225"/>
            <a:r>
              <a:rPr lang="en-US" sz="5294" spc="-98">
                <a:ln w="3175">
                  <a:noFill/>
                </a:ln>
                <a:solidFill>
                  <a:srgbClr val="3B8F66"/>
                </a:solidFill>
                <a:latin typeface="Calibri Light" panose="020F0302020204030204"/>
                <a:cs typeface="Segoe UI" pitchFamily="34" charset="0"/>
              </a:rPr>
              <a:t>Business Analytics in Excel 2016</a:t>
            </a:r>
          </a:p>
        </p:txBody>
      </p:sp>
    </p:spTree>
    <p:extLst>
      <p:ext uri="{BB962C8B-B14F-4D97-AF65-F5344CB8AC3E}">
        <p14:creationId xmlns:p14="http://schemas.microsoft.com/office/powerpoint/2010/main" val="41459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bwMode="auto">
          <a:xfrm>
            <a:off x="2081457" y="4165658"/>
            <a:ext cx="10108816" cy="267677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5" name="Rectangle 4"/>
          <p:cNvSpPr/>
          <p:nvPr/>
        </p:nvSpPr>
        <p:spPr bwMode="auto">
          <a:xfrm>
            <a:off x="2100802" y="1591368"/>
            <a:ext cx="10116032" cy="25526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02" name="Rectangle 101"/>
          <p:cNvSpPr/>
          <p:nvPr/>
        </p:nvSpPr>
        <p:spPr bwMode="auto">
          <a:xfrm>
            <a:off x="1" y="1591368"/>
            <a:ext cx="2028895" cy="5255239"/>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cxnSp>
        <p:nvCxnSpPr>
          <p:cNvPr id="191" name="Straight Connector 190"/>
          <p:cNvCxnSpPr/>
          <p:nvPr/>
        </p:nvCxnSpPr>
        <p:spPr>
          <a:xfrm flipH="1">
            <a:off x="2059578" y="1202751"/>
            <a:ext cx="14663" cy="5611264"/>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0" name="Straight Connector 189"/>
          <p:cNvCxnSpPr/>
          <p:nvPr/>
        </p:nvCxnSpPr>
        <p:spPr>
          <a:xfrm flipH="1">
            <a:off x="4024108" y="1202751"/>
            <a:ext cx="14663" cy="5611264"/>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p:cNvCxnSpPr/>
          <p:nvPr/>
        </p:nvCxnSpPr>
        <p:spPr>
          <a:xfrm flipH="1">
            <a:off x="5988638" y="1202751"/>
            <a:ext cx="14663" cy="5611264"/>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p:cNvCxnSpPr/>
          <p:nvPr/>
        </p:nvCxnSpPr>
        <p:spPr>
          <a:xfrm flipH="1">
            <a:off x="7953166" y="1202751"/>
            <a:ext cx="14663" cy="5611264"/>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9" name="Straight Connector 158"/>
          <p:cNvCxnSpPr/>
          <p:nvPr/>
        </p:nvCxnSpPr>
        <p:spPr>
          <a:xfrm flipH="1">
            <a:off x="9917697" y="1202751"/>
            <a:ext cx="14663" cy="5611264"/>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p:cNvSpPr>
            <a:spLocks noGrp="1"/>
          </p:cNvSpPr>
          <p:nvPr>
            <p:ph type="title"/>
          </p:nvPr>
        </p:nvSpPr>
        <p:spPr/>
        <p:txBody>
          <a:bodyPr>
            <a:normAutofit/>
          </a:bodyPr>
          <a:lstStyle/>
          <a:p>
            <a:r>
              <a:rPr lang="en-US" sz="4800" dirty="0">
                <a:solidFill>
                  <a:schemeClr val="bg1"/>
                </a:solidFill>
                <a:ea typeface="Segoe UI Historic" panose="020B0502040204020203" pitchFamily="34" charset="0"/>
                <a:cs typeface="Segoe UI Semilight" panose="020B0402040204020203" pitchFamily="34" charset="0"/>
              </a:rPr>
              <a:t>Lambda architecture</a:t>
            </a:r>
          </a:p>
        </p:txBody>
      </p:sp>
      <p:sp>
        <p:nvSpPr>
          <p:cNvPr id="6" name="Rectangle 5"/>
          <p:cNvSpPr/>
          <p:nvPr/>
        </p:nvSpPr>
        <p:spPr bwMode="auto">
          <a:xfrm>
            <a:off x="1731" y="1190132"/>
            <a:ext cx="12188542" cy="401237"/>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87" tIns="89617" rIns="143387" bIns="89617" numCol="1" spcCol="0" rtlCol="0" fromWordArt="0" anchor="t" anchorCtr="0" forceAA="0" compatLnSpc="1">
            <a:prstTxWarp prst="textNoShape">
              <a:avLst/>
            </a:prstTxWarp>
            <a:noAutofit/>
          </a:bodyPr>
          <a:lstStyle/>
          <a:p>
            <a:pPr defTabSz="913751">
              <a:lnSpc>
                <a:spcPct val="90000"/>
              </a:lnSpc>
              <a:defRPr/>
            </a:pPr>
            <a:endParaRPr lang="en-US" sz="1765"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cxnSp>
        <p:nvCxnSpPr>
          <p:cNvPr id="94" name="Straight Connector 93"/>
          <p:cNvCxnSpPr/>
          <p:nvPr/>
        </p:nvCxnSpPr>
        <p:spPr>
          <a:xfrm flipH="1">
            <a:off x="2666400" y="3434499"/>
            <a:ext cx="488746"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rot="16200000" flipH="1">
            <a:off x="2672847" y="2291811"/>
            <a:ext cx="915884" cy="784974"/>
          </a:xfrm>
          <a:prstGeom prst="bentConnector3">
            <a:avLst>
              <a:gd name="adj1" fmla="val -854"/>
            </a:avLst>
          </a:prstGeom>
          <a:ln w="1905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599501" y="1935847"/>
            <a:ext cx="2718" cy="391852"/>
          </a:xfrm>
          <a:prstGeom prst="line">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2042298" y="3196573"/>
            <a:ext cx="954636" cy="665030"/>
            <a:chOff x="2752830" y="2529982"/>
            <a:chExt cx="804838" cy="678557"/>
          </a:xfrm>
        </p:grpSpPr>
        <p:sp>
          <p:nvSpPr>
            <p:cNvPr id="96" name="Rectangle 95"/>
            <p:cNvSpPr/>
            <p:nvPr/>
          </p:nvSpPr>
          <p:spPr bwMode="auto">
            <a:xfrm>
              <a:off x="2752830" y="3032681"/>
              <a:ext cx="804838" cy="17585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Event hubs</a:t>
              </a:r>
            </a:p>
          </p:txBody>
        </p:sp>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6339" y="2529982"/>
              <a:ext cx="462988" cy="462988"/>
            </a:xfrm>
            <a:prstGeom prst="rect">
              <a:avLst/>
            </a:prstGeom>
          </p:spPr>
        </p:pic>
      </p:grpSp>
      <p:grpSp>
        <p:nvGrpSpPr>
          <p:cNvPr id="137" name="Group 136"/>
          <p:cNvGrpSpPr/>
          <p:nvPr/>
        </p:nvGrpSpPr>
        <p:grpSpPr>
          <a:xfrm>
            <a:off x="6454610" y="1633118"/>
            <a:ext cx="1658343" cy="268592"/>
            <a:chOff x="6665966" y="1725536"/>
            <a:chExt cx="1692077" cy="274056"/>
          </a:xfrm>
        </p:grpSpPr>
        <p:sp>
          <p:nvSpPr>
            <p:cNvPr id="97" name="Rectangle 96"/>
            <p:cNvSpPr/>
            <p:nvPr/>
          </p:nvSpPr>
          <p:spPr bwMode="auto">
            <a:xfrm>
              <a:off x="6934624" y="1751184"/>
              <a:ext cx="1423419" cy="23534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Machine Learning</a:t>
              </a:r>
            </a:p>
          </p:txBody>
        </p:sp>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5966" y="1725536"/>
              <a:ext cx="274056" cy="274056"/>
            </a:xfrm>
            <a:prstGeom prst="rect">
              <a:avLst/>
            </a:prstGeom>
          </p:spPr>
        </p:pic>
      </p:grpSp>
      <p:grpSp>
        <p:nvGrpSpPr>
          <p:cNvPr id="138" name="Group 137"/>
          <p:cNvGrpSpPr/>
          <p:nvPr/>
        </p:nvGrpSpPr>
        <p:grpSpPr>
          <a:xfrm>
            <a:off x="2910321" y="3159087"/>
            <a:ext cx="1128449" cy="755982"/>
            <a:chOff x="3069664" y="3221844"/>
            <a:chExt cx="1049460" cy="771358"/>
          </a:xfrm>
        </p:grpSpPr>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1837" y="3221844"/>
              <a:ext cx="557120" cy="557120"/>
            </a:xfrm>
            <a:prstGeom prst="rect">
              <a:avLst/>
            </a:prstGeom>
          </p:spPr>
        </p:pic>
        <p:sp>
          <p:nvSpPr>
            <p:cNvPr id="104" name="Rectangle 103"/>
            <p:cNvSpPr/>
            <p:nvPr/>
          </p:nvSpPr>
          <p:spPr bwMode="auto">
            <a:xfrm>
              <a:off x="3069664" y="3831561"/>
              <a:ext cx="1049460" cy="1616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Flatten &amp; Metadata Join</a:t>
              </a:r>
            </a:p>
          </p:txBody>
        </p:sp>
      </p:grpSp>
      <p:grpSp>
        <p:nvGrpSpPr>
          <p:cNvPr id="28" name="Group 27"/>
          <p:cNvGrpSpPr/>
          <p:nvPr/>
        </p:nvGrpSpPr>
        <p:grpSpPr>
          <a:xfrm>
            <a:off x="2304602" y="6039554"/>
            <a:ext cx="7419735" cy="430391"/>
            <a:chOff x="2304064" y="6039924"/>
            <a:chExt cx="7420787" cy="430452"/>
          </a:xfrm>
        </p:grpSpPr>
        <p:grpSp>
          <p:nvGrpSpPr>
            <p:cNvPr id="114" name="Group 113"/>
            <p:cNvGrpSpPr/>
            <p:nvPr/>
          </p:nvGrpSpPr>
          <p:grpSpPr>
            <a:xfrm>
              <a:off x="2304064" y="6081190"/>
              <a:ext cx="7420787" cy="389186"/>
              <a:chOff x="2397125" y="5046663"/>
              <a:chExt cx="7675789" cy="193675"/>
            </a:xfrm>
          </p:grpSpPr>
          <p:cxnSp>
            <p:nvCxnSpPr>
              <p:cNvPr id="115" name="Straight Connector 114"/>
              <p:cNvCxnSpPr/>
              <p:nvPr/>
            </p:nvCxnSpPr>
            <p:spPr>
              <a:xfrm>
                <a:off x="2397125" y="5143500"/>
                <a:ext cx="7675789"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2397125" y="5046663"/>
                <a:ext cx="0" cy="19367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10072914" y="5046663"/>
                <a:ext cx="0" cy="19367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119" name="Rectangle 118"/>
            <p:cNvSpPr/>
            <p:nvPr/>
          </p:nvSpPr>
          <p:spPr bwMode="auto">
            <a:xfrm>
              <a:off x="2966428" y="6097182"/>
              <a:ext cx="4261875" cy="305448"/>
            </a:xfrm>
            <a:prstGeom prst="rect">
              <a:avLst/>
            </a:prstGeom>
            <a:solidFill>
              <a:schemeClr val="bg2"/>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endParaRPr lang="en-US" sz="1176" kern="0" dirty="0">
                <a:solidFill>
                  <a:srgbClr val="FFFFFF"/>
                </a:solidFill>
                <a:latin typeface="Segoe UI"/>
              </a:endParaRPr>
            </a:p>
            <a:p>
              <a:pPr algn="ctr" defTabSz="895579" fontAlgn="base">
                <a:spcBef>
                  <a:spcPct val="0"/>
                </a:spcBef>
                <a:spcAft>
                  <a:spcPct val="0"/>
                </a:spcAft>
                <a:defRPr/>
              </a:pPr>
              <a:r>
                <a:rPr lang="en-US" sz="1176" kern="0" dirty="0">
                  <a:solidFill>
                    <a:srgbClr val="FFFFFF"/>
                  </a:solidFill>
                  <a:latin typeface="Segoe UI"/>
                </a:rPr>
                <a:t>Data Factory: Move Data, Orchestrate, Schedule, and Monitor</a:t>
              </a:r>
            </a:p>
            <a:p>
              <a:pPr defTabSz="895579" fontAlgn="base">
                <a:spcBef>
                  <a:spcPct val="0"/>
                </a:spcBef>
                <a:spcAft>
                  <a:spcPct val="0"/>
                </a:spcAft>
                <a:defRPr/>
              </a:pPr>
              <a:endParaRPr lang="en-US" sz="1176" kern="0" dirty="0">
                <a:solidFill>
                  <a:srgbClr val="FFFFFF"/>
                </a:solidFill>
                <a:latin typeface="Segoe UI"/>
              </a:endParaRPr>
            </a:p>
          </p:txBody>
        </p:sp>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5728" y="6039924"/>
              <a:ext cx="385472" cy="385472"/>
            </a:xfrm>
            <a:prstGeom prst="rect">
              <a:avLst/>
            </a:prstGeom>
          </p:spPr>
        </p:pic>
      </p:grpSp>
      <p:grpSp>
        <p:nvGrpSpPr>
          <p:cNvPr id="133" name="Group 132"/>
          <p:cNvGrpSpPr/>
          <p:nvPr/>
        </p:nvGrpSpPr>
        <p:grpSpPr>
          <a:xfrm>
            <a:off x="6365354" y="5290191"/>
            <a:ext cx="767658" cy="548419"/>
            <a:chOff x="6728802" y="4562181"/>
            <a:chExt cx="783274" cy="559574"/>
          </a:xfrm>
        </p:grpSpPr>
        <p:sp>
          <p:nvSpPr>
            <p:cNvPr id="126" name="Rectangle 125"/>
            <p:cNvSpPr/>
            <p:nvPr/>
          </p:nvSpPr>
          <p:spPr bwMode="auto">
            <a:xfrm>
              <a:off x="6728802" y="4886410"/>
              <a:ext cx="783274" cy="23534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Machine Learning</a:t>
              </a:r>
            </a:p>
          </p:txBody>
        </p:sp>
        <p:pic>
          <p:nvPicPr>
            <p:cNvPr id="129" name="Picture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8303" y="4562181"/>
              <a:ext cx="274056" cy="274056"/>
            </a:xfrm>
            <a:prstGeom prst="rect">
              <a:avLst/>
            </a:prstGeom>
          </p:spPr>
        </p:pic>
      </p:grpSp>
      <p:grpSp>
        <p:nvGrpSpPr>
          <p:cNvPr id="132" name="Group 131"/>
          <p:cNvGrpSpPr/>
          <p:nvPr/>
        </p:nvGrpSpPr>
        <p:grpSpPr>
          <a:xfrm>
            <a:off x="8369584" y="5257138"/>
            <a:ext cx="1282651" cy="836204"/>
            <a:chOff x="8556889" y="4933286"/>
            <a:chExt cx="1308743" cy="853214"/>
          </a:xfrm>
        </p:grpSpPr>
        <p:sp>
          <p:nvSpPr>
            <p:cNvPr id="130" name="Rectangle 129"/>
            <p:cNvSpPr/>
            <p:nvPr/>
          </p:nvSpPr>
          <p:spPr>
            <a:xfrm>
              <a:off x="8556889" y="5361647"/>
              <a:ext cx="1308743" cy="424853"/>
            </a:xfrm>
            <a:prstGeom prst="rect">
              <a:avLst/>
            </a:prstGeom>
          </p:spPr>
          <p:txBody>
            <a:bodyPr wrap="none">
              <a:spAutoFit/>
            </a:bodyPr>
            <a:lstStyle/>
            <a:p>
              <a:pPr defTabSz="895579" fontAlgn="base">
                <a:lnSpc>
                  <a:spcPct val="90000"/>
                </a:lnSpc>
                <a:spcBef>
                  <a:spcPct val="0"/>
                </a:spcBef>
                <a:spcAft>
                  <a:spcPct val="0"/>
                </a:spcAft>
                <a:defRPr/>
              </a:pPr>
              <a:r>
                <a:rPr lang="en-US" sz="1176" kern="0" dirty="0">
                  <a:solidFill>
                    <a:prstClr val="black"/>
                  </a:solidFill>
                  <a:latin typeface="Segoe UI"/>
                  <a:ea typeface="MS PGothic" panose="020B0600070205080204" pitchFamily="34" charset="-128"/>
                  <a:cs typeface="Segoe UI Semilight" panose="020B0402040204020203" pitchFamily="34" charset="0"/>
                </a:rPr>
                <a:t>Azure SQL </a:t>
              </a:r>
            </a:p>
            <a:p>
              <a:pPr defTabSz="895579" fontAlgn="base">
                <a:lnSpc>
                  <a:spcPct val="90000"/>
                </a:lnSpc>
                <a:spcBef>
                  <a:spcPct val="0"/>
                </a:spcBef>
                <a:spcAft>
                  <a:spcPct val="0"/>
                </a:spcAft>
                <a:defRPr/>
              </a:pPr>
              <a:r>
                <a:rPr lang="en-US" sz="1176" kern="0" dirty="0">
                  <a:solidFill>
                    <a:prstClr val="black"/>
                  </a:solidFill>
                  <a:latin typeface="Segoe UI"/>
                  <a:ea typeface="MS PGothic" panose="020B0600070205080204" pitchFamily="34" charset="-128"/>
                  <a:cs typeface="Segoe UI Semilight" panose="020B0402040204020203" pitchFamily="34" charset="0"/>
                </a:rPr>
                <a:t>Data Warehouse</a:t>
              </a:r>
            </a:p>
          </p:txBody>
        </p:sp>
        <p:pic>
          <p:nvPicPr>
            <p:cNvPr id="131" name="Picture 1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47179" y="4933286"/>
              <a:ext cx="473359" cy="473359"/>
            </a:xfrm>
            <a:prstGeom prst="rect">
              <a:avLst/>
            </a:prstGeom>
          </p:spPr>
        </p:pic>
      </p:grpSp>
      <p:cxnSp>
        <p:nvCxnSpPr>
          <p:cNvPr id="141" name="Elbow Connector 140"/>
          <p:cNvCxnSpPr/>
          <p:nvPr/>
        </p:nvCxnSpPr>
        <p:spPr>
          <a:xfrm rot="5400000">
            <a:off x="3173393" y="4260083"/>
            <a:ext cx="620609" cy="444"/>
          </a:xfrm>
          <a:prstGeom prst="bentConnector3">
            <a:avLst>
              <a:gd name="adj1" fmla="val 50000"/>
            </a:avLst>
          </a:prstGeom>
          <a:ln w="1905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p:cNvCxnSpPr>
          <p:nvPr/>
        </p:nvCxnSpPr>
        <p:spPr>
          <a:xfrm flipH="1">
            <a:off x="7107125" y="5585813"/>
            <a:ext cx="1447821"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8" name="Group 157"/>
          <p:cNvGrpSpPr/>
          <p:nvPr/>
        </p:nvGrpSpPr>
        <p:grpSpPr>
          <a:xfrm>
            <a:off x="10934703" y="3825318"/>
            <a:ext cx="821715" cy="680105"/>
            <a:chOff x="10820263" y="3285502"/>
            <a:chExt cx="691958" cy="693940"/>
          </a:xfrm>
        </p:grpSpPr>
        <p:pic>
          <p:nvPicPr>
            <p:cNvPr id="156" name="Picture 155"/>
            <p:cNvPicPr>
              <a:picLocks noChangeAspect="1"/>
            </p:cNvPicPr>
            <p:nvPr/>
          </p:nvPicPr>
          <p:blipFill>
            <a:blip r:embed="rId7" cstate="print">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11200"/>
                      </a14:imgEffect>
                      <a14:imgEffect>
                        <a14:saturation sat="400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887037" y="3285502"/>
              <a:ext cx="478844" cy="504295"/>
            </a:xfrm>
            <a:prstGeom prst="rect">
              <a:avLst/>
            </a:prstGeom>
          </p:spPr>
        </p:pic>
        <p:sp>
          <p:nvSpPr>
            <p:cNvPr id="157" name="Rectangle 156"/>
            <p:cNvSpPr/>
            <p:nvPr/>
          </p:nvSpPr>
          <p:spPr bwMode="auto">
            <a:xfrm>
              <a:off x="10820263" y="3833848"/>
              <a:ext cx="691958" cy="14559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Power BI</a:t>
              </a:r>
            </a:p>
          </p:txBody>
        </p:sp>
      </p:grpSp>
      <p:sp>
        <p:nvSpPr>
          <p:cNvPr id="68" name="Rectangle 67"/>
          <p:cNvSpPr/>
          <p:nvPr/>
        </p:nvSpPr>
        <p:spPr bwMode="auto">
          <a:xfrm>
            <a:off x="2132727" y="1211325"/>
            <a:ext cx="746326" cy="3840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87843" rIns="87843" bIns="87843" numCol="1" rtlCol="0" anchor="ctr" anchorCtr="0" compatLnSpc="1">
            <a:prstTxWarp prst="textNoShape">
              <a:avLst/>
            </a:prstTxWarp>
          </a:bodyPr>
          <a:lstStyle/>
          <a:p>
            <a:pPr defTabSz="895579" fontAlgn="base">
              <a:spcBef>
                <a:spcPct val="0"/>
              </a:spcBef>
              <a:spcAft>
                <a:spcPct val="0"/>
              </a:spcAft>
              <a:defRPr/>
            </a:pPr>
            <a:r>
              <a:rPr lang="en-US" sz="1152" b="1" kern="0" spc="48" dirty="0">
                <a:solidFill>
                  <a:srgbClr val="FFFFFF"/>
                </a:solidFill>
                <a:latin typeface="Segoe UI"/>
              </a:rPr>
              <a:t>INGEST</a:t>
            </a:r>
          </a:p>
        </p:txBody>
      </p:sp>
      <p:sp>
        <p:nvSpPr>
          <p:cNvPr id="69" name="Rectangle 68"/>
          <p:cNvSpPr/>
          <p:nvPr/>
        </p:nvSpPr>
        <p:spPr bwMode="auto">
          <a:xfrm>
            <a:off x="4107075" y="1211325"/>
            <a:ext cx="948711" cy="3840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87843" rIns="87843" bIns="87843" numCol="1" rtlCol="0" anchor="ctr" anchorCtr="0" compatLnSpc="1">
            <a:prstTxWarp prst="textNoShape">
              <a:avLst/>
            </a:prstTxWarp>
          </a:bodyPr>
          <a:lstStyle/>
          <a:p>
            <a:pPr defTabSz="895579" fontAlgn="base">
              <a:spcBef>
                <a:spcPct val="0"/>
              </a:spcBef>
              <a:spcAft>
                <a:spcPct val="0"/>
              </a:spcAft>
              <a:defRPr/>
            </a:pPr>
            <a:r>
              <a:rPr lang="en-US" sz="1152" b="1" kern="0" spc="48" dirty="0">
                <a:solidFill>
                  <a:srgbClr val="FFFFFF"/>
                </a:solidFill>
                <a:latin typeface="Segoe UI"/>
              </a:rPr>
              <a:t>PREPARE</a:t>
            </a:r>
          </a:p>
        </p:txBody>
      </p:sp>
      <p:sp>
        <p:nvSpPr>
          <p:cNvPr id="70" name="Rectangle 69"/>
          <p:cNvSpPr/>
          <p:nvPr/>
        </p:nvSpPr>
        <p:spPr bwMode="auto">
          <a:xfrm>
            <a:off x="6065209" y="1211325"/>
            <a:ext cx="1036700" cy="3840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87843" rIns="87843" bIns="87843" numCol="1" rtlCol="0" anchor="ctr" anchorCtr="0" compatLnSpc="1">
            <a:prstTxWarp prst="textNoShape">
              <a:avLst/>
            </a:prstTxWarp>
          </a:bodyPr>
          <a:lstStyle/>
          <a:p>
            <a:pPr defTabSz="895579" fontAlgn="base">
              <a:spcBef>
                <a:spcPct val="0"/>
              </a:spcBef>
              <a:spcAft>
                <a:spcPct val="0"/>
              </a:spcAft>
              <a:defRPr/>
            </a:pPr>
            <a:r>
              <a:rPr lang="en-US" sz="1152" b="1" kern="0" spc="48" dirty="0">
                <a:solidFill>
                  <a:srgbClr val="FFFFFF"/>
                </a:solidFill>
                <a:latin typeface="Segoe UI"/>
              </a:rPr>
              <a:t>ANALYZE</a:t>
            </a:r>
          </a:p>
        </p:txBody>
      </p:sp>
      <p:sp>
        <p:nvSpPr>
          <p:cNvPr id="71" name="Rectangle 70"/>
          <p:cNvSpPr/>
          <p:nvPr/>
        </p:nvSpPr>
        <p:spPr bwMode="auto">
          <a:xfrm>
            <a:off x="8018502" y="1211325"/>
            <a:ext cx="971351" cy="3840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87843" rIns="87843" bIns="87843" numCol="1" rtlCol="0" anchor="ctr" anchorCtr="0" compatLnSpc="1">
            <a:prstTxWarp prst="textNoShape">
              <a:avLst/>
            </a:prstTxWarp>
          </a:bodyPr>
          <a:lstStyle/>
          <a:p>
            <a:pPr defTabSz="895579" fontAlgn="base">
              <a:spcBef>
                <a:spcPct val="0"/>
              </a:spcBef>
              <a:spcAft>
                <a:spcPct val="0"/>
              </a:spcAft>
              <a:defRPr/>
            </a:pPr>
            <a:r>
              <a:rPr lang="en-US" sz="1152" b="1" kern="0" spc="48" dirty="0">
                <a:solidFill>
                  <a:srgbClr val="FFFFFF"/>
                </a:solidFill>
                <a:latin typeface="Segoe UI"/>
              </a:rPr>
              <a:t>PUBLISH</a:t>
            </a:r>
          </a:p>
        </p:txBody>
      </p:sp>
      <p:sp>
        <p:nvSpPr>
          <p:cNvPr id="72" name="Isosceles Triangle 71"/>
          <p:cNvSpPr/>
          <p:nvPr/>
        </p:nvSpPr>
        <p:spPr bwMode="auto">
          <a:xfrm rot="5400000">
            <a:off x="2005913" y="1371045"/>
            <a:ext cx="156698" cy="64653"/>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2" rIns="0" bIns="44802" numCol="1" rtlCol="0" anchor="ctr" anchorCtr="0" compatLnSpc="1">
            <a:prstTxWarp prst="textNoShape">
              <a:avLst/>
            </a:prstTxWarp>
          </a:bodyPr>
          <a:lstStyle/>
          <a:p>
            <a:pPr algn="ctr" defTabSz="895579" fontAlgn="base">
              <a:spcBef>
                <a:spcPct val="0"/>
              </a:spcBef>
              <a:spcAft>
                <a:spcPct val="0"/>
              </a:spcAft>
              <a:defRPr/>
            </a:pPr>
            <a:endParaRPr lang="en-US" sz="1920" kern="0" dirty="0">
              <a:solidFill>
                <a:srgbClr val="FFFFFF"/>
              </a:solidFill>
              <a:latin typeface="Segoe UI"/>
            </a:endParaRPr>
          </a:p>
        </p:txBody>
      </p:sp>
      <p:sp>
        <p:nvSpPr>
          <p:cNvPr id="73" name="Isosceles Triangle 72"/>
          <p:cNvSpPr/>
          <p:nvPr/>
        </p:nvSpPr>
        <p:spPr bwMode="auto">
          <a:xfrm rot="5400000">
            <a:off x="3982765" y="1371045"/>
            <a:ext cx="156698" cy="64653"/>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2" rIns="0" bIns="44802" numCol="1" rtlCol="0" anchor="ctr" anchorCtr="0" compatLnSpc="1">
            <a:prstTxWarp prst="textNoShape">
              <a:avLst/>
            </a:prstTxWarp>
          </a:bodyPr>
          <a:lstStyle/>
          <a:p>
            <a:pPr algn="ctr" defTabSz="895579" fontAlgn="base">
              <a:spcBef>
                <a:spcPct val="0"/>
              </a:spcBef>
              <a:spcAft>
                <a:spcPct val="0"/>
              </a:spcAft>
              <a:defRPr/>
            </a:pPr>
            <a:endParaRPr lang="en-US" sz="1920" kern="0" dirty="0">
              <a:solidFill>
                <a:srgbClr val="FFFFFF"/>
              </a:solidFill>
              <a:latin typeface="Segoe UI"/>
            </a:endParaRPr>
          </a:p>
        </p:txBody>
      </p:sp>
      <p:sp>
        <p:nvSpPr>
          <p:cNvPr id="74" name="Isosceles Triangle 73"/>
          <p:cNvSpPr/>
          <p:nvPr/>
        </p:nvSpPr>
        <p:spPr bwMode="auto">
          <a:xfrm rot="5400000">
            <a:off x="5932993" y="1371045"/>
            <a:ext cx="156698" cy="64653"/>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2" rIns="0" bIns="44802" numCol="1" rtlCol="0" anchor="ctr" anchorCtr="0" compatLnSpc="1">
            <a:prstTxWarp prst="textNoShape">
              <a:avLst/>
            </a:prstTxWarp>
          </a:bodyPr>
          <a:lstStyle/>
          <a:p>
            <a:pPr algn="ctr" defTabSz="895579" fontAlgn="base">
              <a:spcBef>
                <a:spcPct val="0"/>
              </a:spcBef>
              <a:spcAft>
                <a:spcPct val="0"/>
              </a:spcAft>
              <a:defRPr/>
            </a:pPr>
            <a:endParaRPr lang="en-US" sz="1920" kern="0" dirty="0">
              <a:solidFill>
                <a:srgbClr val="FFFFFF"/>
              </a:solidFill>
              <a:latin typeface="Segoe UI"/>
            </a:endParaRPr>
          </a:p>
        </p:txBody>
      </p:sp>
      <p:sp>
        <p:nvSpPr>
          <p:cNvPr id="75" name="Isosceles Triangle 74"/>
          <p:cNvSpPr/>
          <p:nvPr/>
        </p:nvSpPr>
        <p:spPr bwMode="auto">
          <a:xfrm rot="5400000">
            <a:off x="7899669" y="1371045"/>
            <a:ext cx="156698" cy="64653"/>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2" rIns="0" bIns="44802" numCol="1" rtlCol="0" anchor="ctr" anchorCtr="0" compatLnSpc="1">
            <a:prstTxWarp prst="textNoShape">
              <a:avLst/>
            </a:prstTxWarp>
          </a:bodyPr>
          <a:lstStyle/>
          <a:p>
            <a:pPr algn="ctr" defTabSz="895579" fontAlgn="base">
              <a:spcBef>
                <a:spcPct val="0"/>
              </a:spcBef>
              <a:spcAft>
                <a:spcPct val="0"/>
              </a:spcAft>
              <a:defRPr/>
            </a:pPr>
            <a:endParaRPr lang="en-US" sz="1920" kern="0" dirty="0">
              <a:solidFill>
                <a:srgbClr val="FFFFFF"/>
              </a:solidFill>
              <a:latin typeface="Segoe UI"/>
            </a:endParaRPr>
          </a:p>
        </p:txBody>
      </p:sp>
      <p:grpSp>
        <p:nvGrpSpPr>
          <p:cNvPr id="192" name="Group 191"/>
          <p:cNvGrpSpPr/>
          <p:nvPr/>
        </p:nvGrpSpPr>
        <p:grpSpPr>
          <a:xfrm>
            <a:off x="6146129" y="2252736"/>
            <a:ext cx="1162550" cy="661109"/>
            <a:chOff x="3381144" y="3221842"/>
            <a:chExt cx="1049460" cy="674557"/>
          </a:xfrm>
        </p:grpSpPr>
        <p:pic>
          <p:nvPicPr>
            <p:cNvPr id="193"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1053" y="3221842"/>
              <a:ext cx="557120" cy="557120"/>
            </a:xfrm>
            <a:prstGeom prst="rect">
              <a:avLst/>
            </a:prstGeom>
          </p:spPr>
        </p:pic>
        <p:sp>
          <p:nvSpPr>
            <p:cNvPr id="194" name="Rectangle 193"/>
            <p:cNvSpPr/>
            <p:nvPr/>
          </p:nvSpPr>
          <p:spPr bwMode="auto">
            <a:xfrm>
              <a:off x="3381144" y="3734758"/>
              <a:ext cx="1049460" cy="1616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ASA Job Rule</a:t>
              </a:r>
            </a:p>
          </p:txBody>
        </p:sp>
      </p:grpSp>
      <p:sp>
        <p:nvSpPr>
          <p:cNvPr id="198" name="Rectangle 197"/>
          <p:cNvSpPr/>
          <p:nvPr/>
        </p:nvSpPr>
        <p:spPr bwMode="auto">
          <a:xfrm>
            <a:off x="9996403" y="1211325"/>
            <a:ext cx="1017596" cy="3840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87843" rIns="87843" bIns="87843" numCol="1" rtlCol="0" anchor="ctr" anchorCtr="0" compatLnSpc="1">
            <a:prstTxWarp prst="textNoShape">
              <a:avLst/>
            </a:prstTxWarp>
          </a:bodyPr>
          <a:lstStyle/>
          <a:p>
            <a:pPr defTabSz="895579" fontAlgn="base">
              <a:spcBef>
                <a:spcPct val="0"/>
              </a:spcBef>
              <a:spcAft>
                <a:spcPct val="0"/>
              </a:spcAft>
              <a:defRPr/>
            </a:pPr>
            <a:r>
              <a:rPr lang="en-US" sz="1152" b="1" kern="0" spc="48" dirty="0">
                <a:solidFill>
                  <a:srgbClr val="FFFFFF"/>
                </a:solidFill>
                <a:latin typeface="Segoe UI"/>
              </a:rPr>
              <a:t>CONSUME</a:t>
            </a:r>
          </a:p>
        </p:txBody>
      </p:sp>
      <p:sp>
        <p:nvSpPr>
          <p:cNvPr id="199" name="Isosceles Triangle 198"/>
          <p:cNvSpPr/>
          <p:nvPr/>
        </p:nvSpPr>
        <p:spPr bwMode="auto">
          <a:xfrm rot="5400000">
            <a:off x="9877572" y="1371045"/>
            <a:ext cx="156698" cy="64653"/>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2" rIns="0" bIns="44802" numCol="1" rtlCol="0" anchor="ctr" anchorCtr="0" compatLnSpc="1">
            <a:prstTxWarp prst="textNoShape">
              <a:avLst/>
            </a:prstTxWarp>
          </a:bodyPr>
          <a:lstStyle/>
          <a:p>
            <a:pPr algn="ctr" defTabSz="895579" fontAlgn="base">
              <a:spcBef>
                <a:spcPct val="0"/>
              </a:spcBef>
              <a:spcAft>
                <a:spcPct val="0"/>
              </a:spcAft>
              <a:defRPr/>
            </a:pPr>
            <a:endParaRPr lang="en-US" sz="1920" kern="0" dirty="0">
              <a:solidFill>
                <a:srgbClr val="FFFFFF"/>
              </a:solidFill>
              <a:latin typeface="Segoe UI"/>
            </a:endParaRPr>
          </a:p>
        </p:txBody>
      </p:sp>
      <p:sp>
        <p:nvSpPr>
          <p:cNvPr id="200" name="Rectangle 199"/>
          <p:cNvSpPr/>
          <p:nvPr/>
        </p:nvSpPr>
        <p:spPr bwMode="auto">
          <a:xfrm>
            <a:off x="64087" y="1211325"/>
            <a:ext cx="1217735" cy="3840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87843" rIns="87843" bIns="87843" numCol="1" rtlCol="0" anchor="ctr" anchorCtr="0" compatLnSpc="1">
            <a:prstTxWarp prst="textNoShape">
              <a:avLst/>
            </a:prstTxWarp>
          </a:bodyPr>
          <a:lstStyle/>
          <a:p>
            <a:pPr defTabSz="895579" fontAlgn="base">
              <a:spcBef>
                <a:spcPct val="0"/>
              </a:spcBef>
              <a:spcAft>
                <a:spcPct val="0"/>
              </a:spcAft>
              <a:defRPr/>
            </a:pPr>
            <a:r>
              <a:rPr lang="en-US" sz="1152" b="1" kern="0" spc="48" dirty="0">
                <a:solidFill>
                  <a:srgbClr val="FFFFFF"/>
                </a:solidFill>
                <a:latin typeface="Segoe UI"/>
              </a:rPr>
              <a:t>DATA SOURCES</a:t>
            </a:r>
          </a:p>
        </p:txBody>
      </p:sp>
      <p:sp>
        <p:nvSpPr>
          <p:cNvPr id="206" name="Freeform 27"/>
          <p:cNvSpPr>
            <a:spLocks noChangeAspect="1" noEditPoints="1"/>
          </p:cNvSpPr>
          <p:nvPr/>
        </p:nvSpPr>
        <p:spPr bwMode="black">
          <a:xfrm>
            <a:off x="10937558" y="5273242"/>
            <a:ext cx="605540" cy="3900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2"/>
          </a:solidFill>
          <a:extLst/>
        </p:spPr>
        <p:txBody>
          <a:bodyPr vert="horz" wrap="square" lIns="89617" tIns="44808" rIns="89617" bIns="44808" numCol="1" anchor="t" anchorCtr="0" compatLnSpc="1">
            <a:prstTxWarp prst="textNoShape">
              <a:avLst/>
            </a:prstTxWarp>
          </a:bodyPr>
          <a:lstStyle/>
          <a:p>
            <a:pPr defTabSz="914225">
              <a:defRPr/>
            </a:pPr>
            <a:endParaRPr lang="en-US" sz="3137" kern="0">
              <a:solidFill>
                <a:srgbClr val="FFFFFF"/>
              </a:solidFill>
              <a:latin typeface="Segoe UI"/>
            </a:endParaRPr>
          </a:p>
        </p:txBody>
      </p:sp>
      <p:sp>
        <p:nvSpPr>
          <p:cNvPr id="208" name="Rectangle 207"/>
          <p:cNvSpPr/>
          <p:nvPr/>
        </p:nvSpPr>
        <p:spPr bwMode="auto">
          <a:xfrm>
            <a:off x="10736220" y="5638793"/>
            <a:ext cx="1048725" cy="37629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algn="ctr" defTabSz="895579" fontAlgn="base">
              <a:spcBef>
                <a:spcPct val="0"/>
              </a:spcBef>
              <a:spcAft>
                <a:spcPct val="0"/>
              </a:spcAft>
              <a:defRPr/>
            </a:pPr>
            <a:r>
              <a:rPr lang="en-US" sz="1176" kern="0" dirty="0">
                <a:solidFill>
                  <a:prstClr val="black"/>
                </a:solidFill>
                <a:latin typeface="Segoe UI"/>
              </a:rPr>
              <a:t>Web/LOB Dashboards</a:t>
            </a:r>
          </a:p>
        </p:txBody>
      </p:sp>
      <p:cxnSp>
        <p:nvCxnSpPr>
          <p:cNvPr id="214" name="Straight Connector 213"/>
          <p:cNvCxnSpPr/>
          <p:nvPr/>
        </p:nvCxnSpPr>
        <p:spPr>
          <a:xfrm flipH="1" flipV="1">
            <a:off x="7107125" y="2807695"/>
            <a:ext cx="3816478" cy="1184959"/>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7830729" y="4681003"/>
            <a:ext cx="725354" cy="517619"/>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a:off x="11238295" y="3404957"/>
            <a:ext cx="1" cy="388668"/>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flipV="1">
            <a:off x="9135180" y="5585814"/>
            <a:ext cx="1623862" cy="9269"/>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245069" y="6413009"/>
            <a:ext cx="1516274" cy="536645"/>
          </a:xfrm>
          <a:prstGeom prst="rect">
            <a:avLst/>
          </a:prstGeom>
        </p:spPr>
        <p:txBody>
          <a:bodyPr wrap="square" lIns="182754" tIns="146204" rIns="182754" bIns="146204">
            <a:spAutoFit/>
          </a:bodyPr>
          <a:lstStyle/>
          <a:p>
            <a:pPr defTabSz="913594">
              <a:defRPr/>
            </a:pPr>
            <a:r>
              <a:rPr lang="en-US" sz="1568" b="1" kern="0" dirty="0">
                <a:solidFill>
                  <a:srgbClr val="505050"/>
                </a:solidFill>
                <a:latin typeface="Segoe UI"/>
                <a:ea typeface="Calibri" panose="020F0502020204030204" pitchFamily="34" charset="0"/>
                <a:cs typeface="Arial" charset="0"/>
              </a:rPr>
              <a:t>On Premise</a:t>
            </a:r>
          </a:p>
        </p:txBody>
      </p:sp>
      <p:sp>
        <p:nvSpPr>
          <p:cNvPr id="110" name="Rectangle 109"/>
          <p:cNvSpPr/>
          <p:nvPr/>
        </p:nvSpPr>
        <p:spPr>
          <a:xfrm>
            <a:off x="2006415" y="1529374"/>
            <a:ext cx="1406798" cy="536645"/>
          </a:xfrm>
          <a:prstGeom prst="rect">
            <a:avLst/>
          </a:prstGeom>
        </p:spPr>
        <p:txBody>
          <a:bodyPr wrap="square" lIns="182754" tIns="146204" rIns="182754" bIns="146204">
            <a:spAutoFit/>
          </a:bodyPr>
          <a:lstStyle/>
          <a:p>
            <a:pPr defTabSz="913594">
              <a:defRPr/>
            </a:pPr>
            <a:r>
              <a:rPr lang="en-US" sz="1568" b="1" kern="0" dirty="0">
                <a:solidFill>
                  <a:srgbClr val="DC3C00"/>
                </a:solidFill>
                <a:latin typeface="Segoe UI"/>
                <a:ea typeface="Calibri" panose="020F0502020204030204" pitchFamily="34" charset="0"/>
                <a:cs typeface="Arial" charset="0"/>
              </a:rPr>
              <a:t>Hot Path</a:t>
            </a:r>
          </a:p>
        </p:txBody>
      </p:sp>
      <p:sp>
        <p:nvSpPr>
          <p:cNvPr id="111" name="Rectangle 110"/>
          <p:cNvSpPr/>
          <p:nvPr/>
        </p:nvSpPr>
        <p:spPr>
          <a:xfrm>
            <a:off x="2034903" y="6415791"/>
            <a:ext cx="1406798" cy="536645"/>
          </a:xfrm>
          <a:prstGeom prst="rect">
            <a:avLst/>
          </a:prstGeom>
        </p:spPr>
        <p:txBody>
          <a:bodyPr wrap="square" lIns="182754" tIns="146204" rIns="182754" bIns="146204">
            <a:spAutoFit/>
          </a:bodyPr>
          <a:lstStyle/>
          <a:p>
            <a:pPr defTabSz="913594">
              <a:defRPr/>
            </a:pPr>
            <a:r>
              <a:rPr lang="en-US" sz="1568" b="1" kern="0" dirty="0">
                <a:solidFill>
                  <a:srgbClr val="DC3C00"/>
                </a:solidFill>
                <a:latin typeface="Segoe UI"/>
                <a:ea typeface="Calibri" panose="020F0502020204030204" pitchFamily="34" charset="0"/>
                <a:cs typeface="Arial" charset="0"/>
              </a:rPr>
              <a:t>Cold Path</a:t>
            </a:r>
          </a:p>
        </p:txBody>
      </p:sp>
      <p:sp>
        <p:nvSpPr>
          <p:cNvPr id="90" name="Rectangle 89"/>
          <p:cNvSpPr/>
          <p:nvPr/>
        </p:nvSpPr>
        <p:spPr bwMode="auto">
          <a:xfrm>
            <a:off x="3448798" y="4263124"/>
            <a:ext cx="1225186" cy="2314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Archived Data</a:t>
            </a:r>
          </a:p>
        </p:txBody>
      </p:sp>
      <p:sp>
        <p:nvSpPr>
          <p:cNvPr id="91" name="Rectangle 90"/>
          <p:cNvSpPr/>
          <p:nvPr/>
        </p:nvSpPr>
        <p:spPr bwMode="auto">
          <a:xfrm>
            <a:off x="3107244" y="5001181"/>
            <a:ext cx="1217093" cy="21980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Data Lake </a:t>
            </a:r>
          </a:p>
          <a:p>
            <a:pPr defTabSz="895579" fontAlgn="base">
              <a:spcBef>
                <a:spcPct val="0"/>
              </a:spcBef>
              <a:spcAft>
                <a:spcPct val="0"/>
              </a:spcAft>
              <a:defRPr/>
            </a:pPr>
            <a:r>
              <a:rPr lang="en-US" sz="1176" kern="0" dirty="0">
                <a:solidFill>
                  <a:prstClr val="black"/>
                </a:solidFill>
                <a:latin typeface="Segoe UI"/>
              </a:rPr>
              <a:t>Store</a:t>
            </a:r>
          </a:p>
        </p:txBody>
      </p:sp>
      <p:pic>
        <p:nvPicPr>
          <p:cNvPr id="92" name="Picture 91"/>
          <p:cNvPicPr>
            <a:picLocks noChangeAspect="1"/>
          </p:cNvPicPr>
          <p:nvPr/>
        </p:nvPicPr>
        <p:blipFill>
          <a:blip r:embed="rId9">
            <a:clrChange>
              <a:clrFrom>
                <a:srgbClr val="FFFFFF"/>
              </a:clrFrom>
              <a:clrTo>
                <a:srgbClr val="FFFFFF">
                  <a:alpha val="0"/>
                </a:srgbClr>
              </a:clrTo>
            </a:clrChange>
            <a:duotone>
              <a:prstClr val="black"/>
              <a:srgbClr val="0079D6">
                <a:tint val="45000"/>
                <a:satMod val="400000"/>
              </a:srgbClr>
            </a:duotone>
            <a:extLst>
              <a:ext uri="{BEBA8EAE-BF5A-486C-A8C5-ECC9F3942E4B}">
                <a14:imgProps xmlns:a14="http://schemas.microsoft.com/office/drawing/2010/main">
                  <a14:imgLayer r:embed="rId10">
                    <a14:imgEffect>
                      <a14:colorTemperature colorTemp="6400"/>
                    </a14:imgEffect>
                    <a14:imgEffect>
                      <a14:saturation sat="0"/>
                    </a14:imgEffect>
                  </a14:imgLayer>
                </a14:imgProps>
              </a:ext>
            </a:extLst>
          </a:blip>
          <a:stretch>
            <a:fillRect/>
          </a:stretch>
        </p:blipFill>
        <p:spPr>
          <a:xfrm>
            <a:off x="6301536" y="4531054"/>
            <a:ext cx="422751" cy="339306"/>
          </a:xfrm>
          <a:prstGeom prst="rect">
            <a:avLst/>
          </a:prstGeom>
        </p:spPr>
      </p:pic>
      <p:grpSp>
        <p:nvGrpSpPr>
          <p:cNvPr id="93" name="Group 92"/>
          <p:cNvGrpSpPr/>
          <p:nvPr/>
        </p:nvGrpSpPr>
        <p:grpSpPr>
          <a:xfrm>
            <a:off x="102123" y="3262342"/>
            <a:ext cx="2054535" cy="1049891"/>
            <a:chOff x="314758" y="3590948"/>
            <a:chExt cx="2096029" cy="1071095"/>
          </a:xfrm>
        </p:grpSpPr>
        <p:cxnSp>
          <p:nvCxnSpPr>
            <p:cNvPr id="112" name="Straight Connector 111"/>
            <p:cNvCxnSpPr>
              <a:cxnSpLocks/>
            </p:cNvCxnSpPr>
            <p:nvPr/>
          </p:nvCxnSpPr>
          <p:spPr>
            <a:xfrm>
              <a:off x="1322042" y="3766581"/>
              <a:ext cx="1088745" cy="1685"/>
            </a:xfrm>
            <a:prstGeom prst="line">
              <a:avLst/>
            </a:prstGeom>
            <a:ln w="22225" cap="sq">
              <a:solidFill>
                <a:srgbClr val="0070C0"/>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314758" y="3978768"/>
              <a:ext cx="1804407" cy="683275"/>
            </a:xfrm>
            <a:prstGeom prst="rect">
              <a:avLst/>
            </a:prstGeom>
            <a:noFill/>
          </p:spPr>
          <p:txBody>
            <a:bodyPr wrap="square" lIns="179234" tIns="143387" rIns="179234" bIns="143387" rtlCol="0">
              <a:spAutoFit/>
            </a:bodyPr>
            <a:lstStyle/>
            <a:p>
              <a:pPr defTabSz="914016">
                <a:lnSpc>
                  <a:spcPct val="90000"/>
                </a:lnSpc>
                <a:spcBef>
                  <a:spcPct val="0"/>
                </a:spcBef>
                <a:spcAft>
                  <a:spcPts val="588"/>
                </a:spcAft>
                <a:defRPr/>
              </a:pPr>
              <a:r>
                <a:rPr lang="en-US" sz="1372" kern="0" spc="-29" dirty="0">
                  <a:solidFill>
                    <a:srgbClr val="505050"/>
                  </a:solidFill>
                  <a:latin typeface="Segoe UI"/>
                  <a:cs typeface="Segoe UI Semilight" panose="020B0402040204020203" pitchFamily="34" charset="0"/>
                </a:rPr>
                <a:t>Sensors (</a:t>
              </a:r>
              <a:r>
                <a:rPr lang="en-US" sz="1372" kern="0" spc="-29" dirty="0" err="1">
                  <a:solidFill>
                    <a:srgbClr val="505050"/>
                  </a:solidFill>
                  <a:latin typeface="Segoe UI"/>
                  <a:cs typeface="Segoe UI Semilight" panose="020B0402040204020203" pitchFamily="34" charset="0"/>
                </a:rPr>
                <a:t>IoT</a:t>
              </a:r>
              <a:r>
                <a:rPr lang="en-US" sz="1372" kern="0" spc="-29" dirty="0">
                  <a:solidFill>
                    <a:srgbClr val="505050"/>
                  </a:solidFill>
                  <a:latin typeface="Segoe UI"/>
                  <a:cs typeface="Segoe UI Semilight" panose="020B0402040204020203" pitchFamily="34" charset="0"/>
                </a:rPr>
                <a:t>, Devices, Mobile)</a:t>
              </a:r>
            </a:p>
          </p:txBody>
        </p:sp>
        <p:sp>
          <p:nvSpPr>
            <p:cNvPr id="121" name="Freeform 16"/>
            <p:cNvSpPr>
              <a:spLocks noChangeAspect="1" noEditPoints="1"/>
            </p:cNvSpPr>
            <p:nvPr/>
          </p:nvSpPr>
          <p:spPr bwMode="auto">
            <a:xfrm>
              <a:off x="513381" y="3590948"/>
              <a:ext cx="576951" cy="530501"/>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33333"/>
                </a:solidFill>
                <a:latin typeface="Segoe UI"/>
              </a:endParaRPr>
            </a:p>
          </p:txBody>
        </p:sp>
      </p:grpSp>
      <p:pic>
        <p:nvPicPr>
          <p:cNvPr id="123" name="Picture 1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28738" y="2012183"/>
            <a:ext cx="435990" cy="435990"/>
          </a:xfrm>
          <a:prstGeom prst="rect">
            <a:avLst/>
          </a:prstGeom>
        </p:spPr>
      </p:pic>
      <p:sp>
        <p:nvSpPr>
          <p:cNvPr id="136" name="Rectangle 135"/>
          <p:cNvSpPr/>
          <p:nvPr/>
        </p:nvSpPr>
        <p:spPr bwMode="auto">
          <a:xfrm>
            <a:off x="2094115" y="2435032"/>
            <a:ext cx="1347585" cy="38084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Reference Data</a:t>
            </a:r>
          </a:p>
        </p:txBody>
      </p:sp>
      <p:grpSp>
        <p:nvGrpSpPr>
          <p:cNvPr id="146" name="Group 145"/>
          <p:cNvGrpSpPr/>
          <p:nvPr/>
        </p:nvGrpSpPr>
        <p:grpSpPr>
          <a:xfrm>
            <a:off x="4011594" y="3206577"/>
            <a:ext cx="938921" cy="637603"/>
            <a:chOff x="2783949" y="2529982"/>
            <a:chExt cx="804838" cy="650573"/>
          </a:xfrm>
        </p:grpSpPr>
        <p:sp>
          <p:nvSpPr>
            <p:cNvPr id="147" name="Rectangle 146"/>
            <p:cNvSpPr/>
            <p:nvPr/>
          </p:nvSpPr>
          <p:spPr bwMode="auto">
            <a:xfrm>
              <a:off x="2783949" y="3004697"/>
              <a:ext cx="804838" cy="17585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Event hubs</a:t>
              </a:r>
            </a:p>
          </p:txBody>
        </p:sp>
        <p:pic>
          <p:nvPicPr>
            <p:cNvPr id="150" name="Picture 1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6339" y="2529982"/>
              <a:ext cx="462988" cy="462988"/>
            </a:xfrm>
            <a:prstGeom prst="rect">
              <a:avLst/>
            </a:prstGeom>
          </p:spPr>
        </p:pic>
      </p:grpSp>
      <p:cxnSp>
        <p:nvCxnSpPr>
          <p:cNvPr id="152" name="Straight Connector 151"/>
          <p:cNvCxnSpPr/>
          <p:nvPr/>
        </p:nvCxnSpPr>
        <p:spPr>
          <a:xfrm flipH="1">
            <a:off x="3796985" y="3423448"/>
            <a:ext cx="488746"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3" name="Group 152"/>
          <p:cNvGrpSpPr/>
          <p:nvPr/>
        </p:nvGrpSpPr>
        <p:grpSpPr>
          <a:xfrm>
            <a:off x="4879099" y="3146687"/>
            <a:ext cx="1164568" cy="699647"/>
            <a:chOff x="3407951" y="3221842"/>
            <a:chExt cx="1049460" cy="713879"/>
          </a:xfrm>
        </p:grpSpPr>
        <p:pic>
          <p:nvPicPr>
            <p:cNvPr id="154" name="Picture 1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1053" y="3221842"/>
              <a:ext cx="557120" cy="557120"/>
            </a:xfrm>
            <a:prstGeom prst="rect">
              <a:avLst/>
            </a:prstGeom>
          </p:spPr>
        </p:pic>
        <p:sp>
          <p:nvSpPr>
            <p:cNvPr id="155" name="Rectangle 154"/>
            <p:cNvSpPr/>
            <p:nvPr/>
          </p:nvSpPr>
          <p:spPr bwMode="auto">
            <a:xfrm>
              <a:off x="3407951" y="3774080"/>
              <a:ext cx="1049460" cy="1616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ASA Job Rule</a:t>
              </a:r>
            </a:p>
          </p:txBody>
        </p:sp>
      </p:grpSp>
      <p:cxnSp>
        <p:nvCxnSpPr>
          <p:cNvPr id="160" name="Straight Connector 159"/>
          <p:cNvCxnSpPr/>
          <p:nvPr/>
        </p:nvCxnSpPr>
        <p:spPr>
          <a:xfrm flipH="1">
            <a:off x="4666886" y="3419694"/>
            <a:ext cx="488746"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61" name="Group 160"/>
          <p:cNvGrpSpPr/>
          <p:nvPr/>
        </p:nvGrpSpPr>
        <p:grpSpPr>
          <a:xfrm>
            <a:off x="5055786" y="2287628"/>
            <a:ext cx="965696" cy="642198"/>
            <a:chOff x="2708978" y="2529982"/>
            <a:chExt cx="872961" cy="655261"/>
          </a:xfrm>
        </p:grpSpPr>
        <p:sp>
          <p:nvSpPr>
            <p:cNvPr id="162" name="Rectangle 161"/>
            <p:cNvSpPr/>
            <p:nvPr/>
          </p:nvSpPr>
          <p:spPr bwMode="auto">
            <a:xfrm>
              <a:off x="2708978" y="2974089"/>
              <a:ext cx="872961" cy="2111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Event hubs</a:t>
              </a:r>
            </a:p>
          </p:txBody>
        </p:sp>
        <p:pic>
          <p:nvPicPr>
            <p:cNvPr id="163" name="Picture 1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6339" y="2529982"/>
              <a:ext cx="462988" cy="462988"/>
            </a:xfrm>
            <a:prstGeom prst="rect">
              <a:avLst/>
            </a:prstGeom>
          </p:spPr>
        </p:pic>
      </p:grpSp>
      <p:cxnSp>
        <p:nvCxnSpPr>
          <p:cNvPr id="164" name="Straight Connector 163"/>
          <p:cNvCxnSpPr/>
          <p:nvPr/>
        </p:nvCxnSpPr>
        <p:spPr>
          <a:xfrm>
            <a:off x="5495108" y="2899551"/>
            <a:ext cx="5421" cy="267367"/>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5750774" y="2528438"/>
            <a:ext cx="488746"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6" name="Elbow Connector 165"/>
          <p:cNvCxnSpPr/>
          <p:nvPr/>
        </p:nvCxnSpPr>
        <p:spPr>
          <a:xfrm rot="5400000">
            <a:off x="4967448" y="2960213"/>
            <a:ext cx="1667233" cy="1619024"/>
          </a:xfrm>
          <a:prstGeom prst="bentConnector3">
            <a:avLst>
              <a:gd name="adj1" fmla="val 80523"/>
            </a:avLst>
          </a:prstGeom>
          <a:ln w="1905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bwMode="auto">
          <a:xfrm>
            <a:off x="6544594" y="2034014"/>
            <a:ext cx="1286134" cy="15557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Real-time Scoring</a:t>
            </a:r>
          </a:p>
        </p:txBody>
      </p:sp>
      <p:sp>
        <p:nvSpPr>
          <p:cNvPr id="169" name="Rectangle 168"/>
          <p:cNvSpPr/>
          <p:nvPr/>
        </p:nvSpPr>
        <p:spPr bwMode="auto">
          <a:xfrm>
            <a:off x="4923011" y="4171238"/>
            <a:ext cx="1261538" cy="2314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Aggregated </a:t>
            </a:r>
          </a:p>
          <a:p>
            <a:pPr defTabSz="895579" fontAlgn="base">
              <a:spcBef>
                <a:spcPct val="0"/>
              </a:spcBef>
              <a:spcAft>
                <a:spcPct val="0"/>
              </a:spcAft>
              <a:defRPr/>
            </a:pPr>
            <a:r>
              <a:rPr lang="en-US" sz="1176" kern="0" dirty="0">
                <a:solidFill>
                  <a:prstClr val="black"/>
                </a:solidFill>
                <a:latin typeface="Segoe UI"/>
              </a:rPr>
              <a:t>Data</a:t>
            </a:r>
          </a:p>
        </p:txBody>
      </p:sp>
      <p:sp>
        <p:nvSpPr>
          <p:cNvPr id="170" name="Rectangle 169"/>
          <p:cNvSpPr/>
          <p:nvPr/>
        </p:nvSpPr>
        <p:spPr bwMode="auto">
          <a:xfrm>
            <a:off x="4667560" y="4982241"/>
            <a:ext cx="1318355" cy="2314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Data Lake </a:t>
            </a:r>
          </a:p>
          <a:p>
            <a:pPr defTabSz="895579" fontAlgn="base">
              <a:spcBef>
                <a:spcPct val="0"/>
              </a:spcBef>
              <a:spcAft>
                <a:spcPct val="0"/>
              </a:spcAft>
              <a:defRPr/>
            </a:pPr>
            <a:r>
              <a:rPr lang="en-US" sz="1176" kern="0" dirty="0">
                <a:solidFill>
                  <a:prstClr val="black"/>
                </a:solidFill>
                <a:latin typeface="Segoe UI"/>
              </a:rPr>
              <a:t>Store</a:t>
            </a:r>
          </a:p>
        </p:txBody>
      </p:sp>
      <p:pic>
        <p:nvPicPr>
          <p:cNvPr id="171" name="Picture 170"/>
          <p:cNvPicPr>
            <a:picLocks noChangeAspect="1"/>
          </p:cNvPicPr>
          <p:nvPr/>
        </p:nvPicPr>
        <p:blipFill>
          <a:blip r:embed="rId12" cstate="print">
            <a:biLevel thresh="25000"/>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tretch>
            <a:fillRect/>
          </a:stretch>
        </p:blipFill>
        <p:spPr>
          <a:xfrm>
            <a:off x="284894" y="5323505"/>
            <a:ext cx="591026" cy="591026"/>
          </a:xfrm>
          <a:prstGeom prst="rect">
            <a:avLst/>
          </a:prstGeom>
        </p:spPr>
      </p:pic>
      <p:sp>
        <p:nvSpPr>
          <p:cNvPr id="172" name="TextBox 171"/>
          <p:cNvSpPr txBox="1"/>
          <p:nvPr/>
        </p:nvSpPr>
        <p:spPr>
          <a:xfrm>
            <a:off x="111260" y="5914531"/>
            <a:ext cx="1823108" cy="669749"/>
          </a:xfrm>
          <a:prstGeom prst="rect">
            <a:avLst/>
          </a:prstGeom>
          <a:noFill/>
        </p:spPr>
        <p:txBody>
          <a:bodyPr wrap="square" lIns="179234" tIns="143387" rIns="179234" bIns="143387" rtlCol="0">
            <a:spAutoFit/>
          </a:bodyPr>
          <a:lstStyle/>
          <a:p>
            <a:pPr defTabSz="914016">
              <a:lnSpc>
                <a:spcPct val="90000"/>
              </a:lnSpc>
              <a:spcBef>
                <a:spcPct val="0"/>
              </a:spcBef>
              <a:spcAft>
                <a:spcPts val="588"/>
              </a:spcAft>
              <a:defRPr/>
            </a:pPr>
            <a:r>
              <a:rPr lang="en-US" sz="1372" kern="0" spc="-29" dirty="0">
                <a:solidFill>
                  <a:srgbClr val="505050"/>
                </a:solidFill>
                <a:latin typeface="Segoe UI"/>
                <a:cs typeface="Segoe UI Semilight" panose="020B0402040204020203" pitchFamily="34" charset="0"/>
              </a:rPr>
              <a:t>Logs (CSV, JSON, XML…)</a:t>
            </a:r>
          </a:p>
        </p:txBody>
      </p:sp>
      <p:pic>
        <p:nvPicPr>
          <p:cNvPr id="173" name="Picture 1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29221" y="5399017"/>
            <a:ext cx="435990" cy="435990"/>
          </a:xfrm>
          <a:prstGeom prst="rect">
            <a:avLst/>
          </a:prstGeom>
        </p:spPr>
      </p:pic>
      <p:cxnSp>
        <p:nvCxnSpPr>
          <p:cNvPr id="174" name="Straight Connector 173"/>
          <p:cNvCxnSpPr>
            <a:cxnSpLocks/>
          </p:cNvCxnSpPr>
          <p:nvPr/>
        </p:nvCxnSpPr>
        <p:spPr>
          <a:xfrm>
            <a:off x="1141678" y="5595082"/>
            <a:ext cx="1011044" cy="1669"/>
          </a:xfrm>
          <a:prstGeom prst="line">
            <a:avLst/>
          </a:prstGeom>
          <a:ln w="22225" cap="sq">
            <a:solidFill>
              <a:srgbClr val="0070C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cxnSpLocks/>
          </p:cNvCxnSpPr>
          <p:nvPr/>
        </p:nvCxnSpPr>
        <p:spPr>
          <a:xfrm flipH="1" flipV="1">
            <a:off x="2715003" y="5616407"/>
            <a:ext cx="3687028" cy="605"/>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3316816" y="4598220"/>
            <a:ext cx="324911" cy="324911"/>
            <a:chOff x="3316422" y="4598385"/>
            <a:chExt cx="324957" cy="324957"/>
          </a:xfrm>
        </p:grpSpPr>
        <p:sp>
          <p:nvSpPr>
            <p:cNvPr id="178" name="Rounded Rectangle 177"/>
            <p:cNvSpPr/>
            <p:nvPr/>
          </p:nvSpPr>
          <p:spPr bwMode="auto">
            <a:xfrm>
              <a:off x="3316422" y="4598385"/>
              <a:ext cx="324957" cy="324957"/>
            </a:xfrm>
            <a:prstGeom prst="round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a:off x="3493141" y="4654883"/>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Oval 179"/>
            <p:cNvSpPr/>
            <p:nvPr/>
          </p:nvSpPr>
          <p:spPr bwMode="auto">
            <a:xfrm>
              <a:off x="3513342" y="4815909"/>
              <a:ext cx="35173"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val 180"/>
            <p:cNvSpPr/>
            <p:nvPr/>
          </p:nvSpPr>
          <p:spPr bwMode="auto">
            <a:xfrm>
              <a:off x="3352241" y="4815909"/>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Oval 181"/>
            <p:cNvSpPr/>
            <p:nvPr/>
          </p:nvSpPr>
          <p:spPr bwMode="auto">
            <a:xfrm>
              <a:off x="3352257" y="4652015"/>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Oval 182"/>
            <p:cNvSpPr/>
            <p:nvPr/>
          </p:nvSpPr>
          <p:spPr bwMode="auto">
            <a:xfrm>
              <a:off x="3565039" y="4657772"/>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Oval 183"/>
            <p:cNvSpPr/>
            <p:nvPr/>
          </p:nvSpPr>
          <p:spPr bwMode="auto">
            <a:xfrm>
              <a:off x="3432778" y="4810172"/>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Oval 184"/>
            <p:cNvSpPr/>
            <p:nvPr/>
          </p:nvSpPr>
          <p:spPr bwMode="auto">
            <a:xfrm>
              <a:off x="3378154" y="4738284"/>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val 185"/>
            <p:cNvSpPr/>
            <p:nvPr/>
          </p:nvSpPr>
          <p:spPr bwMode="auto">
            <a:xfrm>
              <a:off x="3565058" y="4813046"/>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Oval 186"/>
            <p:cNvSpPr/>
            <p:nvPr/>
          </p:nvSpPr>
          <p:spPr bwMode="auto">
            <a:xfrm>
              <a:off x="3418397" y="4657773"/>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Oval 194"/>
            <p:cNvSpPr/>
            <p:nvPr/>
          </p:nvSpPr>
          <p:spPr bwMode="auto">
            <a:xfrm>
              <a:off x="3461546" y="4744042"/>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Oval 195"/>
            <p:cNvSpPr/>
            <p:nvPr/>
          </p:nvSpPr>
          <p:spPr bwMode="auto">
            <a:xfrm>
              <a:off x="3536312" y="4741174"/>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7" name="Group 196"/>
          <p:cNvGrpSpPr/>
          <p:nvPr/>
        </p:nvGrpSpPr>
        <p:grpSpPr>
          <a:xfrm>
            <a:off x="4839235" y="4601937"/>
            <a:ext cx="324911" cy="324911"/>
            <a:chOff x="3316422" y="4598385"/>
            <a:chExt cx="324957" cy="324957"/>
          </a:xfrm>
        </p:grpSpPr>
        <p:sp>
          <p:nvSpPr>
            <p:cNvPr id="202" name="Rounded Rectangle 201"/>
            <p:cNvSpPr/>
            <p:nvPr/>
          </p:nvSpPr>
          <p:spPr bwMode="auto">
            <a:xfrm>
              <a:off x="3316422" y="4598385"/>
              <a:ext cx="324957" cy="324957"/>
            </a:xfrm>
            <a:prstGeom prst="round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5" name="Oval 204"/>
            <p:cNvSpPr/>
            <p:nvPr/>
          </p:nvSpPr>
          <p:spPr bwMode="auto">
            <a:xfrm>
              <a:off x="3493141" y="4654883"/>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Oval 206"/>
            <p:cNvSpPr/>
            <p:nvPr/>
          </p:nvSpPr>
          <p:spPr bwMode="auto">
            <a:xfrm>
              <a:off x="3513342" y="4815909"/>
              <a:ext cx="35173"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Oval 209"/>
            <p:cNvSpPr/>
            <p:nvPr/>
          </p:nvSpPr>
          <p:spPr bwMode="auto">
            <a:xfrm>
              <a:off x="3352241" y="4815909"/>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Oval 210"/>
            <p:cNvSpPr/>
            <p:nvPr/>
          </p:nvSpPr>
          <p:spPr bwMode="auto">
            <a:xfrm>
              <a:off x="3352257" y="4652015"/>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Oval 211"/>
            <p:cNvSpPr/>
            <p:nvPr/>
          </p:nvSpPr>
          <p:spPr bwMode="auto">
            <a:xfrm>
              <a:off x="3565039" y="4657772"/>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Oval 212"/>
            <p:cNvSpPr/>
            <p:nvPr/>
          </p:nvSpPr>
          <p:spPr bwMode="auto">
            <a:xfrm>
              <a:off x="3432778" y="4810172"/>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Oval 214"/>
            <p:cNvSpPr/>
            <p:nvPr/>
          </p:nvSpPr>
          <p:spPr bwMode="auto">
            <a:xfrm>
              <a:off x="3378154" y="4738284"/>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3565058" y="4813046"/>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Oval 217"/>
            <p:cNvSpPr/>
            <p:nvPr/>
          </p:nvSpPr>
          <p:spPr bwMode="auto">
            <a:xfrm>
              <a:off x="3418397" y="4657773"/>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Oval 219"/>
            <p:cNvSpPr/>
            <p:nvPr/>
          </p:nvSpPr>
          <p:spPr bwMode="auto">
            <a:xfrm>
              <a:off x="3461546" y="4744042"/>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Oval 220"/>
            <p:cNvSpPr/>
            <p:nvPr/>
          </p:nvSpPr>
          <p:spPr bwMode="auto">
            <a:xfrm>
              <a:off x="3536312" y="4741174"/>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p:cNvGrpSpPr/>
          <p:nvPr/>
        </p:nvGrpSpPr>
        <p:grpSpPr>
          <a:xfrm>
            <a:off x="7345180" y="4555915"/>
            <a:ext cx="324911" cy="324911"/>
            <a:chOff x="3316422" y="4598385"/>
            <a:chExt cx="324957" cy="324957"/>
          </a:xfrm>
        </p:grpSpPr>
        <p:sp>
          <p:nvSpPr>
            <p:cNvPr id="223" name="Rounded Rectangle 222"/>
            <p:cNvSpPr/>
            <p:nvPr/>
          </p:nvSpPr>
          <p:spPr bwMode="auto">
            <a:xfrm>
              <a:off x="3316422" y="4598385"/>
              <a:ext cx="324957" cy="324957"/>
            </a:xfrm>
            <a:prstGeom prst="round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p:cNvSpPr/>
            <p:nvPr/>
          </p:nvSpPr>
          <p:spPr bwMode="auto">
            <a:xfrm>
              <a:off x="3493141" y="4654883"/>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Oval 224"/>
            <p:cNvSpPr/>
            <p:nvPr/>
          </p:nvSpPr>
          <p:spPr bwMode="auto">
            <a:xfrm>
              <a:off x="3513342" y="4815909"/>
              <a:ext cx="35173"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Oval 225"/>
            <p:cNvSpPr/>
            <p:nvPr/>
          </p:nvSpPr>
          <p:spPr bwMode="auto">
            <a:xfrm>
              <a:off x="3352241" y="4815909"/>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Oval 226"/>
            <p:cNvSpPr/>
            <p:nvPr/>
          </p:nvSpPr>
          <p:spPr bwMode="auto">
            <a:xfrm>
              <a:off x="3352257" y="4652015"/>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Oval 227"/>
            <p:cNvSpPr/>
            <p:nvPr/>
          </p:nvSpPr>
          <p:spPr bwMode="auto">
            <a:xfrm>
              <a:off x="3565039" y="4657772"/>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Oval 228"/>
            <p:cNvSpPr/>
            <p:nvPr/>
          </p:nvSpPr>
          <p:spPr bwMode="auto">
            <a:xfrm>
              <a:off x="3432778" y="4810172"/>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Oval 229"/>
            <p:cNvSpPr/>
            <p:nvPr/>
          </p:nvSpPr>
          <p:spPr bwMode="auto">
            <a:xfrm>
              <a:off x="3378154" y="4738284"/>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Oval 230"/>
            <p:cNvSpPr/>
            <p:nvPr/>
          </p:nvSpPr>
          <p:spPr bwMode="auto">
            <a:xfrm>
              <a:off x="3565058" y="4813046"/>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Oval 231"/>
            <p:cNvSpPr/>
            <p:nvPr/>
          </p:nvSpPr>
          <p:spPr bwMode="auto">
            <a:xfrm>
              <a:off x="3418397" y="4657773"/>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Oval 232"/>
            <p:cNvSpPr/>
            <p:nvPr/>
          </p:nvSpPr>
          <p:spPr bwMode="auto">
            <a:xfrm>
              <a:off x="3461546" y="4744042"/>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4" name="Oval 233"/>
            <p:cNvSpPr/>
            <p:nvPr/>
          </p:nvSpPr>
          <p:spPr bwMode="auto">
            <a:xfrm>
              <a:off x="3536312" y="4741174"/>
              <a:ext cx="46815" cy="468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392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35" name="Straight Connector 234"/>
          <p:cNvCxnSpPr/>
          <p:nvPr/>
        </p:nvCxnSpPr>
        <p:spPr>
          <a:xfrm flipH="1">
            <a:off x="5307332" y="4705236"/>
            <a:ext cx="857227" cy="2406"/>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H="1">
            <a:off x="6777690" y="4676442"/>
            <a:ext cx="532270" cy="2406"/>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7" name="Rectangle 236"/>
          <p:cNvSpPr/>
          <p:nvPr/>
        </p:nvSpPr>
        <p:spPr bwMode="auto">
          <a:xfrm>
            <a:off x="7267103" y="4930904"/>
            <a:ext cx="1127251" cy="2314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Data Lake </a:t>
            </a:r>
          </a:p>
          <a:p>
            <a:pPr defTabSz="895579" fontAlgn="base">
              <a:spcBef>
                <a:spcPct val="0"/>
              </a:spcBef>
              <a:spcAft>
                <a:spcPct val="0"/>
              </a:spcAft>
              <a:defRPr/>
            </a:pPr>
            <a:r>
              <a:rPr lang="en-US" sz="1176" kern="0" dirty="0">
                <a:solidFill>
                  <a:prstClr val="black"/>
                </a:solidFill>
                <a:latin typeface="Segoe UI"/>
              </a:rPr>
              <a:t>Store</a:t>
            </a:r>
          </a:p>
        </p:txBody>
      </p:sp>
      <p:sp>
        <p:nvSpPr>
          <p:cNvPr id="238" name="Rectangle 237"/>
          <p:cNvSpPr/>
          <p:nvPr/>
        </p:nvSpPr>
        <p:spPr bwMode="auto">
          <a:xfrm>
            <a:off x="6255964" y="4928003"/>
            <a:ext cx="1127251" cy="2314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Data Lake Analytics</a:t>
            </a:r>
          </a:p>
        </p:txBody>
      </p:sp>
      <p:sp>
        <p:nvSpPr>
          <p:cNvPr id="239" name="Rectangle 238"/>
          <p:cNvSpPr/>
          <p:nvPr/>
        </p:nvSpPr>
        <p:spPr bwMode="auto">
          <a:xfrm>
            <a:off x="4710903" y="5595158"/>
            <a:ext cx="1127251" cy="2314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Batch Scoring</a:t>
            </a:r>
          </a:p>
        </p:txBody>
      </p:sp>
      <p:pic>
        <p:nvPicPr>
          <p:cNvPr id="240" name="Picture 2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43663" y="4876513"/>
            <a:ext cx="435990" cy="435990"/>
          </a:xfrm>
          <a:prstGeom prst="rect">
            <a:avLst/>
          </a:prstGeom>
        </p:spPr>
      </p:pic>
      <p:cxnSp>
        <p:nvCxnSpPr>
          <p:cNvPr id="241" name="Straight Connector 240"/>
          <p:cNvCxnSpPr/>
          <p:nvPr/>
        </p:nvCxnSpPr>
        <p:spPr>
          <a:xfrm flipH="1" flipV="1">
            <a:off x="5930781" y="5081880"/>
            <a:ext cx="462070" cy="294696"/>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2" name="Rectangle 241"/>
          <p:cNvSpPr/>
          <p:nvPr/>
        </p:nvSpPr>
        <p:spPr bwMode="auto">
          <a:xfrm>
            <a:off x="5431521" y="5266088"/>
            <a:ext cx="1127251" cy="2314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Offline Training</a:t>
            </a:r>
          </a:p>
        </p:txBody>
      </p:sp>
      <p:cxnSp>
        <p:nvCxnSpPr>
          <p:cNvPr id="244" name="Straight Connector 243"/>
          <p:cNvCxnSpPr/>
          <p:nvPr/>
        </p:nvCxnSpPr>
        <p:spPr>
          <a:xfrm flipH="1">
            <a:off x="8971635" y="4245512"/>
            <a:ext cx="2069288" cy="1031835"/>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5" name="Rectangle 244"/>
          <p:cNvSpPr/>
          <p:nvPr/>
        </p:nvSpPr>
        <p:spPr bwMode="auto">
          <a:xfrm>
            <a:off x="6098413" y="4166979"/>
            <a:ext cx="1355299" cy="2314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43" tIns="0" rIns="87843" bIns="0" numCol="1" rtlCol="0" anchor="ctr" anchorCtr="0" compatLnSpc="1">
            <a:prstTxWarp prst="textNoShape">
              <a:avLst/>
            </a:prstTxWarp>
          </a:bodyPr>
          <a:lstStyle/>
          <a:p>
            <a:pPr defTabSz="895579" fontAlgn="base">
              <a:spcBef>
                <a:spcPct val="0"/>
              </a:spcBef>
              <a:spcAft>
                <a:spcPct val="0"/>
              </a:spcAft>
              <a:defRPr/>
            </a:pPr>
            <a:r>
              <a:rPr lang="en-US" sz="1176" kern="0" dirty="0">
                <a:solidFill>
                  <a:prstClr val="black"/>
                </a:solidFill>
                <a:latin typeface="Segoe UI"/>
              </a:rPr>
              <a:t>Hourly, Daily, Monthly Roll-Ups</a:t>
            </a:r>
          </a:p>
        </p:txBody>
      </p:sp>
      <p:pic>
        <p:nvPicPr>
          <p:cNvPr id="10" name="Picture 9"/>
          <p:cNvPicPr>
            <a:picLocks noChangeAspect="1"/>
          </p:cNvPicPr>
          <p:nvPr/>
        </p:nvPicPr>
        <p:blipFill>
          <a:blip r:embed="rId14"/>
          <a:stretch>
            <a:fillRect/>
          </a:stretch>
        </p:blipFill>
        <p:spPr>
          <a:xfrm>
            <a:off x="10961420" y="2525742"/>
            <a:ext cx="567114" cy="567114"/>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flipH="1">
            <a:off x="10820118" y="3011664"/>
            <a:ext cx="936300" cy="452590"/>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176" kern="0" dirty="0">
                <a:solidFill>
                  <a:srgbClr val="505050"/>
                </a:solidFill>
                <a:latin typeface="Segoe UI"/>
              </a:rPr>
              <a:t>Cortana</a:t>
            </a:r>
          </a:p>
        </p:txBody>
      </p:sp>
    </p:spTree>
    <p:extLst>
      <p:ext uri="{BB962C8B-B14F-4D97-AF65-F5344CB8AC3E}">
        <p14:creationId xmlns:p14="http://schemas.microsoft.com/office/powerpoint/2010/main" val="342356870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5207328" y="3919792"/>
            <a:ext cx="605025" cy="122200"/>
          </a:xfrm>
          <a:prstGeom prst="rect">
            <a:avLst/>
          </a:prstGeom>
          <a:solidFill>
            <a:schemeClr val="bg1">
              <a:lumMod val="95000"/>
            </a:schemeClr>
          </a:solidFill>
        </p:spPr>
        <p:txBody>
          <a:bodyPr wrap="none" lIns="0" tIns="0" rIns="0" bIns="0" rtlCol="0">
            <a:spAutoFit/>
          </a:bodyPr>
          <a:lstStyle/>
          <a:p>
            <a:pPr defTabSz="896386">
              <a:lnSpc>
                <a:spcPct val="90000"/>
              </a:lnSpc>
              <a:defRPr/>
            </a:pPr>
            <a:r>
              <a:rPr lang="en-US" sz="882" kern="0" dirty="0">
                <a:solidFill>
                  <a:srgbClr val="00188F"/>
                </a:solidFill>
                <a:latin typeface="Segoe UI"/>
              </a:rPr>
              <a:t>Email Server</a:t>
            </a:r>
          </a:p>
        </p:txBody>
      </p:sp>
      <p:sp>
        <p:nvSpPr>
          <p:cNvPr id="73" name="Rectangle 72"/>
          <p:cNvSpPr/>
          <p:nvPr/>
        </p:nvSpPr>
        <p:spPr bwMode="auto">
          <a:xfrm>
            <a:off x="1669283" y="6002870"/>
            <a:ext cx="1549144" cy="423118"/>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tx1"/>
                </a:solidFill>
              </a:rPr>
              <a:t>Leading Computer Manufacturer / Retailer </a:t>
            </a:r>
          </a:p>
        </p:txBody>
      </p:sp>
      <p:sp>
        <p:nvSpPr>
          <p:cNvPr id="16" name="Text Placeholder 15"/>
          <p:cNvSpPr>
            <a:spLocks noGrp="1"/>
          </p:cNvSpPr>
          <p:nvPr>
            <p:ph type="body" sz="quarter" idx="17"/>
          </p:nvPr>
        </p:nvSpPr>
        <p:spPr>
          <a:xfrm>
            <a:off x="261458" y="1270422"/>
            <a:ext cx="11641072" cy="603453"/>
          </a:xfrm>
        </p:spPr>
        <p:txBody>
          <a:bodyPr vert="horz" wrap="square" lIns="179285" tIns="0" rIns="0" bIns="0" numCol="1" rtlCol="0" anchor="t" anchorCtr="0" compatLnSpc="1">
            <a:prstTxWarp prst="textNoShape">
              <a:avLst/>
            </a:prstTxWarp>
            <a:spAutoFit/>
          </a:bodyPr>
          <a:lstStyle/>
          <a:p>
            <a:pPr marL="0" indent="0">
              <a:buNone/>
            </a:pPr>
            <a:r>
              <a:rPr lang="en-US" dirty="0">
                <a:solidFill>
                  <a:schemeClr val="tx1"/>
                </a:solidFill>
              </a:rPr>
              <a:t>How They Did It: Analyzing Clickstream to Provide Real-time Recommendations Online</a:t>
            </a:r>
          </a:p>
          <a:p>
            <a:endParaRPr lang="en-US" dirty="0">
              <a:solidFill>
                <a:schemeClr val="tx1"/>
              </a:solidFill>
            </a:endParaRPr>
          </a:p>
        </p:txBody>
      </p:sp>
      <p:sp>
        <p:nvSpPr>
          <p:cNvPr id="7" name="Text Placeholder 6"/>
          <p:cNvSpPr>
            <a:spLocks noGrp="1"/>
          </p:cNvSpPr>
          <p:nvPr>
            <p:ph type="body" sz="quarter" idx="18"/>
          </p:nvPr>
        </p:nvSpPr>
        <p:spPr>
          <a:xfrm>
            <a:off x="6729327" y="1760655"/>
            <a:ext cx="5268137" cy="5527627"/>
          </a:xfrm>
        </p:spPr>
        <p:txBody>
          <a:bodyPr/>
          <a:lstStyle/>
          <a:p>
            <a:r>
              <a:rPr lang="en-US" dirty="0"/>
              <a:t>How They Did It</a:t>
            </a:r>
          </a:p>
          <a:p>
            <a:pPr lvl="1"/>
            <a:r>
              <a:rPr lang="en-US" dirty="0"/>
              <a:t>Collect clickstream data </a:t>
            </a:r>
          </a:p>
          <a:p>
            <a:pPr lvl="2"/>
            <a:r>
              <a:rPr lang="en-US" dirty="0">
                <a:solidFill>
                  <a:schemeClr val="tx1"/>
                </a:solidFill>
              </a:rPr>
              <a:t>In tab separated text files</a:t>
            </a:r>
          </a:p>
          <a:p>
            <a:pPr lvl="2"/>
            <a:r>
              <a:rPr lang="en-US" dirty="0">
                <a:solidFill>
                  <a:schemeClr val="tx1"/>
                </a:solidFill>
              </a:rPr>
              <a:t>Adding 22 new files per hour ~5-18 MB/file</a:t>
            </a:r>
          </a:p>
          <a:p>
            <a:pPr lvl="2"/>
            <a:r>
              <a:rPr lang="en-US" dirty="0">
                <a:solidFill>
                  <a:schemeClr val="tx1"/>
                </a:solidFill>
              </a:rPr>
              <a:t>Currently 1TB and growing</a:t>
            </a:r>
          </a:p>
          <a:p>
            <a:pPr lvl="1"/>
            <a:r>
              <a:rPr lang="en-US" dirty="0"/>
              <a:t>Spin up Hadoop</a:t>
            </a:r>
          </a:p>
          <a:p>
            <a:pPr lvl="2"/>
            <a:r>
              <a:rPr lang="en-US" dirty="0">
                <a:solidFill>
                  <a:schemeClr val="tx1"/>
                </a:solidFill>
              </a:rPr>
              <a:t>Use Hive scripts because of SQL-like syntax</a:t>
            </a:r>
          </a:p>
          <a:p>
            <a:pPr lvl="2"/>
            <a:r>
              <a:rPr lang="en-US" dirty="0">
                <a:solidFill>
                  <a:schemeClr val="tx1"/>
                </a:solidFill>
              </a:rPr>
              <a:t>Extracts click behavior like buys, additions to carts, reviews etc. and assigns scores</a:t>
            </a:r>
          </a:p>
          <a:p>
            <a:pPr lvl="2"/>
            <a:r>
              <a:rPr lang="en-US" dirty="0">
                <a:solidFill>
                  <a:schemeClr val="tx1"/>
                </a:solidFill>
              </a:rPr>
              <a:t>Jobs run hourly </a:t>
            </a:r>
          </a:p>
          <a:p>
            <a:pPr lvl="2"/>
            <a:r>
              <a:rPr lang="en-US" dirty="0">
                <a:solidFill>
                  <a:schemeClr val="tx1"/>
                </a:solidFill>
              </a:rPr>
              <a:t>Currently 8-nodes with plans to 16</a:t>
            </a:r>
          </a:p>
          <a:p>
            <a:pPr lvl="2"/>
            <a:endParaRPr lang="en-US" dirty="0">
              <a:solidFill>
                <a:schemeClr val="tx1"/>
              </a:solidFill>
            </a:endParaRPr>
          </a:p>
          <a:p>
            <a:endParaRPr lang="en-US" dirty="0"/>
          </a:p>
        </p:txBody>
      </p:sp>
      <p:sp>
        <p:nvSpPr>
          <p:cNvPr id="22" name="Content Placeholder 21"/>
          <p:cNvSpPr>
            <a:spLocks noGrp="1"/>
          </p:cNvSpPr>
          <p:nvPr>
            <p:ph sz="quarter" idx="20"/>
          </p:nvPr>
        </p:nvSpPr>
        <p:spPr>
          <a:xfrm>
            <a:off x="10279316" y="194977"/>
            <a:ext cx="1912685" cy="380175"/>
          </a:xfrm>
        </p:spPr>
        <p:txBody>
          <a:bodyPr/>
          <a:lstStyle/>
          <a:p>
            <a:pPr marL="0" indent="0">
              <a:buNone/>
            </a:pPr>
            <a:r>
              <a:rPr lang="en-US" dirty="0">
                <a:sym typeface="Arial"/>
              </a:rPr>
              <a:t>Clickstream,</a:t>
            </a:r>
            <a:br>
              <a:rPr lang="en-US" dirty="0">
                <a:sym typeface="Arial"/>
              </a:rPr>
            </a:br>
            <a:r>
              <a:rPr lang="en-US" dirty="0">
                <a:sym typeface="Arial"/>
              </a:rPr>
              <a:t>Recommendation </a:t>
            </a:r>
          </a:p>
        </p:txBody>
      </p:sp>
      <p:sp>
        <p:nvSpPr>
          <p:cNvPr id="12" name="TextBox 11"/>
          <p:cNvSpPr txBox="1"/>
          <p:nvPr/>
        </p:nvSpPr>
        <p:spPr>
          <a:xfrm>
            <a:off x="1202981" y="6384219"/>
            <a:ext cx="484829" cy="257928"/>
          </a:xfrm>
          <a:prstGeom prst="rect">
            <a:avLst/>
          </a:prstGeom>
        </p:spPr>
        <p:txBody>
          <a:bodyPr vert="horz" wrap="square" lIns="91427" tIns="91427" rIns="91427" bIns="91427" rtlCol="0">
            <a:noAutofit/>
          </a:bodyPr>
          <a:lstStyle/>
          <a:p>
            <a:pPr defTabSz="896386">
              <a:defRPr/>
            </a:pPr>
            <a:r>
              <a:rPr lang="en-US" sz="800" kern="0" dirty="0">
                <a:solidFill>
                  <a:srgbClr val="FFFFFF">
                    <a:lumMod val="75000"/>
                    <a:lumOff val="25000"/>
                  </a:srgbClr>
                </a:solidFill>
                <a:latin typeface="Segoe UI"/>
              </a:rPr>
              <a:t>BK1</a:t>
            </a:r>
          </a:p>
        </p:txBody>
      </p:sp>
      <p:sp>
        <p:nvSpPr>
          <p:cNvPr id="8" name="TextBox 7"/>
          <p:cNvSpPr txBox="1"/>
          <p:nvPr/>
        </p:nvSpPr>
        <p:spPr>
          <a:xfrm>
            <a:off x="1794571" y="2059817"/>
            <a:ext cx="1068614" cy="149354"/>
          </a:xfrm>
          <a:prstGeom prst="rect">
            <a:avLst/>
          </a:prstGeom>
          <a:noFill/>
        </p:spPr>
        <p:txBody>
          <a:bodyPr wrap="none" lIns="0" tIns="0" rIns="0" bIns="0" rtlCol="0">
            <a:spAutoFit/>
          </a:bodyPr>
          <a:lstStyle/>
          <a:p>
            <a:pPr defTabSz="896386">
              <a:lnSpc>
                <a:spcPct val="90000"/>
              </a:lnSpc>
              <a:spcAft>
                <a:spcPts val="588"/>
              </a:spcAft>
              <a:defRPr/>
            </a:pPr>
            <a:r>
              <a:rPr lang="en-US" sz="1078" kern="0" dirty="0" err="1">
                <a:solidFill>
                  <a:srgbClr val="00188F"/>
                </a:solidFill>
                <a:latin typeface="Segoe UI"/>
              </a:rPr>
              <a:t>HDInsight</a:t>
            </a:r>
            <a:r>
              <a:rPr lang="en-US" sz="1078" kern="0" dirty="0">
                <a:solidFill>
                  <a:srgbClr val="00188F"/>
                </a:solidFill>
                <a:latin typeface="Segoe UI"/>
              </a:rPr>
              <a:t> Cluster</a:t>
            </a:r>
          </a:p>
        </p:txBody>
      </p:sp>
      <p:grpSp>
        <p:nvGrpSpPr>
          <p:cNvPr id="17" name="Group 16"/>
          <p:cNvGrpSpPr>
            <a:grpSpLocks noChangeAspect="1"/>
          </p:cNvGrpSpPr>
          <p:nvPr/>
        </p:nvGrpSpPr>
        <p:grpSpPr>
          <a:xfrm>
            <a:off x="3647988" y="2164690"/>
            <a:ext cx="383980" cy="638034"/>
            <a:chOff x="3099921" y="1314451"/>
            <a:chExt cx="1100318" cy="1828800"/>
          </a:xfrm>
        </p:grpSpPr>
        <p:sp>
          <p:nvSpPr>
            <p:cNvPr id="18" name="Freeform 22"/>
            <p:cNvSpPr>
              <a:spLocks/>
            </p:cNvSpPr>
            <p:nvPr/>
          </p:nvSpPr>
          <p:spPr bwMode="auto">
            <a:xfrm>
              <a:off x="3517282" y="1314451"/>
              <a:ext cx="682957" cy="1419028"/>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9" name="Freeform 342"/>
            <p:cNvSpPr>
              <a:spLocks/>
            </p:cNvSpPr>
            <p:nvPr/>
          </p:nvSpPr>
          <p:spPr bwMode="auto">
            <a:xfrm>
              <a:off x="3304806" y="1519339"/>
              <a:ext cx="682957" cy="1419028"/>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20" name="Freeform 343"/>
            <p:cNvSpPr>
              <a:spLocks noEditPoints="1"/>
            </p:cNvSpPr>
            <p:nvPr/>
          </p:nvSpPr>
          <p:spPr bwMode="auto">
            <a:xfrm>
              <a:off x="3099921" y="1724223"/>
              <a:ext cx="690548" cy="1419028"/>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grpSp>
        <p:nvGrpSpPr>
          <p:cNvPr id="21" name="Group 20"/>
          <p:cNvGrpSpPr>
            <a:grpSpLocks noChangeAspect="1"/>
          </p:cNvGrpSpPr>
          <p:nvPr/>
        </p:nvGrpSpPr>
        <p:grpSpPr>
          <a:xfrm>
            <a:off x="3509326" y="5218784"/>
            <a:ext cx="383980" cy="638034"/>
            <a:chOff x="3099921" y="1314451"/>
            <a:chExt cx="1100318" cy="1828800"/>
          </a:xfrm>
        </p:grpSpPr>
        <p:sp>
          <p:nvSpPr>
            <p:cNvPr id="23" name="Freeform 22"/>
            <p:cNvSpPr>
              <a:spLocks/>
            </p:cNvSpPr>
            <p:nvPr/>
          </p:nvSpPr>
          <p:spPr bwMode="auto">
            <a:xfrm>
              <a:off x="3517282" y="1314451"/>
              <a:ext cx="682957" cy="1419028"/>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24" name="Freeform 342"/>
            <p:cNvSpPr>
              <a:spLocks/>
            </p:cNvSpPr>
            <p:nvPr/>
          </p:nvSpPr>
          <p:spPr bwMode="auto">
            <a:xfrm>
              <a:off x="3304806" y="1519339"/>
              <a:ext cx="682957" cy="1419028"/>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25" name="Freeform 343"/>
            <p:cNvSpPr>
              <a:spLocks noEditPoints="1"/>
            </p:cNvSpPr>
            <p:nvPr/>
          </p:nvSpPr>
          <p:spPr bwMode="auto">
            <a:xfrm>
              <a:off x="3099921" y="1724223"/>
              <a:ext cx="690548" cy="1419028"/>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grpSp>
        <p:nvGrpSpPr>
          <p:cNvPr id="30" name="Group 29"/>
          <p:cNvGrpSpPr>
            <a:grpSpLocks noChangeAspect="1"/>
          </p:cNvGrpSpPr>
          <p:nvPr/>
        </p:nvGrpSpPr>
        <p:grpSpPr>
          <a:xfrm>
            <a:off x="1142606" y="5222883"/>
            <a:ext cx="383980" cy="638034"/>
            <a:chOff x="3099921" y="1314451"/>
            <a:chExt cx="1100318" cy="1828800"/>
          </a:xfrm>
        </p:grpSpPr>
        <p:sp>
          <p:nvSpPr>
            <p:cNvPr id="31" name="Freeform 22"/>
            <p:cNvSpPr>
              <a:spLocks/>
            </p:cNvSpPr>
            <p:nvPr/>
          </p:nvSpPr>
          <p:spPr bwMode="auto">
            <a:xfrm>
              <a:off x="3517282" y="1314451"/>
              <a:ext cx="682957" cy="1419028"/>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32" name="Freeform 342"/>
            <p:cNvSpPr>
              <a:spLocks/>
            </p:cNvSpPr>
            <p:nvPr/>
          </p:nvSpPr>
          <p:spPr bwMode="auto">
            <a:xfrm>
              <a:off x="3304806" y="1519339"/>
              <a:ext cx="682957" cy="1419028"/>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33" name="Freeform 343"/>
            <p:cNvSpPr>
              <a:spLocks noEditPoints="1"/>
            </p:cNvSpPr>
            <p:nvPr/>
          </p:nvSpPr>
          <p:spPr bwMode="auto">
            <a:xfrm>
              <a:off x="3099921" y="1724223"/>
              <a:ext cx="690548" cy="1419028"/>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34" name="TextBox 33"/>
          <p:cNvSpPr txBox="1"/>
          <p:nvPr/>
        </p:nvSpPr>
        <p:spPr>
          <a:xfrm>
            <a:off x="3669319" y="1986624"/>
            <a:ext cx="540593" cy="149354"/>
          </a:xfrm>
          <a:prstGeom prst="rect">
            <a:avLst/>
          </a:prstGeom>
          <a:noFill/>
        </p:spPr>
        <p:txBody>
          <a:bodyPr wrap="none" lIns="0" tIns="0" rIns="0" bIns="0" rtlCol="0">
            <a:spAutoFit/>
          </a:bodyPr>
          <a:lstStyle/>
          <a:p>
            <a:pPr defTabSz="896386">
              <a:lnSpc>
                <a:spcPct val="90000"/>
              </a:lnSpc>
              <a:spcAft>
                <a:spcPts val="588"/>
              </a:spcAft>
              <a:defRPr/>
            </a:pPr>
            <a:r>
              <a:rPr lang="en-US" sz="1078" kern="0" dirty="0" err="1">
                <a:solidFill>
                  <a:srgbClr val="00188F"/>
                </a:solidFill>
                <a:latin typeface="Segoe UI"/>
              </a:rPr>
              <a:t>AzureML</a:t>
            </a:r>
            <a:endParaRPr lang="en-US" sz="1078" kern="0" dirty="0">
              <a:solidFill>
                <a:srgbClr val="00188F"/>
              </a:solidFill>
              <a:latin typeface="Segoe UI"/>
            </a:endParaRPr>
          </a:p>
        </p:txBody>
      </p:sp>
      <p:sp>
        <p:nvSpPr>
          <p:cNvPr id="35" name="TextBox 34"/>
          <p:cNvSpPr txBox="1"/>
          <p:nvPr/>
        </p:nvSpPr>
        <p:spPr>
          <a:xfrm>
            <a:off x="982269" y="5926559"/>
            <a:ext cx="630169" cy="149354"/>
          </a:xfrm>
          <a:prstGeom prst="rect">
            <a:avLst/>
          </a:prstGeom>
          <a:noFill/>
        </p:spPr>
        <p:txBody>
          <a:bodyPr wrap="none" lIns="0" tIns="0" rIns="0" bIns="0" rtlCol="0">
            <a:spAutoFit/>
          </a:bodyPr>
          <a:lstStyle/>
          <a:p>
            <a:pPr defTabSz="896386">
              <a:lnSpc>
                <a:spcPct val="90000"/>
              </a:lnSpc>
              <a:spcAft>
                <a:spcPts val="588"/>
              </a:spcAft>
              <a:defRPr/>
            </a:pPr>
            <a:r>
              <a:rPr lang="en-US" sz="1078" kern="0" dirty="0">
                <a:solidFill>
                  <a:srgbClr val="DC3C00">
                    <a:lumMod val="50000"/>
                  </a:srgbClr>
                </a:solidFill>
                <a:latin typeface="Segoe UI"/>
              </a:rPr>
              <a:t>Event Hub</a:t>
            </a:r>
          </a:p>
        </p:txBody>
      </p:sp>
      <p:sp>
        <p:nvSpPr>
          <p:cNvPr id="36" name="TextBox 35"/>
          <p:cNvSpPr txBox="1"/>
          <p:nvPr/>
        </p:nvSpPr>
        <p:spPr>
          <a:xfrm>
            <a:off x="2657752" y="5548101"/>
            <a:ext cx="259297" cy="149354"/>
          </a:xfrm>
          <a:prstGeom prst="rect">
            <a:avLst/>
          </a:prstGeom>
          <a:noFill/>
        </p:spPr>
        <p:txBody>
          <a:bodyPr wrap="none" lIns="0" tIns="0" rIns="0" bIns="0" rtlCol="0">
            <a:spAutoFit/>
          </a:bodyPr>
          <a:lstStyle/>
          <a:p>
            <a:pPr defTabSz="896386">
              <a:lnSpc>
                <a:spcPct val="90000"/>
              </a:lnSpc>
              <a:spcAft>
                <a:spcPts val="588"/>
              </a:spcAft>
              <a:defRPr/>
            </a:pPr>
            <a:r>
              <a:rPr lang="en-US" sz="1078" kern="0" dirty="0">
                <a:solidFill>
                  <a:srgbClr val="DC3C00">
                    <a:lumMod val="50000"/>
                  </a:srgbClr>
                </a:solidFill>
                <a:latin typeface="Segoe UI"/>
              </a:rPr>
              <a:t>NRT</a:t>
            </a:r>
          </a:p>
        </p:txBody>
      </p:sp>
      <p:sp>
        <p:nvSpPr>
          <p:cNvPr id="37" name="TextBox 36"/>
          <p:cNvSpPr txBox="1"/>
          <p:nvPr/>
        </p:nvSpPr>
        <p:spPr>
          <a:xfrm>
            <a:off x="3424213" y="5894217"/>
            <a:ext cx="540593" cy="149354"/>
          </a:xfrm>
          <a:prstGeom prst="rect">
            <a:avLst/>
          </a:prstGeom>
          <a:noFill/>
        </p:spPr>
        <p:txBody>
          <a:bodyPr wrap="none" lIns="0" tIns="0" rIns="0" bIns="0" rtlCol="0">
            <a:spAutoFit/>
          </a:bodyPr>
          <a:lstStyle/>
          <a:p>
            <a:pPr defTabSz="896386">
              <a:lnSpc>
                <a:spcPct val="90000"/>
              </a:lnSpc>
              <a:spcAft>
                <a:spcPts val="588"/>
              </a:spcAft>
              <a:defRPr/>
            </a:pPr>
            <a:r>
              <a:rPr lang="en-US" sz="1078" kern="0" dirty="0" err="1">
                <a:solidFill>
                  <a:srgbClr val="DC3C00">
                    <a:lumMod val="50000"/>
                  </a:srgbClr>
                </a:solidFill>
                <a:latin typeface="Segoe UI"/>
              </a:rPr>
              <a:t>AzureML</a:t>
            </a:r>
            <a:endParaRPr lang="en-US" sz="1078" kern="0" dirty="0">
              <a:solidFill>
                <a:srgbClr val="DC3C00">
                  <a:lumMod val="50000"/>
                </a:srgbClr>
              </a:solidFill>
              <a:latin typeface="Segoe UI"/>
            </a:endParaRPr>
          </a:p>
        </p:txBody>
      </p:sp>
      <p:grpSp>
        <p:nvGrpSpPr>
          <p:cNvPr id="42" name="Group 41"/>
          <p:cNvGrpSpPr>
            <a:grpSpLocks noChangeAspect="1"/>
          </p:cNvGrpSpPr>
          <p:nvPr/>
        </p:nvGrpSpPr>
        <p:grpSpPr>
          <a:xfrm>
            <a:off x="1140865" y="4243237"/>
            <a:ext cx="338575" cy="446562"/>
            <a:chOff x="4918419" y="4829891"/>
            <a:chExt cx="547114" cy="721613"/>
          </a:xfrm>
        </p:grpSpPr>
        <p:sp>
          <p:nvSpPr>
            <p:cNvPr id="43" name="Freeform 343"/>
            <p:cNvSpPr>
              <a:spLocks noEditPoints="1"/>
            </p:cNvSpPr>
            <p:nvPr/>
          </p:nvSpPr>
          <p:spPr bwMode="auto">
            <a:xfrm>
              <a:off x="4918419" y="4829891"/>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44" name="Oval 10"/>
            <p:cNvSpPr/>
            <p:nvPr/>
          </p:nvSpPr>
          <p:spPr bwMode="auto">
            <a:xfrm>
              <a:off x="5221863" y="5303792"/>
              <a:ext cx="243670" cy="247712"/>
            </a:xfrm>
            <a:custGeom>
              <a:avLst/>
              <a:gdLst>
                <a:gd name="connsiteX0" fmla="*/ 185257 w 243670"/>
                <a:gd name="connsiteY0" fmla="*/ 0 h 262762"/>
                <a:gd name="connsiteX1" fmla="*/ 243440 w 243670"/>
                <a:gd name="connsiteY1" fmla="*/ 82346 h 262762"/>
                <a:gd name="connsiteX2" fmla="*/ 243363 w 243670"/>
                <a:gd name="connsiteY2" fmla="*/ 93665 h 262762"/>
                <a:gd name="connsiteX3" fmla="*/ 236656 w 243670"/>
                <a:gd name="connsiteY3" fmla="*/ 102648 h 262762"/>
                <a:gd name="connsiteX4" fmla="*/ 243010 w 243670"/>
                <a:gd name="connsiteY4" fmla="*/ 109680 h 262762"/>
                <a:gd name="connsiteX5" fmla="*/ 243010 w 243670"/>
                <a:gd name="connsiteY5" fmla="*/ 165680 h 262762"/>
                <a:gd name="connsiteX6" fmla="*/ 235597 w 243670"/>
                <a:gd name="connsiteY6" fmla="*/ 173277 h 262762"/>
                <a:gd name="connsiteX7" fmla="*/ 243628 w 243670"/>
                <a:gd name="connsiteY7" fmla="*/ 180771 h 262762"/>
                <a:gd name="connsiteX8" fmla="*/ 243628 w 243670"/>
                <a:gd name="connsiteY8" fmla="*/ 236926 h 262762"/>
                <a:gd name="connsiteX9" fmla="*/ 544 w 243670"/>
                <a:gd name="connsiteY9" fmla="*/ 237182 h 262762"/>
                <a:gd name="connsiteX10" fmla="*/ 765 w 243670"/>
                <a:gd name="connsiteY10" fmla="*/ 180309 h 262762"/>
                <a:gd name="connsiteX11" fmla="*/ 5795 w 243670"/>
                <a:gd name="connsiteY11" fmla="*/ 173277 h 262762"/>
                <a:gd name="connsiteX12" fmla="*/ 500 w 243670"/>
                <a:gd name="connsiteY12" fmla="*/ 165475 h 262762"/>
                <a:gd name="connsiteX13" fmla="*/ 500 w 243670"/>
                <a:gd name="connsiteY13" fmla="*/ 109628 h 262762"/>
                <a:gd name="connsiteX14" fmla="*/ 6501 w 243670"/>
                <a:gd name="connsiteY14" fmla="*/ 101775 h 262762"/>
                <a:gd name="connsiteX15" fmla="*/ 147 w 243670"/>
                <a:gd name="connsiteY15" fmla="*/ 93614 h 262762"/>
                <a:gd name="connsiteX16" fmla="*/ 320 w 243670"/>
                <a:gd name="connsiteY16" fmla="*/ 43250 h 262762"/>
                <a:gd name="connsiteX17" fmla="*/ 0 w 243670"/>
                <a:gd name="connsiteY17" fmla="*/ 42521 h 262762"/>
                <a:gd name="connsiteX18" fmla="*/ 3764 w 243670"/>
                <a:gd name="connsiteY18" fmla="*/ 33952 h 262762"/>
                <a:gd name="connsiteX19" fmla="*/ 0 w 243670"/>
                <a:gd name="connsiteY19" fmla="*/ 30811 h 262762"/>
                <a:gd name="connsiteX20" fmla="*/ 46637 w 243670"/>
                <a:gd name="connsiteY20" fmla="*/ 15050 h 262762"/>
                <a:gd name="connsiteX21" fmla="*/ 185257 w 243670"/>
                <a:gd name="connsiteY21" fmla="*/ 0 h 262762"/>
                <a:gd name="connsiteX0" fmla="*/ 46637 w 243670"/>
                <a:gd name="connsiteY0" fmla="*/ 0 h 247712"/>
                <a:gd name="connsiteX1" fmla="*/ 243440 w 243670"/>
                <a:gd name="connsiteY1" fmla="*/ 67296 h 247712"/>
                <a:gd name="connsiteX2" fmla="*/ 243363 w 243670"/>
                <a:gd name="connsiteY2" fmla="*/ 78615 h 247712"/>
                <a:gd name="connsiteX3" fmla="*/ 236656 w 243670"/>
                <a:gd name="connsiteY3" fmla="*/ 87598 h 247712"/>
                <a:gd name="connsiteX4" fmla="*/ 243010 w 243670"/>
                <a:gd name="connsiteY4" fmla="*/ 94630 h 247712"/>
                <a:gd name="connsiteX5" fmla="*/ 243010 w 243670"/>
                <a:gd name="connsiteY5" fmla="*/ 150630 h 247712"/>
                <a:gd name="connsiteX6" fmla="*/ 235597 w 243670"/>
                <a:gd name="connsiteY6" fmla="*/ 158227 h 247712"/>
                <a:gd name="connsiteX7" fmla="*/ 243628 w 243670"/>
                <a:gd name="connsiteY7" fmla="*/ 165721 h 247712"/>
                <a:gd name="connsiteX8" fmla="*/ 243628 w 243670"/>
                <a:gd name="connsiteY8" fmla="*/ 221876 h 247712"/>
                <a:gd name="connsiteX9" fmla="*/ 544 w 243670"/>
                <a:gd name="connsiteY9" fmla="*/ 222132 h 247712"/>
                <a:gd name="connsiteX10" fmla="*/ 765 w 243670"/>
                <a:gd name="connsiteY10" fmla="*/ 165259 h 247712"/>
                <a:gd name="connsiteX11" fmla="*/ 5795 w 243670"/>
                <a:gd name="connsiteY11" fmla="*/ 158227 h 247712"/>
                <a:gd name="connsiteX12" fmla="*/ 500 w 243670"/>
                <a:gd name="connsiteY12" fmla="*/ 150425 h 247712"/>
                <a:gd name="connsiteX13" fmla="*/ 500 w 243670"/>
                <a:gd name="connsiteY13" fmla="*/ 94578 h 247712"/>
                <a:gd name="connsiteX14" fmla="*/ 6501 w 243670"/>
                <a:gd name="connsiteY14" fmla="*/ 86725 h 247712"/>
                <a:gd name="connsiteX15" fmla="*/ 147 w 243670"/>
                <a:gd name="connsiteY15" fmla="*/ 78564 h 247712"/>
                <a:gd name="connsiteX16" fmla="*/ 320 w 243670"/>
                <a:gd name="connsiteY16" fmla="*/ 28200 h 247712"/>
                <a:gd name="connsiteX17" fmla="*/ 0 w 243670"/>
                <a:gd name="connsiteY17" fmla="*/ 27471 h 247712"/>
                <a:gd name="connsiteX18" fmla="*/ 3764 w 243670"/>
                <a:gd name="connsiteY18" fmla="*/ 18902 h 247712"/>
                <a:gd name="connsiteX19" fmla="*/ 0 w 243670"/>
                <a:gd name="connsiteY19" fmla="*/ 15761 h 247712"/>
                <a:gd name="connsiteX20" fmla="*/ 46637 w 243670"/>
                <a:gd name="connsiteY20" fmla="*/ 0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670" h="247712">
                  <a:moveTo>
                    <a:pt x="46637" y="0"/>
                  </a:moveTo>
                  <a:cubicBezTo>
                    <a:pt x="87210" y="8589"/>
                    <a:pt x="210652" y="54194"/>
                    <a:pt x="243440" y="67296"/>
                  </a:cubicBezTo>
                  <a:cubicBezTo>
                    <a:pt x="243414" y="71069"/>
                    <a:pt x="243389" y="74842"/>
                    <a:pt x="243363" y="78615"/>
                  </a:cubicBezTo>
                  <a:lnTo>
                    <a:pt x="236656" y="87598"/>
                  </a:lnTo>
                  <a:lnTo>
                    <a:pt x="243010" y="94630"/>
                  </a:lnTo>
                  <a:lnTo>
                    <a:pt x="243010" y="150630"/>
                  </a:lnTo>
                  <a:lnTo>
                    <a:pt x="235597" y="158227"/>
                  </a:lnTo>
                  <a:lnTo>
                    <a:pt x="243628" y="165721"/>
                  </a:lnTo>
                  <a:cubicBezTo>
                    <a:pt x="243481" y="184354"/>
                    <a:pt x="243775" y="203243"/>
                    <a:pt x="243628" y="221876"/>
                  </a:cubicBezTo>
                  <a:cubicBezTo>
                    <a:pt x="240686" y="251031"/>
                    <a:pt x="23960" y="261143"/>
                    <a:pt x="544" y="222132"/>
                  </a:cubicBezTo>
                  <a:cubicBezTo>
                    <a:pt x="765" y="203517"/>
                    <a:pt x="544" y="183875"/>
                    <a:pt x="765" y="165259"/>
                  </a:cubicBezTo>
                  <a:lnTo>
                    <a:pt x="5795" y="158227"/>
                  </a:lnTo>
                  <a:lnTo>
                    <a:pt x="500" y="150425"/>
                  </a:lnTo>
                  <a:lnTo>
                    <a:pt x="500" y="94578"/>
                  </a:lnTo>
                  <a:lnTo>
                    <a:pt x="6501" y="86725"/>
                  </a:lnTo>
                  <a:lnTo>
                    <a:pt x="147" y="78564"/>
                  </a:lnTo>
                  <a:cubicBezTo>
                    <a:pt x="205" y="61776"/>
                    <a:pt x="262" y="44988"/>
                    <a:pt x="320" y="28200"/>
                  </a:cubicBezTo>
                  <a:cubicBezTo>
                    <a:pt x="10" y="27972"/>
                    <a:pt x="0" y="27722"/>
                    <a:pt x="0" y="27471"/>
                  </a:cubicBezTo>
                  <a:lnTo>
                    <a:pt x="3764" y="18902"/>
                  </a:lnTo>
                  <a:cubicBezTo>
                    <a:pt x="965" y="18739"/>
                    <a:pt x="0" y="17269"/>
                    <a:pt x="0" y="15761"/>
                  </a:cubicBezTo>
                  <a:cubicBezTo>
                    <a:pt x="0" y="9209"/>
                    <a:pt x="18218" y="3373"/>
                    <a:pt x="4663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a:defRPr/>
              </a:pPr>
              <a:endParaRPr lang="en-US" sz="1765" kern="0" spc="-4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5"/>
            <p:cNvSpPr/>
            <p:nvPr/>
          </p:nvSpPr>
          <p:spPr bwMode="auto">
            <a:xfrm>
              <a:off x="5236149" y="5308370"/>
              <a:ext cx="221725" cy="231035"/>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6" name="Group 45"/>
          <p:cNvGrpSpPr>
            <a:grpSpLocks noChangeAspect="1"/>
          </p:cNvGrpSpPr>
          <p:nvPr/>
        </p:nvGrpSpPr>
        <p:grpSpPr>
          <a:xfrm>
            <a:off x="2063649" y="4243237"/>
            <a:ext cx="338575" cy="446562"/>
            <a:chOff x="4918419" y="4829891"/>
            <a:chExt cx="547114" cy="721613"/>
          </a:xfrm>
        </p:grpSpPr>
        <p:sp>
          <p:nvSpPr>
            <p:cNvPr id="47" name="Freeform 343"/>
            <p:cNvSpPr>
              <a:spLocks noEditPoints="1"/>
            </p:cNvSpPr>
            <p:nvPr/>
          </p:nvSpPr>
          <p:spPr bwMode="auto">
            <a:xfrm>
              <a:off x="4918419" y="4829891"/>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48" name="Oval 10"/>
            <p:cNvSpPr/>
            <p:nvPr/>
          </p:nvSpPr>
          <p:spPr bwMode="auto">
            <a:xfrm>
              <a:off x="5221863" y="5303792"/>
              <a:ext cx="243670" cy="247712"/>
            </a:xfrm>
            <a:custGeom>
              <a:avLst/>
              <a:gdLst>
                <a:gd name="connsiteX0" fmla="*/ 185257 w 243670"/>
                <a:gd name="connsiteY0" fmla="*/ 0 h 262762"/>
                <a:gd name="connsiteX1" fmla="*/ 243440 w 243670"/>
                <a:gd name="connsiteY1" fmla="*/ 82346 h 262762"/>
                <a:gd name="connsiteX2" fmla="*/ 243363 w 243670"/>
                <a:gd name="connsiteY2" fmla="*/ 93665 h 262762"/>
                <a:gd name="connsiteX3" fmla="*/ 236656 w 243670"/>
                <a:gd name="connsiteY3" fmla="*/ 102648 h 262762"/>
                <a:gd name="connsiteX4" fmla="*/ 243010 w 243670"/>
                <a:gd name="connsiteY4" fmla="*/ 109680 h 262762"/>
                <a:gd name="connsiteX5" fmla="*/ 243010 w 243670"/>
                <a:gd name="connsiteY5" fmla="*/ 165680 h 262762"/>
                <a:gd name="connsiteX6" fmla="*/ 235597 w 243670"/>
                <a:gd name="connsiteY6" fmla="*/ 173277 h 262762"/>
                <a:gd name="connsiteX7" fmla="*/ 243628 w 243670"/>
                <a:gd name="connsiteY7" fmla="*/ 180771 h 262762"/>
                <a:gd name="connsiteX8" fmla="*/ 243628 w 243670"/>
                <a:gd name="connsiteY8" fmla="*/ 236926 h 262762"/>
                <a:gd name="connsiteX9" fmla="*/ 544 w 243670"/>
                <a:gd name="connsiteY9" fmla="*/ 237182 h 262762"/>
                <a:gd name="connsiteX10" fmla="*/ 765 w 243670"/>
                <a:gd name="connsiteY10" fmla="*/ 180309 h 262762"/>
                <a:gd name="connsiteX11" fmla="*/ 5795 w 243670"/>
                <a:gd name="connsiteY11" fmla="*/ 173277 h 262762"/>
                <a:gd name="connsiteX12" fmla="*/ 500 w 243670"/>
                <a:gd name="connsiteY12" fmla="*/ 165475 h 262762"/>
                <a:gd name="connsiteX13" fmla="*/ 500 w 243670"/>
                <a:gd name="connsiteY13" fmla="*/ 109628 h 262762"/>
                <a:gd name="connsiteX14" fmla="*/ 6501 w 243670"/>
                <a:gd name="connsiteY14" fmla="*/ 101775 h 262762"/>
                <a:gd name="connsiteX15" fmla="*/ 147 w 243670"/>
                <a:gd name="connsiteY15" fmla="*/ 93614 h 262762"/>
                <a:gd name="connsiteX16" fmla="*/ 320 w 243670"/>
                <a:gd name="connsiteY16" fmla="*/ 43250 h 262762"/>
                <a:gd name="connsiteX17" fmla="*/ 0 w 243670"/>
                <a:gd name="connsiteY17" fmla="*/ 42521 h 262762"/>
                <a:gd name="connsiteX18" fmla="*/ 3764 w 243670"/>
                <a:gd name="connsiteY18" fmla="*/ 33952 h 262762"/>
                <a:gd name="connsiteX19" fmla="*/ 0 w 243670"/>
                <a:gd name="connsiteY19" fmla="*/ 30811 h 262762"/>
                <a:gd name="connsiteX20" fmla="*/ 46637 w 243670"/>
                <a:gd name="connsiteY20" fmla="*/ 15050 h 262762"/>
                <a:gd name="connsiteX21" fmla="*/ 185257 w 243670"/>
                <a:gd name="connsiteY21" fmla="*/ 0 h 262762"/>
                <a:gd name="connsiteX0" fmla="*/ 46637 w 243670"/>
                <a:gd name="connsiteY0" fmla="*/ 0 h 247712"/>
                <a:gd name="connsiteX1" fmla="*/ 243440 w 243670"/>
                <a:gd name="connsiteY1" fmla="*/ 67296 h 247712"/>
                <a:gd name="connsiteX2" fmla="*/ 243363 w 243670"/>
                <a:gd name="connsiteY2" fmla="*/ 78615 h 247712"/>
                <a:gd name="connsiteX3" fmla="*/ 236656 w 243670"/>
                <a:gd name="connsiteY3" fmla="*/ 87598 h 247712"/>
                <a:gd name="connsiteX4" fmla="*/ 243010 w 243670"/>
                <a:gd name="connsiteY4" fmla="*/ 94630 h 247712"/>
                <a:gd name="connsiteX5" fmla="*/ 243010 w 243670"/>
                <a:gd name="connsiteY5" fmla="*/ 150630 h 247712"/>
                <a:gd name="connsiteX6" fmla="*/ 235597 w 243670"/>
                <a:gd name="connsiteY6" fmla="*/ 158227 h 247712"/>
                <a:gd name="connsiteX7" fmla="*/ 243628 w 243670"/>
                <a:gd name="connsiteY7" fmla="*/ 165721 h 247712"/>
                <a:gd name="connsiteX8" fmla="*/ 243628 w 243670"/>
                <a:gd name="connsiteY8" fmla="*/ 221876 h 247712"/>
                <a:gd name="connsiteX9" fmla="*/ 544 w 243670"/>
                <a:gd name="connsiteY9" fmla="*/ 222132 h 247712"/>
                <a:gd name="connsiteX10" fmla="*/ 765 w 243670"/>
                <a:gd name="connsiteY10" fmla="*/ 165259 h 247712"/>
                <a:gd name="connsiteX11" fmla="*/ 5795 w 243670"/>
                <a:gd name="connsiteY11" fmla="*/ 158227 h 247712"/>
                <a:gd name="connsiteX12" fmla="*/ 500 w 243670"/>
                <a:gd name="connsiteY12" fmla="*/ 150425 h 247712"/>
                <a:gd name="connsiteX13" fmla="*/ 500 w 243670"/>
                <a:gd name="connsiteY13" fmla="*/ 94578 h 247712"/>
                <a:gd name="connsiteX14" fmla="*/ 6501 w 243670"/>
                <a:gd name="connsiteY14" fmla="*/ 86725 h 247712"/>
                <a:gd name="connsiteX15" fmla="*/ 147 w 243670"/>
                <a:gd name="connsiteY15" fmla="*/ 78564 h 247712"/>
                <a:gd name="connsiteX16" fmla="*/ 320 w 243670"/>
                <a:gd name="connsiteY16" fmla="*/ 28200 h 247712"/>
                <a:gd name="connsiteX17" fmla="*/ 0 w 243670"/>
                <a:gd name="connsiteY17" fmla="*/ 27471 h 247712"/>
                <a:gd name="connsiteX18" fmla="*/ 3764 w 243670"/>
                <a:gd name="connsiteY18" fmla="*/ 18902 h 247712"/>
                <a:gd name="connsiteX19" fmla="*/ 0 w 243670"/>
                <a:gd name="connsiteY19" fmla="*/ 15761 h 247712"/>
                <a:gd name="connsiteX20" fmla="*/ 46637 w 243670"/>
                <a:gd name="connsiteY20" fmla="*/ 0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670" h="247712">
                  <a:moveTo>
                    <a:pt x="46637" y="0"/>
                  </a:moveTo>
                  <a:cubicBezTo>
                    <a:pt x="87210" y="8589"/>
                    <a:pt x="210652" y="54194"/>
                    <a:pt x="243440" y="67296"/>
                  </a:cubicBezTo>
                  <a:cubicBezTo>
                    <a:pt x="243414" y="71069"/>
                    <a:pt x="243389" y="74842"/>
                    <a:pt x="243363" y="78615"/>
                  </a:cubicBezTo>
                  <a:lnTo>
                    <a:pt x="236656" y="87598"/>
                  </a:lnTo>
                  <a:lnTo>
                    <a:pt x="243010" y="94630"/>
                  </a:lnTo>
                  <a:lnTo>
                    <a:pt x="243010" y="150630"/>
                  </a:lnTo>
                  <a:lnTo>
                    <a:pt x="235597" y="158227"/>
                  </a:lnTo>
                  <a:lnTo>
                    <a:pt x="243628" y="165721"/>
                  </a:lnTo>
                  <a:cubicBezTo>
                    <a:pt x="243481" y="184354"/>
                    <a:pt x="243775" y="203243"/>
                    <a:pt x="243628" y="221876"/>
                  </a:cubicBezTo>
                  <a:cubicBezTo>
                    <a:pt x="240686" y="251031"/>
                    <a:pt x="23960" y="261143"/>
                    <a:pt x="544" y="222132"/>
                  </a:cubicBezTo>
                  <a:cubicBezTo>
                    <a:pt x="765" y="203517"/>
                    <a:pt x="544" y="183875"/>
                    <a:pt x="765" y="165259"/>
                  </a:cubicBezTo>
                  <a:lnTo>
                    <a:pt x="5795" y="158227"/>
                  </a:lnTo>
                  <a:lnTo>
                    <a:pt x="500" y="150425"/>
                  </a:lnTo>
                  <a:lnTo>
                    <a:pt x="500" y="94578"/>
                  </a:lnTo>
                  <a:lnTo>
                    <a:pt x="6501" y="86725"/>
                  </a:lnTo>
                  <a:lnTo>
                    <a:pt x="147" y="78564"/>
                  </a:lnTo>
                  <a:cubicBezTo>
                    <a:pt x="205" y="61776"/>
                    <a:pt x="262" y="44988"/>
                    <a:pt x="320" y="28200"/>
                  </a:cubicBezTo>
                  <a:cubicBezTo>
                    <a:pt x="10" y="27972"/>
                    <a:pt x="0" y="27722"/>
                    <a:pt x="0" y="27471"/>
                  </a:cubicBezTo>
                  <a:lnTo>
                    <a:pt x="3764" y="18902"/>
                  </a:lnTo>
                  <a:cubicBezTo>
                    <a:pt x="965" y="18739"/>
                    <a:pt x="0" y="17269"/>
                    <a:pt x="0" y="15761"/>
                  </a:cubicBezTo>
                  <a:cubicBezTo>
                    <a:pt x="0" y="9209"/>
                    <a:pt x="18218" y="3373"/>
                    <a:pt x="4663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a:defRPr/>
              </a:pPr>
              <a:endParaRPr lang="en-US" sz="1765" kern="0" spc="-4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5"/>
            <p:cNvSpPr/>
            <p:nvPr/>
          </p:nvSpPr>
          <p:spPr bwMode="auto">
            <a:xfrm>
              <a:off x="5236149" y="5308370"/>
              <a:ext cx="221725" cy="231035"/>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1" name="Freeform 343"/>
          <p:cNvSpPr>
            <a:spLocks noEditPoints="1"/>
          </p:cNvSpPr>
          <p:nvPr/>
        </p:nvSpPr>
        <p:spPr bwMode="auto">
          <a:xfrm>
            <a:off x="3004703" y="4250724"/>
            <a:ext cx="213724" cy="439075"/>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nvGrpSpPr>
          <p:cNvPr id="64" name="Group 63"/>
          <p:cNvGrpSpPr/>
          <p:nvPr/>
        </p:nvGrpSpPr>
        <p:grpSpPr>
          <a:xfrm>
            <a:off x="5718344" y="4250724"/>
            <a:ext cx="342497" cy="473018"/>
            <a:chOff x="5833008" y="4335463"/>
            <a:chExt cx="349365" cy="482503"/>
          </a:xfrm>
        </p:grpSpPr>
        <p:sp>
          <p:nvSpPr>
            <p:cNvPr id="58" name="Freeform 343"/>
            <p:cNvSpPr>
              <a:spLocks noEditPoints="1"/>
            </p:cNvSpPr>
            <p:nvPr/>
          </p:nvSpPr>
          <p:spPr bwMode="auto">
            <a:xfrm>
              <a:off x="5833008" y="4335463"/>
              <a:ext cx="218010" cy="447879"/>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9" name="Rounded Rectangle 8"/>
            <p:cNvSpPr/>
            <p:nvPr/>
          </p:nvSpPr>
          <p:spPr bwMode="auto">
            <a:xfrm>
              <a:off x="5970802" y="4664744"/>
              <a:ext cx="180914" cy="118598"/>
            </a:xfrm>
            <a:prstGeom prst="roundRect">
              <a:avLst>
                <a:gd name="adj" fmla="val 716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60" name="Freeform 128"/>
            <p:cNvSpPr>
              <a:spLocks noChangeAspect="1" noEditPoints="1"/>
            </p:cNvSpPr>
            <p:nvPr/>
          </p:nvSpPr>
          <p:spPr bwMode="auto">
            <a:xfrm>
              <a:off x="5982707" y="4678321"/>
              <a:ext cx="199666" cy="139645"/>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00188F"/>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00D8CC"/>
                </a:solidFill>
                <a:latin typeface="Segoe UI"/>
              </a:endParaRPr>
            </a:p>
          </p:txBody>
        </p:sp>
      </p:grpSp>
      <p:grpSp>
        <p:nvGrpSpPr>
          <p:cNvPr id="15" name="Group 14"/>
          <p:cNvGrpSpPr/>
          <p:nvPr/>
        </p:nvGrpSpPr>
        <p:grpSpPr>
          <a:xfrm>
            <a:off x="3927784" y="4250724"/>
            <a:ext cx="355848" cy="475066"/>
            <a:chOff x="4006543" y="4335463"/>
            <a:chExt cx="362983" cy="484592"/>
          </a:xfrm>
        </p:grpSpPr>
        <p:sp>
          <p:nvSpPr>
            <p:cNvPr id="55" name="Freeform 343"/>
            <p:cNvSpPr>
              <a:spLocks noEditPoints="1"/>
            </p:cNvSpPr>
            <p:nvPr/>
          </p:nvSpPr>
          <p:spPr bwMode="auto">
            <a:xfrm>
              <a:off x="4006543" y="4335463"/>
              <a:ext cx="218010" cy="447879"/>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61" name="Oval 60"/>
            <p:cNvSpPr/>
            <p:nvPr/>
          </p:nvSpPr>
          <p:spPr bwMode="auto">
            <a:xfrm>
              <a:off x="4159214" y="4609743"/>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63" name="Freeform 62"/>
            <p:cNvSpPr>
              <a:spLocks noChangeAspect="1" noEditPoints="1"/>
            </p:cNvSpPr>
            <p:nvPr/>
          </p:nvSpPr>
          <p:spPr bwMode="auto">
            <a:xfrm>
              <a:off x="4174090" y="4623459"/>
              <a:ext cx="180559" cy="18288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70" name="Flowchart: Magnetic Disk 69"/>
          <p:cNvSpPr/>
          <p:nvPr/>
        </p:nvSpPr>
        <p:spPr bwMode="auto">
          <a:xfrm>
            <a:off x="1814652" y="6077549"/>
            <a:ext cx="311582" cy="276383"/>
          </a:xfrm>
          <a:prstGeom prst="flowChartMagneticDisk">
            <a:avLst/>
          </a:prstGeom>
          <a:solidFill>
            <a:schemeClr val="accent3"/>
          </a:solidFill>
          <a:ln w="9525">
            <a:solidFill>
              <a:schemeClr val="bg1"/>
            </a:solidFill>
            <a:round/>
            <a:headEnd/>
            <a:tailEnd/>
          </a:ln>
        </p:spPr>
        <p:txBody>
          <a:bodyPr vert="horz" wrap="square" lIns="17928" tIns="17928" rIns="0" bIns="0" numCol="1" anchor="t" anchorCtr="0" compatLnSpc="1">
            <a:prstTxWarp prst="textNoShape">
              <a:avLst/>
            </a:prstTxWarp>
          </a:bodyPr>
          <a:lstStyle/>
          <a:p>
            <a:pPr defTabSz="896386">
              <a:defRPr/>
            </a:pPr>
            <a:r>
              <a:rPr lang="en-US" sz="392" kern="0" dirty="0">
                <a:solidFill>
                  <a:srgbClr val="FFFFFF"/>
                </a:solidFill>
                <a:latin typeface="Segoe UI"/>
              </a:rPr>
              <a:t>Azure SQL </a:t>
            </a:r>
            <a:br>
              <a:rPr lang="en-US" sz="392" kern="0" dirty="0">
                <a:solidFill>
                  <a:srgbClr val="FFFFFF"/>
                </a:solidFill>
                <a:latin typeface="Segoe UI"/>
              </a:rPr>
            </a:br>
            <a:r>
              <a:rPr lang="en-US" sz="392" kern="0" dirty="0">
                <a:solidFill>
                  <a:srgbClr val="FFFFFF"/>
                </a:solidFill>
                <a:latin typeface="Segoe UI"/>
              </a:rPr>
              <a:t>DE</a:t>
            </a:r>
          </a:p>
        </p:txBody>
      </p:sp>
      <p:sp>
        <p:nvSpPr>
          <p:cNvPr id="71" name="Flowchart: Magnetic Disk 70"/>
          <p:cNvSpPr/>
          <p:nvPr/>
        </p:nvSpPr>
        <p:spPr bwMode="auto">
          <a:xfrm>
            <a:off x="2331973" y="6079569"/>
            <a:ext cx="311582" cy="276383"/>
          </a:xfrm>
          <a:prstGeom prst="flowChartMagneticDisk">
            <a:avLst/>
          </a:prstGeom>
          <a:solidFill>
            <a:schemeClr val="accent3"/>
          </a:solidFill>
          <a:ln w="9525">
            <a:solidFill>
              <a:schemeClr val="bg1"/>
            </a:solidFill>
            <a:round/>
            <a:headEnd/>
            <a:tailEnd/>
          </a:ln>
        </p:spPr>
        <p:txBody>
          <a:bodyPr vert="horz" wrap="square" lIns="17928" tIns="17928" rIns="0" bIns="0" numCol="1" anchor="t" anchorCtr="0" compatLnSpc="1">
            <a:prstTxWarp prst="textNoShape">
              <a:avLst/>
            </a:prstTxWarp>
          </a:bodyPr>
          <a:lstStyle/>
          <a:p>
            <a:pPr defTabSz="896386">
              <a:defRPr/>
            </a:pPr>
            <a:r>
              <a:rPr lang="en-US" sz="392" kern="0" dirty="0">
                <a:solidFill>
                  <a:srgbClr val="FFFFFF"/>
                </a:solidFill>
                <a:latin typeface="Segoe UI"/>
              </a:rPr>
              <a:t>Blog</a:t>
            </a:r>
          </a:p>
          <a:p>
            <a:pPr defTabSz="896386">
              <a:defRPr/>
            </a:pPr>
            <a:r>
              <a:rPr lang="en-US" sz="392" kern="0" dirty="0">
                <a:solidFill>
                  <a:srgbClr val="FFFFFF"/>
                </a:solidFill>
                <a:latin typeface="Segoe UI"/>
              </a:rPr>
              <a:t>Storage</a:t>
            </a:r>
          </a:p>
        </p:txBody>
      </p:sp>
      <p:sp>
        <p:nvSpPr>
          <p:cNvPr id="72" name="Flowchart: Magnetic Disk 71"/>
          <p:cNvSpPr/>
          <p:nvPr/>
        </p:nvSpPr>
        <p:spPr bwMode="auto">
          <a:xfrm>
            <a:off x="2816784" y="6079569"/>
            <a:ext cx="311582" cy="276383"/>
          </a:xfrm>
          <a:prstGeom prst="flowChartMagneticDisk">
            <a:avLst/>
          </a:prstGeom>
          <a:solidFill>
            <a:schemeClr val="accent3"/>
          </a:solidFill>
          <a:ln w="9525">
            <a:solidFill>
              <a:schemeClr val="bg1"/>
            </a:solidFill>
            <a:round/>
            <a:headEnd/>
            <a:tailEnd/>
          </a:ln>
        </p:spPr>
        <p:txBody>
          <a:bodyPr vert="horz" wrap="square" lIns="17928" tIns="17928" rIns="0" bIns="0" numCol="1" anchor="t" anchorCtr="0" compatLnSpc="1">
            <a:prstTxWarp prst="textNoShape">
              <a:avLst/>
            </a:prstTxWarp>
          </a:bodyPr>
          <a:lstStyle/>
          <a:p>
            <a:pPr defTabSz="896386">
              <a:defRPr/>
            </a:pPr>
            <a:r>
              <a:rPr lang="en-US" sz="392" kern="0" dirty="0">
                <a:solidFill>
                  <a:srgbClr val="FFFFFF"/>
                </a:solidFill>
                <a:latin typeface="Segoe UI"/>
              </a:rPr>
              <a:t>NoSQL</a:t>
            </a:r>
          </a:p>
          <a:p>
            <a:pPr defTabSz="896386">
              <a:defRPr/>
            </a:pPr>
            <a:r>
              <a:rPr lang="en-US" sz="392" kern="0" dirty="0">
                <a:solidFill>
                  <a:srgbClr val="FFFFFF"/>
                </a:solidFill>
                <a:latin typeface="Segoe UI"/>
              </a:rPr>
              <a:t>Storage</a:t>
            </a:r>
          </a:p>
        </p:txBody>
      </p:sp>
      <p:sp>
        <p:nvSpPr>
          <p:cNvPr id="74" name="Rectangle 73"/>
          <p:cNvSpPr/>
          <p:nvPr/>
        </p:nvSpPr>
        <p:spPr bwMode="auto">
          <a:xfrm>
            <a:off x="824532" y="5145381"/>
            <a:ext cx="3235217" cy="1367802"/>
          </a:xfrm>
          <a:prstGeom prst="rect">
            <a:avLst/>
          </a:prstGeom>
          <a:noFill/>
          <a:ln w="28575"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75" name="Rectangle 74"/>
          <p:cNvSpPr/>
          <p:nvPr/>
        </p:nvSpPr>
        <p:spPr bwMode="auto">
          <a:xfrm>
            <a:off x="806476" y="1942766"/>
            <a:ext cx="3831186" cy="2053932"/>
          </a:xfrm>
          <a:prstGeom prst="rect">
            <a:avLst/>
          </a:prstGeom>
          <a:noFill/>
          <a:ln w="28575"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78" name="TextBox 77"/>
          <p:cNvSpPr txBox="1"/>
          <p:nvPr/>
        </p:nvSpPr>
        <p:spPr>
          <a:xfrm>
            <a:off x="4971543" y="3496944"/>
            <a:ext cx="600310" cy="190087"/>
          </a:xfrm>
          <a:prstGeom prst="rect">
            <a:avLst/>
          </a:prstGeom>
          <a:solidFill>
            <a:schemeClr val="bg1">
              <a:lumMod val="95000"/>
            </a:schemeClr>
          </a:solidFill>
        </p:spPr>
        <p:txBody>
          <a:bodyPr wrap="none" lIns="0" tIns="0" rIns="0" bIns="0" rtlCol="0">
            <a:spAutoFit/>
          </a:bodyPr>
          <a:lstStyle/>
          <a:p>
            <a:pPr defTabSz="896386">
              <a:lnSpc>
                <a:spcPct val="90000"/>
              </a:lnSpc>
              <a:defRPr/>
            </a:pPr>
            <a:r>
              <a:rPr lang="en-US" sz="686" kern="0" dirty="0">
                <a:gradFill>
                  <a:gsLst>
                    <a:gs pos="2917">
                      <a:srgbClr val="505050"/>
                    </a:gs>
                    <a:gs pos="30000">
                      <a:srgbClr val="505050"/>
                    </a:gs>
                  </a:gsLst>
                  <a:lin ang="5400000" scaled="0"/>
                </a:gradFill>
                <a:latin typeface="Segoe UI"/>
              </a:rPr>
              <a:t>Targeted email </a:t>
            </a:r>
          </a:p>
          <a:p>
            <a:pPr defTabSz="896386">
              <a:lnSpc>
                <a:spcPct val="90000"/>
              </a:lnSpc>
              <a:defRPr/>
            </a:pPr>
            <a:r>
              <a:rPr lang="en-US" sz="686" kern="0" dirty="0">
                <a:gradFill>
                  <a:gsLst>
                    <a:gs pos="2917">
                      <a:srgbClr val="505050"/>
                    </a:gs>
                    <a:gs pos="30000">
                      <a:srgbClr val="505050"/>
                    </a:gs>
                  </a:gsLst>
                  <a:lin ang="5400000" scaled="0"/>
                </a:gradFill>
                <a:latin typeface="Segoe UI"/>
              </a:rPr>
              <a:t>Template data</a:t>
            </a:r>
          </a:p>
        </p:txBody>
      </p:sp>
      <p:sp>
        <p:nvSpPr>
          <p:cNvPr id="81" name="TextBox 80"/>
          <p:cNvSpPr txBox="1"/>
          <p:nvPr/>
        </p:nvSpPr>
        <p:spPr>
          <a:xfrm>
            <a:off x="3761583" y="3795647"/>
            <a:ext cx="315870" cy="95044"/>
          </a:xfrm>
          <a:prstGeom prst="rect">
            <a:avLst/>
          </a:prstGeom>
          <a:noFill/>
        </p:spPr>
        <p:txBody>
          <a:bodyPr wrap="none" lIns="0" tIns="0" rIns="0" bIns="0" rtlCol="0">
            <a:spAutoFit/>
          </a:bodyPr>
          <a:lstStyle/>
          <a:p>
            <a:pPr defTabSz="896386">
              <a:lnSpc>
                <a:spcPct val="90000"/>
              </a:lnSpc>
              <a:defRPr/>
            </a:pPr>
            <a:r>
              <a:rPr lang="en-US" sz="686" kern="0" dirty="0" err="1">
                <a:solidFill>
                  <a:srgbClr val="505050"/>
                </a:solidFill>
                <a:latin typeface="Segoe UI"/>
              </a:rPr>
              <a:t>IaaS</a:t>
            </a:r>
            <a:r>
              <a:rPr lang="en-US" sz="686" kern="0" dirty="0">
                <a:solidFill>
                  <a:srgbClr val="505050"/>
                </a:solidFill>
                <a:latin typeface="Segoe UI"/>
              </a:rPr>
              <a:t> VM</a:t>
            </a:r>
          </a:p>
        </p:txBody>
      </p:sp>
      <p:sp>
        <p:nvSpPr>
          <p:cNvPr id="84" name="TextBox 83"/>
          <p:cNvSpPr txBox="1"/>
          <p:nvPr/>
        </p:nvSpPr>
        <p:spPr>
          <a:xfrm>
            <a:off x="2469083" y="2356518"/>
            <a:ext cx="1019819" cy="95044"/>
          </a:xfrm>
          <a:prstGeom prst="rect">
            <a:avLst/>
          </a:prstGeom>
          <a:noFill/>
        </p:spPr>
        <p:txBody>
          <a:bodyPr wrap="square" lIns="0" tIns="0" rIns="0" bIns="0" rtlCol="0">
            <a:spAutoFit/>
          </a:bodyPr>
          <a:lstStyle/>
          <a:p>
            <a:pPr defTabSz="896386">
              <a:lnSpc>
                <a:spcPct val="90000"/>
              </a:lnSpc>
              <a:defRPr/>
            </a:pPr>
            <a:r>
              <a:rPr lang="en-US" sz="686" kern="0" dirty="0">
                <a:gradFill>
                  <a:gsLst>
                    <a:gs pos="2917">
                      <a:srgbClr val="505050"/>
                    </a:gs>
                    <a:gs pos="30000">
                      <a:srgbClr val="505050"/>
                    </a:gs>
                  </a:gsLst>
                  <a:lin ang="5400000" scaled="0"/>
                </a:gradFill>
                <a:latin typeface="Segoe UI"/>
              </a:rPr>
              <a:t>Training/validation data</a:t>
            </a:r>
          </a:p>
        </p:txBody>
      </p:sp>
      <p:sp>
        <p:nvSpPr>
          <p:cNvPr id="86" name="Freeform 85"/>
          <p:cNvSpPr/>
          <p:nvPr/>
        </p:nvSpPr>
        <p:spPr bwMode="auto">
          <a:xfrm>
            <a:off x="3577936" y="3455661"/>
            <a:ext cx="613143" cy="247284"/>
          </a:xfrm>
          <a:custGeom>
            <a:avLst/>
            <a:gdLst>
              <a:gd name="connsiteX0" fmla="*/ 238168 w 1948557"/>
              <a:gd name="connsiteY0" fmla="*/ 383657 h 539430"/>
              <a:gd name="connsiteX1" fmla="*/ 238168 w 1948557"/>
              <a:gd name="connsiteY1" fmla="*/ 429376 h 539430"/>
              <a:gd name="connsiteX2" fmla="*/ 600628 w 1948557"/>
              <a:gd name="connsiteY2" fmla="*/ 429376 h 539430"/>
              <a:gd name="connsiteX3" fmla="*/ 600628 w 1948557"/>
              <a:gd name="connsiteY3" fmla="*/ 383657 h 539430"/>
              <a:gd name="connsiteX4" fmla="*/ 238168 w 1948557"/>
              <a:gd name="connsiteY4" fmla="*/ 315257 h 539430"/>
              <a:gd name="connsiteX5" fmla="*/ 238168 w 1948557"/>
              <a:gd name="connsiteY5" fmla="*/ 360976 h 539430"/>
              <a:gd name="connsiteX6" fmla="*/ 600628 w 1948557"/>
              <a:gd name="connsiteY6" fmla="*/ 360976 h 539430"/>
              <a:gd name="connsiteX7" fmla="*/ 600628 w 1948557"/>
              <a:gd name="connsiteY7" fmla="*/ 315257 h 539430"/>
              <a:gd name="connsiteX8" fmla="*/ 238168 w 1948557"/>
              <a:gd name="connsiteY8" fmla="*/ 246857 h 539430"/>
              <a:gd name="connsiteX9" fmla="*/ 238168 w 1948557"/>
              <a:gd name="connsiteY9" fmla="*/ 292576 h 539430"/>
              <a:gd name="connsiteX10" fmla="*/ 600628 w 1948557"/>
              <a:gd name="connsiteY10" fmla="*/ 292576 h 539430"/>
              <a:gd name="connsiteX11" fmla="*/ 600628 w 1948557"/>
              <a:gd name="connsiteY11" fmla="*/ 246857 h 539430"/>
              <a:gd name="connsiteX12" fmla="*/ 238168 w 1948557"/>
              <a:gd name="connsiteY12" fmla="*/ 178456 h 539430"/>
              <a:gd name="connsiteX13" fmla="*/ 238168 w 1948557"/>
              <a:gd name="connsiteY13" fmla="*/ 224175 h 539430"/>
              <a:gd name="connsiteX14" fmla="*/ 600628 w 1948557"/>
              <a:gd name="connsiteY14" fmla="*/ 224175 h 539430"/>
              <a:gd name="connsiteX15" fmla="*/ 600628 w 1948557"/>
              <a:gd name="connsiteY15" fmla="*/ 178456 h 539430"/>
              <a:gd name="connsiteX16" fmla="*/ 1047722 w 1948557"/>
              <a:gd name="connsiteY16" fmla="*/ 128827 h 539430"/>
              <a:gd name="connsiteX17" fmla="*/ 1047722 w 1948557"/>
              <a:gd name="connsiteY17" fmla="*/ 233487 h 539430"/>
              <a:gd name="connsiteX18" fmla="*/ 1725259 w 1948557"/>
              <a:gd name="connsiteY18" fmla="*/ 233487 h 539430"/>
              <a:gd name="connsiteX19" fmla="*/ 1725259 w 1948557"/>
              <a:gd name="connsiteY19" fmla="*/ 128827 h 539430"/>
              <a:gd name="connsiteX20" fmla="*/ 238168 w 1948557"/>
              <a:gd name="connsiteY20" fmla="*/ 110055 h 539430"/>
              <a:gd name="connsiteX21" fmla="*/ 238168 w 1948557"/>
              <a:gd name="connsiteY21" fmla="*/ 155774 h 539430"/>
              <a:gd name="connsiteX22" fmla="*/ 600628 w 1948557"/>
              <a:gd name="connsiteY22" fmla="*/ 155774 h 539430"/>
              <a:gd name="connsiteX23" fmla="*/ 600628 w 1948557"/>
              <a:gd name="connsiteY23" fmla="*/ 110055 h 539430"/>
              <a:gd name="connsiteX24" fmla="*/ 0 w 1948557"/>
              <a:gd name="connsiteY24" fmla="*/ 0 h 539430"/>
              <a:gd name="connsiteX25" fmla="*/ 1948557 w 1948557"/>
              <a:gd name="connsiteY25" fmla="*/ 0 h 539430"/>
              <a:gd name="connsiteX26" fmla="*/ 1948557 w 1948557"/>
              <a:gd name="connsiteY26" fmla="*/ 539430 h 539430"/>
              <a:gd name="connsiteX27" fmla="*/ 0 w 1948557"/>
              <a:gd name="connsiteY27" fmla="*/ 539430 h 53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8557" h="539430">
                <a:moveTo>
                  <a:pt x="238168" y="383657"/>
                </a:moveTo>
                <a:lnTo>
                  <a:pt x="238168" y="429376"/>
                </a:lnTo>
                <a:lnTo>
                  <a:pt x="600628" y="429376"/>
                </a:lnTo>
                <a:lnTo>
                  <a:pt x="600628" y="383657"/>
                </a:lnTo>
                <a:close/>
                <a:moveTo>
                  <a:pt x="238168" y="315257"/>
                </a:moveTo>
                <a:lnTo>
                  <a:pt x="238168" y="360976"/>
                </a:lnTo>
                <a:lnTo>
                  <a:pt x="600628" y="360976"/>
                </a:lnTo>
                <a:lnTo>
                  <a:pt x="600628" y="315257"/>
                </a:lnTo>
                <a:close/>
                <a:moveTo>
                  <a:pt x="238168" y="246857"/>
                </a:moveTo>
                <a:lnTo>
                  <a:pt x="238168" y="292576"/>
                </a:lnTo>
                <a:lnTo>
                  <a:pt x="600628" y="292576"/>
                </a:lnTo>
                <a:lnTo>
                  <a:pt x="600628" y="246857"/>
                </a:lnTo>
                <a:close/>
                <a:moveTo>
                  <a:pt x="238168" y="178456"/>
                </a:moveTo>
                <a:lnTo>
                  <a:pt x="238168" y="224175"/>
                </a:lnTo>
                <a:lnTo>
                  <a:pt x="600628" y="224175"/>
                </a:lnTo>
                <a:lnTo>
                  <a:pt x="600628" y="178456"/>
                </a:lnTo>
                <a:close/>
                <a:moveTo>
                  <a:pt x="1047722" y="128827"/>
                </a:moveTo>
                <a:lnTo>
                  <a:pt x="1047722" y="233487"/>
                </a:lnTo>
                <a:lnTo>
                  <a:pt x="1725259" y="233487"/>
                </a:lnTo>
                <a:lnTo>
                  <a:pt x="1725259" y="128827"/>
                </a:lnTo>
                <a:close/>
                <a:moveTo>
                  <a:pt x="238168" y="110055"/>
                </a:moveTo>
                <a:lnTo>
                  <a:pt x="238168" y="155774"/>
                </a:lnTo>
                <a:lnTo>
                  <a:pt x="600628" y="155774"/>
                </a:lnTo>
                <a:lnTo>
                  <a:pt x="600628" y="110055"/>
                </a:lnTo>
                <a:close/>
                <a:moveTo>
                  <a:pt x="0" y="0"/>
                </a:moveTo>
                <a:lnTo>
                  <a:pt x="1948557" y="0"/>
                </a:lnTo>
                <a:lnTo>
                  <a:pt x="1948557" y="539430"/>
                </a:lnTo>
                <a:lnTo>
                  <a:pt x="0" y="539430"/>
                </a:lnTo>
                <a:close/>
              </a:path>
            </a:pathLst>
          </a:custGeom>
          <a:solidFill>
            <a:schemeClr val="accent3"/>
          </a:solidFill>
          <a:ln w="9525">
            <a:noFill/>
            <a:round/>
            <a:headEnd/>
            <a:tailEnd/>
          </a:ln>
        </p:spPr>
        <p:txBody>
          <a:bodyPr vert="horz" wrap="square" lIns="17928" tIns="0" rIns="0" bIns="0" numCol="1" anchor="t" anchorCtr="0" compatLnSpc="1">
            <a:prstTxWarp prst="textNoShape">
              <a:avLst/>
            </a:prstTxWarp>
          </a:bodyPr>
          <a:lstStyle/>
          <a:p>
            <a:pPr defTabSz="896386">
              <a:defRPr/>
            </a:pPr>
            <a:endParaRPr lang="en-US" sz="392" kern="0" dirty="0" err="1">
              <a:solidFill>
                <a:srgbClr val="FFFFFF"/>
              </a:solidFill>
              <a:latin typeface="Segoe UI"/>
              <a:ea typeface="MS PGothic" charset="0"/>
              <a:cs typeface="MS PGothic" charset="0"/>
            </a:endParaRPr>
          </a:p>
        </p:txBody>
      </p:sp>
      <p:sp>
        <p:nvSpPr>
          <p:cNvPr id="88" name="TextBox 87"/>
          <p:cNvSpPr txBox="1"/>
          <p:nvPr/>
        </p:nvSpPr>
        <p:spPr>
          <a:xfrm>
            <a:off x="1820125" y="1760654"/>
            <a:ext cx="1825821" cy="149272"/>
          </a:xfrm>
          <a:prstGeom prst="rect">
            <a:avLst/>
          </a:prstGeom>
          <a:noFill/>
        </p:spPr>
        <p:txBody>
          <a:bodyPr wrap="none" lIns="0" tIns="0" rIns="0" bIns="0" rtlCol="0">
            <a:spAutoFit/>
          </a:bodyPr>
          <a:lstStyle/>
          <a:p>
            <a:pPr defTabSz="896386">
              <a:lnSpc>
                <a:spcPct val="90000"/>
              </a:lnSpc>
              <a:spcAft>
                <a:spcPts val="588"/>
              </a:spcAft>
              <a:defRPr/>
            </a:pPr>
            <a:r>
              <a:rPr lang="en-US" sz="1078" kern="0" dirty="0">
                <a:gradFill>
                  <a:gsLst>
                    <a:gs pos="2917">
                      <a:srgbClr val="505050"/>
                    </a:gs>
                    <a:gs pos="30000">
                      <a:srgbClr val="505050"/>
                    </a:gs>
                  </a:gsLst>
                  <a:lin ang="5400000" scaled="0"/>
                </a:gradFill>
                <a:latin typeface="Segoe UI"/>
              </a:rPr>
              <a:t>Azure Service for Target Email</a:t>
            </a:r>
          </a:p>
        </p:txBody>
      </p:sp>
      <p:grpSp>
        <p:nvGrpSpPr>
          <p:cNvPr id="90" name="Group 89"/>
          <p:cNvGrpSpPr/>
          <p:nvPr/>
        </p:nvGrpSpPr>
        <p:grpSpPr>
          <a:xfrm>
            <a:off x="2906439" y="3216226"/>
            <a:ext cx="410252" cy="513140"/>
            <a:chOff x="2664027" y="3127148"/>
            <a:chExt cx="418478" cy="523430"/>
          </a:xfrm>
          <a:solidFill>
            <a:schemeClr val="accent3"/>
          </a:solidFill>
        </p:grpSpPr>
        <p:sp>
          <p:nvSpPr>
            <p:cNvPr id="85" name="Folded Corner 84"/>
            <p:cNvSpPr/>
            <p:nvPr/>
          </p:nvSpPr>
          <p:spPr bwMode="auto">
            <a:xfrm rot="10800000" flipH="1">
              <a:off x="2664027" y="3127148"/>
              <a:ext cx="418478" cy="523430"/>
            </a:xfrm>
            <a:prstGeom prst="foldedCorner">
              <a:avLst>
                <a:gd name="adj" fmla="val 50000"/>
              </a:avLst>
            </a:prstGeom>
            <a:grpFill/>
            <a:ln w="9525">
              <a:solidFill>
                <a:schemeClr val="bg1"/>
              </a:solidFill>
              <a:round/>
              <a:headEnd/>
              <a:tailEnd/>
            </a:ln>
          </p:spPr>
          <p:txBody>
            <a:bodyPr vert="horz" wrap="square" lIns="17928" tIns="0" rIns="0" bIns="0" numCol="1" anchor="t" anchorCtr="0" compatLnSpc="1">
              <a:prstTxWarp prst="textNoShape">
                <a:avLst/>
              </a:prstTxWarp>
            </a:bodyPr>
            <a:lstStyle/>
            <a:p>
              <a:pPr defTabSz="896386">
                <a:defRPr/>
              </a:pPr>
              <a:endParaRPr lang="en-US" sz="392" kern="0" dirty="0">
                <a:solidFill>
                  <a:srgbClr val="FFFFFF"/>
                </a:solidFill>
                <a:latin typeface="Segoe UI"/>
                <a:ea typeface="MS PGothic" charset="0"/>
                <a:cs typeface="MS PGothic" charset="0"/>
              </a:endParaRPr>
            </a:p>
          </p:txBody>
        </p:sp>
        <p:sp>
          <p:nvSpPr>
            <p:cNvPr id="89" name="TextBox 88"/>
            <p:cNvSpPr txBox="1"/>
            <p:nvPr/>
          </p:nvSpPr>
          <p:spPr>
            <a:xfrm>
              <a:off x="2738035" y="3388863"/>
              <a:ext cx="288541" cy="96950"/>
            </a:xfrm>
            <a:prstGeom prst="rect">
              <a:avLst/>
            </a:prstGeom>
            <a:grpFill/>
          </p:spPr>
          <p:txBody>
            <a:bodyPr wrap="none" lIns="0" tIns="0" rIns="0" bIns="0" rtlCol="0">
              <a:spAutoFit/>
            </a:bodyPr>
            <a:lstStyle/>
            <a:p>
              <a:pPr defTabSz="896386">
                <a:lnSpc>
                  <a:spcPct val="90000"/>
                </a:lnSpc>
                <a:defRPr/>
              </a:pPr>
              <a:r>
                <a:rPr lang="en-US" sz="686" kern="0" dirty="0">
                  <a:solidFill>
                    <a:srgbClr val="FFFFFF"/>
                  </a:solidFill>
                  <a:latin typeface="Segoe UI"/>
                </a:rPr>
                <a:t>MB </a:t>
              </a:r>
              <a:r>
                <a:rPr lang="en-US" sz="686" kern="0" dirty="0" err="1">
                  <a:solidFill>
                    <a:srgbClr val="FFFFFF"/>
                  </a:solidFill>
                  <a:latin typeface="Segoe UI"/>
                </a:rPr>
                <a:t>ase</a:t>
              </a:r>
              <a:endParaRPr lang="en-US" sz="686" kern="0" dirty="0">
                <a:solidFill>
                  <a:srgbClr val="FFFFFF"/>
                </a:solidFill>
                <a:latin typeface="Segoe UI"/>
              </a:endParaRPr>
            </a:p>
          </p:txBody>
        </p:sp>
      </p:grpSp>
      <p:sp>
        <p:nvSpPr>
          <p:cNvPr id="91" name="Freeform 128"/>
          <p:cNvSpPr>
            <a:spLocks noChangeAspect="1" noEditPoints="1"/>
          </p:cNvSpPr>
          <p:nvPr/>
        </p:nvSpPr>
        <p:spPr bwMode="auto">
          <a:xfrm>
            <a:off x="4733898" y="4323740"/>
            <a:ext cx="413803" cy="289411"/>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00D8CC"/>
              </a:solidFill>
              <a:latin typeface="Segoe UI"/>
            </a:endParaRPr>
          </a:p>
        </p:txBody>
      </p:sp>
      <p:sp>
        <p:nvSpPr>
          <p:cNvPr id="92" name="TextBox 91"/>
          <p:cNvSpPr txBox="1"/>
          <p:nvPr/>
        </p:nvSpPr>
        <p:spPr>
          <a:xfrm>
            <a:off x="4599885" y="4640625"/>
            <a:ext cx="743316" cy="122200"/>
          </a:xfrm>
          <a:prstGeom prst="rect">
            <a:avLst/>
          </a:prstGeom>
          <a:noFill/>
        </p:spPr>
        <p:txBody>
          <a:bodyPr wrap="none" lIns="0" tIns="0" rIns="0" bIns="0" rtlCol="0">
            <a:spAutoFit/>
          </a:bodyPr>
          <a:lstStyle/>
          <a:p>
            <a:pPr defTabSz="896386">
              <a:lnSpc>
                <a:spcPct val="90000"/>
              </a:lnSpc>
              <a:defRPr/>
            </a:pPr>
            <a:r>
              <a:rPr lang="en-US" sz="882" kern="0" dirty="0">
                <a:solidFill>
                  <a:srgbClr val="505050"/>
                </a:solidFill>
                <a:latin typeface="Segoe UI"/>
              </a:rPr>
              <a:t>Targeted Email</a:t>
            </a:r>
          </a:p>
        </p:txBody>
      </p:sp>
      <p:sp>
        <p:nvSpPr>
          <p:cNvPr id="96" name="TextBox 95"/>
          <p:cNvSpPr txBox="1"/>
          <p:nvPr/>
        </p:nvSpPr>
        <p:spPr>
          <a:xfrm>
            <a:off x="3171224" y="4872782"/>
            <a:ext cx="460447" cy="95044"/>
          </a:xfrm>
          <a:prstGeom prst="rect">
            <a:avLst/>
          </a:prstGeom>
          <a:solidFill>
            <a:schemeClr val="bg1">
              <a:lumMod val="95000"/>
            </a:schemeClr>
          </a:solidFill>
        </p:spPr>
        <p:txBody>
          <a:bodyPr wrap="none" lIns="0" tIns="0" rIns="0" bIns="0" rtlCol="0">
            <a:spAutoFit/>
          </a:bodyPr>
          <a:lstStyle/>
          <a:p>
            <a:pPr algn="ctr" defTabSz="896386">
              <a:lnSpc>
                <a:spcPct val="90000"/>
              </a:lnSpc>
              <a:defRPr/>
            </a:pPr>
            <a:r>
              <a:rPr lang="en-US" sz="686" kern="0" dirty="0">
                <a:gradFill>
                  <a:gsLst>
                    <a:gs pos="2917">
                      <a:srgbClr val="505050"/>
                    </a:gs>
                    <a:gs pos="30000">
                      <a:srgbClr val="505050"/>
                    </a:gs>
                  </a:gsLst>
                  <a:lin ang="5400000" scaled="0"/>
                </a:gradFill>
                <a:latin typeface="Segoe UI"/>
              </a:rPr>
              <a:t>Scored data</a:t>
            </a:r>
          </a:p>
        </p:txBody>
      </p:sp>
      <p:sp>
        <p:nvSpPr>
          <p:cNvPr id="97" name="TextBox 96"/>
          <p:cNvSpPr txBox="1"/>
          <p:nvPr/>
        </p:nvSpPr>
        <p:spPr>
          <a:xfrm>
            <a:off x="3654682" y="4951041"/>
            <a:ext cx="724458" cy="95044"/>
          </a:xfrm>
          <a:prstGeom prst="rect">
            <a:avLst/>
          </a:prstGeom>
          <a:solidFill>
            <a:schemeClr val="bg1">
              <a:lumMod val="95000"/>
            </a:schemeClr>
          </a:solidFill>
        </p:spPr>
        <p:txBody>
          <a:bodyPr wrap="none" lIns="0" tIns="0" rIns="0" bIns="0" rtlCol="0">
            <a:spAutoFit/>
          </a:bodyPr>
          <a:lstStyle/>
          <a:p>
            <a:pPr algn="ctr" defTabSz="896386">
              <a:lnSpc>
                <a:spcPct val="90000"/>
              </a:lnSpc>
              <a:defRPr/>
            </a:pPr>
            <a:r>
              <a:rPr lang="en-US" sz="686" kern="0" dirty="0">
                <a:gradFill>
                  <a:gsLst>
                    <a:gs pos="2917">
                      <a:srgbClr val="505050"/>
                    </a:gs>
                    <a:gs pos="30000">
                      <a:srgbClr val="505050"/>
                    </a:gs>
                  </a:gsLst>
                  <a:lin ang="5400000" scaled="0"/>
                </a:gradFill>
                <a:latin typeface="Segoe UI"/>
              </a:rPr>
              <a:t>Recommendations</a:t>
            </a:r>
          </a:p>
        </p:txBody>
      </p:sp>
      <p:sp>
        <p:nvSpPr>
          <p:cNvPr id="98" name="TextBox 97"/>
          <p:cNvSpPr txBox="1"/>
          <p:nvPr/>
        </p:nvSpPr>
        <p:spPr>
          <a:xfrm>
            <a:off x="4652233" y="4907531"/>
            <a:ext cx="512307" cy="95044"/>
          </a:xfrm>
          <a:prstGeom prst="rect">
            <a:avLst/>
          </a:prstGeom>
          <a:solidFill>
            <a:schemeClr val="bg1">
              <a:lumMod val="95000"/>
            </a:schemeClr>
          </a:solidFill>
        </p:spPr>
        <p:txBody>
          <a:bodyPr wrap="none" lIns="0" tIns="0" rIns="0" bIns="0" rtlCol="0">
            <a:spAutoFit/>
          </a:bodyPr>
          <a:lstStyle/>
          <a:p>
            <a:pPr algn="ctr" defTabSz="896386">
              <a:lnSpc>
                <a:spcPct val="90000"/>
              </a:lnSpc>
              <a:defRPr/>
            </a:pPr>
            <a:r>
              <a:rPr lang="en-US" sz="686" kern="0" dirty="0">
                <a:gradFill>
                  <a:gsLst>
                    <a:gs pos="2917">
                      <a:srgbClr val="505050"/>
                    </a:gs>
                    <a:gs pos="30000">
                      <a:srgbClr val="505050"/>
                    </a:gs>
                  </a:gsLst>
                  <a:lin ang="5400000" scaled="0"/>
                </a:gradFill>
                <a:latin typeface="Segoe UI"/>
              </a:rPr>
              <a:t>Deterministic</a:t>
            </a:r>
          </a:p>
        </p:txBody>
      </p:sp>
      <p:sp>
        <p:nvSpPr>
          <p:cNvPr id="101" name="TextBox 100"/>
          <p:cNvSpPr txBox="1"/>
          <p:nvPr/>
        </p:nvSpPr>
        <p:spPr>
          <a:xfrm>
            <a:off x="2662807" y="5377316"/>
            <a:ext cx="715029" cy="95044"/>
          </a:xfrm>
          <a:prstGeom prst="rect">
            <a:avLst/>
          </a:prstGeom>
          <a:solidFill>
            <a:schemeClr val="bg1">
              <a:lumMod val="95000"/>
            </a:schemeClr>
          </a:solidFill>
        </p:spPr>
        <p:txBody>
          <a:bodyPr wrap="none" lIns="0" tIns="0" rIns="0" bIns="0" rtlCol="0">
            <a:spAutoFit/>
          </a:bodyPr>
          <a:lstStyle/>
          <a:p>
            <a:pPr algn="ctr" defTabSz="896386">
              <a:lnSpc>
                <a:spcPct val="90000"/>
              </a:lnSpc>
              <a:defRPr/>
            </a:pPr>
            <a:r>
              <a:rPr lang="en-US" sz="686" kern="0" dirty="0">
                <a:gradFill>
                  <a:gsLst>
                    <a:gs pos="2917">
                      <a:srgbClr val="505050"/>
                    </a:gs>
                    <a:gs pos="30000">
                      <a:srgbClr val="505050"/>
                    </a:gs>
                  </a:gsLst>
                  <a:lin ang="5400000" scaled="0"/>
                </a:gradFill>
                <a:latin typeface="Segoe UI"/>
              </a:rPr>
              <a:t>Non-Deterministic</a:t>
            </a:r>
          </a:p>
        </p:txBody>
      </p:sp>
      <p:sp>
        <p:nvSpPr>
          <p:cNvPr id="103" name="TextBox 102"/>
          <p:cNvSpPr txBox="1"/>
          <p:nvPr/>
        </p:nvSpPr>
        <p:spPr>
          <a:xfrm>
            <a:off x="1108542" y="3875032"/>
            <a:ext cx="366158" cy="95044"/>
          </a:xfrm>
          <a:prstGeom prst="rect">
            <a:avLst/>
          </a:prstGeom>
          <a:solidFill>
            <a:schemeClr val="bg1">
              <a:lumMod val="95000"/>
            </a:schemeClr>
          </a:solidFill>
        </p:spPr>
        <p:txBody>
          <a:bodyPr wrap="none" lIns="0" tIns="0" rIns="0" bIns="0" rtlCol="0">
            <a:spAutoFit/>
          </a:bodyPr>
          <a:lstStyle/>
          <a:p>
            <a:pPr algn="ctr" defTabSz="896386">
              <a:lnSpc>
                <a:spcPct val="90000"/>
              </a:lnSpc>
              <a:defRPr/>
            </a:pPr>
            <a:r>
              <a:rPr lang="en-US" sz="686" kern="0" dirty="0">
                <a:gradFill>
                  <a:gsLst>
                    <a:gs pos="2917">
                      <a:srgbClr val="505050"/>
                    </a:gs>
                    <a:gs pos="30000">
                      <a:srgbClr val="505050"/>
                    </a:gs>
                  </a:gsLst>
                  <a:lin ang="5400000" scaled="0"/>
                </a:gradFill>
                <a:latin typeface="Segoe UI"/>
              </a:rPr>
              <a:t>Web logs</a:t>
            </a:r>
          </a:p>
        </p:txBody>
      </p:sp>
      <p:sp>
        <p:nvSpPr>
          <p:cNvPr id="104" name="TextBox 103"/>
          <p:cNvSpPr txBox="1"/>
          <p:nvPr/>
        </p:nvSpPr>
        <p:spPr>
          <a:xfrm>
            <a:off x="3295099" y="6157027"/>
            <a:ext cx="348871" cy="190087"/>
          </a:xfrm>
          <a:prstGeom prst="rect">
            <a:avLst/>
          </a:prstGeom>
          <a:solidFill>
            <a:schemeClr val="bg1">
              <a:lumMod val="95000"/>
            </a:schemeClr>
          </a:solidFill>
        </p:spPr>
        <p:txBody>
          <a:bodyPr wrap="none" lIns="0" tIns="0" rIns="0" bIns="0" rtlCol="0">
            <a:spAutoFit/>
          </a:bodyPr>
          <a:lstStyle/>
          <a:p>
            <a:pPr algn="ctr" defTabSz="896386">
              <a:lnSpc>
                <a:spcPct val="90000"/>
              </a:lnSpc>
              <a:defRPr/>
            </a:pPr>
            <a:r>
              <a:rPr lang="en-US" sz="686" kern="0" dirty="0">
                <a:solidFill>
                  <a:srgbClr val="505050"/>
                </a:solidFill>
                <a:latin typeface="Segoe UI"/>
              </a:rPr>
              <a:t>Persisted</a:t>
            </a:r>
          </a:p>
          <a:p>
            <a:pPr algn="ctr" defTabSz="896386">
              <a:lnSpc>
                <a:spcPct val="90000"/>
              </a:lnSpc>
              <a:defRPr/>
            </a:pPr>
            <a:r>
              <a:rPr lang="en-US" sz="686" kern="0" dirty="0">
                <a:solidFill>
                  <a:srgbClr val="505050"/>
                </a:solidFill>
                <a:latin typeface="Segoe UI"/>
              </a:rPr>
              <a:t>Storage</a:t>
            </a:r>
          </a:p>
        </p:txBody>
      </p:sp>
      <p:cxnSp>
        <p:nvCxnSpPr>
          <p:cNvPr id="106" name="Straight Arrow Connector 105"/>
          <p:cNvCxnSpPr>
            <a:endCxn id="25" idx="12"/>
          </p:cNvCxnSpPr>
          <p:nvPr/>
        </p:nvCxnSpPr>
        <p:spPr>
          <a:xfrm>
            <a:off x="2643555" y="5511727"/>
            <a:ext cx="897725"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1540563" y="5557398"/>
            <a:ext cx="710869"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Freeform 110"/>
          <p:cNvSpPr/>
          <p:nvPr/>
        </p:nvSpPr>
        <p:spPr bwMode="auto">
          <a:xfrm>
            <a:off x="1967479" y="5711661"/>
            <a:ext cx="335951" cy="286058"/>
          </a:xfrm>
          <a:custGeom>
            <a:avLst/>
            <a:gdLst>
              <a:gd name="connsiteX0" fmla="*/ 0 w 342688"/>
              <a:gd name="connsiteY0" fmla="*/ 291794 h 291794"/>
              <a:gd name="connsiteX1" fmla="*/ 0 w 342688"/>
              <a:gd name="connsiteY1" fmla="*/ 0 h 291794"/>
              <a:gd name="connsiteX2" fmla="*/ 342688 w 342688"/>
              <a:gd name="connsiteY2" fmla="*/ 0 h 291794"/>
            </a:gdLst>
            <a:ahLst/>
            <a:cxnLst>
              <a:cxn ang="0">
                <a:pos x="connsiteX0" y="connsiteY0"/>
              </a:cxn>
              <a:cxn ang="0">
                <a:pos x="connsiteX1" y="connsiteY1"/>
              </a:cxn>
              <a:cxn ang="0">
                <a:pos x="connsiteX2" y="connsiteY2"/>
              </a:cxn>
            </a:cxnLst>
            <a:rect l="l" t="t" r="r" b="b"/>
            <a:pathLst>
              <a:path w="342688" h="291794">
                <a:moveTo>
                  <a:pt x="0" y="291794"/>
                </a:moveTo>
                <a:lnTo>
                  <a:pt x="0" y="0"/>
                </a:lnTo>
                <a:lnTo>
                  <a:pt x="342688" y="0"/>
                </a:lnTo>
              </a:path>
            </a:pathLst>
          </a:cu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latin typeface="Segoe UI"/>
            </a:endParaRPr>
          </a:p>
        </p:txBody>
      </p:sp>
      <p:sp>
        <p:nvSpPr>
          <p:cNvPr id="113" name="Freeform 112"/>
          <p:cNvSpPr/>
          <p:nvPr/>
        </p:nvSpPr>
        <p:spPr bwMode="auto">
          <a:xfrm>
            <a:off x="2542769" y="5768207"/>
            <a:ext cx="389322" cy="219533"/>
          </a:xfrm>
          <a:custGeom>
            <a:avLst/>
            <a:gdLst>
              <a:gd name="connsiteX0" fmla="*/ 0 w 308758"/>
              <a:gd name="connsiteY0" fmla="*/ 0 h 223935"/>
              <a:gd name="connsiteX1" fmla="*/ 308758 w 308758"/>
              <a:gd name="connsiteY1" fmla="*/ 0 h 223935"/>
              <a:gd name="connsiteX2" fmla="*/ 308758 w 308758"/>
              <a:gd name="connsiteY2" fmla="*/ 223935 h 223935"/>
            </a:gdLst>
            <a:ahLst/>
            <a:cxnLst>
              <a:cxn ang="0">
                <a:pos x="connsiteX0" y="connsiteY0"/>
              </a:cxn>
              <a:cxn ang="0">
                <a:pos x="connsiteX1" y="connsiteY1"/>
              </a:cxn>
              <a:cxn ang="0">
                <a:pos x="connsiteX2" y="connsiteY2"/>
              </a:cxn>
            </a:cxnLst>
            <a:rect l="l" t="t" r="r" b="b"/>
            <a:pathLst>
              <a:path w="308758" h="223935">
                <a:moveTo>
                  <a:pt x="0" y="0"/>
                </a:moveTo>
                <a:lnTo>
                  <a:pt x="308758" y="0"/>
                </a:lnTo>
                <a:lnTo>
                  <a:pt x="308758" y="223935"/>
                </a:lnTo>
              </a:path>
            </a:pathLst>
          </a:cu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rgbClr val="505050"/>
              </a:solidFill>
              <a:latin typeface="Segoe UI"/>
            </a:endParaRPr>
          </a:p>
        </p:txBody>
      </p:sp>
      <p:sp>
        <p:nvSpPr>
          <p:cNvPr id="114" name="Freeform 113"/>
          <p:cNvSpPr/>
          <p:nvPr/>
        </p:nvSpPr>
        <p:spPr bwMode="auto">
          <a:xfrm>
            <a:off x="2449786" y="5861343"/>
            <a:ext cx="3326" cy="136376"/>
          </a:xfrm>
          <a:custGeom>
            <a:avLst/>
            <a:gdLst>
              <a:gd name="connsiteX0" fmla="*/ 3393 w 3393"/>
              <a:gd name="connsiteY0" fmla="*/ 0 h 139111"/>
              <a:gd name="connsiteX1" fmla="*/ 3393 w 3393"/>
              <a:gd name="connsiteY1" fmla="*/ 139111 h 139111"/>
              <a:gd name="connsiteX2" fmla="*/ 0 w 3393"/>
              <a:gd name="connsiteY2" fmla="*/ 135718 h 139111"/>
            </a:gdLst>
            <a:ahLst/>
            <a:cxnLst>
              <a:cxn ang="0">
                <a:pos x="connsiteX0" y="connsiteY0"/>
              </a:cxn>
              <a:cxn ang="0">
                <a:pos x="connsiteX1" y="connsiteY1"/>
              </a:cxn>
              <a:cxn ang="0">
                <a:pos x="connsiteX2" y="connsiteY2"/>
              </a:cxn>
            </a:cxnLst>
            <a:rect l="l" t="t" r="r" b="b"/>
            <a:pathLst>
              <a:path w="3393" h="139111">
                <a:moveTo>
                  <a:pt x="3393" y="0"/>
                </a:moveTo>
                <a:lnTo>
                  <a:pt x="3393" y="139111"/>
                </a:lnTo>
                <a:lnTo>
                  <a:pt x="0" y="135718"/>
                </a:lnTo>
              </a:path>
            </a:pathLst>
          </a:cu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rgbClr val="505050"/>
              </a:solidFill>
              <a:latin typeface="Segoe UI"/>
            </a:endParaRPr>
          </a:p>
        </p:txBody>
      </p:sp>
      <p:cxnSp>
        <p:nvCxnSpPr>
          <p:cNvPr id="116" name="Straight Arrow Connector 115"/>
          <p:cNvCxnSpPr>
            <a:stCxn id="47" idx="1"/>
          </p:cNvCxnSpPr>
          <p:nvPr/>
        </p:nvCxnSpPr>
        <p:spPr>
          <a:xfrm flipH="1">
            <a:off x="1540564" y="4682311"/>
            <a:ext cx="523086" cy="679434"/>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1540563" y="4539338"/>
            <a:ext cx="1444993" cy="885501"/>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55" idx="6"/>
          </p:cNvCxnSpPr>
          <p:nvPr/>
        </p:nvCxnSpPr>
        <p:spPr>
          <a:xfrm flipH="1">
            <a:off x="1574742" y="4454369"/>
            <a:ext cx="2381380" cy="1057358"/>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1293811" y="4682312"/>
            <a:ext cx="43677" cy="520057"/>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67" idx="1"/>
            <a:endCxn id="67" idx="3"/>
          </p:cNvCxnSpPr>
          <p:nvPr/>
        </p:nvCxnSpPr>
        <p:spPr>
          <a:xfrm>
            <a:off x="2354886" y="4285147"/>
            <a:ext cx="586167"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51" idx="5"/>
          </p:cNvCxnSpPr>
          <p:nvPr/>
        </p:nvCxnSpPr>
        <p:spPr>
          <a:xfrm>
            <a:off x="3190089" y="4454369"/>
            <a:ext cx="694418"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a:off x="5164540" y="4430923"/>
            <a:ext cx="517775" cy="7699"/>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a:off x="4205749" y="4423224"/>
            <a:ext cx="466751" cy="1"/>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23" idx="4"/>
          </p:cNvCxnSpPr>
          <p:nvPr/>
        </p:nvCxnSpPr>
        <p:spPr>
          <a:xfrm flipV="1">
            <a:off x="3861529" y="4701725"/>
            <a:ext cx="145476" cy="563389"/>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24" idx="0"/>
          </p:cNvCxnSpPr>
          <p:nvPr/>
        </p:nvCxnSpPr>
        <p:spPr>
          <a:xfrm flipH="1" flipV="1">
            <a:off x="3261861" y="4586843"/>
            <a:ext cx="318964" cy="703423"/>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27" idx="9"/>
            <a:endCxn id="51" idx="1"/>
          </p:cNvCxnSpPr>
          <p:nvPr/>
        </p:nvCxnSpPr>
        <p:spPr>
          <a:xfrm flipV="1">
            <a:off x="2585140" y="4689799"/>
            <a:ext cx="419564" cy="656064"/>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Freeform 139"/>
          <p:cNvSpPr/>
          <p:nvPr/>
        </p:nvSpPr>
        <p:spPr bwMode="auto">
          <a:xfrm>
            <a:off x="2307586" y="4691995"/>
            <a:ext cx="3483189" cy="593255"/>
          </a:xfrm>
          <a:custGeom>
            <a:avLst/>
            <a:gdLst>
              <a:gd name="connsiteX0" fmla="*/ 3553034 w 3553034"/>
              <a:gd name="connsiteY0" fmla="*/ 0 h 605151"/>
              <a:gd name="connsiteX1" fmla="*/ 3352800 w 3553034"/>
              <a:gd name="connsiteY1" fmla="*/ 262529 h 605151"/>
              <a:gd name="connsiteX2" fmla="*/ 298125 w 3553034"/>
              <a:gd name="connsiteY2" fmla="*/ 373770 h 605151"/>
              <a:gd name="connsiteX3" fmla="*/ 0 w 3553034"/>
              <a:gd name="connsiteY3" fmla="*/ 605151 h 605151"/>
              <a:gd name="connsiteX0" fmla="*/ 3553034 w 3553034"/>
              <a:gd name="connsiteY0" fmla="*/ 0 h 605151"/>
              <a:gd name="connsiteX1" fmla="*/ 3352800 w 3553034"/>
              <a:gd name="connsiteY1" fmla="*/ 262529 h 605151"/>
              <a:gd name="connsiteX2" fmla="*/ 298125 w 3553034"/>
              <a:gd name="connsiteY2" fmla="*/ 373770 h 605151"/>
              <a:gd name="connsiteX3" fmla="*/ 0 w 3553034"/>
              <a:gd name="connsiteY3" fmla="*/ 605151 h 605151"/>
              <a:gd name="connsiteX0" fmla="*/ 3553034 w 3553034"/>
              <a:gd name="connsiteY0" fmla="*/ 0 h 605151"/>
              <a:gd name="connsiteX1" fmla="*/ 3352800 w 3553034"/>
              <a:gd name="connsiteY1" fmla="*/ 262529 h 605151"/>
              <a:gd name="connsiteX2" fmla="*/ 298125 w 3553034"/>
              <a:gd name="connsiteY2" fmla="*/ 373770 h 605151"/>
              <a:gd name="connsiteX3" fmla="*/ 0 w 3553034"/>
              <a:gd name="connsiteY3" fmla="*/ 605151 h 605151"/>
              <a:gd name="connsiteX0" fmla="*/ 3553034 w 3553034"/>
              <a:gd name="connsiteY0" fmla="*/ 0 h 605151"/>
              <a:gd name="connsiteX1" fmla="*/ 3352800 w 3553034"/>
              <a:gd name="connsiteY1" fmla="*/ 262529 h 605151"/>
              <a:gd name="connsiteX2" fmla="*/ 298125 w 3553034"/>
              <a:gd name="connsiteY2" fmla="*/ 373770 h 605151"/>
              <a:gd name="connsiteX3" fmla="*/ 0 w 3553034"/>
              <a:gd name="connsiteY3" fmla="*/ 605151 h 605151"/>
              <a:gd name="connsiteX0" fmla="*/ 3553034 w 3553034"/>
              <a:gd name="connsiteY0" fmla="*/ 0 h 605151"/>
              <a:gd name="connsiteX1" fmla="*/ 3352800 w 3553034"/>
              <a:gd name="connsiteY1" fmla="*/ 262529 h 605151"/>
              <a:gd name="connsiteX2" fmla="*/ 298125 w 3553034"/>
              <a:gd name="connsiteY2" fmla="*/ 373770 h 605151"/>
              <a:gd name="connsiteX3" fmla="*/ 0 w 3553034"/>
              <a:gd name="connsiteY3" fmla="*/ 605151 h 605151"/>
              <a:gd name="connsiteX0" fmla="*/ 3553034 w 3553034"/>
              <a:gd name="connsiteY0" fmla="*/ 0 h 605151"/>
              <a:gd name="connsiteX1" fmla="*/ 3352800 w 3553034"/>
              <a:gd name="connsiteY1" fmla="*/ 262529 h 605151"/>
              <a:gd name="connsiteX2" fmla="*/ 298125 w 3553034"/>
              <a:gd name="connsiteY2" fmla="*/ 373770 h 605151"/>
              <a:gd name="connsiteX3" fmla="*/ 0 w 3553034"/>
              <a:gd name="connsiteY3" fmla="*/ 605151 h 605151"/>
              <a:gd name="connsiteX0" fmla="*/ 3553034 w 3553034"/>
              <a:gd name="connsiteY0" fmla="*/ 0 h 605151"/>
              <a:gd name="connsiteX1" fmla="*/ 2952333 w 3553034"/>
              <a:gd name="connsiteY1" fmla="*/ 347072 h 605151"/>
              <a:gd name="connsiteX2" fmla="*/ 298125 w 3553034"/>
              <a:gd name="connsiteY2" fmla="*/ 373770 h 605151"/>
              <a:gd name="connsiteX3" fmla="*/ 0 w 3553034"/>
              <a:gd name="connsiteY3" fmla="*/ 605151 h 605151"/>
              <a:gd name="connsiteX0" fmla="*/ 3553034 w 3553034"/>
              <a:gd name="connsiteY0" fmla="*/ 0 h 605151"/>
              <a:gd name="connsiteX1" fmla="*/ 2952333 w 3553034"/>
              <a:gd name="connsiteY1" fmla="*/ 347072 h 605151"/>
              <a:gd name="connsiteX2" fmla="*/ 298125 w 3553034"/>
              <a:gd name="connsiteY2" fmla="*/ 373770 h 605151"/>
              <a:gd name="connsiteX3" fmla="*/ 0 w 3553034"/>
              <a:gd name="connsiteY3" fmla="*/ 605151 h 605151"/>
            </a:gdLst>
            <a:ahLst/>
            <a:cxnLst>
              <a:cxn ang="0">
                <a:pos x="connsiteX0" y="connsiteY0"/>
              </a:cxn>
              <a:cxn ang="0">
                <a:pos x="connsiteX1" y="connsiteY1"/>
              </a:cxn>
              <a:cxn ang="0">
                <a:pos x="connsiteX2" y="connsiteY2"/>
              </a:cxn>
              <a:cxn ang="0">
                <a:pos x="connsiteX3" y="connsiteY3"/>
              </a:cxn>
            </a:cxnLst>
            <a:rect l="l" t="t" r="r" b="b"/>
            <a:pathLst>
              <a:path w="3553034" h="605151">
                <a:moveTo>
                  <a:pt x="3553034" y="0"/>
                </a:moveTo>
                <a:cubicBezTo>
                  <a:pt x="3550809" y="138681"/>
                  <a:pt x="3303854" y="299610"/>
                  <a:pt x="2952333" y="347072"/>
                </a:cubicBezTo>
                <a:cubicBezTo>
                  <a:pt x="1934108" y="384152"/>
                  <a:pt x="1325249" y="381187"/>
                  <a:pt x="298125" y="373770"/>
                </a:cubicBezTo>
                <a:cubicBezTo>
                  <a:pt x="189851" y="379703"/>
                  <a:pt x="43754" y="343364"/>
                  <a:pt x="0" y="605151"/>
                </a:cubicBezTo>
              </a:path>
            </a:pathLst>
          </a:custGeom>
          <a:ln>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latin typeface="Segoe UI"/>
            </a:endParaRPr>
          </a:p>
        </p:txBody>
      </p:sp>
      <p:sp>
        <p:nvSpPr>
          <p:cNvPr id="141" name="TextBox 140"/>
          <p:cNvSpPr txBox="1"/>
          <p:nvPr/>
        </p:nvSpPr>
        <p:spPr>
          <a:xfrm>
            <a:off x="1452438" y="6567470"/>
            <a:ext cx="2212660" cy="149354"/>
          </a:xfrm>
          <a:prstGeom prst="rect">
            <a:avLst/>
          </a:prstGeom>
          <a:noFill/>
        </p:spPr>
        <p:txBody>
          <a:bodyPr wrap="none" lIns="0" tIns="0" rIns="0" bIns="0" rtlCol="0">
            <a:spAutoFit/>
          </a:bodyPr>
          <a:lstStyle/>
          <a:p>
            <a:pPr defTabSz="896386">
              <a:lnSpc>
                <a:spcPct val="90000"/>
              </a:lnSpc>
              <a:spcAft>
                <a:spcPts val="588"/>
              </a:spcAft>
              <a:defRPr/>
            </a:pPr>
            <a:r>
              <a:rPr lang="en-US" sz="1078" kern="0" dirty="0">
                <a:gradFill>
                  <a:gsLst>
                    <a:gs pos="2917">
                      <a:srgbClr val="505050"/>
                    </a:gs>
                    <a:gs pos="30000">
                      <a:srgbClr val="505050"/>
                    </a:gs>
                  </a:gsLst>
                  <a:lin ang="5400000" scaled="0"/>
                </a:gradFill>
                <a:latin typeface="Segoe UI"/>
              </a:rPr>
              <a:t>Azure Service for Recommendations</a:t>
            </a:r>
          </a:p>
        </p:txBody>
      </p:sp>
      <p:cxnSp>
        <p:nvCxnSpPr>
          <p:cNvPr id="145" name="Straight Arrow Connector 144"/>
          <p:cNvCxnSpPr>
            <a:endCxn id="147" idx="1"/>
          </p:cNvCxnSpPr>
          <p:nvPr/>
        </p:nvCxnSpPr>
        <p:spPr>
          <a:xfrm flipH="1">
            <a:off x="1288254" y="2681980"/>
            <a:ext cx="691705" cy="717222"/>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Flowchart: Magnetic Disk 146"/>
          <p:cNvSpPr/>
          <p:nvPr/>
        </p:nvSpPr>
        <p:spPr bwMode="auto">
          <a:xfrm>
            <a:off x="1132462" y="3399203"/>
            <a:ext cx="311582" cy="276383"/>
          </a:xfrm>
          <a:prstGeom prst="flowChartMagneticDisk">
            <a:avLst/>
          </a:prstGeom>
          <a:solidFill>
            <a:schemeClr val="accent3"/>
          </a:solidFill>
          <a:ln w="9525">
            <a:solidFill>
              <a:schemeClr val="bg1"/>
            </a:solidFill>
            <a:round/>
            <a:headEnd/>
            <a:tailEnd/>
          </a:ln>
        </p:spPr>
        <p:txBody>
          <a:bodyPr vert="horz" wrap="square" lIns="17928" tIns="17928" rIns="0" bIns="0" numCol="1" anchor="t" anchorCtr="0" compatLnSpc="1">
            <a:prstTxWarp prst="textNoShape">
              <a:avLst/>
            </a:prstTxWarp>
          </a:bodyPr>
          <a:lstStyle/>
          <a:p>
            <a:pPr defTabSz="896386">
              <a:defRPr/>
            </a:pPr>
            <a:r>
              <a:rPr lang="en-US" sz="392" kern="0" dirty="0">
                <a:solidFill>
                  <a:srgbClr val="FFFFFF"/>
                </a:solidFill>
                <a:latin typeface="Segoe UI"/>
              </a:rPr>
              <a:t>Blog</a:t>
            </a:r>
          </a:p>
          <a:p>
            <a:pPr defTabSz="896386">
              <a:defRPr/>
            </a:pPr>
            <a:r>
              <a:rPr lang="en-US" sz="392" kern="0" dirty="0">
                <a:solidFill>
                  <a:srgbClr val="FFFFFF"/>
                </a:solidFill>
                <a:latin typeface="Segoe UI"/>
              </a:rPr>
              <a:t>Storage</a:t>
            </a:r>
          </a:p>
        </p:txBody>
      </p:sp>
      <p:sp>
        <p:nvSpPr>
          <p:cNvPr id="148" name="Flowchart: Magnetic Disk 147"/>
          <p:cNvSpPr/>
          <p:nvPr/>
        </p:nvSpPr>
        <p:spPr bwMode="auto">
          <a:xfrm>
            <a:off x="1970443" y="3399203"/>
            <a:ext cx="311582" cy="276383"/>
          </a:xfrm>
          <a:prstGeom prst="flowChartMagneticDisk">
            <a:avLst/>
          </a:prstGeom>
          <a:solidFill>
            <a:schemeClr val="accent3"/>
          </a:solidFill>
          <a:ln w="9525">
            <a:solidFill>
              <a:schemeClr val="bg1"/>
            </a:solidFill>
            <a:round/>
            <a:headEnd/>
            <a:tailEnd/>
          </a:ln>
        </p:spPr>
        <p:txBody>
          <a:bodyPr vert="horz" wrap="square" lIns="17928" tIns="17928" rIns="0" bIns="0" numCol="1" anchor="t" anchorCtr="0" compatLnSpc="1">
            <a:prstTxWarp prst="textNoShape">
              <a:avLst/>
            </a:prstTxWarp>
          </a:bodyPr>
          <a:lstStyle/>
          <a:p>
            <a:pPr defTabSz="896386">
              <a:defRPr/>
            </a:pPr>
            <a:r>
              <a:rPr lang="en-US" sz="392" kern="0" dirty="0">
                <a:solidFill>
                  <a:srgbClr val="FFFFFF"/>
                </a:solidFill>
                <a:latin typeface="Segoe UI"/>
              </a:rPr>
              <a:t>Blog</a:t>
            </a:r>
          </a:p>
          <a:p>
            <a:pPr defTabSz="896386">
              <a:defRPr/>
            </a:pPr>
            <a:r>
              <a:rPr lang="en-US" sz="392" kern="0" dirty="0">
                <a:solidFill>
                  <a:srgbClr val="FFFFFF"/>
                </a:solidFill>
                <a:latin typeface="Segoe UI"/>
              </a:rPr>
              <a:t>Storage</a:t>
            </a:r>
          </a:p>
        </p:txBody>
      </p:sp>
      <p:cxnSp>
        <p:nvCxnSpPr>
          <p:cNvPr id="149" name="Straight Arrow Connector 148"/>
          <p:cNvCxnSpPr/>
          <p:nvPr/>
        </p:nvCxnSpPr>
        <p:spPr>
          <a:xfrm flipV="1">
            <a:off x="2179732" y="3702945"/>
            <a:ext cx="0" cy="526544"/>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1297354" y="3699543"/>
            <a:ext cx="0" cy="526544"/>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V="1">
            <a:off x="2179732" y="2861446"/>
            <a:ext cx="0" cy="526544"/>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a:off x="2473919" y="2483707"/>
            <a:ext cx="1106907" cy="1"/>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V="1">
            <a:off x="3726473" y="2825712"/>
            <a:ext cx="0" cy="562279"/>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3956122" y="2744214"/>
            <a:ext cx="0" cy="656748"/>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flipV="1">
            <a:off x="2398139" y="2802724"/>
            <a:ext cx="458059" cy="413502"/>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a:off x="2442140" y="2555188"/>
            <a:ext cx="1187677" cy="832802"/>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1" name="Freeform 170"/>
          <p:cNvSpPr/>
          <p:nvPr/>
        </p:nvSpPr>
        <p:spPr bwMode="auto">
          <a:xfrm>
            <a:off x="4209913" y="3586186"/>
            <a:ext cx="1643517" cy="685225"/>
          </a:xfrm>
          <a:custGeom>
            <a:avLst/>
            <a:gdLst>
              <a:gd name="connsiteX0" fmla="*/ 0 w 1809650"/>
              <a:gd name="connsiteY0" fmla="*/ 0 h 698965"/>
              <a:gd name="connsiteX1" fmla="*/ 1809650 w 1809650"/>
              <a:gd name="connsiteY1" fmla="*/ 0 h 698965"/>
              <a:gd name="connsiteX2" fmla="*/ 1809650 w 1809650"/>
              <a:gd name="connsiteY2" fmla="*/ 698965 h 698965"/>
            </a:gdLst>
            <a:ahLst/>
            <a:cxnLst>
              <a:cxn ang="0">
                <a:pos x="connsiteX0" y="connsiteY0"/>
              </a:cxn>
              <a:cxn ang="0">
                <a:pos x="connsiteX1" y="connsiteY1"/>
              </a:cxn>
              <a:cxn ang="0">
                <a:pos x="connsiteX2" y="connsiteY2"/>
              </a:cxn>
            </a:cxnLst>
            <a:rect l="l" t="t" r="r" b="b"/>
            <a:pathLst>
              <a:path w="1809650" h="698965">
                <a:moveTo>
                  <a:pt x="0" y="0"/>
                </a:moveTo>
                <a:lnTo>
                  <a:pt x="1809650" y="0"/>
                </a:lnTo>
                <a:lnTo>
                  <a:pt x="1809650" y="698965"/>
                </a:lnTo>
              </a:path>
            </a:pathLst>
          </a:cu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latin typeface="Segoe UI"/>
            </a:endParaRPr>
          </a:p>
        </p:txBody>
      </p:sp>
      <p:sp>
        <p:nvSpPr>
          <p:cNvPr id="67" name="TextBox 66"/>
          <p:cNvSpPr txBox="1"/>
          <p:nvPr/>
        </p:nvSpPr>
        <p:spPr>
          <a:xfrm>
            <a:off x="2354886" y="4101848"/>
            <a:ext cx="586167" cy="366598"/>
          </a:xfrm>
          <a:prstGeom prst="rect">
            <a:avLst/>
          </a:prstGeom>
          <a:solidFill>
            <a:schemeClr val="bg1">
              <a:lumMod val="95000"/>
            </a:schemeClr>
          </a:solidFill>
        </p:spPr>
        <p:txBody>
          <a:bodyPr wrap="none" lIns="0" tIns="0" rIns="0" bIns="0" rtlCol="0">
            <a:spAutoFit/>
          </a:bodyPr>
          <a:lstStyle/>
          <a:p>
            <a:pPr algn="r" defTabSz="896386">
              <a:lnSpc>
                <a:spcPct val="90000"/>
              </a:lnSpc>
              <a:defRPr/>
            </a:pPr>
            <a:r>
              <a:rPr lang="en-US" sz="882" kern="0" dirty="0">
                <a:solidFill>
                  <a:srgbClr val="00188F"/>
                </a:solidFill>
                <a:latin typeface="Segoe UI"/>
              </a:rPr>
              <a:t>Visitor</a:t>
            </a:r>
          </a:p>
          <a:p>
            <a:pPr algn="r" defTabSz="896386">
              <a:lnSpc>
                <a:spcPct val="90000"/>
              </a:lnSpc>
              <a:defRPr/>
            </a:pPr>
            <a:r>
              <a:rPr lang="en-US" sz="882" kern="0" dirty="0">
                <a:solidFill>
                  <a:srgbClr val="00188F"/>
                </a:solidFill>
                <a:latin typeface="Segoe UI"/>
              </a:rPr>
              <a:t>Information</a:t>
            </a:r>
          </a:p>
          <a:p>
            <a:pPr algn="r" defTabSz="896386">
              <a:lnSpc>
                <a:spcPct val="90000"/>
              </a:lnSpc>
              <a:defRPr/>
            </a:pPr>
            <a:r>
              <a:rPr lang="en-US" sz="882" kern="0" dirty="0">
                <a:solidFill>
                  <a:srgbClr val="00188F"/>
                </a:solidFill>
                <a:latin typeface="Segoe UI"/>
              </a:rPr>
              <a:t>Service</a:t>
            </a:r>
          </a:p>
        </p:txBody>
      </p:sp>
      <p:sp>
        <p:nvSpPr>
          <p:cNvPr id="93" name="TextBox 92"/>
          <p:cNvSpPr txBox="1"/>
          <p:nvPr/>
        </p:nvSpPr>
        <p:spPr>
          <a:xfrm>
            <a:off x="5325571" y="4305557"/>
            <a:ext cx="284867" cy="190087"/>
          </a:xfrm>
          <a:prstGeom prst="rect">
            <a:avLst/>
          </a:prstGeom>
          <a:solidFill>
            <a:schemeClr val="bg1">
              <a:lumMod val="95000"/>
            </a:schemeClr>
          </a:solidFill>
        </p:spPr>
        <p:txBody>
          <a:bodyPr wrap="square" lIns="0" tIns="0" rIns="0" bIns="0" rtlCol="0">
            <a:spAutoFit/>
          </a:bodyPr>
          <a:lstStyle/>
          <a:p>
            <a:pPr algn="ctr" defTabSz="896386">
              <a:lnSpc>
                <a:spcPct val="90000"/>
              </a:lnSpc>
              <a:defRPr/>
            </a:pPr>
            <a:r>
              <a:rPr lang="en-US" sz="686" kern="0" dirty="0">
                <a:gradFill>
                  <a:gsLst>
                    <a:gs pos="2917">
                      <a:srgbClr val="505050"/>
                    </a:gs>
                    <a:gs pos="30000">
                      <a:srgbClr val="505050"/>
                    </a:gs>
                  </a:gsLst>
                  <a:lin ang="5400000" scaled="0"/>
                </a:gradFill>
                <a:latin typeface="Segoe UI"/>
              </a:rPr>
              <a:t>Email to user</a:t>
            </a:r>
          </a:p>
        </p:txBody>
      </p:sp>
      <p:sp>
        <p:nvSpPr>
          <p:cNvPr id="94" name="TextBox 93"/>
          <p:cNvSpPr txBox="1"/>
          <p:nvPr/>
        </p:nvSpPr>
        <p:spPr>
          <a:xfrm>
            <a:off x="4367366" y="4300618"/>
            <a:ext cx="284867" cy="190087"/>
          </a:xfrm>
          <a:prstGeom prst="rect">
            <a:avLst/>
          </a:prstGeom>
          <a:solidFill>
            <a:schemeClr val="bg1">
              <a:lumMod val="95000"/>
            </a:schemeClr>
          </a:solidFill>
        </p:spPr>
        <p:txBody>
          <a:bodyPr wrap="square" lIns="0" tIns="0" rIns="0" bIns="0" rtlCol="0">
            <a:spAutoFit/>
          </a:bodyPr>
          <a:lstStyle/>
          <a:p>
            <a:pPr algn="ctr" defTabSz="896386">
              <a:lnSpc>
                <a:spcPct val="90000"/>
              </a:lnSpc>
              <a:defRPr/>
            </a:pPr>
            <a:r>
              <a:rPr lang="en-US" sz="686" kern="0" dirty="0">
                <a:gradFill>
                  <a:gsLst>
                    <a:gs pos="2917">
                      <a:srgbClr val="505050"/>
                    </a:gs>
                    <a:gs pos="30000">
                      <a:srgbClr val="505050"/>
                    </a:gs>
                  </a:gsLst>
                  <a:lin ang="5400000" scaled="0"/>
                </a:gradFill>
                <a:latin typeface="Segoe UI"/>
              </a:rPr>
              <a:t>User clicks</a:t>
            </a:r>
          </a:p>
        </p:txBody>
      </p:sp>
      <p:sp>
        <p:nvSpPr>
          <p:cNvPr id="172" name="Freeform 171"/>
          <p:cNvSpPr/>
          <p:nvPr/>
        </p:nvSpPr>
        <p:spPr bwMode="auto">
          <a:xfrm>
            <a:off x="1480005" y="3568137"/>
            <a:ext cx="1371710" cy="1612362"/>
          </a:xfrm>
          <a:custGeom>
            <a:avLst/>
            <a:gdLst>
              <a:gd name="connsiteX0" fmla="*/ 0 w 1399216"/>
              <a:gd name="connsiteY0" fmla="*/ 1730610 h 1730610"/>
              <a:gd name="connsiteX1" fmla="*/ 1399216 w 1399216"/>
              <a:gd name="connsiteY1" fmla="*/ 0 h 1730610"/>
              <a:gd name="connsiteX0" fmla="*/ 0 w 1399216"/>
              <a:gd name="connsiteY0" fmla="*/ 1730610 h 1730610"/>
              <a:gd name="connsiteX1" fmla="*/ 1399216 w 1399216"/>
              <a:gd name="connsiteY1" fmla="*/ 0 h 1730610"/>
              <a:gd name="connsiteX0" fmla="*/ 0 w 1399216"/>
              <a:gd name="connsiteY0" fmla="*/ 1730610 h 1730610"/>
              <a:gd name="connsiteX1" fmla="*/ 1399216 w 1399216"/>
              <a:gd name="connsiteY1" fmla="*/ 0 h 1730610"/>
              <a:gd name="connsiteX0" fmla="*/ 0 w 1399216"/>
              <a:gd name="connsiteY0" fmla="*/ 1644693 h 1644693"/>
              <a:gd name="connsiteX1" fmla="*/ 1399216 w 1399216"/>
              <a:gd name="connsiteY1" fmla="*/ 0 h 1644693"/>
              <a:gd name="connsiteX0" fmla="*/ 0 w 1399216"/>
              <a:gd name="connsiteY0" fmla="*/ 1644693 h 1644693"/>
              <a:gd name="connsiteX1" fmla="*/ 1399216 w 1399216"/>
              <a:gd name="connsiteY1" fmla="*/ 0 h 1644693"/>
            </a:gdLst>
            <a:ahLst/>
            <a:cxnLst>
              <a:cxn ang="0">
                <a:pos x="connsiteX0" y="connsiteY0"/>
              </a:cxn>
              <a:cxn ang="0">
                <a:pos x="connsiteX1" y="connsiteY1"/>
              </a:cxn>
            </a:cxnLst>
            <a:rect l="l" t="t" r="r" b="b"/>
            <a:pathLst>
              <a:path w="1399216" h="1644693">
                <a:moveTo>
                  <a:pt x="0" y="1644693"/>
                </a:moveTo>
                <a:cubicBezTo>
                  <a:pt x="294572" y="159560"/>
                  <a:pt x="760978" y="171834"/>
                  <a:pt x="1399216" y="0"/>
                </a:cubicBezTo>
              </a:path>
            </a:pathLst>
          </a:cu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latin typeface="Segoe UI"/>
            </a:endParaRPr>
          </a:p>
        </p:txBody>
      </p:sp>
      <p:sp>
        <p:nvSpPr>
          <p:cNvPr id="174" name="Freeform 173"/>
          <p:cNvSpPr/>
          <p:nvPr/>
        </p:nvSpPr>
        <p:spPr bwMode="auto">
          <a:xfrm>
            <a:off x="2250088" y="2737891"/>
            <a:ext cx="2007640" cy="1504068"/>
          </a:xfrm>
          <a:custGeom>
            <a:avLst/>
            <a:gdLst>
              <a:gd name="connsiteX0" fmla="*/ 0 w 1902443"/>
              <a:gd name="connsiteY0" fmla="*/ 0 h 1534228"/>
              <a:gd name="connsiteX1" fmla="*/ 1902443 w 1902443"/>
              <a:gd name="connsiteY1" fmla="*/ 1534228 h 1534228"/>
              <a:gd name="connsiteX0" fmla="*/ 0 w 1902443"/>
              <a:gd name="connsiteY0" fmla="*/ 0 h 1534228"/>
              <a:gd name="connsiteX1" fmla="*/ 1902443 w 1902443"/>
              <a:gd name="connsiteY1" fmla="*/ 1534228 h 1534228"/>
              <a:gd name="connsiteX0" fmla="*/ 0 w 2043250"/>
              <a:gd name="connsiteY0" fmla="*/ 0 h 1534228"/>
              <a:gd name="connsiteX1" fmla="*/ 1902443 w 2043250"/>
              <a:gd name="connsiteY1" fmla="*/ 1534228 h 1534228"/>
              <a:gd name="connsiteX0" fmla="*/ 0 w 2047897"/>
              <a:gd name="connsiteY0" fmla="*/ 0 h 1534228"/>
              <a:gd name="connsiteX1" fmla="*/ 1902443 w 2047897"/>
              <a:gd name="connsiteY1" fmla="*/ 1534228 h 1534228"/>
            </a:gdLst>
            <a:ahLst/>
            <a:cxnLst>
              <a:cxn ang="0">
                <a:pos x="connsiteX0" y="connsiteY0"/>
              </a:cxn>
              <a:cxn ang="0">
                <a:pos x="connsiteX1" y="connsiteY1"/>
              </a:cxn>
            </a:cxnLst>
            <a:rect l="l" t="t" r="r" b="b"/>
            <a:pathLst>
              <a:path w="2047897" h="1534228">
                <a:moveTo>
                  <a:pt x="0" y="0"/>
                </a:moveTo>
                <a:cubicBezTo>
                  <a:pt x="1096250" y="24732"/>
                  <a:pt x="2507951" y="53187"/>
                  <a:pt x="1902443" y="1534228"/>
                </a:cubicBezTo>
              </a:path>
            </a:pathLst>
          </a:cu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latin typeface="Segoe UI"/>
            </a:endParaRPr>
          </a:p>
        </p:txBody>
      </p:sp>
      <p:grpSp>
        <p:nvGrpSpPr>
          <p:cNvPr id="26" name="Group 25"/>
          <p:cNvGrpSpPr>
            <a:grpSpLocks noChangeAspect="1"/>
          </p:cNvGrpSpPr>
          <p:nvPr/>
        </p:nvGrpSpPr>
        <p:grpSpPr>
          <a:xfrm>
            <a:off x="2232937" y="5218784"/>
            <a:ext cx="383980" cy="638034"/>
            <a:chOff x="3099921" y="1314451"/>
            <a:chExt cx="1100318" cy="1828800"/>
          </a:xfrm>
        </p:grpSpPr>
        <p:sp>
          <p:nvSpPr>
            <p:cNvPr id="27" name="Freeform 22"/>
            <p:cNvSpPr>
              <a:spLocks/>
            </p:cNvSpPr>
            <p:nvPr/>
          </p:nvSpPr>
          <p:spPr bwMode="auto">
            <a:xfrm>
              <a:off x="3517282" y="1314451"/>
              <a:ext cx="682957" cy="1419028"/>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28" name="Freeform 342"/>
            <p:cNvSpPr>
              <a:spLocks/>
            </p:cNvSpPr>
            <p:nvPr/>
          </p:nvSpPr>
          <p:spPr bwMode="auto">
            <a:xfrm>
              <a:off x="3304806" y="1519339"/>
              <a:ext cx="682957" cy="1419028"/>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29" name="Freeform 343"/>
            <p:cNvSpPr>
              <a:spLocks noEditPoints="1"/>
            </p:cNvSpPr>
            <p:nvPr/>
          </p:nvSpPr>
          <p:spPr bwMode="auto">
            <a:xfrm>
              <a:off x="3099921" y="1724223"/>
              <a:ext cx="690548" cy="1419028"/>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solidFill>
              <a:srgbClr val="00188F"/>
            </a:solid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102" name="TextBox 101"/>
          <p:cNvSpPr txBox="1"/>
          <p:nvPr/>
        </p:nvSpPr>
        <p:spPr>
          <a:xfrm>
            <a:off x="1076876" y="4766508"/>
            <a:ext cx="366158" cy="95044"/>
          </a:xfrm>
          <a:prstGeom prst="rect">
            <a:avLst/>
          </a:prstGeom>
          <a:solidFill>
            <a:schemeClr val="bg1">
              <a:lumMod val="95000"/>
            </a:schemeClr>
          </a:solidFill>
        </p:spPr>
        <p:txBody>
          <a:bodyPr wrap="none" lIns="0" tIns="0" rIns="0" bIns="0" rtlCol="0">
            <a:spAutoFit/>
          </a:bodyPr>
          <a:lstStyle/>
          <a:p>
            <a:pPr algn="ctr" defTabSz="896386">
              <a:lnSpc>
                <a:spcPct val="90000"/>
              </a:lnSpc>
              <a:defRPr/>
            </a:pPr>
            <a:r>
              <a:rPr lang="en-US" sz="686" kern="0" dirty="0">
                <a:gradFill>
                  <a:gsLst>
                    <a:gs pos="2917">
                      <a:srgbClr val="505050"/>
                    </a:gs>
                    <a:gs pos="30000">
                      <a:srgbClr val="505050"/>
                    </a:gs>
                  </a:gsLst>
                  <a:lin ang="5400000" scaled="0"/>
                </a:gradFill>
                <a:latin typeface="Segoe UI"/>
              </a:rPr>
              <a:t>Web logs</a:t>
            </a:r>
          </a:p>
        </p:txBody>
      </p:sp>
      <p:sp>
        <p:nvSpPr>
          <p:cNvPr id="80" name="TextBox 79"/>
          <p:cNvSpPr txBox="1"/>
          <p:nvPr/>
        </p:nvSpPr>
        <p:spPr>
          <a:xfrm>
            <a:off x="3811471" y="3190866"/>
            <a:ext cx="460447" cy="95044"/>
          </a:xfrm>
          <a:prstGeom prst="rect">
            <a:avLst/>
          </a:prstGeom>
          <a:solidFill>
            <a:schemeClr val="bg1">
              <a:lumMod val="95000"/>
            </a:schemeClr>
          </a:solidFill>
        </p:spPr>
        <p:txBody>
          <a:bodyPr wrap="none" lIns="0" tIns="0" rIns="0" bIns="0" rtlCol="0">
            <a:spAutoFit/>
          </a:bodyPr>
          <a:lstStyle/>
          <a:p>
            <a:pPr defTabSz="896386">
              <a:lnSpc>
                <a:spcPct val="90000"/>
              </a:lnSpc>
              <a:defRPr/>
            </a:pPr>
            <a:r>
              <a:rPr lang="en-US" sz="686" kern="0" dirty="0">
                <a:gradFill>
                  <a:gsLst>
                    <a:gs pos="2917">
                      <a:srgbClr val="505050"/>
                    </a:gs>
                    <a:gs pos="30000">
                      <a:srgbClr val="505050"/>
                    </a:gs>
                  </a:gsLst>
                  <a:lin ang="5400000" scaled="0"/>
                </a:gradFill>
                <a:latin typeface="Segoe UI"/>
              </a:rPr>
              <a:t>Scored data</a:t>
            </a:r>
          </a:p>
        </p:txBody>
      </p:sp>
      <p:sp>
        <p:nvSpPr>
          <p:cNvPr id="79" name="TextBox 78"/>
          <p:cNvSpPr txBox="1"/>
          <p:nvPr/>
        </p:nvSpPr>
        <p:spPr>
          <a:xfrm>
            <a:off x="3987356" y="2953250"/>
            <a:ext cx="633312" cy="190087"/>
          </a:xfrm>
          <a:prstGeom prst="rect">
            <a:avLst/>
          </a:prstGeom>
          <a:solidFill>
            <a:schemeClr val="bg1">
              <a:lumMod val="95000"/>
            </a:schemeClr>
          </a:solidFill>
        </p:spPr>
        <p:txBody>
          <a:bodyPr wrap="none" lIns="0" tIns="0" rIns="0" bIns="0" rtlCol="0">
            <a:spAutoFit/>
          </a:bodyPr>
          <a:lstStyle/>
          <a:p>
            <a:pPr defTabSz="896386">
              <a:lnSpc>
                <a:spcPct val="90000"/>
              </a:lnSpc>
              <a:defRPr/>
            </a:pPr>
            <a:r>
              <a:rPr lang="en-US" sz="686" kern="0" dirty="0">
                <a:gradFill>
                  <a:gsLst>
                    <a:gs pos="2917">
                      <a:srgbClr val="505050"/>
                    </a:gs>
                    <a:gs pos="30000">
                      <a:srgbClr val="505050"/>
                    </a:gs>
                  </a:gsLst>
                  <a:lin ang="5400000" scaled="0"/>
                </a:gradFill>
                <a:latin typeface="Segoe UI"/>
              </a:rPr>
              <a:t>B Click feedback</a:t>
            </a:r>
          </a:p>
          <a:p>
            <a:pPr defTabSz="896386">
              <a:lnSpc>
                <a:spcPct val="90000"/>
              </a:lnSpc>
              <a:defRPr/>
            </a:pPr>
            <a:r>
              <a:rPr lang="en-US" sz="686" kern="0" dirty="0">
                <a:gradFill>
                  <a:gsLst>
                    <a:gs pos="2917">
                      <a:srgbClr val="505050"/>
                    </a:gs>
                    <a:gs pos="30000">
                      <a:srgbClr val="505050"/>
                    </a:gs>
                  </a:gsLst>
                  <a:lin ang="5400000" scaled="0"/>
                </a:gradFill>
                <a:latin typeface="Segoe UI"/>
              </a:rPr>
              <a:t>data</a:t>
            </a:r>
          </a:p>
        </p:txBody>
      </p:sp>
      <p:grpSp>
        <p:nvGrpSpPr>
          <p:cNvPr id="10" name="Group 9"/>
          <p:cNvGrpSpPr>
            <a:grpSpLocks noChangeAspect="1"/>
          </p:cNvGrpSpPr>
          <p:nvPr/>
        </p:nvGrpSpPr>
        <p:grpSpPr>
          <a:xfrm>
            <a:off x="2014159" y="2236170"/>
            <a:ext cx="383980" cy="638034"/>
            <a:chOff x="3099921" y="1314451"/>
            <a:chExt cx="1100318" cy="1828800"/>
          </a:xfrm>
          <a:solidFill>
            <a:schemeClr val="accent1"/>
          </a:solidFill>
        </p:grpSpPr>
        <p:sp>
          <p:nvSpPr>
            <p:cNvPr id="11" name="Freeform 22"/>
            <p:cNvSpPr>
              <a:spLocks/>
            </p:cNvSpPr>
            <p:nvPr/>
          </p:nvSpPr>
          <p:spPr bwMode="auto">
            <a:xfrm>
              <a:off x="3517282" y="1314451"/>
              <a:ext cx="682957" cy="1419028"/>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p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3" name="Freeform 342"/>
            <p:cNvSpPr>
              <a:spLocks/>
            </p:cNvSpPr>
            <p:nvPr/>
          </p:nvSpPr>
          <p:spPr bwMode="auto">
            <a:xfrm>
              <a:off x="3304806" y="1519339"/>
              <a:ext cx="682957" cy="1419028"/>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p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sp>
          <p:nvSpPr>
            <p:cNvPr id="14" name="Freeform 343"/>
            <p:cNvSpPr>
              <a:spLocks noEditPoints="1"/>
            </p:cNvSpPr>
            <p:nvPr/>
          </p:nvSpPr>
          <p:spPr bwMode="auto">
            <a:xfrm>
              <a:off x="3099921" y="1724223"/>
              <a:ext cx="690548" cy="1419028"/>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pFill/>
            <a:ln w="9525">
              <a:noFill/>
              <a:round/>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000000"/>
                </a:solidFill>
                <a:latin typeface="Segoe UI"/>
              </a:endParaRPr>
            </a:p>
          </p:txBody>
        </p:sp>
      </p:grpSp>
      <p:sp>
        <p:nvSpPr>
          <p:cNvPr id="83" name="TextBox 82"/>
          <p:cNvSpPr txBox="1"/>
          <p:nvPr/>
        </p:nvSpPr>
        <p:spPr>
          <a:xfrm>
            <a:off x="2784363" y="2954880"/>
            <a:ext cx="510735" cy="95044"/>
          </a:xfrm>
          <a:prstGeom prst="rect">
            <a:avLst/>
          </a:prstGeom>
          <a:solidFill>
            <a:schemeClr val="bg1">
              <a:lumMod val="95000"/>
            </a:schemeClr>
          </a:solidFill>
        </p:spPr>
        <p:txBody>
          <a:bodyPr wrap="none" lIns="0" tIns="0" rIns="0" bIns="0" rtlCol="0">
            <a:spAutoFit/>
          </a:bodyPr>
          <a:lstStyle/>
          <a:p>
            <a:pPr defTabSz="896386">
              <a:lnSpc>
                <a:spcPct val="90000"/>
              </a:lnSpc>
              <a:defRPr/>
            </a:pPr>
            <a:r>
              <a:rPr lang="en-US" sz="686" kern="0" dirty="0" err="1">
                <a:gradFill>
                  <a:gsLst>
                    <a:gs pos="2917">
                      <a:srgbClr val="505050"/>
                    </a:gs>
                    <a:gs pos="30000">
                      <a:srgbClr val="505050"/>
                    </a:gs>
                  </a:gsLst>
                  <a:lin ang="5400000" scaled="0"/>
                </a:gradFill>
                <a:latin typeface="Segoe UI"/>
              </a:rPr>
              <a:t>Catched</a:t>
            </a:r>
            <a:r>
              <a:rPr lang="en-US" sz="686" kern="0" dirty="0">
                <a:gradFill>
                  <a:gsLst>
                    <a:gs pos="2917">
                      <a:srgbClr val="505050"/>
                    </a:gs>
                    <a:gs pos="30000">
                      <a:srgbClr val="505050"/>
                    </a:gs>
                  </a:gsLst>
                  <a:lin ang="5400000" scaled="0"/>
                </a:gradFill>
                <a:latin typeface="Segoe UI"/>
              </a:rPr>
              <a:t> data</a:t>
            </a:r>
          </a:p>
        </p:txBody>
      </p:sp>
      <p:sp>
        <p:nvSpPr>
          <p:cNvPr id="82" name="TextBox 81"/>
          <p:cNvSpPr txBox="1"/>
          <p:nvPr/>
        </p:nvSpPr>
        <p:spPr>
          <a:xfrm>
            <a:off x="3387030" y="3000779"/>
            <a:ext cx="513878" cy="190087"/>
          </a:xfrm>
          <a:prstGeom prst="rect">
            <a:avLst/>
          </a:prstGeom>
          <a:solidFill>
            <a:schemeClr val="bg1">
              <a:lumMod val="95000"/>
            </a:schemeClr>
          </a:solidFill>
        </p:spPr>
        <p:txBody>
          <a:bodyPr wrap="none" lIns="0" tIns="0" rIns="0" bIns="0" rtlCol="0">
            <a:spAutoFit/>
          </a:bodyPr>
          <a:lstStyle/>
          <a:p>
            <a:pPr defTabSz="896386">
              <a:lnSpc>
                <a:spcPct val="90000"/>
              </a:lnSpc>
              <a:defRPr/>
            </a:pPr>
            <a:r>
              <a:rPr lang="en-US" sz="686" kern="0" dirty="0" err="1">
                <a:gradFill>
                  <a:gsLst>
                    <a:gs pos="2917">
                      <a:srgbClr val="505050"/>
                    </a:gs>
                    <a:gs pos="30000">
                      <a:srgbClr val="505050"/>
                    </a:gs>
                  </a:gsLst>
                  <a:lin ang="5400000" scaled="0"/>
                </a:gradFill>
                <a:latin typeface="Segoe UI"/>
              </a:rPr>
              <a:t>Catched</a:t>
            </a:r>
            <a:r>
              <a:rPr lang="en-US" sz="686" kern="0" dirty="0">
                <a:gradFill>
                  <a:gsLst>
                    <a:gs pos="2917">
                      <a:srgbClr val="505050"/>
                    </a:gs>
                    <a:gs pos="30000">
                      <a:srgbClr val="505050"/>
                    </a:gs>
                  </a:gsLst>
                  <a:lin ang="5400000" scaled="0"/>
                </a:gradFill>
                <a:latin typeface="Segoe UI"/>
              </a:rPr>
              <a:t> data</a:t>
            </a:r>
          </a:p>
          <a:p>
            <a:pPr defTabSz="896386">
              <a:lnSpc>
                <a:spcPct val="90000"/>
              </a:lnSpc>
              <a:defRPr/>
            </a:pPr>
            <a:r>
              <a:rPr lang="en-US" sz="686" kern="0" dirty="0">
                <a:gradFill>
                  <a:gsLst>
                    <a:gs pos="2917">
                      <a:srgbClr val="505050"/>
                    </a:gs>
                    <a:gs pos="30000">
                      <a:srgbClr val="505050"/>
                    </a:gs>
                  </a:gsLst>
                  <a:lin ang="5400000" scaled="0"/>
                </a:gradFill>
                <a:latin typeface="Segoe UI"/>
              </a:rPr>
              <a:t>To be scored</a:t>
            </a:r>
          </a:p>
        </p:txBody>
      </p:sp>
      <p:sp>
        <p:nvSpPr>
          <p:cNvPr id="95" name="TextBox 94"/>
          <p:cNvSpPr txBox="1"/>
          <p:nvPr/>
        </p:nvSpPr>
        <p:spPr>
          <a:xfrm>
            <a:off x="3448375" y="4563302"/>
            <a:ext cx="327089" cy="95044"/>
          </a:xfrm>
          <a:prstGeom prst="rect">
            <a:avLst/>
          </a:prstGeom>
          <a:solidFill>
            <a:schemeClr val="bg1">
              <a:lumMod val="95000"/>
            </a:schemeClr>
          </a:solidFill>
        </p:spPr>
        <p:txBody>
          <a:bodyPr wrap="square" lIns="0" tIns="0" rIns="0" bIns="0" rtlCol="0">
            <a:spAutoFit/>
          </a:bodyPr>
          <a:lstStyle/>
          <a:p>
            <a:pPr algn="ctr" defTabSz="896386">
              <a:lnSpc>
                <a:spcPct val="90000"/>
              </a:lnSpc>
              <a:defRPr/>
            </a:pPr>
            <a:r>
              <a:rPr lang="en-US" sz="686" kern="0" dirty="0">
                <a:gradFill>
                  <a:gsLst>
                    <a:gs pos="2917">
                      <a:srgbClr val="505050"/>
                    </a:gs>
                    <a:gs pos="30000">
                      <a:srgbClr val="505050"/>
                    </a:gs>
                  </a:gsLst>
                  <a:lin ang="5400000" scaled="0"/>
                </a:gradFill>
                <a:latin typeface="Segoe UI"/>
              </a:rPr>
              <a:t>Capture</a:t>
            </a:r>
          </a:p>
        </p:txBody>
      </p:sp>
      <p:sp>
        <p:nvSpPr>
          <p:cNvPr id="100" name="TextBox 99"/>
          <p:cNvSpPr txBox="1"/>
          <p:nvPr/>
        </p:nvSpPr>
        <p:spPr>
          <a:xfrm>
            <a:off x="2469531" y="4921125"/>
            <a:ext cx="512307" cy="95044"/>
          </a:xfrm>
          <a:prstGeom prst="rect">
            <a:avLst/>
          </a:prstGeom>
          <a:solidFill>
            <a:schemeClr val="bg1">
              <a:lumMod val="95000"/>
            </a:schemeClr>
          </a:solidFill>
        </p:spPr>
        <p:txBody>
          <a:bodyPr wrap="none" lIns="0" tIns="0" rIns="0" bIns="0" rtlCol="0">
            <a:spAutoFit/>
          </a:bodyPr>
          <a:lstStyle/>
          <a:p>
            <a:pPr algn="ctr" defTabSz="896386">
              <a:lnSpc>
                <a:spcPct val="90000"/>
              </a:lnSpc>
              <a:defRPr/>
            </a:pPr>
            <a:r>
              <a:rPr lang="en-US" sz="686" kern="0" dirty="0">
                <a:gradFill>
                  <a:gsLst>
                    <a:gs pos="2917">
                      <a:srgbClr val="505050"/>
                    </a:gs>
                    <a:gs pos="30000">
                      <a:srgbClr val="505050"/>
                    </a:gs>
                  </a:gsLst>
                  <a:lin ang="5400000" scaled="0"/>
                </a:gradFill>
                <a:latin typeface="Segoe UI"/>
              </a:rPr>
              <a:t>Deterministic</a:t>
            </a:r>
          </a:p>
        </p:txBody>
      </p:sp>
      <p:sp>
        <p:nvSpPr>
          <p:cNvPr id="99" name="TextBox 98"/>
          <p:cNvSpPr txBox="1"/>
          <p:nvPr/>
        </p:nvSpPr>
        <p:spPr>
          <a:xfrm>
            <a:off x="2136540" y="4762329"/>
            <a:ext cx="708743" cy="95044"/>
          </a:xfrm>
          <a:prstGeom prst="rect">
            <a:avLst/>
          </a:prstGeom>
          <a:solidFill>
            <a:schemeClr val="bg1">
              <a:lumMod val="95000"/>
            </a:schemeClr>
          </a:solidFill>
        </p:spPr>
        <p:txBody>
          <a:bodyPr wrap="none" lIns="0" tIns="0" rIns="0" bIns="0" rtlCol="0">
            <a:spAutoFit/>
          </a:bodyPr>
          <a:lstStyle/>
          <a:p>
            <a:pPr algn="ctr" defTabSz="896386">
              <a:lnSpc>
                <a:spcPct val="90000"/>
              </a:lnSpc>
              <a:defRPr/>
            </a:pPr>
            <a:r>
              <a:rPr lang="en-US" sz="686" kern="0" dirty="0">
                <a:gradFill>
                  <a:gsLst>
                    <a:gs pos="2917">
                      <a:srgbClr val="505050"/>
                    </a:gs>
                    <a:gs pos="30000">
                      <a:srgbClr val="505050"/>
                    </a:gs>
                  </a:gsLst>
                  <a:lin ang="5400000" scaled="0"/>
                </a:gradFill>
                <a:latin typeface="Segoe UI"/>
              </a:rPr>
              <a:t>User segment info</a:t>
            </a:r>
          </a:p>
        </p:txBody>
      </p:sp>
      <p:sp>
        <p:nvSpPr>
          <p:cNvPr id="65" name="TextBox 64"/>
          <p:cNvSpPr txBox="1"/>
          <p:nvPr/>
        </p:nvSpPr>
        <p:spPr>
          <a:xfrm>
            <a:off x="599379" y="4253718"/>
            <a:ext cx="474590" cy="122200"/>
          </a:xfrm>
          <a:prstGeom prst="rect">
            <a:avLst/>
          </a:prstGeom>
          <a:solidFill>
            <a:schemeClr val="bg1">
              <a:lumMod val="95000"/>
            </a:schemeClr>
          </a:solidFill>
        </p:spPr>
        <p:txBody>
          <a:bodyPr wrap="none" lIns="0" tIns="0" rIns="0" bIns="0" rtlCol="0">
            <a:spAutoFit/>
          </a:bodyPr>
          <a:lstStyle/>
          <a:p>
            <a:pPr defTabSz="896386">
              <a:lnSpc>
                <a:spcPct val="90000"/>
              </a:lnSpc>
              <a:defRPr/>
            </a:pPr>
            <a:r>
              <a:rPr lang="en-US" sz="882" kern="0" dirty="0" err="1">
                <a:solidFill>
                  <a:srgbClr val="002060"/>
                </a:solidFill>
                <a:latin typeface="Segoe UI"/>
              </a:rPr>
              <a:t>Omniture</a:t>
            </a:r>
            <a:endParaRPr lang="en-US" sz="882" kern="0" dirty="0">
              <a:solidFill>
                <a:srgbClr val="002060"/>
              </a:solidFill>
              <a:latin typeface="Segoe UI"/>
            </a:endParaRPr>
          </a:p>
        </p:txBody>
      </p:sp>
      <p:sp>
        <p:nvSpPr>
          <p:cNvPr id="66" name="TextBox 65"/>
          <p:cNvSpPr txBox="1"/>
          <p:nvPr/>
        </p:nvSpPr>
        <p:spPr>
          <a:xfrm>
            <a:off x="1637577" y="4224048"/>
            <a:ext cx="392736" cy="244298"/>
          </a:xfrm>
          <a:prstGeom prst="rect">
            <a:avLst/>
          </a:prstGeom>
          <a:solidFill>
            <a:schemeClr val="bg1">
              <a:lumMod val="95000"/>
            </a:schemeClr>
          </a:solidFill>
        </p:spPr>
        <p:txBody>
          <a:bodyPr wrap="none" lIns="0" tIns="0" rIns="0" bIns="0" rtlCol="0">
            <a:spAutoFit/>
          </a:bodyPr>
          <a:lstStyle/>
          <a:p>
            <a:pPr defTabSz="896386">
              <a:lnSpc>
                <a:spcPct val="90000"/>
              </a:lnSpc>
              <a:defRPr/>
            </a:pPr>
            <a:r>
              <a:rPr lang="en-US" sz="882" kern="0" dirty="0">
                <a:solidFill>
                  <a:srgbClr val="00188F"/>
                </a:solidFill>
                <a:latin typeface="Segoe UI"/>
              </a:rPr>
              <a:t>Product</a:t>
            </a:r>
          </a:p>
          <a:p>
            <a:pPr algn="r" defTabSz="896386">
              <a:lnSpc>
                <a:spcPct val="90000"/>
              </a:lnSpc>
              <a:defRPr/>
            </a:pPr>
            <a:r>
              <a:rPr lang="en-US" sz="882" kern="0" dirty="0">
                <a:solidFill>
                  <a:srgbClr val="00188F"/>
                </a:solidFill>
                <a:latin typeface="Segoe UI"/>
              </a:rPr>
              <a:t>Catalog</a:t>
            </a:r>
          </a:p>
        </p:txBody>
      </p:sp>
      <p:sp>
        <p:nvSpPr>
          <p:cNvPr id="76" name="TextBox 75"/>
          <p:cNvSpPr txBox="1"/>
          <p:nvPr/>
        </p:nvSpPr>
        <p:spPr>
          <a:xfrm>
            <a:off x="3309515" y="4253718"/>
            <a:ext cx="644311" cy="122200"/>
          </a:xfrm>
          <a:prstGeom prst="rect">
            <a:avLst/>
          </a:prstGeom>
          <a:solidFill>
            <a:schemeClr val="bg1">
              <a:lumMod val="95000"/>
            </a:schemeClr>
          </a:solidFill>
        </p:spPr>
        <p:txBody>
          <a:bodyPr wrap="none" lIns="0" tIns="0" rIns="0" bIns="0" rtlCol="0">
            <a:spAutoFit/>
          </a:bodyPr>
          <a:lstStyle/>
          <a:p>
            <a:pPr defTabSz="896386">
              <a:lnSpc>
                <a:spcPct val="90000"/>
              </a:lnSpc>
              <a:defRPr/>
            </a:pPr>
            <a:r>
              <a:rPr lang="en-US" sz="882" kern="0" dirty="0">
                <a:solidFill>
                  <a:srgbClr val="00188F"/>
                </a:solidFill>
                <a:latin typeface="Segoe UI"/>
              </a:rPr>
              <a:t>Website.com</a:t>
            </a:r>
          </a:p>
        </p:txBody>
      </p:sp>
      <p:pic>
        <p:nvPicPr>
          <p:cNvPr id="119" name="Picture 2" descr="Z:\Pictures\MICROSOFT IMAGES\CloudnEnterprise_Symbols_Public_v2.02\CloudnEnterprise_Symbols_Public_v2.02\CnE_PNGs\CnE_Cloud_PNGs\HDInsight.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62945" y="2341234"/>
            <a:ext cx="471193" cy="471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901417"/>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1" y="129319"/>
            <a:ext cx="11655840" cy="899537"/>
          </a:xfrm>
        </p:spPr>
        <p:txBody>
          <a:bodyPr/>
          <a:lstStyle/>
          <a:p>
            <a:r>
              <a:rPr lang="en-US" dirty="0">
                <a:solidFill>
                  <a:srgbClr val="D83B01"/>
                </a:solidFill>
              </a:rPr>
              <a:t>Usage Scenarios</a:t>
            </a:r>
            <a:r>
              <a:rPr lang="en-US" dirty="0">
                <a:gradFill>
                  <a:gsLst>
                    <a:gs pos="2917">
                      <a:schemeClr val="tx1"/>
                    </a:gs>
                    <a:gs pos="30000">
                      <a:schemeClr val="tx1"/>
                    </a:gs>
                  </a:gsLst>
                  <a:lin ang="5400000" scaled="0"/>
                </a:gradFill>
              </a:rPr>
              <a:t/>
            </a:r>
            <a:br>
              <a:rPr lang="en-US" dirty="0">
                <a:gradFill>
                  <a:gsLst>
                    <a:gs pos="2917">
                      <a:schemeClr val="tx1"/>
                    </a:gs>
                    <a:gs pos="30000">
                      <a:schemeClr val="tx1"/>
                    </a:gs>
                  </a:gsLst>
                  <a:lin ang="5400000" scaled="0"/>
                </a:gradFill>
              </a:rPr>
            </a:br>
            <a:r>
              <a:rPr lang="en-US" sz="3137" dirty="0">
                <a:gradFill>
                  <a:gsLst>
                    <a:gs pos="2917">
                      <a:schemeClr val="tx1"/>
                    </a:gs>
                    <a:gs pos="30000">
                      <a:schemeClr val="tx1"/>
                    </a:gs>
                  </a:gsLst>
                  <a:lin ang="5400000" scaled="0"/>
                </a:gradFill>
              </a:rPr>
              <a:t>Achieve the same programming experience in batch or interactive</a:t>
            </a:r>
            <a:endParaRPr lang="en-US" dirty="0">
              <a:gradFill>
                <a:gsLst>
                  <a:gs pos="2917">
                    <a:schemeClr val="tx1"/>
                  </a:gs>
                  <a:gs pos="30000">
                    <a:schemeClr val="tx1"/>
                  </a:gs>
                </a:gsLst>
                <a:lin ang="5400000" scaled="0"/>
              </a:gradFill>
            </a:endParaRPr>
          </a:p>
        </p:txBody>
      </p:sp>
      <p:grpSp>
        <p:nvGrpSpPr>
          <p:cNvPr id="4" name="Group 3"/>
          <p:cNvGrpSpPr/>
          <p:nvPr/>
        </p:nvGrpSpPr>
        <p:grpSpPr>
          <a:xfrm>
            <a:off x="677254" y="2597764"/>
            <a:ext cx="11078165" cy="1452494"/>
            <a:chOff x="675717" y="2597526"/>
            <a:chExt cx="11081308" cy="1452905"/>
          </a:xfrm>
        </p:grpSpPr>
        <p:grpSp>
          <p:nvGrpSpPr>
            <p:cNvPr id="63" name="Group 62"/>
            <p:cNvGrpSpPr/>
            <p:nvPr/>
          </p:nvGrpSpPr>
          <p:grpSpPr>
            <a:xfrm>
              <a:off x="675717" y="2874376"/>
              <a:ext cx="699662" cy="899204"/>
              <a:chOff x="427038" y="3465180"/>
              <a:chExt cx="1055135" cy="1356058"/>
            </a:xfrm>
          </p:grpSpPr>
          <p:grpSp>
            <p:nvGrpSpPr>
              <p:cNvPr id="43" name="Group 42"/>
              <p:cNvGrpSpPr/>
              <p:nvPr/>
            </p:nvGrpSpPr>
            <p:grpSpPr>
              <a:xfrm>
                <a:off x="675723" y="3465180"/>
                <a:ext cx="806450" cy="1030536"/>
                <a:chOff x="-1098550" y="3632200"/>
                <a:chExt cx="982663" cy="1255713"/>
              </a:xfrm>
            </p:grpSpPr>
            <p:sp>
              <p:nvSpPr>
                <p:cNvPr id="31" name="Freeform 24"/>
                <p:cNvSpPr>
                  <a:spLocks/>
                </p:cNvSpPr>
                <p:nvPr/>
              </p:nvSpPr>
              <p:spPr bwMode="auto">
                <a:xfrm>
                  <a:off x="-1098550" y="3632200"/>
                  <a:ext cx="982663" cy="1095375"/>
                </a:xfrm>
                <a:custGeom>
                  <a:avLst/>
                  <a:gdLst>
                    <a:gd name="T0" fmla="*/ 247 w 258"/>
                    <a:gd name="T1" fmla="*/ 20 h 289"/>
                    <a:gd name="T2" fmla="*/ 233 w 258"/>
                    <a:gd name="T3" fmla="*/ 20 h 289"/>
                    <a:gd name="T4" fmla="*/ 206 w 258"/>
                    <a:gd name="T5" fmla="*/ 0 h 289"/>
                    <a:gd name="T6" fmla="*/ 29 w 258"/>
                    <a:gd name="T7" fmla="*/ 0 h 289"/>
                    <a:gd name="T8" fmla="*/ 0 w 258"/>
                    <a:gd name="T9" fmla="*/ 29 h 289"/>
                    <a:gd name="T10" fmla="*/ 0 w 258"/>
                    <a:gd name="T11" fmla="*/ 260 h 289"/>
                    <a:gd name="T12" fmla="*/ 29 w 258"/>
                    <a:gd name="T13" fmla="*/ 289 h 289"/>
                    <a:gd name="T14" fmla="*/ 206 w 258"/>
                    <a:gd name="T15" fmla="*/ 289 h 289"/>
                    <a:gd name="T16" fmla="*/ 234 w 258"/>
                    <a:gd name="T17" fmla="*/ 260 h 289"/>
                    <a:gd name="T18" fmla="*/ 234 w 258"/>
                    <a:gd name="T19" fmla="*/ 129 h 289"/>
                    <a:gd name="T20" fmla="*/ 247 w 258"/>
                    <a:gd name="T21" fmla="*/ 129 h 289"/>
                    <a:gd name="T22" fmla="*/ 258 w 258"/>
                    <a:gd name="T23" fmla="*/ 119 h 289"/>
                    <a:gd name="T24" fmla="*/ 258 w 258"/>
                    <a:gd name="T25" fmla="*/ 31 h 289"/>
                    <a:gd name="T26" fmla="*/ 247 w 258"/>
                    <a:gd name="T27" fmla="*/ 2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89">
                      <a:moveTo>
                        <a:pt x="247" y="20"/>
                      </a:moveTo>
                      <a:cubicBezTo>
                        <a:pt x="233" y="20"/>
                        <a:pt x="233" y="20"/>
                        <a:pt x="233" y="20"/>
                      </a:cubicBezTo>
                      <a:cubicBezTo>
                        <a:pt x="229" y="9"/>
                        <a:pt x="218" y="0"/>
                        <a:pt x="206" y="0"/>
                      </a:cubicBezTo>
                      <a:cubicBezTo>
                        <a:pt x="29" y="0"/>
                        <a:pt x="29" y="0"/>
                        <a:pt x="29" y="0"/>
                      </a:cubicBezTo>
                      <a:cubicBezTo>
                        <a:pt x="13" y="0"/>
                        <a:pt x="0" y="13"/>
                        <a:pt x="0" y="29"/>
                      </a:cubicBezTo>
                      <a:cubicBezTo>
                        <a:pt x="0" y="260"/>
                        <a:pt x="0" y="260"/>
                        <a:pt x="0" y="260"/>
                      </a:cubicBezTo>
                      <a:cubicBezTo>
                        <a:pt x="0" y="276"/>
                        <a:pt x="13" y="289"/>
                        <a:pt x="29" y="289"/>
                      </a:cubicBezTo>
                      <a:cubicBezTo>
                        <a:pt x="206" y="289"/>
                        <a:pt x="206" y="289"/>
                        <a:pt x="206" y="289"/>
                      </a:cubicBezTo>
                      <a:cubicBezTo>
                        <a:pt x="221" y="289"/>
                        <a:pt x="234" y="276"/>
                        <a:pt x="234" y="260"/>
                      </a:cubicBezTo>
                      <a:cubicBezTo>
                        <a:pt x="234" y="129"/>
                        <a:pt x="234" y="129"/>
                        <a:pt x="234" y="129"/>
                      </a:cubicBezTo>
                      <a:cubicBezTo>
                        <a:pt x="247" y="129"/>
                        <a:pt x="247" y="129"/>
                        <a:pt x="247" y="129"/>
                      </a:cubicBezTo>
                      <a:cubicBezTo>
                        <a:pt x="253" y="129"/>
                        <a:pt x="258" y="125"/>
                        <a:pt x="258" y="119"/>
                      </a:cubicBezTo>
                      <a:cubicBezTo>
                        <a:pt x="258" y="31"/>
                        <a:pt x="258" y="31"/>
                        <a:pt x="258" y="31"/>
                      </a:cubicBezTo>
                      <a:cubicBezTo>
                        <a:pt x="258" y="25"/>
                        <a:pt x="253" y="20"/>
                        <a:pt x="247" y="20"/>
                      </a:cubicBezTo>
                      <a:close/>
                    </a:path>
                  </a:pathLst>
                </a:custGeom>
                <a:solidFill>
                  <a:srgbClr val="DB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32" name="Rectangle 25"/>
                <p:cNvSpPr>
                  <a:spLocks noChangeArrowheads="1"/>
                </p:cNvSpPr>
                <p:nvPr/>
              </p:nvSpPr>
              <p:spPr bwMode="auto">
                <a:xfrm>
                  <a:off x="-998538" y="3719513"/>
                  <a:ext cx="722313" cy="955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42" name="Freeform 26"/>
                <p:cNvSpPr>
                  <a:spLocks/>
                </p:cNvSpPr>
                <p:nvPr/>
              </p:nvSpPr>
              <p:spPr bwMode="auto">
                <a:xfrm>
                  <a:off x="-1098550" y="3644900"/>
                  <a:ext cx="757238" cy="1243013"/>
                </a:xfrm>
                <a:custGeom>
                  <a:avLst/>
                  <a:gdLst>
                    <a:gd name="T0" fmla="*/ 199 w 199"/>
                    <a:gd name="T1" fmla="*/ 302 h 328"/>
                    <a:gd name="T2" fmla="*/ 174 w 199"/>
                    <a:gd name="T3" fmla="*/ 325 h 328"/>
                    <a:gd name="T4" fmla="*/ 24 w 199"/>
                    <a:gd name="T5" fmla="*/ 292 h 328"/>
                    <a:gd name="T6" fmla="*/ 0 w 199"/>
                    <a:gd name="T7" fmla="*/ 257 h 328"/>
                    <a:gd name="T8" fmla="*/ 0 w 199"/>
                    <a:gd name="T9" fmla="*/ 26 h 328"/>
                    <a:gd name="T10" fmla="*/ 24 w 199"/>
                    <a:gd name="T11" fmla="*/ 3 h 328"/>
                    <a:gd name="T12" fmla="*/ 174 w 199"/>
                    <a:gd name="T13" fmla="*/ 36 h 328"/>
                    <a:gd name="T14" fmla="*/ 199 w 199"/>
                    <a:gd name="T15" fmla="*/ 70 h 328"/>
                    <a:gd name="T16" fmla="*/ 199 w 199"/>
                    <a:gd name="T17" fmla="*/ 30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28">
                      <a:moveTo>
                        <a:pt x="199" y="302"/>
                      </a:moveTo>
                      <a:cubicBezTo>
                        <a:pt x="199" y="318"/>
                        <a:pt x="188" y="328"/>
                        <a:pt x="174" y="325"/>
                      </a:cubicBezTo>
                      <a:cubicBezTo>
                        <a:pt x="24" y="292"/>
                        <a:pt x="24" y="292"/>
                        <a:pt x="24" y="292"/>
                      </a:cubicBezTo>
                      <a:cubicBezTo>
                        <a:pt x="11" y="289"/>
                        <a:pt x="0" y="273"/>
                        <a:pt x="0" y="257"/>
                      </a:cubicBezTo>
                      <a:cubicBezTo>
                        <a:pt x="0" y="26"/>
                        <a:pt x="0" y="26"/>
                        <a:pt x="0" y="26"/>
                      </a:cubicBezTo>
                      <a:cubicBezTo>
                        <a:pt x="0" y="10"/>
                        <a:pt x="11" y="0"/>
                        <a:pt x="24" y="3"/>
                      </a:cubicBezTo>
                      <a:cubicBezTo>
                        <a:pt x="174" y="36"/>
                        <a:pt x="174" y="36"/>
                        <a:pt x="174" y="36"/>
                      </a:cubicBezTo>
                      <a:cubicBezTo>
                        <a:pt x="188" y="39"/>
                        <a:pt x="199" y="54"/>
                        <a:pt x="199" y="70"/>
                      </a:cubicBezTo>
                      <a:lnTo>
                        <a:pt x="199" y="3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grpSp>
          <p:sp>
            <p:nvSpPr>
              <p:cNvPr id="46" name="Freeform 30"/>
              <p:cNvSpPr>
                <a:spLocks/>
              </p:cNvSpPr>
              <p:nvPr/>
            </p:nvSpPr>
            <p:spPr bwMode="auto">
              <a:xfrm>
                <a:off x="427038" y="3863975"/>
                <a:ext cx="723900" cy="95726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lumMod val="95000"/>
                </a:schemeClr>
              </a:solidFill>
              <a:ln>
                <a:noFill/>
              </a:ln>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47" name="Freeform 31"/>
              <p:cNvSpPr>
                <a:spLocks/>
              </p:cNvSpPr>
              <p:nvPr/>
            </p:nvSpPr>
            <p:spPr bwMode="auto">
              <a:xfrm>
                <a:off x="427038" y="3863975"/>
                <a:ext cx="228600" cy="215900"/>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48" name="Freeform 32"/>
              <p:cNvSpPr>
                <a:spLocks/>
              </p:cNvSpPr>
              <p:nvPr/>
            </p:nvSpPr>
            <p:spPr bwMode="auto">
              <a:xfrm>
                <a:off x="503238" y="4125913"/>
                <a:ext cx="242888" cy="19050"/>
              </a:xfrm>
              <a:custGeom>
                <a:avLst/>
                <a:gdLst>
                  <a:gd name="T0" fmla="*/ 62 w 64"/>
                  <a:gd name="T1" fmla="*/ 5 h 5"/>
                  <a:gd name="T2" fmla="*/ 2 w 64"/>
                  <a:gd name="T3" fmla="*/ 5 h 5"/>
                  <a:gd name="T4" fmla="*/ 0 w 64"/>
                  <a:gd name="T5" fmla="*/ 3 h 5"/>
                  <a:gd name="T6" fmla="*/ 2 w 64"/>
                  <a:gd name="T7" fmla="*/ 0 h 5"/>
                  <a:gd name="T8" fmla="*/ 62 w 64"/>
                  <a:gd name="T9" fmla="*/ 0 h 5"/>
                  <a:gd name="T10" fmla="*/ 64 w 64"/>
                  <a:gd name="T11" fmla="*/ 3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3"/>
                    </a:cubicBezTo>
                    <a:cubicBezTo>
                      <a:pt x="0" y="1"/>
                      <a:pt x="1" y="0"/>
                      <a:pt x="2" y="0"/>
                    </a:cubicBezTo>
                    <a:cubicBezTo>
                      <a:pt x="62" y="0"/>
                      <a:pt x="62" y="0"/>
                      <a:pt x="62" y="0"/>
                    </a:cubicBezTo>
                    <a:cubicBezTo>
                      <a:pt x="63" y="0"/>
                      <a:pt x="64" y="1"/>
                      <a:pt x="64" y="3"/>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49" name="Freeform 33"/>
              <p:cNvSpPr>
                <a:spLocks/>
              </p:cNvSpPr>
              <p:nvPr/>
            </p:nvSpPr>
            <p:spPr bwMode="auto">
              <a:xfrm>
                <a:off x="503238" y="4205288"/>
                <a:ext cx="242888"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50" name="Freeform 34"/>
              <p:cNvSpPr>
                <a:spLocks/>
              </p:cNvSpPr>
              <p:nvPr/>
            </p:nvSpPr>
            <p:spPr bwMode="auto">
              <a:xfrm>
                <a:off x="503238" y="4281488"/>
                <a:ext cx="242888" cy="19050"/>
              </a:xfrm>
              <a:custGeom>
                <a:avLst/>
                <a:gdLst>
                  <a:gd name="T0" fmla="*/ 62 w 64"/>
                  <a:gd name="T1" fmla="*/ 5 h 5"/>
                  <a:gd name="T2" fmla="*/ 2 w 64"/>
                  <a:gd name="T3" fmla="*/ 5 h 5"/>
                  <a:gd name="T4" fmla="*/ 0 w 64"/>
                  <a:gd name="T5" fmla="*/ 2 h 5"/>
                  <a:gd name="T6" fmla="*/ 2 w 64"/>
                  <a:gd name="T7" fmla="*/ 0 h 5"/>
                  <a:gd name="T8" fmla="*/ 62 w 64"/>
                  <a:gd name="T9" fmla="*/ 0 h 5"/>
                  <a:gd name="T10" fmla="*/ 64 w 64"/>
                  <a:gd name="T11" fmla="*/ 2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2"/>
                    </a:cubicBezTo>
                    <a:cubicBezTo>
                      <a:pt x="0" y="1"/>
                      <a:pt x="1" y="0"/>
                      <a:pt x="2" y="0"/>
                    </a:cubicBezTo>
                    <a:cubicBezTo>
                      <a:pt x="62" y="0"/>
                      <a:pt x="62" y="0"/>
                      <a:pt x="62" y="0"/>
                    </a:cubicBezTo>
                    <a:cubicBezTo>
                      <a:pt x="63" y="0"/>
                      <a:pt x="64" y="1"/>
                      <a:pt x="64" y="2"/>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51" name="Freeform 35"/>
              <p:cNvSpPr>
                <a:spLocks/>
              </p:cNvSpPr>
              <p:nvPr/>
            </p:nvSpPr>
            <p:spPr bwMode="auto">
              <a:xfrm>
                <a:off x="503238" y="4362450"/>
                <a:ext cx="242888"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52" name="Freeform 36"/>
              <p:cNvSpPr>
                <a:spLocks/>
              </p:cNvSpPr>
              <p:nvPr/>
            </p:nvSpPr>
            <p:spPr bwMode="auto">
              <a:xfrm>
                <a:off x="503238" y="4594225"/>
                <a:ext cx="242888"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53" name="Freeform 37"/>
              <p:cNvSpPr>
                <a:spLocks/>
              </p:cNvSpPr>
              <p:nvPr/>
            </p:nvSpPr>
            <p:spPr bwMode="auto">
              <a:xfrm>
                <a:off x="503238" y="4673600"/>
                <a:ext cx="242888"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54" name="Freeform 38"/>
              <p:cNvSpPr>
                <a:spLocks/>
              </p:cNvSpPr>
              <p:nvPr/>
            </p:nvSpPr>
            <p:spPr bwMode="auto">
              <a:xfrm>
                <a:off x="838201" y="4049713"/>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55" name="Freeform 39"/>
              <p:cNvSpPr>
                <a:spLocks/>
              </p:cNvSpPr>
              <p:nvPr/>
            </p:nvSpPr>
            <p:spPr bwMode="auto">
              <a:xfrm>
                <a:off x="838201" y="3973513"/>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0"/>
                      <a:pt x="1" y="0"/>
                      <a:pt x="2" y="0"/>
                    </a:cubicBezTo>
                    <a:cubicBezTo>
                      <a:pt x="62" y="0"/>
                      <a:pt x="62" y="0"/>
                      <a:pt x="62" y="0"/>
                    </a:cubicBezTo>
                    <a:cubicBezTo>
                      <a:pt x="63" y="0"/>
                      <a:pt x="64" y="0"/>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56" name="Freeform 40"/>
              <p:cNvSpPr>
                <a:spLocks/>
              </p:cNvSpPr>
              <p:nvPr/>
            </p:nvSpPr>
            <p:spPr bwMode="auto">
              <a:xfrm>
                <a:off x="838201" y="4362450"/>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57" name="Freeform 41"/>
              <p:cNvSpPr>
                <a:spLocks/>
              </p:cNvSpPr>
              <p:nvPr/>
            </p:nvSpPr>
            <p:spPr bwMode="auto">
              <a:xfrm>
                <a:off x="838201" y="4437063"/>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58" name="Freeform 42"/>
              <p:cNvSpPr>
                <a:spLocks/>
              </p:cNvSpPr>
              <p:nvPr/>
            </p:nvSpPr>
            <p:spPr bwMode="auto">
              <a:xfrm>
                <a:off x="838201" y="4518025"/>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59" name="Freeform 43"/>
              <p:cNvSpPr>
                <a:spLocks/>
              </p:cNvSpPr>
              <p:nvPr/>
            </p:nvSpPr>
            <p:spPr bwMode="auto">
              <a:xfrm>
                <a:off x="838201" y="4594225"/>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60" name="Freeform 44"/>
              <p:cNvSpPr>
                <a:spLocks/>
              </p:cNvSpPr>
              <p:nvPr/>
            </p:nvSpPr>
            <p:spPr bwMode="auto">
              <a:xfrm>
                <a:off x="838201" y="4673600"/>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61" name="Rectangle 45"/>
              <p:cNvSpPr>
                <a:spLocks noChangeArrowheads="1"/>
              </p:cNvSpPr>
              <p:nvPr/>
            </p:nvSpPr>
            <p:spPr bwMode="auto">
              <a:xfrm>
                <a:off x="846138" y="4095750"/>
                <a:ext cx="228600" cy="2349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62" name="Rectangle 46"/>
              <p:cNvSpPr>
                <a:spLocks noChangeArrowheads="1"/>
              </p:cNvSpPr>
              <p:nvPr/>
            </p:nvSpPr>
            <p:spPr bwMode="auto">
              <a:xfrm>
                <a:off x="503238" y="4406900"/>
                <a:ext cx="236538" cy="15557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grpSp>
        <p:sp>
          <p:nvSpPr>
            <p:cNvPr id="64" name="Text Placeholder 20"/>
            <p:cNvSpPr txBox="1">
              <a:spLocks/>
            </p:cNvSpPr>
            <p:nvPr/>
          </p:nvSpPr>
          <p:spPr bwMode="auto">
            <a:xfrm>
              <a:off x="1762812" y="2597526"/>
              <a:ext cx="9994213" cy="1452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146263" rIns="182828" bIns="146263" numCol="1" rtlCol="0" anchor="ctr" anchorCtr="0" compatLnSpc="1">
              <a:prstTxWarp prst="textNoShape">
                <a:avLst/>
              </a:prstTxWarp>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049" fontAlgn="auto">
                <a:spcBef>
                  <a:spcPts val="2400"/>
                </a:spcBef>
                <a:spcAft>
                  <a:spcPts val="588"/>
                </a:spcAft>
                <a:buSzTx/>
                <a:buNone/>
                <a:defRPr/>
              </a:pPr>
              <a:r>
                <a:rPr lang="en-US" sz="2353" dirty="0">
                  <a:gradFill>
                    <a:gsLst>
                      <a:gs pos="2917">
                        <a:srgbClr val="161616"/>
                      </a:gs>
                      <a:gs pos="30000">
                        <a:srgbClr val="161616"/>
                      </a:gs>
                    </a:gsLst>
                    <a:lin ang="5400000" scaled="0"/>
                  </a:gradFill>
                  <a:latin typeface="Segoe UI Light"/>
                  <a:cs typeface="+mn-cs"/>
                </a:rPr>
                <a:t>Cook data for other users (LETS and Share)</a:t>
              </a:r>
            </a:p>
            <a:p>
              <a:pPr marL="339595" indent="-222165" defTabSz="913330">
                <a:spcBef>
                  <a:spcPts val="100"/>
                </a:spcBef>
                <a:spcAft>
                  <a:spcPts val="588"/>
                </a:spcAft>
                <a:buClr>
                  <a:srgbClr val="50B347"/>
                </a:buClr>
                <a:buSzPct val="100000"/>
                <a:buBlip>
                  <a:blip r:embed="rId3"/>
                </a:buBlip>
                <a:defRPr/>
              </a:pPr>
              <a:r>
                <a:rPr lang="en-US" sz="2353" dirty="0">
                  <a:gradFill>
                    <a:gsLst>
                      <a:gs pos="2917">
                        <a:srgbClr val="161616"/>
                      </a:gs>
                      <a:gs pos="30000">
                        <a:srgbClr val="161616"/>
                      </a:gs>
                    </a:gsLst>
                    <a:lin ang="5400000" scaled="0"/>
                  </a:gradFill>
                  <a:latin typeface="Segoe UI Light"/>
                </a:rPr>
                <a:t>As unstructured data</a:t>
              </a:r>
            </a:p>
            <a:p>
              <a:pPr marL="339595" indent="-222165" defTabSz="913330">
                <a:spcBef>
                  <a:spcPts val="100"/>
                </a:spcBef>
                <a:spcAft>
                  <a:spcPts val="588"/>
                </a:spcAft>
                <a:buClr>
                  <a:srgbClr val="50B347"/>
                </a:buClr>
                <a:buSzPct val="102000"/>
                <a:buBlip>
                  <a:blip r:embed="rId3"/>
                </a:buBlip>
                <a:defRPr/>
              </a:pPr>
              <a:r>
                <a:rPr lang="en-US" sz="2353" dirty="0">
                  <a:gradFill>
                    <a:gsLst>
                      <a:gs pos="2917">
                        <a:srgbClr val="161616"/>
                      </a:gs>
                      <a:gs pos="30000">
                        <a:srgbClr val="161616"/>
                      </a:gs>
                    </a:gsLst>
                    <a:lin ang="5400000" scaled="0"/>
                  </a:gradFill>
                  <a:latin typeface="Segoe UI Light"/>
                </a:rPr>
                <a:t>As structured data</a:t>
              </a:r>
              <a:endParaRPr lang="en-US" sz="2353" dirty="0">
                <a:gradFill>
                  <a:gsLst>
                    <a:gs pos="2917">
                      <a:srgbClr val="161616"/>
                    </a:gs>
                    <a:gs pos="30000">
                      <a:srgbClr val="161616"/>
                    </a:gs>
                  </a:gsLst>
                  <a:lin ang="5400000" scaled="0"/>
                </a:gradFill>
                <a:latin typeface="Segoe UI Light"/>
                <a:cs typeface="Segoe UI" panose="020B0502040204020203" pitchFamily="34" charset="0"/>
              </a:endParaRPr>
            </a:p>
          </p:txBody>
        </p:sp>
      </p:grpSp>
      <p:grpSp>
        <p:nvGrpSpPr>
          <p:cNvPr id="5" name="Group 4"/>
          <p:cNvGrpSpPr/>
          <p:nvPr/>
        </p:nvGrpSpPr>
        <p:grpSpPr>
          <a:xfrm>
            <a:off x="553514" y="4161927"/>
            <a:ext cx="11201906" cy="621248"/>
            <a:chOff x="551941" y="4162134"/>
            <a:chExt cx="11205084" cy="621425"/>
          </a:xfrm>
        </p:grpSpPr>
        <p:grpSp>
          <p:nvGrpSpPr>
            <p:cNvPr id="123" name="Group 122"/>
            <p:cNvGrpSpPr/>
            <p:nvPr/>
          </p:nvGrpSpPr>
          <p:grpSpPr>
            <a:xfrm>
              <a:off x="551941" y="4165724"/>
              <a:ext cx="797519" cy="612823"/>
              <a:chOff x="5681693" y="129501"/>
              <a:chExt cx="2233441" cy="1716198"/>
            </a:xfrm>
          </p:grpSpPr>
          <p:sp>
            <p:nvSpPr>
              <p:cNvPr id="118" name="Freeform 98"/>
              <p:cNvSpPr>
                <a:spLocks noEditPoints="1"/>
              </p:cNvSpPr>
              <p:nvPr/>
            </p:nvSpPr>
            <p:spPr bwMode="auto">
              <a:xfrm>
                <a:off x="6297612" y="129501"/>
                <a:ext cx="654468" cy="653215"/>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119" name="Freeform 99"/>
              <p:cNvSpPr>
                <a:spLocks noEditPoints="1"/>
              </p:cNvSpPr>
              <p:nvPr/>
            </p:nvSpPr>
            <p:spPr bwMode="auto">
              <a:xfrm>
                <a:off x="5681693" y="574909"/>
                <a:ext cx="896447" cy="897699"/>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120" name="Freeform 100"/>
              <p:cNvSpPr>
                <a:spLocks noEditPoints="1"/>
              </p:cNvSpPr>
              <p:nvPr/>
            </p:nvSpPr>
            <p:spPr bwMode="auto">
              <a:xfrm>
                <a:off x="6607450" y="535509"/>
                <a:ext cx="1307684" cy="1310190"/>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grpSp>
        <p:sp>
          <p:nvSpPr>
            <p:cNvPr id="65" name="Text Placeholder 20"/>
            <p:cNvSpPr txBox="1">
              <a:spLocks/>
            </p:cNvSpPr>
            <p:nvPr/>
          </p:nvSpPr>
          <p:spPr bwMode="auto">
            <a:xfrm>
              <a:off x="1762812" y="4162134"/>
              <a:ext cx="9994213" cy="62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146263" rIns="182828" bIns="146263" numCol="1" rtlCol="0" anchor="ctr" anchorCtr="0" compatLnSpc="1">
              <a:prstTxWarp prst="textNoShape">
                <a:avLst/>
              </a:prstTxWarp>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049" fontAlgn="auto">
                <a:spcBef>
                  <a:spcPts val="2400"/>
                </a:spcBef>
                <a:spcAft>
                  <a:spcPts val="588"/>
                </a:spcAft>
                <a:buSzTx/>
                <a:buNone/>
                <a:defRPr/>
              </a:pPr>
              <a:r>
                <a:rPr lang="en-US" sz="2353">
                  <a:gradFill>
                    <a:gsLst>
                      <a:gs pos="2917">
                        <a:srgbClr val="161616"/>
                      </a:gs>
                      <a:gs pos="30000">
                        <a:srgbClr val="161616"/>
                      </a:gs>
                    </a:gsLst>
                    <a:lin ang="5400000" scaled="0"/>
                  </a:gradFill>
                  <a:latin typeface="Segoe UI Light"/>
                  <a:cs typeface="+mn-cs"/>
                </a:rPr>
                <a:t>Large-scale custom processing with custom code</a:t>
              </a:r>
            </a:p>
          </p:txBody>
        </p:sp>
      </p:grpSp>
      <p:grpSp>
        <p:nvGrpSpPr>
          <p:cNvPr id="16" name="Group 15"/>
          <p:cNvGrpSpPr/>
          <p:nvPr/>
        </p:nvGrpSpPr>
        <p:grpSpPr>
          <a:xfrm>
            <a:off x="676143" y="5025089"/>
            <a:ext cx="11079276" cy="1054443"/>
            <a:chOff x="674605" y="5190639"/>
            <a:chExt cx="11082420" cy="1054743"/>
          </a:xfrm>
        </p:grpSpPr>
        <p:pic>
          <p:nvPicPr>
            <p:cNvPr id="124" name="Picture 123"/>
            <p:cNvPicPr>
              <a:picLocks noChangeAspect="1"/>
            </p:cNvPicPr>
            <p:nvPr/>
          </p:nvPicPr>
          <p:blipFill>
            <a:blip r:embed="rId4"/>
            <a:stretch>
              <a:fillRect/>
            </a:stretch>
          </p:blipFill>
          <p:spPr>
            <a:xfrm>
              <a:off x="674605" y="5190639"/>
              <a:ext cx="555396" cy="1054743"/>
            </a:xfrm>
            <a:prstGeom prst="rect">
              <a:avLst/>
            </a:prstGeom>
          </p:spPr>
        </p:pic>
        <p:sp>
          <p:nvSpPr>
            <p:cNvPr id="66" name="Text Placeholder 20"/>
            <p:cNvSpPr txBox="1">
              <a:spLocks/>
            </p:cNvSpPr>
            <p:nvPr/>
          </p:nvSpPr>
          <p:spPr bwMode="auto">
            <a:xfrm>
              <a:off x="1762812" y="5495802"/>
              <a:ext cx="9994213" cy="62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146263" rIns="182828" bIns="146263" numCol="1" rtlCol="0" anchor="ctr" anchorCtr="0" compatLnSpc="1">
              <a:prstTxWarp prst="textNoShape">
                <a:avLst/>
              </a:prstTxWarp>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049" fontAlgn="auto">
                <a:spcBef>
                  <a:spcPts val="2400"/>
                </a:spcBef>
                <a:spcAft>
                  <a:spcPts val="588"/>
                </a:spcAft>
                <a:buSzTx/>
                <a:buNone/>
                <a:defRPr/>
              </a:pPr>
              <a:r>
                <a:rPr lang="en-US" sz="2353">
                  <a:gradFill>
                    <a:gsLst>
                      <a:gs pos="2917">
                        <a:srgbClr val="161616"/>
                      </a:gs>
                      <a:gs pos="30000">
                        <a:srgbClr val="161616"/>
                      </a:gs>
                    </a:gsLst>
                    <a:lin ang="5400000" scaled="0"/>
                  </a:gradFill>
                  <a:latin typeface="Segoe UI Light"/>
                  <a:cs typeface="+mn-cs"/>
                </a:rPr>
                <a:t>Augment big data with high-value data from where it lives</a:t>
              </a:r>
            </a:p>
          </p:txBody>
        </p:sp>
      </p:grpSp>
      <p:grpSp>
        <p:nvGrpSpPr>
          <p:cNvPr id="2" name="Group 1"/>
          <p:cNvGrpSpPr/>
          <p:nvPr/>
        </p:nvGrpSpPr>
        <p:grpSpPr>
          <a:xfrm>
            <a:off x="759358" y="1595435"/>
            <a:ext cx="10996060" cy="947111"/>
            <a:chOff x="757844" y="1594912"/>
            <a:chExt cx="10999180" cy="947381"/>
          </a:xfrm>
        </p:grpSpPr>
        <p:grpSp>
          <p:nvGrpSpPr>
            <p:cNvPr id="28" name="Group 27"/>
            <p:cNvGrpSpPr/>
            <p:nvPr/>
          </p:nvGrpSpPr>
          <p:grpSpPr>
            <a:xfrm>
              <a:off x="757844" y="1758243"/>
              <a:ext cx="535406" cy="620718"/>
              <a:chOff x="966788" y="1933575"/>
              <a:chExt cx="1155700" cy="1339850"/>
            </a:xfrm>
          </p:grpSpPr>
          <p:sp>
            <p:nvSpPr>
              <p:cNvPr id="7" name="Freeform 6"/>
              <p:cNvSpPr>
                <a:spLocks/>
              </p:cNvSpPr>
              <p:nvPr/>
            </p:nvSpPr>
            <p:spPr bwMode="auto">
              <a:xfrm>
                <a:off x="966788" y="1933575"/>
                <a:ext cx="1087438" cy="1339850"/>
              </a:xfrm>
              <a:custGeom>
                <a:avLst/>
                <a:gdLst>
                  <a:gd name="T0" fmla="*/ 0 w 384"/>
                  <a:gd name="T1" fmla="*/ 28 h 474"/>
                  <a:gd name="T2" fmla="*/ 28 w 384"/>
                  <a:gd name="T3" fmla="*/ 0 h 474"/>
                  <a:gd name="T4" fmla="*/ 356 w 384"/>
                  <a:gd name="T5" fmla="*/ 0 h 474"/>
                  <a:gd name="T6" fmla="*/ 384 w 384"/>
                  <a:gd name="T7" fmla="*/ 28 h 474"/>
                  <a:gd name="T8" fmla="*/ 384 w 384"/>
                  <a:gd name="T9" fmla="*/ 445 h 474"/>
                  <a:gd name="T10" fmla="*/ 356 w 384"/>
                  <a:gd name="T11" fmla="*/ 474 h 474"/>
                  <a:gd name="T12" fmla="*/ 28 w 384"/>
                  <a:gd name="T13" fmla="*/ 474 h 474"/>
                  <a:gd name="T14" fmla="*/ 0 w 384"/>
                  <a:gd name="T15" fmla="*/ 445 h 474"/>
                  <a:gd name="T16" fmla="*/ 0 w 384"/>
                  <a:gd name="T17" fmla="*/ 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74">
                    <a:moveTo>
                      <a:pt x="0" y="28"/>
                    </a:moveTo>
                    <a:cubicBezTo>
                      <a:pt x="0" y="13"/>
                      <a:pt x="12" y="0"/>
                      <a:pt x="28" y="0"/>
                    </a:cubicBezTo>
                    <a:cubicBezTo>
                      <a:pt x="356" y="0"/>
                      <a:pt x="356" y="0"/>
                      <a:pt x="356" y="0"/>
                    </a:cubicBezTo>
                    <a:cubicBezTo>
                      <a:pt x="371" y="0"/>
                      <a:pt x="384" y="13"/>
                      <a:pt x="384" y="28"/>
                    </a:cubicBezTo>
                    <a:cubicBezTo>
                      <a:pt x="384" y="445"/>
                      <a:pt x="384" y="445"/>
                      <a:pt x="384" y="445"/>
                    </a:cubicBezTo>
                    <a:cubicBezTo>
                      <a:pt x="384" y="461"/>
                      <a:pt x="371" y="474"/>
                      <a:pt x="356" y="474"/>
                    </a:cubicBezTo>
                    <a:cubicBezTo>
                      <a:pt x="28" y="474"/>
                      <a:pt x="28" y="474"/>
                      <a:pt x="28" y="474"/>
                    </a:cubicBezTo>
                    <a:cubicBezTo>
                      <a:pt x="12" y="474"/>
                      <a:pt x="0" y="461"/>
                      <a:pt x="0" y="445"/>
                    </a:cubicBezTo>
                    <a:lnTo>
                      <a:pt x="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8" name="Freeform 7"/>
              <p:cNvSpPr>
                <a:spLocks/>
              </p:cNvSpPr>
              <p:nvPr/>
            </p:nvSpPr>
            <p:spPr bwMode="auto">
              <a:xfrm>
                <a:off x="1985963" y="3160713"/>
                <a:ext cx="136525" cy="30163"/>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9" name="Freeform 8"/>
              <p:cNvSpPr>
                <a:spLocks/>
              </p:cNvSpPr>
              <p:nvPr/>
            </p:nvSpPr>
            <p:spPr bwMode="auto">
              <a:xfrm>
                <a:off x="1985963" y="3071813"/>
                <a:ext cx="136525" cy="31750"/>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10" name="Freeform 9"/>
              <p:cNvSpPr>
                <a:spLocks/>
              </p:cNvSpPr>
              <p:nvPr/>
            </p:nvSpPr>
            <p:spPr bwMode="auto">
              <a:xfrm>
                <a:off x="1985963" y="2984500"/>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11" name="Freeform 10"/>
              <p:cNvSpPr>
                <a:spLocks/>
              </p:cNvSpPr>
              <p:nvPr/>
            </p:nvSpPr>
            <p:spPr bwMode="auto">
              <a:xfrm>
                <a:off x="1985963" y="2897188"/>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12" name="Freeform 11"/>
              <p:cNvSpPr>
                <a:spLocks/>
              </p:cNvSpPr>
              <p:nvPr/>
            </p:nvSpPr>
            <p:spPr bwMode="auto">
              <a:xfrm>
                <a:off x="1985963" y="2806700"/>
                <a:ext cx="136525" cy="31750"/>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13" name="Freeform 12"/>
              <p:cNvSpPr>
                <a:spLocks/>
              </p:cNvSpPr>
              <p:nvPr/>
            </p:nvSpPr>
            <p:spPr bwMode="auto">
              <a:xfrm>
                <a:off x="1985963" y="2719388"/>
                <a:ext cx="136525" cy="30163"/>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14" name="Freeform 13"/>
              <p:cNvSpPr>
                <a:spLocks/>
              </p:cNvSpPr>
              <p:nvPr/>
            </p:nvSpPr>
            <p:spPr bwMode="auto">
              <a:xfrm>
                <a:off x="1985963" y="2632075"/>
                <a:ext cx="136525" cy="30163"/>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17" name="Freeform 14"/>
              <p:cNvSpPr>
                <a:spLocks/>
              </p:cNvSpPr>
              <p:nvPr/>
            </p:nvSpPr>
            <p:spPr bwMode="auto">
              <a:xfrm>
                <a:off x="1985963" y="2544763"/>
                <a:ext cx="136525" cy="30163"/>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18" name="Freeform 15"/>
              <p:cNvSpPr>
                <a:spLocks/>
              </p:cNvSpPr>
              <p:nvPr/>
            </p:nvSpPr>
            <p:spPr bwMode="auto">
              <a:xfrm>
                <a:off x="1985963" y="2455863"/>
                <a:ext cx="136525" cy="28575"/>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19" name="Freeform 16"/>
              <p:cNvSpPr>
                <a:spLocks/>
              </p:cNvSpPr>
              <p:nvPr/>
            </p:nvSpPr>
            <p:spPr bwMode="auto">
              <a:xfrm>
                <a:off x="1985963" y="2365375"/>
                <a:ext cx="136525" cy="31750"/>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20" name="Freeform 17"/>
              <p:cNvSpPr>
                <a:spLocks/>
              </p:cNvSpPr>
              <p:nvPr/>
            </p:nvSpPr>
            <p:spPr bwMode="auto">
              <a:xfrm>
                <a:off x="1985963" y="2278063"/>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24" name="Freeform 18"/>
              <p:cNvSpPr>
                <a:spLocks/>
              </p:cNvSpPr>
              <p:nvPr/>
            </p:nvSpPr>
            <p:spPr bwMode="auto">
              <a:xfrm>
                <a:off x="1985963" y="2190750"/>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26" name="Freeform 19"/>
              <p:cNvSpPr>
                <a:spLocks/>
              </p:cNvSpPr>
              <p:nvPr/>
            </p:nvSpPr>
            <p:spPr bwMode="auto">
              <a:xfrm>
                <a:off x="1985963" y="2103438"/>
                <a:ext cx="136525" cy="28575"/>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sp>
            <p:nvSpPr>
              <p:cNvPr id="27" name="Freeform 20"/>
              <p:cNvSpPr>
                <a:spLocks/>
              </p:cNvSpPr>
              <p:nvPr/>
            </p:nvSpPr>
            <p:spPr bwMode="auto">
              <a:xfrm>
                <a:off x="1985963" y="2012950"/>
                <a:ext cx="136525" cy="30163"/>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lnSpc>
                    <a:spcPct val="90000"/>
                  </a:lnSpc>
                  <a:spcAft>
                    <a:spcPts val="588"/>
                  </a:spcAft>
                  <a:defRPr/>
                </a:pPr>
                <a:endParaRPr lang="en-GB" sz="2353" kern="0">
                  <a:gradFill>
                    <a:gsLst>
                      <a:gs pos="2917">
                        <a:srgbClr val="161616"/>
                      </a:gs>
                      <a:gs pos="30000">
                        <a:srgbClr val="161616"/>
                      </a:gs>
                    </a:gsLst>
                    <a:lin ang="5400000" scaled="0"/>
                  </a:gradFill>
                  <a:latin typeface="Segoe UI Light"/>
                </a:endParaRPr>
              </a:p>
            </p:txBody>
          </p:sp>
        </p:grpSp>
        <p:sp>
          <p:nvSpPr>
            <p:cNvPr id="15" name="Rectangle 14"/>
            <p:cNvSpPr/>
            <p:nvPr/>
          </p:nvSpPr>
          <p:spPr bwMode="auto">
            <a:xfrm>
              <a:off x="1762811" y="1594912"/>
              <a:ext cx="9994213" cy="94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46263" rIns="182828" bIns="146263" numCol="1" rtlCol="0" anchor="ctr" anchorCtr="0" compatLnSpc="1">
              <a:prstTxWarp prst="textNoShape">
                <a:avLst/>
              </a:prstTxWarp>
              <a:spAutoFit/>
            </a:bodyPr>
            <a:lstStyle/>
            <a:p>
              <a:pPr defTabSz="914225">
                <a:lnSpc>
                  <a:spcPct val="90000"/>
                </a:lnSpc>
                <a:spcBef>
                  <a:spcPts val="2400"/>
                </a:spcBef>
                <a:spcAft>
                  <a:spcPts val="588"/>
                </a:spcAft>
                <a:defRPr/>
              </a:pPr>
              <a:r>
                <a:rPr lang="en-IN" sz="2353" kern="0" dirty="0">
                  <a:gradFill>
                    <a:gsLst>
                      <a:gs pos="2917">
                        <a:srgbClr val="161616"/>
                      </a:gs>
                      <a:gs pos="30000">
                        <a:srgbClr val="161616"/>
                      </a:gs>
                    </a:gsLst>
                    <a:lin ang="5400000" scaled="0"/>
                  </a:gradFill>
                  <a:latin typeface="Segoe UI Light"/>
                </a:rPr>
                <a:t>Schematizing unstructured data</a:t>
              </a:r>
              <a:br>
                <a:rPr lang="en-IN" sz="2353" kern="0" dirty="0">
                  <a:gradFill>
                    <a:gsLst>
                      <a:gs pos="2917">
                        <a:srgbClr val="161616"/>
                      </a:gs>
                      <a:gs pos="30000">
                        <a:srgbClr val="161616"/>
                      </a:gs>
                    </a:gsLst>
                    <a:lin ang="5400000" scaled="0"/>
                  </a:gradFill>
                  <a:latin typeface="Segoe UI Light"/>
                </a:rPr>
              </a:br>
              <a:r>
                <a:rPr lang="en-IN" sz="2353" kern="0" dirty="0">
                  <a:gradFill>
                    <a:gsLst>
                      <a:gs pos="2917">
                        <a:srgbClr val="161616"/>
                      </a:gs>
                      <a:gs pos="30000">
                        <a:srgbClr val="161616"/>
                      </a:gs>
                    </a:gsLst>
                    <a:lin ang="5400000" scaled="0"/>
                  </a:gradFill>
                  <a:latin typeface="Segoe UI Light"/>
                </a:rPr>
                <a:t>(Load—Extract</a:t>
              </a:r>
              <a:r>
                <a:rPr lang="en-IN" sz="2353" kern="0" dirty="0">
                  <a:gradFill>
                    <a:gsLst>
                      <a:gs pos="2917">
                        <a:srgbClr val="161616"/>
                      </a:gs>
                      <a:gs pos="30000">
                        <a:srgbClr val="161616"/>
                      </a:gs>
                    </a:gsLst>
                    <a:lin ang="5400000" scaled="0"/>
                  </a:gradFill>
                  <a:latin typeface="Segoe UI"/>
                </a:rPr>
                <a:t>—</a:t>
              </a:r>
              <a:r>
                <a:rPr lang="en-IN" sz="2353" kern="0" dirty="0">
                  <a:gradFill>
                    <a:gsLst>
                      <a:gs pos="2917">
                        <a:srgbClr val="161616"/>
                      </a:gs>
                      <a:gs pos="30000">
                        <a:srgbClr val="161616"/>
                      </a:gs>
                    </a:gsLst>
                    <a:lin ang="5400000" scaled="0"/>
                  </a:gradFill>
                  <a:latin typeface="Segoe UI Light"/>
                </a:rPr>
                <a:t>Transform</a:t>
              </a:r>
              <a:r>
                <a:rPr lang="en-IN" sz="2353" kern="0" dirty="0">
                  <a:gradFill>
                    <a:gsLst>
                      <a:gs pos="2917">
                        <a:srgbClr val="161616"/>
                      </a:gs>
                      <a:gs pos="30000">
                        <a:srgbClr val="161616"/>
                      </a:gs>
                    </a:gsLst>
                    <a:lin ang="5400000" scaled="0"/>
                  </a:gradFill>
                  <a:latin typeface="Segoe UI"/>
                </a:rPr>
                <a:t>—</a:t>
              </a:r>
              <a:r>
                <a:rPr lang="en-IN" sz="2353" kern="0" dirty="0">
                  <a:gradFill>
                    <a:gsLst>
                      <a:gs pos="2917">
                        <a:srgbClr val="161616"/>
                      </a:gs>
                      <a:gs pos="30000">
                        <a:srgbClr val="161616"/>
                      </a:gs>
                    </a:gsLst>
                    <a:lin ang="5400000" scaled="0"/>
                  </a:gradFill>
                  <a:latin typeface="Segoe UI Light"/>
                </a:rPr>
                <a:t>Store) for analysis</a:t>
              </a:r>
              <a:endParaRPr lang="en-US" sz="2353" kern="0" dirty="0">
                <a:gradFill>
                  <a:gsLst>
                    <a:gs pos="2917">
                      <a:srgbClr val="161616"/>
                    </a:gs>
                    <a:gs pos="30000">
                      <a:srgbClr val="161616"/>
                    </a:gs>
                  </a:gsLst>
                  <a:lin ang="5400000" scaled="0"/>
                </a:gradFill>
                <a:latin typeface="Segoe UI Light"/>
              </a:endParaRPr>
            </a:p>
          </p:txBody>
        </p:sp>
      </p:grpSp>
    </p:spTree>
    <p:extLst>
      <p:ext uri="{BB962C8B-B14F-4D97-AF65-F5344CB8AC3E}">
        <p14:creationId xmlns:p14="http://schemas.microsoft.com/office/powerpoint/2010/main" val="102931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250"/>
                                        <p:tgtEl>
                                          <p:spTgt spid="2"/>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250"/>
                                        <p:tgtEl>
                                          <p:spTgt spid="4"/>
                                        </p:tgtEl>
                                      </p:cBhvr>
                                    </p:animEffect>
                                  </p:childTnLst>
                                </p:cTn>
                              </p:par>
                            </p:childTnLst>
                          </p:cTn>
                        </p:par>
                        <p:par>
                          <p:cTn id="12" fill="hold">
                            <p:stCondLst>
                              <p:cond delay="2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250"/>
                                        <p:tgtEl>
                                          <p:spTgt spid="5"/>
                                        </p:tgtEl>
                                      </p:cBhvr>
                                    </p:animEffect>
                                  </p:childTnLst>
                                </p:cTn>
                              </p:par>
                            </p:childTnLst>
                          </p:cTn>
                        </p:par>
                        <p:par>
                          <p:cTn id="16" fill="hold">
                            <p:stCondLst>
                              <p:cond delay="375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Object 58" hidden="1"/>
          <p:cNvGraphicFramePr>
            <a:graphicFrameLocks noChangeAspect="1"/>
          </p:cNvGraphicFramePr>
          <p:nvPr>
            <p:custDataLst>
              <p:tags r:id="rId2"/>
            </p:custDataLst>
            <p:extLst/>
          </p:nvPr>
        </p:nvGraphicFramePr>
        <p:xfrm>
          <a:off x="4182" y="3047"/>
          <a:ext cx="1588" cy="1588"/>
        </p:xfrm>
        <a:graphic>
          <a:graphicData uri="http://schemas.openxmlformats.org/presentationml/2006/ole">
            <mc:AlternateContent xmlns:mc="http://schemas.openxmlformats.org/markup-compatibility/2006">
              <mc:Choice xmlns:v="urn:schemas-microsoft-com:vml" Requires="v">
                <p:oleObj spid="_x0000_s1041" name="think-cell Slide" r:id="rId5" imgW="378" imgH="377" progId="TCLayout.ActiveDocument.1">
                  <p:embed/>
                </p:oleObj>
              </mc:Choice>
              <mc:Fallback>
                <p:oleObj name="think-cell Slide" r:id="rId5" imgW="378" imgH="377" progId="TCLayout.ActiveDocument.1">
                  <p:embed/>
                  <p:pic>
                    <p:nvPicPr>
                      <p:cNvPr id="59" name="Object 58" hidden="1"/>
                      <p:cNvPicPr/>
                      <p:nvPr/>
                    </p:nvPicPr>
                    <p:blipFill>
                      <a:blip r:embed="rId6"/>
                      <a:stretch>
                        <a:fillRect/>
                      </a:stretch>
                    </p:blipFill>
                    <p:spPr>
                      <a:xfrm>
                        <a:off x="4182" y="3047"/>
                        <a:ext cx="1588" cy="1588"/>
                      </a:xfrm>
                      <a:prstGeom prst="rect">
                        <a:avLst/>
                      </a:prstGeom>
                    </p:spPr>
                  </p:pic>
                </p:oleObj>
              </mc:Fallback>
            </mc:AlternateContent>
          </a:graphicData>
        </a:graphic>
      </p:graphicFrame>
      <p:sp>
        <p:nvSpPr>
          <p:cNvPr id="49" name="Title 48"/>
          <p:cNvSpPr>
            <a:spLocks noGrp="1"/>
          </p:cNvSpPr>
          <p:nvPr>
            <p:ph type="title"/>
          </p:nvPr>
        </p:nvSpPr>
        <p:spPr>
          <a:xfrm>
            <a:off x="269241" y="111154"/>
            <a:ext cx="11655840" cy="899537"/>
          </a:xfrm>
        </p:spPr>
        <p:txBody>
          <a:bodyPr>
            <a:normAutofit fontScale="90000"/>
          </a:bodyPr>
          <a:lstStyle/>
          <a:p>
            <a:r>
              <a:rPr lang="en-US" sz="5196" dirty="0">
                <a:solidFill>
                  <a:srgbClr val="D83B01"/>
                </a:solidFill>
              </a:rPr>
              <a:t>Query Data Where it Lives</a:t>
            </a:r>
            <a:r>
              <a:rPr lang="en-US" sz="2665" dirty="0">
                <a:gradFill>
                  <a:gsLst>
                    <a:gs pos="2917">
                      <a:schemeClr val="tx1"/>
                    </a:gs>
                    <a:gs pos="30000">
                      <a:schemeClr val="tx1"/>
                    </a:gs>
                  </a:gsLst>
                  <a:lin ang="5400000" scaled="0"/>
                </a:gradFill>
              </a:rPr>
              <a:t/>
            </a:r>
            <a:br>
              <a:rPr lang="en-US" sz="2665" dirty="0">
                <a:gradFill>
                  <a:gsLst>
                    <a:gs pos="2917">
                      <a:schemeClr val="tx1"/>
                    </a:gs>
                    <a:gs pos="30000">
                      <a:schemeClr val="tx1"/>
                    </a:gs>
                  </a:gsLst>
                  <a:lin ang="5400000" scaled="0"/>
                </a:gradFill>
              </a:rPr>
            </a:br>
            <a:r>
              <a:rPr lang="en-US" sz="2665" dirty="0">
                <a:gradFill>
                  <a:gsLst>
                    <a:gs pos="2917">
                      <a:schemeClr val="tx1"/>
                    </a:gs>
                    <a:gs pos="30000">
                      <a:schemeClr val="tx1"/>
                    </a:gs>
                  </a:gsLst>
                  <a:lin ang="5400000" scaled="0"/>
                </a:gradFill>
              </a:rPr>
              <a:t>E</a:t>
            </a:r>
            <a:r>
              <a:rPr lang="en-US" sz="2665" dirty="0">
                <a:gradFill>
                  <a:gsLst>
                    <a:gs pos="2917">
                      <a:schemeClr val="tx1"/>
                    </a:gs>
                    <a:gs pos="30000">
                      <a:schemeClr val="tx1"/>
                    </a:gs>
                  </a:gsLst>
                  <a:lin ang="5400000" scaled="0"/>
                </a:gradFill>
                <a:cs typeface="Segoe UI Semibold" panose="020B0702040204020203" pitchFamily="34" charset="0"/>
              </a:rPr>
              <a:t>asily query data in multiple Azure data stores without moving it to a single store</a:t>
            </a:r>
            <a:br>
              <a:rPr lang="en-US" sz="2665" dirty="0">
                <a:gradFill>
                  <a:gsLst>
                    <a:gs pos="2917">
                      <a:schemeClr val="tx1"/>
                    </a:gs>
                    <a:gs pos="30000">
                      <a:schemeClr val="tx1"/>
                    </a:gs>
                  </a:gsLst>
                  <a:lin ang="5400000" scaled="0"/>
                </a:gradFill>
                <a:cs typeface="Segoe UI Semibold" panose="020B0702040204020203" pitchFamily="34" charset="0"/>
              </a:rPr>
            </a:br>
            <a:r>
              <a:rPr lang="en-US" sz="2665" i="1" dirty="0">
                <a:gradFill>
                  <a:gsLst>
                    <a:gs pos="2917">
                      <a:schemeClr val="tx1"/>
                    </a:gs>
                    <a:gs pos="30000">
                      <a:schemeClr val="tx1"/>
                    </a:gs>
                  </a:gsLst>
                  <a:lin ang="5400000" scaled="0"/>
                </a:gradFill>
              </a:rPr>
              <a:t/>
            </a:r>
            <a:br>
              <a:rPr lang="en-US" sz="2665" i="1" dirty="0">
                <a:gradFill>
                  <a:gsLst>
                    <a:gs pos="2917">
                      <a:schemeClr val="tx1"/>
                    </a:gs>
                    <a:gs pos="30000">
                      <a:schemeClr val="tx1"/>
                    </a:gs>
                  </a:gsLst>
                  <a:lin ang="5400000" scaled="0"/>
                </a:gradFill>
              </a:rPr>
            </a:br>
            <a:r>
              <a:rPr lang="en-US" sz="2665" dirty="0">
                <a:gradFill>
                  <a:gsLst>
                    <a:gs pos="2917">
                      <a:schemeClr val="tx1"/>
                    </a:gs>
                    <a:gs pos="30000">
                      <a:schemeClr val="tx1"/>
                    </a:gs>
                  </a:gsLst>
                  <a:lin ang="5400000" scaled="0"/>
                </a:gradFill>
              </a:rPr>
              <a:t> </a:t>
            </a:r>
          </a:p>
        </p:txBody>
      </p:sp>
      <p:sp>
        <p:nvSpPr>
          <p:cNvPr id="44" name="TextBox 43"/>
          <p:cNvSpPr txBox="1"/>
          <p:nvPr/>
        </p:nvSpPr>
        <p:spPr>
          <a:xfrm>
            <a:off x="359636" y="1676923"/>
            <a:ext cx="5315099" cy="4874949"/>
          </a:xfrm>
          <a:prstGeom prst="rect">
            <a:avLst/>
          </a:prstGeom>
          <a:noFill/>
          <a:ln w="3175">
            <a:noFill/>
          </a:ln>
        </p:spPr>
        <p:txBody>
          <a:bodyPr wrap="square" lIns="91401" tIns="91401" rIns="0" bIns="91401" rtlCol="0">
            <a:noAutofit/>
          </a:bodyPr>
          <a:lstStyle/>
          <a:p>
            <a:pPr defTabSz="1218460">
              <a:spcBef>
                <a:spcPts val="600"/>
              </a:spcBef>
              <a:spcAft>
                <a:spcPts val="1200"/>
              </a:spcAft>
              <a:defRPr/>
            </a:pPr>
            <a:r>
              <a:rPr lang="en-US" sz="1568" b="1" kern="0">
                <a:gradFill>
                  <a:gsLst>
                    <a:gs pos="2917">
                      <a:srgbClr val="161616"/>
                    </a:gs>
                    <a:gs pos="30000">
                      <a:srgbClr val="161616"/>
                    </a:gs>
                  </a:gsLst>
                  <a:lin ang="5400000" scaled="0"/>
                </a:gradFill>
                <a:latin typeface="Segoe UI"/>
                <a:ea typeface="Roboto Condensed Light" panose="02000000000000000000" pitchFamily="2" charset="0"/>
                <a:cs typeface="Segoe UI Semibold" panose="020B0702040204020203" pitchFamily="34" charset="0"/>
              </a:rPr>
              <a:t>Benefits</a:t>
            </a:r>
          </a:p>
          <a:p>
            <a:pPr marL="227209" indent="-227209" defTabSz="1218460">
              <a:lnSpc>
                <a:spcPct val="90000"/>
              </a:lnSpc>
              <a:spcAft>
                <a:spcPts val="1200"/>
              </a:spcAft>
              <a:buClr>
                <a:srgbClr val="161616"/>
              </a:buClr>
              <a:buSzPct val="100000"/>
              <a:buFont typeface="Arial" panose="020B0604020202020204" pitchFamily="34" charset="0"/>
              <a:buChar char="•"/>
              <a:defRPr/>
            </a:pPr>
            <a:r>
              <a:rPr lang="en-US" sz="1568" kern="0">
                <a:gradFill>
                  <a:gsLst>
                    <a:gs pos="2917">
                      <a:srgbClr val="161616"/>
                    </a:gs>
                    <a:gs pos="30000">
                      <a:srgbClr val="161616"/>
                    </a:gs>
                  </a:gsLst>
                  <a:lin ang="5400000" scaled="0"/>
                </a:gradFill>
                <a:latin typeface="Segoe UI"/>
              </a:rPr>
              <a:t>Avoid moving large amounts of data </a:t>
            </a:r>
            <a:br>
              <a:rPr lang="en-US" sz="1568" kern="0">
                <a:gradFill>
                  <a:gsLst>
                    <a:gs pos="2917">
                      <a:srgbClr val="161616"/>
                    </a:gs>
                    <a:gs pos="30000">
                      <a:srgbClr val="161616"/>
                    </a:gs>
                  </a:gsLst>
                  <a:lin ang="5400000" scaled="0"/>
                </a:gradFill>
                <a:latin typeface="Segoe UI"/>
              </a:rPr>
            </a:br>
            <a:r>
              <a:rPr lang="en-US" sz="1568" kern="0">
                <a:gradFill>
                  <a:gsLst>
                    <a:gs pos="2917">
                      <a:srgbClr val="161616"/>
                    </a:gs>
                    <a:gs pos="30000">
                      <a:srgbClr val="161616"/>
                    </a:gs>
                  </a:gsLst>
                  <a:lin ang="5400000" scaled="0"/>
                </a:gradFill>
                <a:latin typeface="Segoe UI"/>
              </a:rPr>
              <a:t>across the network between stores</a:t>
            </a:r>
          </a:p>
          <a:p>
            <a:pPr marL="227209" indent="-227209" defTabSz="1218460">
              <a:lnSpc>
                <a:spcPct val="90000"/>
              </a:lnSpc>
              <a:spcAft>
                <a:spcPts val="1200"/>
              </a:spcAft>
              <a:buClr>
                <a:srgbClr val="161616"/>
              </a:buClr>
              <a:buSzPct val="100000"/>
              <a:buFont typeface="Arial" panose="020B0604020202020204" pitchFamily="34" charset="0"/>
              <a:buChar char="•"/>
              <a:defRPr/>
            </a:pPr>
            <a:r>
              <a:rPr lang="en-US" sz="1568" kern="0">
                <a:gradFill>
                  <a:gsLst>
                    <a:gs pos="2917">
                      <a:srgbClr val="161616"/>
                    </a:gs>
                    <a:gs pos="30000">
                      <a:srgbClr val="161616"/>
                    </a:gs>
                  </a:gsLst>
                  <a:lin ang="5400000" scaled="0"/>
                </a:gradFill>
                <a:latin typeface="Segoe UI"/>
              </a:rPr>
              <a:t>Single view of data irrespective of physical location </a:t>
            </a:r>
          </a:p>
          <a:p>
            <a:pPr marL="227209" indent="-227209" defTabSz="1218460">
              <a:lnSpc>
                <a:spcPct val="90000"/>
              </a:lnSpc>
              <a:spcAft>
                <a:spcPts val="1200"/>
              </a:spcAft>
              <a:buClr>
                <a:srgbClr val="161616"/>
              </a:buClr>
              <a:buSzPct val="100000"/>
              <a:buFont typeface="Arial" panose="020B0604020202020204" pitchFamily="34" charset="0"/>
              <a:buChar char="•"/>
              <a:defRPr/>
            </a:pPr>
            <a:r>
              <a:rPr lang="en-US" sz="1568" kern="0">
                <a:gradFill>
                  <a:gsLst>
                    <a:gs pos="2917">
                      <a:srgbClr val="161616"/>
                    </a:gs>
                    <a:gs pos="30000">
                      <a:srgbClr val="161616"/>
                    </a:gs>
                  </a:gsLst>
                  <a:lin ang="5400000" scaled="0"/>
                </a:gradFill>
                <a:latin typeface="Segoe UI"/>
              </a:rPr>
              <a:t>Minimize data proliferation issues </a:t>
            </a:r>
            <a:br>
              <a:rPr lang="en-US" sz="1568" kern="0">
                <a:gradFill>
                  <a:gsLst>
                    <a:gs pos="2917">
                      <a:srgbClr val="161616"/>
                    </a:gs>
                    <a:gs pos="30000">
                      <a:srgbClr val="161616"/>
                    </a:gs>
                  </a:gsLst>
                  <a:lin ang="5400000" scaled="0"/>
                </a:gradFill>
                <a:latin typeface="Segoe UI"/>
              </a:rPr>
            </a:br>
            <a:r>
              <a:rPr lang="en-US" sz="1568" kern="0">
                <a:gradFill>
                  <a:gsLst>
                    <a:gs pos="2917">
                      <a:srgbClr val="161616"/>
                    </a:gs>
                    <a:gs pos="30000">
                      <a:srgbClr val="161616"/>
                    </a:gs>
                  </a:gsLst>
                  <a:lin ang="5400000" scaled="0"/>
                </a:gradFill>
                <a:latin typeface="Segoe UI"/>
              </a:rPr>
              <a:t>caused by maintaining multiple copies</a:t>
            </a:r>
          </a:p>
          <a:p>
            <a:pPr marL="227209" indent="-227209" defTabSz="1218460">
              <a:lnSpc>
                <a:spcPct val="90000"/>
              </a:lnSpc>
              <a:spcAft>
                <a:spcPts val="1200"/>
              </a:spcAft>
              <a:buClr>
                <a:srgbClr val="161616"/>
              </a:buClr>
              <a:buSzPct val="100000"/>
              <a:buFont typeface="Arial" panose="020B0604020202020204" pitchFamily="34" charset="0"/>
              <a:buChar char="•"/>
              <a:defRPr/>
            </a:pPr>
            <a:r>
              <a:rPr lang="en-US" sz="1568" kern="0">
                <a:gradFill>
                  <a:gsLst>
                    <a:gs pos="2917">
                      <a:srgbClr val="161616"/>
                    </a:gs>
                    <a:gs pos="30000">
                      <a:srgbClr val="161616"/>
                    </a:gs>
                  </a:gsLst>
                  <a:lin ang="5400000" scaled="0"/>
                </a:gradFill>
                <a:latin typeface="Segoe UI"/>
              </a:rPr>
              <a:t>Single query language for all data</a:t>
            </a:r>
          </a:p>
          <a:p>
            <a:pPr marL="227209" indent="-227209" defTabSz="1218460">
              <a:lnSpc>
                <a:spcPct val="90000"/>
              </a:lnSpc>
              <a:spcAft>
                <a:spcPts val="1200"/>
              </a:spcAft>
              <a:buClr>
                <a:srgbClr val="161616"/>
              </a:buClr>
              <a:buSzPct val="100000"/>
              <a:buFont typeface="Arial" panose="020B0604020202020204" pitchFamily="34" charset="0"/>
              <a:buChar char="•"/>
              <a:defRPr/>
            </a:pPr>
            <a:r>
              <a:rPr lang="en-US" sz="1568" kern="0">
                <a:gradFill>
                  <a:gsLst>
                    <a:gs pos="2917">
                      <a:srgbClr val="161616"/>
                    </a:gs>
                    <a:gs pos="30000">
                      <a:srgbClr val="161616"/>
                    </a:gs>
                  </a:gsLst>
                  <a:lin ang="5400000" scaled="0"/>
                </a:gradFill>
                <a:latin typeface="Segoe UI"/>
              </a:rPr>
              <a:t>Each data store maintains its own sovereignty</a:t>
            </a:r>
          </a:p>
          <a:p>
            <a:pPr marL="227209" indent="-227209" defTabSz="1218460">
              <a:lnSpc>
                <a:spcPct val="90000"/>
              </a:lnSpc>
              <a:spcAft>
                <a:spcPts val="1200"/>
              </a:spcAft>
              <a:buClr>
                <a:srgbClr val="161616"/>
              </a:buClr>
              <a:buSzPct val="100000"/>
              <a:buFont typeface="Arial" panose="020B0604020202020204" pitchFamily="34" charset="0"/>
              <a:buChar char="•"/>
              <a:defRPr/>
            </a:pPr>
            <a:r>
              <a:rPr lang="en-US" sz="1568" kern="0">
                <a:gradFill>
                  <a:gsLst>
                    <a:gs pos="2917">
                      <a:srgbClr val="161616"/>
                    </a:gs>
                    <a:gs pos="30000">
                      <a:srgbClr val="161616"/>
                    </a:gs>
                  </a:gsLst>
                  <a:lin ang="5400000" scaled="0"/>
                </a:gradFill>
                <a:latin typeface="Segoe UI"/>
              </a:rPr>
              <a:t>Design choices based on the need</a:t>
            </a:r>
          </a:p>
          <a:p>
            <a:pPr marL="227209" indent="-227209" defTabSz="1218460">
              <a:lnSpc>
                <a:spcPct val="90000"/>
              </a:lnSpc>
              <a:spcAft>
                <a:spcPts val="1200"/>
              </a:spcAft>
              <a:buClr>
                <a:srgbClr val="161616"/>
              </a:buClr>
              <a:buSzPct val="100000"/>
              <a:buFont typeface="Arial" panose="020B0604020202020204" pitchFamily="34" charset="0"/>
              <a:buChar char="•"/>
              <a:defRPr/>
            </a:pPr>
            <a:r>
              <a:rPr lang="en-US" sz="1568" kern="0">
                <a:gradFill>
                  <a:gsLst>
                    <a:gs pos="2917">
                      <a:srgbClr val="161616"/>
                    </a:gs>
                    <a:gs pos="30000">
                      <a:srgbClr val="161616"/>
                    </a:gs>
                  </a:gsLst>
                  <a:lin ang="5400000" scaled="0"/>
                </a:gradFill>
                <a:latin typeface="Segoe UI"/>
              </a:rPr>
              <a:t>Push SQL expressions to remote SQL sources</a:t>
            </a:r>
          </a:p>
          <a:p>
            <a:pPr marL="555573" lvl="1" indent="-225653" defTabSz="1218460">
              <a:lnSpc>
                <a:spcPct val="90000"/>
              </a:lnSpc>
              <a:spcAft>
                <a:spcPts val="1200"/>
              </a:spcAft>
              <a:buClr>
                <a:srgbClr val="161616"/>
              </a:buClr>
              <a:buSzPct val="100000"/>
              <a:buFont typeface="Arial" panose="020B0604020202020204" pitchFamily="34" charset="0"/>
              <a:buChar char="•"/>
              <a:defRPr/>
            </a:pPr>
            <a:r>
              <a:rPr lang="en-US" sz="1568" kern="0">
                <a:gradFill>
                  <a:gsLst>
                    <a:gs pos="2917">
                      <a:srgbClr val="161616"/>
                    </a:gs>
                    <a:gs pos="30000">
                      <a:srgbClr val="161616"/>
                    </a:gs>
                  </a:gsLst>
                  <a:lin ang="5400000" scaled="0"/>
                </a:gradFill>
                <a:latin typeface="Segoe UI"/>
              </a:rPr>
              <a:t>Filters</a:t>
            </a:r>
          </a:p>
          <a:p>
            <a:pPr marL="555573" lvl="1" indent="-225653" defTabSz="1218460">
              <a:lnSpc>
                <a:spcPct val="90000"/>
              </a:lnSpc>
              <a:spcAft>
                <a:spcPts val="1200"/>
              </a:spcAft>
              <a:buClr>
                <a:srgbClr val="161616"/>
              </a:buClr>
              <a:buSzPct val="100000"/>
              <a:buFont typeface="Arial" panose="020B0604020202020204" pitchFamily="34" charset="0"/>
              <a:buChar char="•"/>
              <a:defRPr/>
            </a:pPr>
            <a:r>
              <a:rPr lang="en-US" sz="1568" kern="0">
                <a:gradFill>
                  <a:gsLst>
                    <a:gs pos="2917">
                      <a:srgbClr val="161616"/>
                    </a:gs>
                    <a:gs pos="30000">
                      <a:srgbClr val="161616"/>
                    </a:gs>
                  </a:gsLst>
                  <a:lin ang="5400000" scaled="0"/>
                </a:gradFill>
                <a:latin typeface="Segoe UI"/>
              </a:rPr>
              <a:t>Joins</a:t>
            </a:r>
          </a:p>
        </p:txBody>
      </p:sp>
      <p:grpSp>
        <p:nvGrpSpPr>
          <p:cNvPr id="32" name="Group 31"/>
          <p:cNvGrpSpPr/>
          <p:nvPr/>
        </p:nvGrpSpPr>
        <p:grpSpPr>
          <a:xfrm>
            <a:off x="5864099" y="3845575"/>
            <a:ext cx="930268" cy="579097"/>
            <a:chOff x="5817110" y="3845755"/>
            <a:chExt cx="930664" cy="579344"/>
          </a:xfrm>
        </p:grpSpPr>
        <p:cxnSp>
          <p:nvCxnSpPr>
            <p:cNvPr id="83" name="Straight Arrow Connector 82"/>
            <p:cNvCxnSpPr/>
            <p:nvPr/>
          </p:nvCxnSpPr>
          <p:spPr>
            <a:xfrm flipH="1" flipV="1">
              <a:off x="5817110" y="4133161"/>
              <a:ext cx="930664" cy="0"/>
            </a:xfrm>
            <a:prstGeom prst="straightConnector1">
              <a:avLst/>
            </a:prstGeom>
            <a:ln w="57150">
              <a:solidFill>
                <a:srgbClr val="50B347"/>
              </a:solid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5817110" y="3845755"/>
              <a:ext cx="650911" cy="579344"/>
            </a:xfrm>
            <a:prstGeom prst="rect">
              <a:avLst/>
            </a:prstGeom>
            <a:noFill/>
          </p:spPr>
          <p:txBody>
            <a:bodyPr wrap="none" lIns="0" tIns="0" rIns="0" bIns="0" rtlCol="0">
              <a:spAutoFit/>
            </a:bodyPr>
            <a:lstStyle/>
            <a:p>
              <a:pPr defTabSz="1218460">
                <a:spcAft>
                  <a:spcPts val="600"/>
                </a:spcAft>
                <a:defRPr/>
              </a:pPr>
              <a:r>
                <a:rPr lang="en-US" sz="1600" kern="0">
                  <a:solidFill>
                    <a:sysClr val="windowText" lastClr="000000"/>
                  </a:solidFill>
                  <a:latin typeface="Segoe UI"/>
                </a:rPr>
                <a:t>U-SQL </a:t>
              </a:r>
            </a:p>
            <a:p>
              <a:pPr defTabSz="1218460">
                <a:spcAft>
                  <a:spcPts val="600"/>
                </a:spcAft>
                <a:defRPr/>
              </a:pPr>
              <a:r>
                <a:rPr lang="en-US" sz="1600" kern="0">
                  <a:solidFill>
                    <a:sysClr val="windowText" lastClr="000000"/>
                  </a:solidFill>
                  <a:latin typeface="Segoe UI"/>
                </a:rPr>
                <a:t>Query</a:t>
              </a:r>
            </a:p>
          </p:txBody>
        </p:sp>
      </p:grpSp>
      <p:grpSp>
        <p:nvGrpSpPr>
          <p:cNvPr id="4" name="Group 3"/>
          <p:cNvGrpSpPr/>
          <p:nvPr/>
        </p:nvGrpSpPr>
        <p:grpSpPr>
          <a:xfrm>
            <a:off x="8147392" y="4539295"/>
            <a:ext cx="1482786" cy="703593"/>
            <a:chOff x="8028621" y="4514301"/>
            <a:chExt cx="798673" cy="655393"/>
          </a:xfrm>
        </p:grpSpPr>
        <p:sp>
          <p:nvSpPr>
            <p:cNvPr id="87" name="TextBox 86"/>
            <p:cNvSpPr txBox="1"/>
            <p:nvPr/>
          </p:nvSpPr>
          <p:spPr>
            <a:xfrm rot="1651602">
              <a:off x="8428248" y="4622978"/>
              <a:ext cx="258164" cy="200685"/>
            </a:xfrm>
            <a:prstGeom prst="rect">
              <a:avLst/>
            </a:prstGeom>
            <a:noFill/>
            <a:ln>
              <a:noFill/>
              <a:headEnd type="none" w="med" len="med"/>
              <a:tailEnd type="triangle" w="med" len="med"/>
            </a:ln>
          </p:spPr>
          <p:txBody>
            <a:bodyPr wrap="none" lIns="0" tIns="0" rIns="0" bIns="0" rtlCol="0">
              <a:spAutoFit/>
            </a:bodyPr>
            <a:lstStyle/>
            <a:p>
              <a:pPr defTabSz="1218460">
                <a:spcAft>
                  <a:spcPts val="600"/>
                </a:spcAft>
                <a:defRPr/>
              </a:pPr>
              <a:r>
                <a:rPr lang="en-US" sz="1400" kern="0">
                  <a:solidFill>
                    <a:sysClr val="windowText" lastClr="000000"/>
                  </a:solidFill>
                  <a:latin typeface="Segoe UI"/>
                </a:rPr>
                <a:t>Query</a:t>
              </a:r>
            </a:p>
          </p:txBody>
        </p:sp>
        <p:cxnSp>
          <p:nvCxnSpPr>
            <p:cNvPr id="113" name="Straight Arrow Connector 112"/>
            <p:cNvCxnSpPr/>
            <p:nvPr/>
          </p:nvCxnSpPr>
          <p:spPr>
            <a:xfrm flipH="1" flipV="1">
              <a:off x="8028621" y="4514301"/>
              <a:ext cx="798673" cy="655393"/>
            </a:xfrm>
            <a:prstGeom prst="straightConnector1">
              <a:avLst/>
            </a:prstGeom>
            <a:ln w="57150">
              <a:solidFill>
                <a:srgbClr val="50B347"/>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8283097" y="3777086"/>
            <a:ext cx="2076728" cy="273290"/>
            <a:chOff x="8127717" y="3706898"/>
            <a:chExt cx="2077612" cy="273406"/>
          </a:xfrm>
        </p:grpSpPr>
        <p:sp>
          <p:nvSpPr>
            <p:cNvPr id="86" name="TextBox 85"/>
            <p:cNvSpPr txBox="1"/>
            <p:nvPr/>
          </p:nvSpPr>
          <p:spPr>
            <a:xfrm>
              <a:off x="8923284" y="3706898"/>
              <a:ext cx="479502" cy="215535"/>
            </a:xfrm>
            <a:prstGeom prst="rect">
              <a:avLst/>
            </a:prstGeom>
            <a:noFill/>
            <a:ln>
              <a:noFill/>
              <a:prstDash val="sysDash"/>
              <a:headEnd type="triangle" w="med" len="med"/>
              <a:tailEnd type="none" w="med" len="med"/>
            </a:ln>
          </p:spPr>
          <p:txBody>
            <a:bodyPr wrap="none" lIns="0" tIns="0" rIns="0" bIns="0" rtlCol="0">
              <a:spAutoFit/>
            </a:bodyPr>
            <a:lstStyle/>
            <a:p>
              <a:pPr defTabSz="1218460">
                <a:spcAft>
                  <a:spcPts val="600"/>
                </a:spcAft>
                <a:defRPr/>
              </a:pPr>
              <a:r>
                <a:rPr lang="en-US" sz="1400" kern="0">
                  <a:solidFill>
                    <a:sysClr val="windowText" lastClr="000000"/>
                  </a:solidFill>
                  <a:latin typeface="Segoe UI"/>
                </a:rPr>
                <a:t>Query</a:t>
              </a:r>
            </a:p>
          </p:txBody>
        </p:sp>
        <p:cxnSp>
          <p:nvCxnSpPr>
            <p:cNvPr id="116" name="Straight Arrow Connector 115"/>
            <p:cNvCxnSpPr/>
            <p:nvPr/>
          </p:nvCxnSpPr>
          <p:spPr>
            <a:xfrm>
              <a:off x="8127717" y="3980304"/>
              <a:ext cx="2077612" cy="0"/>
            </a:xfrm>
            <a:prstGeom prst="straightConnector1">
              <a:avLst/>
            </a:prstGeom>
            <a:ln w="57150">
              <a:solidFill>
                <a:srgbClr val="50B347"/>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8176443" y="2827234"/>
            <a:ext cx="799760" cy="733114"/>
            <a:chOff x="7880350" y="2905125"/>
            <a:chExt cx="800100" cy="733425"/>
          </a:xfrm>
        </p:grpSpPr>
        <p:sp>
          <p:nvSpPr>
            <p:cNvPr id="85" name="TextBox 84"/>
            <p:cNvSpPr txBox="1"/>
            <p:nvPr/>
          </p:nvSpPr>
          <p:spPr>
            <a:xfrm rot="19068014">
              <a:off x="7944832" y="3031688"/>
              <a:ext cx="479502" cy="215535"/>
            </a:xfrm>
            <a:prstGeom prst="rect">
              <a:avLst/>
            </a:prstGeom>
            <a:noFill/>
          </p:spPr>
          <p:txBody>
            <a:bodyPr wrap="none" lIns="0" tIns="0" rIns="0" bIns="0" rtlCol="0">
              <a:spAutoFit/>
            </a:bodyPr>
            <a:lstStyle/>
            <a:p>
              <a:pPr defTabSz="1218460">
                <a:spcAft>
                  <a:spcPts val="600"/>
                </a:spcAft>
                <a:defRPr/>
              </a:pPr>
              <a:r>
                <a:rPr lang="en-US" sz="1400" kern="0">
                  <a:solidFill>
                    <a:sysClr val="windowText" lastClr="000000"/>
                  </a:solidFill>
                  <a:latin typeface="Segoe UI"/>
                </a:rPr>
                <a:t>Query</a:t>
              </a:r>
            </a:p>
          </p:txBody>
        </p:sp>
        <p:cxnSp>
          <p:nvCxnSpPr>
            <p:cNvPr id="90" name="Straight Arrow Connector 89"/>
            <p:cNvCxnSpPr/>
            <p:nvPr/>
          </p:nvCxnSpPr>
          <p:spPr>
            <a:xfrm flipH="1">
              <a:off x="7880350" y="2905125"/>
              <a:ext cx="800100" cy="733425"/>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340225" y="3036286"/>
            <a:ext cx="799760" cy="733114"/>
            <a:chOff x="8044199" y="3114267"/>
            <a:chExt cx="800100" cy="733425"/>
          </a:xfrm>
        </p:grpSpPr>
        <p:sp>
          <p:nvSpPr>
            <p:cNvPr id="91" name="TextBox 90"/>
            <p:cNvSpPr txBox="1"/>
            <p:nvPr/>
          </p:nvSpPr>
          <p:spPr>
            <a:xfrm rot="19009289">
              <a:off x="8319576" y="3472921"/>
              <a:ext cx="429788" cy="215535"/>
            </a:xfrm>
            <a:prstGeom prst="rect">
              <a:avLst/>
            </a:prstGeom>
            <a:noFill/>
          </p:spPr>
          <p:txBody>
            <a:bodyPr wrap="none" lIns="0" tIns="0" rIns="0" bIns="0" rtlCol="0">
              <a:spAutoFit/>
            </a:bodyPr>
            <a:lstStyle/>
            <a:p>
              <a:pPr defTabSz="1218460">
                <a:spcAft>
                  <a:spcPts val="600"/>
                </a:spcAft>
                <a:defRPr/>
              </a:pPr>
              <a:r>
                <a:rPr lang="en-US" sz="1400" kern="0">
                  <a:solidFill>
                    <a:sysClr val="windowText" lastClr="000000"/>
                  </a:solidFill>
                  <a:latin typeface="Segoe UI"/>
                </a:rPr>
                <a:t>Write</a:t>
              </a:r>
            </a:p>
          </p:txBody>
        </p:sp>
        <p:cxnSp>
          <p:nvCxnSpPr>
            <p:cNvPr id="119" name="Straight Arrow Connector 118"/>
            <p:cNvCxnSpPr/>
            <p:nvPr/>
          </p:nvCxnSpPr>
          <p:spPr>
            <a:xfrm flipH="1">
              <a:off x="8044199" y="3114267"/>
              <a:ext cx="800100" cy="733425"/>
            </a:xfrm>
            <a:prstGeom prst="straightConnector1">
              <a:avLst/>
            </a:prstGeom>
            <a:ln w="57150">
              <a:solidFill>
                <a:srgbClr val="50B347"/>
              </a:solid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9227978" y="2191119"/>
            <a:ext cx="1191413" cy="1175523"/>
            <a:chOff x="9229307" y="2190588"/>
            <a:chExt cx="1191919" cy="1176025"/>
          </a:xfrm>
        </p:grpSpPr>
        <p:pic>
          <p:nvPicPr>
            <p:cNvPr id="115" name="Picture 1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29307" y="2190588"/>
              <a:ext cx="756881" cy="756881"/>
            </a:xfrm>
            <a:prstGeom prst="rect">
              <a:avLst/>
            </a:prstGeom>
            <a:noFill/>
          </p:spPr>
        </p:pic>
        <p:sp>
          <p:nvSpPr>
            <p:cNvPr id="12" name="Rectangle 11"/>
            <p:cNvSpPr/>
            <p:nvPr/>
          </p:nvSpPr>
          <p:spPr>
            <a:xfrm>
              <a:off x="9276200" y="2897443"/>
              <a:ext cx="1145026" cy="469170"/>
            </a:xfrm>
            <a:prstGeom prst="rect">
              <a:avLst/>
            </a:prstGeom>
          </p:spPr>
          <p:txBody>
            <a:bodyPr wrap="none">
              <a:spAutoFit/>
            </a:bodyPr>
            <a:lstStyle/>
            <a:p>
              <a:pPr defTabSz="931906" fontAlgn="base">
                <a:spcBef>
                  <a:spcPct val="0"/>
                </a:spcBef>
                <a:spcAft>
                  <a:spcPct val="0"/>
                </a:spcAft>
                <a:defRPr/>
              </a:pPr>
              <a:r>
                <a:rPr lang="en-US" sz="1200" kern="0">
                  <a:solidFill>
                    <a:sysClr val="windowText" lastClr="000000"/>
                  </a:solidFill>
                  <a:latin typeface="Segoe UI"/>
                  <a:ea typeface="Segoe UI" pitchFamily="34" charset="0"/>
                  <a:cs typeface="Segoe UI" pitchFamily="34" charset="0"/>
                </a:rPr>
                <a:t>Azure </a:t>
              </a:r>
            </a:p>
            <a:p>
              <a:pPr defTabSz="931906" fontAlgn="base">
                <a:spcBef>
                  <a:spcPct val="0"/>
                </a:spcBef>
                <a:spcAft>
                  <a:spcPct val="0"/>
                </a:spcAft>
                <a:defRPr/>
              </a:pPr>
              <a:r>
                <a:rPr lang="en-US" sz="1200" kern="0">
                  <a:solidFill>
                    <a:sysClr val="windowText" lastClr="000000"/>
                  </a:solidFill>
                  <a:latin typeface="Segoe UI"/>
                  <a:ea typeface="Segoe UI" pitchFamily="34" charset="0"/>
                  <a:cs typeface="Segoe UI" pitchFamily="34" charset="0"/>
                </a:rPr>
                <a:t>Storage Blobs</a:t>
              </a:r>
            </a:p>
          </p:txBody>
        </p:sp>
      </p:grpSp>
      <p:grpSp>
        <p:nvGrpSpPr>
          <p:cNvPr id="18" name="Group 17"/>
          <p:cNvGrpSpPr/>
          <p:nvPr/>
        </p:nvGrpSpPr>
        <p:grpSpPr>
          <a:xfrm>
            <a:off x="10278129" y="3472424"/>
            <a:ext cx="1061003" cy="1151539"/>
            <a:chOff x="10533174" y="3817060"/>
            <a:chExt cx="1061455" cy="1152030"/>
          </a:xfrm>
        </p:grpSpPr>
        <p:grpSp>
          <p:nvGrpSpPr>
            <p:cNvPr id="9" name="Group 8"/>
            <p:cNvGrpSpPr>
              <a:grpSpLocks noChangeAspect="1"/>
            </p:cNvGrpSpPr>
            <p:nvPr/>
          </p:nvGrpSpPr>
          <p:grpSpPr>
            <a:xfrm>
              <a:off x="10533174" y="3817060"/>
              <a:ext cx="1021939" cy="627968"/>
              <a:chOff x="10930307" y="5111555"/>
              <a:chExt cx="378887" cy="232821"/>
            </a:xfrm>
          </p:grpSpPr>
          <p:sp>
            <p:nvSpPr>
              <p:cNvPr id="121" name="Freeform 120"/>
              <p:cNvSpPr>
                <a:spLocks/>
              </p:cNvSpPr>
              <p:nvPr/>
            </p:nvSpPr>
            <p:spPr bwMode="auto">
              <a:xfrm>
                <a:off x="10930307" y="5111555"/>
                <a:ext cx="378887" cy="232821"/>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0079D6"/>
              </a:solidFill>
              <a:ln>
                <a:noFill/>
              </a:ln>
              <a:extLst/>
            </p:spPr>
            <p:txBody>
              <a:bodyPr vert="horz" wrap="square" lIns="89580" tIns="44790" rIns="89580" bIns="4479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1241730">
                  <a:defRPr/>
                </a:pPr>
                <a:endParaRPr lang="en-US" sz="1172">
                  <a:solidFill>
                    <a:srgbClr val="161616"/>
                  </a:solidFill>
                </a:endParaRPr>
              </a:p>
            </p:txBody>
          </p:sp>
          <p:sp>
            <p:nvSpPr>
              <p:cNvPr id="122" name="Oval 122"/>
              <p:cNvSpPr>
                <a:spLocks noChangeArrowheads="1"/>
              </p:cNvSpPr>
              <p:nvPr/>
            </p:nvSpPr>
            <p:spPr bwMode="auto">
              <a:xfrm rot="10800000" flipV="1">
                <a:off x="11081079" y="5158307"/>
                <a:ext cx="120461" cy="22889"/>
              </a:xfrm>
              <a:prstGeom prst="ellipse">
                <a:avLst/>
              </a:prstGeom>
              <a:solidFill>
                <a:schemeClr val="bg1"/>
              </a:solidFill>
              <a:ln>
                <a:noFill/>
              </a:ln>
              <a:extLst/>
            </p:spPr>
            <p:txBody>
              <a:bodyPr vert="horz" wrap="square" lIns="91401" tIns="45700" rIns="91401" bIns="45700" numCol="1" anchor="t" anchorCtr="0" compatLnSpc="1">
                <a:prstTxWarp prst="textNoShape">
                  <a:avLst/>
                </a:prstTxWarp>
              </a:bodyPr>
              <a:lstStyle/>
              <a:p>
                <a:pPr defTabSz="913807">
                  <a:defRPr/>
                </a:pPr>
                <a:endParaRPr lang="en-US" sz="2000" kern="0">
                  <a:solidFill>
                    <a:sysClr val="windowText" lastClr="000000"/>
                  </a:solidFill>
                  <a:latin typeface="Segoe UI"/>
                </a:endParaRPr>
              </a:p>
            </p:txBody>
          </p:sp>
          <p:sp>
            <p:nvSpPr>
              <p:cNvPr id="124" name="Freeform 123"/>
              <p:cNvSpPr>
                <a:spLocks noEditPoints="1"/>
              </p:cNvSpPr>
              <p:nvPr/>
            </p:nvSpPr>
            <p:spPr bwMode="auto">
              <a:xfrm rot="10800000" flipV="1">
                <a:off x="11078945" y="5174213"/>
                <a:ext cx="124728" cy="146065"/>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defTabSz="913807">
                  <a:defRPr/>
                </a:pPr>
                <a:endParaRPr lang="en-US" sz="2000" kern="0">
                  <a:solidFill>
                    <a:sysClr val="windowText" lastClr="000000"/>
                  </a:solidFill>
                  <a:latin typeface="Segoe UI"/>
                </a:endParaRPr>
              </a:p>
            </p:txBody>
          </p:sp>
        </p:grpSp>
        <p:sp>
          <p:nvSpPr>
            <p:cNvPr id="151" name="Rectangle 150"/>
            <p:cNvSpPr/>
            <p:nvPr/>
          </p:nvSpPr>
          <p:spPr>
            <a:xfrm>
              <a:off x="10651607" y="4499920"/>
              <a:ext cx="943022" cy="469170"/>
            </a:xfrm>
            <a:prstGeom prst="rect">
              <a:avLst/>
            </a:prstGeom>
          </p:spPr>
          <p:txBody>
            <a:bodyPr wrap="none">
              <a:spAutoFit/>
            </a:bodyPr>
            <a:lstStyle/>
            <a:p>
              <a:pPr defTabSz="931906" fontAlgn="base">
                <a:spcBef>
                  <a:spcPct val="0"/>
                </a:spcBef>
                <a:spcAft>
                  <a:spcPct val="0"/>
                </a:spcAft>
                <a:defRPr/>
              </a:pPr>
              <a:r>
                <a:rPr lang="en-US" sz="1200" kern="0">
                  <a:solidFill>
                    <a:sysClr val="windowText" lastClr="000000"/>
                  </a:solidFill>
                  <a:latin typeface="Segoe UI"/>
                  <a:ea typeface="Segoe UI" pitchFamily="34" charset="0"/>
                  <a:cs typeface="Segoe UI" pitchFamily="34" charset="0"/>
                </a:rPr>
                <a:t>Azure SQL </a:t>
              </a:r>
              <a:br>
                <a:rPr lang="en-US" sz="1200" kern="0">
                  <a:solidFill>
                    <a:sysClr val="windowText" lastClr="000000"/>
                  </a:solidFill>
                  <a:latin typeface="Segoe UI"/>
                  <a:ea typeface="Segoe UI" pitchFamily="34" charset="0"/>
                  <a:cs typeface="Segoe UI" pitchFamily="34" charset="0"/>
                </a:rPr>
              </a:br>
              <a:r>
                <a:rPr lang="en-US" sz="1200" kern="0">
                  <a:solidFill>
                    <a:sysClr val="windowText" lastClr="000000"/>
                  </a:solidFill>
                  <a:latin typeface="Segoe UI"/>
                  <a:ea typeface="Segoe UI" pitchFamily="34" charset="0"/>
                  <a:cs typeface="Segoe UI" pitchFamily="34" charset="0"/>
                </a:rPr>
                <a:t>in VMs</a:t>
              </a:r>
            </a:p>
          </p:txBody>
        </p:sp>
      </p:grpSp>
      <p:grpSp>
        <p:nvGrpSpPr>
          <p:cNvPr id="15" name="Group 14"/>
          <p:cNvGrpSpPr/>
          <p:nvPr/>
        </p:nvGrpSpPr>
        <p:grpSpPr>
          <a:xfrm>
            <a:off x="9862558" y="4991696"/>
            <a:ext cx="758629" cy="1233140"/>
            <a:chOff x="9229307" y="5166722"/>
            <a:chExt cx="758952" cy="1233666"/>
          </a:xfrm>
        </p:grpSpPr>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29307" y="5166722"/>
              <a:ext cx="758952" cy="758952"/>
            </a:xfrm>
            <a:prstGeom prst="rect">
              <a:avLst/>
            </a:prstGeom>
            <a:solidFill>
              <a:schemeClr val="bg1"/>
            </a:solidFill>
          </p:spPr>
        </p:pic>
        <p:sp>
          <p:nvSpPr>
            <p:cNvPr id="152" name="Rectangle 151"/>
            <p:cNvSpPr/>
            <p:nvPr/>
          </p:nvSpPr>
          <p:spPr>
            <a:xfrm>
              <a:off x="9276200" y="5931218"/>
              <a:ext cx="704139" cy="469170"/>
            </a:xfrm>
            <a:prstGeom prst="rect">
              <a:avLst/>
            </a:prstGeom>
          </p:spPr>
          <p:txBody>
            <a:bodyPr wrap="none">
              <a:spAutoFit/>
            </a:bodyPr>
            <a:lstStyle/>
            <a:p>
              <a:pPr defTabSz="931906" fontAlgn="base">
                <a:spcBef>
                  <a:spcPct val="0"/>
                </a:spcBef>
                <a:spcAft>
                  <a:spcPct val="0"/>
                </a:spcAft>
                <a:defRPr/>
              </a:pPr>
              <a:r>
                <a:rPr lang="en-US" sz="1200" kern="0">
                  <a:solidFill>
                    <a:sysClr val="windowText" lastClr="000000"/>
                  </a:solidFill>
                  <a:latin typeface="Segoe UI"/>
                  <a:ea typeface="Segoe UI" pitchFamily="34" charset="0"/>
                  <a:cs typeface="Segoe UI" pitchFamily="34" charset="0"/>
                </a:rPr>
                <a:t>Azure </a:t>
              </a:r>
              <a:br>
                <a:rPr lang="en-US" sz="1200" kern="0">
                  <a:solidFill>
                    <a:sysClr val="windowText" lastClr="000000"/>
                  </a:solidFill>
                  <a:latin typeface="Segoe UI"/>
                  <a:ea typeface="Segoe UI" pitchFamily="34" charset="0"/>
                  <a:cs typeface="Segoe UI" pitchFamily="34" charset="0"/>
                </a:rPr>
              </a:br>
              <a:r>
                <a:rPr lang="en-US" sz="1200" kern="0">
                  <a:solidFill>
                    <a:sysClr val="windowText" lastClr="000000"/>
                  </a:solidFill>
                  <a:latin typeface="Segoe UI"/>
                  <a:ea typeface="Segoe UI" pitchFamily="34" charset="0"/>
                  <a:cs typeface="Segoe UI" pitchFamily="34" charset="0"/>
                </a:rPr>
                <a:t>SQL DB</a:t>
              </a:r>
            </a:p>
          </p:txBody>
        </p:sp>
      </p:grpSp>
      <p:grpSp>
        <p:nvGrpSpPr>
          <p:cNvPr id="13" name="Group 12"/>
          <p:cNvGrpSpPr/>
          <p:nvPr/>
        </p:nvGrpSpPr>
        <p:grpSpPr>
          <a:xfrm>
            <a:off x="6887195" y="3749911"/>
            <a:ext cx="1155758" cy="1258356"/>
            <a:chOff x="6887526" y="3750044"/>
            <a:chExt cx="1156249" cy="1258890"/>
          </a:xfrm>
        </p:grpSpPr>
        <p:pic>
          <p:nvPicPr>
            <p:cNvPr id="106" name="Picture 105" descr="A picture containing: nintendo, thing&#10;&#10;Description generated with very high confidenc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4102" y="3750044"/>
              <a:ext cx="762000" cy="762000"/>
            </a:xfrm>
            <a:prstGeom prst="rect">
              <a:avLst/>
            </a:prstGeom>
          </p:spPr>
        </p:pic>
        <p:sp>
          <p:nvSpPr>
            <p:cNvPr id="153" name="Rectangle 152"/>
            <p:cNvSpPr/>
            <p:nvPr/>
          </p:nvSpPr>
          <p:spPr>
            <a:xfrm>
              <a:off x="6887526" y="4539765"/>
              <a:ext cx="1156249" cy="469169"/>
            </a:xfrm>
            <a:prstGeom prst="rect">
              <a:avLst/>
            </a:prstGeom>
          </p:spPr>
          <p:txBody>
            <a:bodyPr wrap="none">
              <a:spAutoFit/>
            </a:bodyPr>
            <a:lstStyle/>
            <a:p>
              <a:pPr defTabSz="931906" fontAlgn="base">
                <a:spcBef>
                  <a:spcPct val="0"/>
                </a:spcBef>
                <a:spcAft>
                  <a:spcPct val="0"/>
                </a:spcAft>
                <a:defRPr/>
              </a:pPr>
              <a:r>
                <a:rPr lang="en-US" sz="1200" kern="0">
                  <a:solidFill>
                    <a:sysClr val="windowText" lastClr="000000"/>
                  </a:solidFill>
                  <a:latin typeface="Segoe UI"/>
                  <a:ea typeface="Segoe UI" pitchFamily="34" charset="0"/>
                  <a:cs typeface="Segoe UI" pitchFamily="34" charset="0"/>
                </a:rPr>
                <a:t>Azure Data </a:t>
              </a:r>
            </a:p>
            <a:p>
              <a:pPr defTabSz="931906" fontAlgn="base">
                <a:spcBef>
                  <a:spcPct val="0"/>
                </a:spcBef>
                <a:spcAft>
                  <a:spcPct val="0"/>
                </a:spcAft>
                <a:defRPr/>
              </a:pPr>
              <a:r>
                <a:rPr lang="en-US" sz="1200" kern="0">
                  <a:solidFill>
                    <a:sysClr val="windowText" lastClr="000000"/>
                  </a:solidFill>
                  <a:latin typeface="Segoe UI"/>
                  <a:ea typeface="Segoe UI" pitchFamily="34" charset="0"/>
                  <a:cs typeface="Segoe UI" pitchFamily="34" charset="0"/>
                </a:rPr>
                <a:t>Lake Analytics</a:t>
              </a:r>
            </a:p>
          </p:txBody>
        </p:sp>
      </p:grpSp>
      <p:grpSp>
        <p:nvGrpSpPr>
          <p:cNvPr id="42" name="Group 41"/>
          <p:cNvGrpSpPr/>
          <p:nvPr/>
        </p:nvGrpSpPr>
        <p:grpSpPr>
          <a:xfrm>
            <a:off x="7599196" y="5032533"/>
            <a:ext cx="798334" cy="655114"/>
            <a:chOff x="8028621" y="4514301"/>
            <a:chExt cx="798673" cy="655393"/>
          </a:xfrm>
        </p:grpSpPr>
        <p:sp>
          <p:nvSpPr>
            <p:cNvPr id="43" name="TextBox 42"/>
            <p:cNvSpPr txBox="1"/>
            <p:nvPr/>
          </p:nvSpPr>
          <p:spPr>
            <a:xfrm rot="2338591">
              <a:off x="8317582" y="4615555"/>
              <a:ext cx="479502" cy="215536"/>
            </a:xfrm>
            <a:prstGeom prst="rect">
              <a:avLst/>
            </a:prstGeom>
            <a:noFill/>
            <a:ln>
              <a:noFill/>
              <a:headEnd type="none" w="med" len="med"/>
              <a:tailEnd type="triangle" w="med" len="med"/>
            </a:ln>
          </p:spPr>
          <p:txBody>
            <a:bodyPr wrap="none" lIns="0" tIns="0" rIns="0" bIns="0" rtlCol="0">
              <a:spAutoFit/>
            </a:bodyPr>
            <a:lstStyle/>
            <a:p>
              <a:pPr defTabSz="1218460">
                <a:spcAft>
                  <a:spcPts val="600"/>
                </a:spcAft>
                <a:defRPr/>
              </a:pPr>
              <a:r>
                <a:rPr lang="en-US" sz="1400" kern="0">
                  <a:solidFill>
                    <a:sysClr val="windowText" lastClr="000000"/>
                  </a:solidFill>
                  <a:latin typeface="Segoe UI"/>
                </a:rPr>
                <a:t>Query</a:t>
              </a:r>
            </a:p>
          </p:txBody>
        </p:sp>
        <p:cxnSp>
          <p:nvCxnSpPr>
            <p:cNvPr id="45" name="Straight Arrow Connector 44"/>
            <p:cNvCxnSpPr/>
            <p:nvPr/>
          </p:nvCxnSpPr>
          <p:spPr>
            <a:xfrm flipH="1" flipV="1">
              <a:off x="8028621" y="4514301"/>
              <a:ext cx="798673" cy="655393"/>
            </a:xfrm>
            <a:prstGeom prst="straightConnector1">
              <a:avLst/>
            </a:prstGeom>
            <a:ln w="57150">
              <a:solidFill>
                <a:srgbClr val="50B347"/>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8480584" y="5546659"/>
            <a:ext cx="1696216" cy="1233140"/>
            <a:chOff x="9229307" y="5166722"/>
            <a:chExt cx="1696932" cy="1233666"/>
          </a:xfrm>
        </p:grpSpPr>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29307" y="5166722"/>
              <a:ext cx="758952" cy="758952"/>
            </a:xfrm>
            <a:prstGeom prst="rect">
              <a:avLst/>
            </a:prstGeom>
            <a:solidFill>
              <a:schemeClr val="bg1"/>
            </a:solidFill>
          </p:spPr>
        </p:pic>
        <p:sp>
          <p:nvSpPr>
            <p:cNvPr id="48" name="Rectangle 47"/>
            <p:cNvSpPr/>
            <p:nvPr/>
          </p:nvSpPr>
          <p:spPr>
            <a:xfrm>
              <a:off x="9276200" y="5931218"/>
              <a:ext cx="1650039" cy="469170"/>
            </a:xfrm>
            <a:prstGeom prst="rect">
              <a:avLst/>
            </a:prstGeom>
          </p:spPr>
          <p:txBody>
            <a:bodyPr wrap="none">
              <a:spAutoFit/>
            </a:bodyPr>
            <a:lstStyle/>
            <a:p>
              <a:pPr defTabSz="931906" fontAlgn="base">
                <a:spcBef>
                  <a:spcPct val="0"/>
                </a:spcBef>
                <a:spcAft>
                  <a:spcPct val="0"/>
                </a:spcAft>
                <a:defRPr/>
              </a:pPr>
              <a:r>
                <a:rPr lang="en-US" sz="1200" kern="0">
                  <a:solidFill>
                    <a:sysClr val="windowText" lastClr="000000"/>
                  </a:solidFill>
                  <a:latin typeface="Segoe UI"/>
                  <a:ea typeface="Segoe UI" pitchFamily="34" charset="0"/>
                  <a:cs typeface="Segoe UI" pitchFamily="34" charset="0"/>
                </a:rPr>
                <a:t>Azure </a:t>
              </a:r>
              <a:br>
                <a:rPr lang="en-US" sz="1200" kern="0">
                  <a:solidFill>
                    <a:sysClr val="windowText" lastClr="000000"/>
                  </a:solidFill>
                  <a:latin typeface="Segoe UI"/>
                  <a:ea typeface="Segoe UI" pitchFamily="34" charset="0"/>
                  <a:cs typeface="Segoe UI" pitchFamily="34" charset="0"/>
                </a:rPr>
              </a:br>
              <a:r>
                <a:rPr lang="en-US" sz="1200" kern="0">
                  <a:solidFill>
                    <a:sysClr val="windowText" lastClr="000000"/>
                  </a:solidFill>
                  <a:latin typeface="Segoe UI"/>
                  <a:ea typeface="Segoe UI" pitchFamily="34" charset="0"/>
                  <a:cs typeface="Segoe UI" pitchFamily="34" charset="0"/>
                </a:rPr>
                <a:t>SQL Data Warehouse</a:t>
              </a:r>
            </a:p>
          </p:txBody>
        </p:sp>
      </p:grpSp>
      <p:grpSp>
        <p:nvGrpSpPr>
          <p:cNvPr id="41" name="Group 40"/>
          <p:cNvGrpSpPr/>
          <p:nvPr/>
        </p:nvGrpSpPr>
        <p:grpSpPr>
          <a:xfrm rot="18812840">
            <a:off x="6813986" y="2669471"/>
            <a:ext cx="799760" cy="733114"/>
            <a:chOff x="7880350" y="2905125"/>
            <a:chExt cx="800100" cy="733425"/>
          </a:xfrm>
        </p:grpSpPr>
        <p:sp>
          <p:nvSpPr>
            <p:cNvPr id="50" name="TextBox 49"/>
            <p:cNvSpPr txBox="1"/>
            <p:nvPr/>
          </p:nvSpPr>
          <p:spPr>
            <a:xfrm rot="19068014">
              <a:off x="7944832" y="3031689"/>
              <a:ext cx="479502" cy="215535"/>
            </a:xfrm>
            <a:prstGeom prst="rect">
              <a:avLst/>
            </a:prstGeom>
            <a:noFill/>
          </p:spPr>
          <p:txBody>
            <a:bodyPr wrap="none" lIns="0" tIns="0" rIns="0" bIns="0" rtlCol="0">
              <a:spAutoFit/>
            </a:bodyPr>
            <a:lstStyle/>
            <a:p>
              <a:pPr defTabSz="1218460">
                <a:spcAft>
                  <a:spcPts val="600"/>
                </a:spcAft>
                <a:defRPr/>
              </a:pPr>
              <a:r>
                <a:rPr lang="en-US" sz="1400" kern="0">
                  <a:solidFill>
                    <a:sysClr val="windowText" lastClr="000000"/>
                  </a:solidFill>
                  <a:latin typeface="Segoe UI"/>
                </a:rPr>
                <a:t>Query</a:t>
              </a:r>
            </a:p>
          </p:txBody>
        </p:sp>
        <p:cxnSp>
          <p:nvCxnSpPr>
            <p:cNvPr id="51" name="Straight Arrow Connector 50"/>
            <p:cNvCxnSpPr/>
            <p:nvPr/>
          </p:nvCxnSpPr>
          <p:spPr>
            <a:xfrm flipH="1">
              <a:off x="7880350" y="2905125"/>
              <a:ext cx="800100" cy="733425"/>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rot="18758106">
            <a:off x="7128418" y="2637787"/>
            <a:ext cx="799760" cy="733114"/>
            <a:chOff x="8044199" y="3114267"/>
            <a:chExt cx="800100" cy="733425"/>
          </a:xfrm>
        </p:grpSpPr>
        <p:sp>
          <p:nvSpPr>
            <p:cNvPr id="53" name="TextBox 52"/>
            <p:cNvSpPr txBox="1"/>
            <p:nvPr/>
          </p:nvSpPr>
          <p:spPr>
            <a:xfrm rot="19009289">
              <a:off x="8319577" y="3472920"/>
              <a:ext cx="429788" cy="215535"/>
            </a:xfrm>
            <a:prstGeom prst="rect">
              <a:avLst/>
            </a:prstGeom>
            <a:noFill/>
          </p:spPr>
          <p:txBody>
            <a:bodyPr wrap="none" lIns="0" tIns="0" rIns="0" bIns="0" rtlCol="0">
              <a:spAutoFit/>
            </a:bodyPr>
            <a:lstStyle/>
            <a:p>
              <a:pPr defTabSz="1218460">
                <a:spcAft>
                  <a:spcPts val="600"/>
                </a:spcAft>
                <a:defRPr/>
              </a:pPr>
              <a:r>
                <a:rPr lang="en-US" sz="1400" kern="0">
                  <a:solidFill>
                    <a:sysClr val="windowText" lastClr="000000"/>
                  </a:solidFill>
                  <a:latin typeface="Segoe UI"/>
                </a:rPr>
                <a:t>Write</a:t>
              </a:r>
            </a:p>
          </p:txBody>
        </p:sp>
        <p:cxnSp>
          <p:nvCxnSpPr>
            <p:cNvPr id="54" name="Straight Arrow Connector 53"/>
            <p:cNvCxnSpPr/>
            <p:nvPr/>
          </p:nvCxnSpPr>
          <p:spPr>
            <a:xfrm flipH="1">
              <a:off x="8044199" y="3114267"/>
              <a:ext cx="800100" cy="733425"/>
            </a:xfrm>
            <a:prstGeom prst="straightConnector1">
              <a:avLst/>
            </a:prstGeom>
            <a:ln w="57150">
              <a:solidFill>
                <a:srgbClr val="50B347"/>
              </a:solid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7161458" y="1998714"/>
            <a:ext cx="1445820" cy="468970"/>
          </a:xfrm>
          <a:prstGeom prst="rect">
            <a:avLst/>
          </a:prstGeom>
        </p:spPr>
        <p:txBody>
          <a:bodyPr wrap="none">
            <a:spAutoFit/>
          </a:bodyPr>
          <a:lstStyle/>
          <a:p>
            <a:pPr defTabSz="931906" fontAlgn="base">
              <a:spcBef>
                <a:spcPct val="0"/>
              </a:spcBef>
              <a:spcAft>
                <a:spcPct val="0"/>
              </a:spcAft>
              <a:defRPr/>
            </a:pPr>
            <a:r>
              <a:rPr lang="en-US" sz="1200" kern="0">
                <a:solidFill>
                  <a:sysClr val="windowText" lastClr="000000"/>
                </a:solidFill>
                <a:latin typeface="Segoe UI"/>
                <a:ea typeface="Segoe UI" pitchFamily="34" charset="0"/>
                <a:cs typeface="Segoe UI" pitchFamily="34" charset="0"/>
              </a:rPr>
              <a:t>Azure </a:t>
            </a:r>
          </a:p>
          <a:p>
            <a:pPr defTabSz="931906" fontAlgn="base">
              <a:spcBef>
                <a:spcPct val="0"/>
              </a:spcBef>
              <a:spcAft>
                <a:spcPct val="0"/>
              </a:spcAft>
              <a:defRPr/>
            </a:pPr>
            <a:r>
              <a:rPr lang="en-US" sz="1200" kern="0">
                <a:solidFill>
                  <a:sysClr val="windowText" lastClr="000000"/>
                </a:solidFill>
                <a:latin typeface="Segoe UI"/>
                <a:ea typeface="Segoe UI" pitchFamily="34" charset="0"/>
                <a:cs typeface="Segoe UI" pitchFamily="34" charset="0"/>
              </a:rPr>
              <a:t>Data Lake Storage</a:t>
            </a:r>
          </a:p>
        </p:txBody>
      </p:sp>
      <p:pic>
        <p:nvPicPr>
          <p:cNvPr id="7" name="Picture 6" descr="A picture containing: nintendo, abstract&#10;&#10;Description generated with very high confidence"/>
          <p:cNvPicPr>
            <a:picLocks noChangeAspect="1"/>
          </p:cNvPicPr>
          <p:nvPr/>
        </p:nvPicPr>
        <p:blipFill>
          <a:blip r:embed="rId10"/>
          <a:stretch>
            <a:fillRect/>
          </a:stretch>
        </p:blipFill>
        <p:spPr>
          <a:xfrm>
            <a:off x="7225182" y="1416507"/>
            <a:ext cx="773180" cy="605000"/>
          </a:xfrm>
          <a:prstGeom prst="rect">
            <a:avLst/>
          </a:prstGeom>
        </p:spPr>
      </p:pic>
    </p:spTree>
    <p:extLst>
      <p:ext uri="{BB962C8B-B14F-4D97-AF65-F5344CB8AC3E}">
        <p14:creationId xmlns:p14="http://schemas.microsoft.com/office/powerpoint/2010/main" val="3479885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4">
                                            <p:txEl>
                                              <p:pRg st="1" end="1"/>
                                            </p:txEl>
                                          </p:spTgt>
                                        </p:tgtEl>
                                        <p:attrNameLst>
                                          <p:attrName>style.visibility</p:attrName>
                                        </p:attrNameLst>
                                      </p:cBhvr>
                                      <p:to>
                                        <p:strVal val="visible"/>
                                      </p:to>
                                    </p:set>
                                    <p:animEffect transition="in" filter="wipe(left)">
                                      <p:cBhvr>
                                        <p:cTn id="10" dur="1000"/>
                                        <p:tgtEl>
                                          <p:spTgt spid="44">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4">
                                            <p:txEl>
                                              <p:pRg st="2" end="2"/>
                                            </p:txEl>
                                          </p:spTgt>
                                        </p:tgtEl>
                                        <p:attrNameLst>
                                          <p:attrName>style.visibility</p:attrName>
                                        </p:attrNameLst>
                                      </p:cBhvr>
                                      <p:to>
                                        <p:strVal val="visible"/>
                                      </p:to>
                                    </p:set>
                                    <p:animEffect transition="in" filter="wipe(left)">
                                      <p:cBhvr>
                                        <p:cTn id="13" dur="1000"/>
                                        <p:tgtEl>
                                          <p:spTgt spid="44">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44">
                                            <p:txEl>
                                              <p:pRg st="3" end="3"/>
                                            </p:txEl>
                                          </p:spTgt>
                                        </p:tgtEl>
                                        <p:attrNameLst>
                                          <p:attrName>style.visibility</p:attrName>
                                        </p:attrNameLst>
                                      </p:cBhvr>
                                      <p:to>
                                        <p:strVal val="visible"/>
                                      </p:to>
                                    </p:set>
                                    <p:animEffect transition="in" filter="wipe(left)">
                                      <p:cBhvr>
                                        <p:cTn id="16" dur="1000"/>
                                        <p:tgtEl>
                                          <p:spTgt spid="44">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animEffect transition="in" filter="wipe(left)">
                                      <p:cBhvr>
                                        <p:cTn id="19" dur="1000"/>
                                        <p:tgtEl>
                                          <p:spTgt spid="44">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44">
                                            <p:txEl>
                                              <p:pRg st="5" end="5"/>
                                            </p:txEl>
                                          </p:spTgt>
                                        </p:tgtEl>
                                        <p:attrNameLst>
                                          <p:attrName>style.visibility</p:attrName>
                                        </p:attrNameLst>
                                      </p:cBhvr>
                                      <p:to>
                                        <p:strVal val="visible"/>
                                      </p:to>
                                    </p:set>
                                    <p:animEffect transition="in" filter="wipe(left)">
                                      <p:cBhvr>
                                        <p:cTn id="22" dur="1000"/>
                                        <p:tgtEl>
                                          <p:spTgt spid="44">
                                            <p:txEl>
                                              <p:pRg st="5" end="5"/>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44">
                                            <p:txEl>
                                              <p:pRg st="6" end="6"/>
                                            </p:txEl>
                                          </p:spTgt>
                                        </p:tgtEl>
                                        <p:attrNameLst>
                                          <p:attrName>style.visibility</p:attrName>
                                        </p:attrNameLst>
                                      </p:cBhvr>
                                      <p:to>
                                        <p:strVal val="visible"/>
                                      </p:to>
                                    </p:set>
                                    <p:animEffect transition="in" filter="wipe(left)">
                                      <p:cBhvr>
                                        <p:cTn id="25" dur="1000"/>
                                        <p:tgtEl>
                                          <p:spTgt spid="44">
                                            <p:txEl>
                                              <p:pRg st="6" end="6"/>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44">
                                            <p:txEl>
                                              <p:pRg st="7" end="7"/>
                                            </p:txEl>
                                          </p:spTgt>
                                        </p:tgtEl>
                                        <p:attrNameLst>
                                          <p:attrName>style.visibility</p:attrName>
                                        </p:attrNameLst>
                                      </p:cBhvr>
                                      <p:to>
                                        <p:strVal val="visible"/>
                                      </p:to>
                                    </p:set>
                                    <p:animEffect transition="in" filter="wipe(left)">
                                      <p:cBhvr>
                                        <p:cTn id="28" dur="1000"/>
                                        <p:tgtEl>
                                          <p:spTgt spid="44">
                                            <p:txEl>
                                              <p:pRg st="7" end="7"/>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44">
                                            <p:txEl>
                                              <p:pRg st="8" end="8"/>
                                            </p:txEl>
                                          </p:spTgt>
                                        </p:tgtEl>
                                        <p:attrNameLst>
                                          <p:attrName>style.visibility</p:attrName>
                                        </p:attrNameLst>
                                      </p:cBhvr>
                                      <p:to>
                                        <p:strVal val="visible"/>
                                      </p:to>
                                    </p:set>
                                    <p:animEffect transition="in" filter="wipe(left)">
                                      <p:cBhvr>
                                        <p:cTn id="31" dur="1000"/>
                                        <p:tgtEl>
                                          <p:spTgt spid="44">
                                            <p:txEl>
                                              <p:pRg st="8" end="8"/>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44">
                                            <p:txEl>
                                              <p:pRg st="9" end="9"/>
                                            </p:txEl>
                                          </p:spTgt>
                                        </p:tgtEl>
                                        <p:attrNameLst>
                                          <p:attrName>style.visibility</p:attrName>
                                        </p:attrNameLst>
                                      </p:cBhvr>
                                      <p:to>
                                        <p:strVal val="visible"/>
                                      </p:to>
                                    </p:set>
                                    <p:animEffect transition="in" filter="wipe(left)">
                                      <p:cBhvr>
                                        <p:cTn id="34" dur="1000"/>
                                        <p:tgtEl>
                                          <p:spTgt spid="44">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wipe(left)">
                                      <p:cBhvr>
                                        <p:cTn id="50" dur="500"/>
                                        <p:tgtEl>
                                          <p:spTgt spid="57"/>
                                        </p:tgtEl>
                                      </p:cBhvr>
                                    </p:animEffect>
                                  </p:childTnLst>
                                </p:cTn>
                              </p:par>
                            </p:childTnLst>
                          </p:cTn>
                        </p:par>
                        <p:par>
                          <p:cTn id="51" fill="hold">
                            <p:stCondLst>
                              <p:cond delay="1500"/>
                            </p:stCondLst>
                            <p:childTnLst>
                              <p:par>
                                <p:cTn id="52" presetID="22" presetClass="entr" presetSubtype="1" fill="hold"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up)">
                                      <p:cBhvr>
                                        <p:cTn id="54" dur="500"/>
                                        <p:tgtEl>
                                          <p:spTgt spid="41"/>
                                        </p:tgtEl>
                                      </p:cBhvr>
                                    </p:animEffect>
                                  </p:childTnLst>
                                </p:cTn>
                              </p:par>
                              <p:par>
                                <p:cTn id="55" presetID="22" presetClass="entr" presetSubtype="4"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par>
                          <p:cTn id="62" fill="hold">
                            <p:stCondLst>
                              <p:cond delay="2500"/>
                            </p:stCondLst>
                            <p:childTnLst>
                              <p:par>
                                <p:cTn id="63" presetID="22" presetClass="entr" presetSubtype="4" fill="hold" nodeType="after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wipe(down)">
                                      <p:cBhvr>
                                        <p:cTn id="65" dur="500"/>
                                        <p:tgtEl>
                                          <p:spTgt spid="2"/>
                                        </p:tgtEl>
                                      </p:cBhvr>
                                    </p:animEffect>
                                  </p:childTnLst>
                                </p:cTn>
                              </p:par>
                              <p:par>
                                <p:cTn id="66" presetID="22" presetClass="entr" presetSubtype="1" fill="hold"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wipe(up)">
                                      <p:cBhvr>
                                        <p:cTn id="68" dur="500"/>
                                        <p:tgtEl>
                                          <p:spTgt spid="3"/>
                                        </p:tgtEl>
                                      </p:cBhvr>
                                    </p:animEffect>
                                  </p:childTnLst>
                                </p:cTn>
                              </p:par>
                            </p:childTnLst>
                          </p:cTn>
                        </p:par>
                        <p:par>
                          <p:cTn id="69" fill="hold">
                            <p:stCondLst>
                              <p:cond delay="3000"/>
                            </p:stCondLst>
                            <p:childTnLst>
                              <p:par>
                                <p:cTn id="70" presetID="10" presetClass="entr" presetSubtype="0"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par>
                          <p:cTn id="73" fill="hold">
                            <p:stCondLst>
                              <p:cond delay="3500"/>
                            </p:stCondLst>
                            <p:childTnLst>
                              <p:par>
                                <p:cTn id="74" presetID="22" presetClass="entr" presetSubtype="2" fill="hold"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right)">
                                      <p:cBhvr>
                                        <p:cTn id="76" dur="500"/>
                                        <p:tgtEl>
                                          <p:spTgt spid="6"/>
                                        </p:tgtEl>
                                      </p:cBhvr>
                                    </p:animEffect>
                                  </p:childTnLst>
                                </p:cTn>
                              </p:par>
                            </p:childTnLst>
                          </p:cTn>
                        </p:par>
                        <p:par>
                          <p:cTn id="77" fill="hold">
                            <p:stCondLst>
                              <p:cond delay="4000"/>
                            </p:stCondLst>
                            <p:childTnLst>
                              <p:par>
                                <p:cTn id="78" presetID="10" presetClass="entr" presetSubtype="0" fill="hold" nodeType="after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childTnLst>
                          </p:cTn>
                        </p:par>
                        <p:par>
                          <p:cTn id="81" fill="hold">
                            <p:stCondLst>
                              <p:cond delay="4500"/>
                            </p:stCondLst>
                            <p:childTnLst>
                              <p:par>
                                <p:cTn id="82" presetID="22" presetClass="entr" presetSubtype="2" fill="hold" nodeType="after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wipe(right)">
                                      <p:cBhvr>
                                        <p:cTn id="84" dur="500"/>
                                        <p:tgtEl>
                                          <p:spTgt spid="4"/>
                                        </p:tgtEl>
                                      </p:cBhvr>
                                    </p:animEffect>
                                  </p:childTnLst>
                                </p:cTn>
                              </p:par>
                            </p:childTnLst>
                          </p:cTn>
                        </p:par>
                        <p:par>
                          <p:cTn id="85" fill="hold">
                            <p:stCondLst>
                              <p:cond delay="5000"/>
                            </p:stCondLst>
                            <p:childTnLst>
                              <p:par>
                                <p:cTn id="86" presetID="10" presetClass="entr" presetSubtype="0" fill="hold" nodeType="after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childTnLst>
                          </p:cTn>
                        </p:par>
                        <p:par>
                          <p:cTn id="89" fill="hold">
                            <p:stCondLst>
                              <p:cond delay="5500"/>
                            </p:stCondLst>
                            <p:childTnLst>
                              <p:par>
                                <p:cTn id="90" presetID="22" presetClass="entr" presetSubtype="2" fill="hold"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wipe(right)">
                                      <p:cBhvr>
                                        <p:cTn id="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11.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F00BE584-C693-46FD-AC24-CA0B4C734830}"/>
    </a:ext>
  </a:extLst>
</a:theme>
</file>

<file path=ppt/theme/theme12.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13.xml><?xml version="1.0" encoding="utf-8"?>
<a:theme xmlns:a="http://schemas.openxmlformats.org/drawingml/2006/main" name="4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14.xml><?xml version="1.0" encoding="utf-8"?>
<a:theme xmlns:a="http://schemas.openxmlformats.org/drawingml/2006/main" name="5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15.xml><?xml version="1.0" encoding="utf-8"?>
<a:theme xmlns:a="http://schemas.openxmlformats.org/drawingml/2006/main" name="6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16.xml><?xml version="1.0" encoding="utf-8"?>
<a:theme xmlns:a="http://schemas.openxmlformats.org/drawingml/2006/main" name="7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F00BE584-C693-46FD-AC24-CA0B4C734830}"/>
    </a:ext>
  </a:extLst>
</a:theme>
</file>

<file path=ppt/theme/theme17.xml><?xml version="1.0" encoding="utf-8"?>
<a:theme xmlns:a="http://schemas.openxmlformats.org/drawingml/2006/main" name="8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F00BE584-C693-46FD-AC24-CA0B4C734830}"/>
    </a:ext>
  </a:extLst>
</a:theme>
</file>

<file path=ppt/theme/theme18.xml><?xml version="1.0" encoding="utf-8"?>
<a:theme xmlns:a="http://schemas.openxmlformats.org/drawingml/2006/main" name="9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F00BE584-C693-46FD-AC24-CA0B4C734830}"/>
    </a:ext>
  </a:extLst>
</a:theme>
</file>

<file path=ppt/theme/theme19.xml><?xml version="1.0" encoding="utf-8"?>
<a:theme xmlns:a="http://schemas.openxmlformats.org/drawingml/2006/main" name="Microsoft_Ignite_2016_16x9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2.xml><?xml version="1.0" encoding="utf-8"?>
<a:theme xmlns:a="http://schemas.openxmlformats.org/drawingml/2006/main" name="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20.xml><?xml version="1.0" encoding="utf-8"?>
<a:theme xmlns:a="http://schemas.openxmlformats.org/drawingml/2006/main" name="1_Microsoft_Ignite_2016_16x9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21.xml><?xml version="1.0" encoding="utf-8"?>
<a:theme xmlns:a="http://schemas.openxmlformats.org/drawingml/2006/main" name="10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2.xml><?xml version="1.0" encoding="utf-8"?>
<a:theme xmlns:a="http://schemas.openxmlformats.org/drawingml/2006/main" name="3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D113BK" id="{9A705690-0D89-446C-A810-93D957A745F5}" vid="{1FBC55DC-B4AF-480C-ACF5-0A4B7C805777}"/>
    </a:ext>
  </a:extLst>
</a:theme>
</file>

<file path=ppt/theme/theme23.xml><?xml version="1.0" encoding="utf-8"?>
<a:theme xmlns:a="http://schemas.openxmlformats.org/drawingml/2006/main" name="3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2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25.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26.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7.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8.xml><?xml version="1.0" encoding="utf-8"?>
<a:theme xmlns:a="http://schemas.openxmlformats.org/drawingml/2006/main" name="1_5-50070_Microsoft Machine Learning Template White">
  <a:themeElements>
    <a:clrScheme name="Custom 15">
      <a:dk1>
        <a:srgbClr val="353535"/>
      </a:dk1>
      <a:lt1>
        <a:srgbClr val="FFFFFF"/>
      </a:lt1>
      <a:dk2>
        <a:srgbClr val="002050"/>
      </a:dk2>
      <a:lt2>
        <a:srgbClr val="EAEAEA"/>
      </a:lt2>
      <a:accent1>
        <a:srgbClr val="008272"/>
      </a:accent1>
      <a:accent2>
        <a:srgbClr val="0078D7"/>
      </a:accent2>
      <a:accent3>
        <a:srgbClr val="D83B01"/>
      </a:accent3>
      <a:accent4>
        <a:srgbClr val="FFB900"/>
      </a:accent4>
      <a:accent5>
        <a:srgbClr val="FF8C00"/>
      </a:accent5>
      <a:accent6>
        <a:srgbClr val="353535"/>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Machine_Learning_and_Data_Science_Summit_Speaker_Template.potx" id="{06D401F0-E397-4C23-AD4C-B64C1435F9A3}" vid="{1CD7B700-75CC-4147-9F38-8C5187B3FF1C}"/>
    </a:ext>
  </a:extLst>
</a:theme>
</file>

<file path=ppt/theme/theme29.xml><?xml version="1.0" encoding="utf-8"?>
<a:theme xmlns:a="http://schemas.openxmlformats.org/drawingml/2006/main" name="HCL Template">
  <a:themeElements>
    <a:clrScheme name="Apps">
      <a:dk1>
        <a:srgbClr val="000000"/>
      </a:dk1>
      <a:lt1>
        <a:srgbClr val="FFFFFF"/>
      </a:lt1>
      <a:dk2>
        <a:srgbClr val="F58220"/>
      </a:dk2>
      <a:lt2>
        <a:srgbClr val="1268B3"/>
      </a:lt2>
      <a:accent1>
        <a:srgbClr val="F0402F"/>
      </a:accent1>
      <a:accent2>
        <a:srgbClr val="25A99D"/>
      </a:accent2>
      <a:accent3>
        <a:srgbClr val="2089B6"/>
      </a:accent3>
      <a:accent4>
        <a:srgbClr val="BBB65A"/>
      </a:accent4>
      <a:accent5>
        <a:srgbClr val="7251A1"/>
      </a:accent5>
      <a:accent6>
        <a:srgbClr val="DA1F43"/>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58220"/>
        </a:solidFill>
        <a:ln w="3175" cap="flat" cmpd="sng" algn="ctr">
          <a:noFill/>
          <a:prstDash val="solid"/>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tx1"/>
            </a:solidFill>
            <a:effectLst/>
            <a:latin typeface="Arial" charset="0"/>
          </a:defRPr>
        </a:defPPr>
      </a:lstStyle>
    </a:spDef>
    <a:lnDef>
      <a:spPr bwMode="auto">
        <a:solidFill>
          <a:schemeClr val="accent1"/>
        </a:solidFill>
        <a:ln w="3175" cap="flat" cmpd="sng" algn="ctr">
          <a:solidFill>
            <a:srgbClr val="4D4D4F"/>
          </a:solidFill>
          <a:prstDash val="sysDash"/>
          <a:miter lim="800000"/>
          <a:headEnd type="none" w="med" len="med"/>
          <a:tailEnd type="none" w="med" len="med"/>
        </a:ln>
        <a:effectLst/>
      </a:spPr>
      <a:body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30.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1.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32.xml><?xml version="1.0" encoding="utf-8"?>
<a:theme xmlns:a="http://schemas.openxmlformats.org/drawingml/2006/main" name="1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33.xml><?xml version="1.0" encoding="utf-8"?>
<a:theme xmlns:a="http://schemas.openxmlformats.org/drawingml/2006/main" name="3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4.xml><?xml version="1.0" encoding="utf-8"?>
<a:theme xmlns:a="http://schemas.openxmlformats.org/drawingml/2006/main" name="1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35.xml><?xml version="1.0" encoding="utf-8"?>
<a:theme xmlns:a="http://schemas.openxmlformats.org/drawingml/2006/main" name="1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6.xml><?xml version="1.0" encoding="utf-8"?>
<a:theme xmlns:a="http://schemas.openxmlformats.org/drawingml/2006/main" name="14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7.xml><?xml version="1.0" encoding="utf-8"?>
<a:theme xmlns:a="http://schemas.openxmlformats.org/drawingml/2006/main" name="15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8.xml><?xml version="1.0" encoding="utf-8"?>
<a:theme xmlns:a="http://schemas.openxmlformats.org/drawingml/2006/main" name="16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Read-Only]" id="{1AD2206A-56DA-45DE-A37C-0286C93AB8F5}" vid="{A09D416D-A821-48B8-A858-99EAD3B884CD}"/>
    </a:ext>
  </a:extLst>
</a:theme>
</file>

<file path=ppt/theme/theme39.xml><?xml version="1.0" encoding="utf-8"?>
<a:theme xmlns:a="http://schemas.openxmlformats.org/drawingml/2006/main" name="17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Read-Only]" id="{1AD2206A-56DA-45DE-A37C-0286C93AB8F5}" vid="{A09D416D-A821-48B8-A858-99EAD3B884CD}"/>
    </a:ext>
  </a:extLst>
</a:theme>
</file>

<file path=ppt/theme/theme4.xml><?xml version="1.0" encoding="utf-8"?>
<a:theme xmlns:a="http://schemas.openxmlformats.org/drawingml/2006/main" name="2_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40.xml><?xml version="1.0" encoding="utf-8"?>
<a:theme xmlns:a="http://schemas.openxmlformats.org/drawingml/2006/main" name="18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41.xml><?xml version="1.0" encoding="utf-8"?>
<a:theme xmlns:a="http://schemas.openxmlformats.org/drawingml/2006/main" name="19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Fuller_Mabee" id="{D5AD2D1F-7FCF-4269-B36F-429A5A111086}" vid="{E8CC2AC5-20F0-41BD-B298-0AE33E5ABDD0}"/>
    </a:ext>
  </a:extLst>
</a:theme>
</file>

<file path=ppt/theme/theme42.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3.xml><?xml version="1.0" encoding="utf-8"?>
<a:theme xmlns:a="http://schemas.openxmlformats.org/drawingml/2006/main" name="20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63611EB3-9A97-4D4F-B762-41E80201E286}"/>
    </a:ext>
  </a:extLst>
</a:theme>
</file>

<file path=ppt/theme/theme4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Machine_Learning_Data_Science_Conference_Spring_2016_Template">
  <a:themeElements>
    <a:clrScheme name="2016 Data Science Summit">
      <a:dk1>
        <a:srgbClr val="505050"/>
      </a:dk1>
      <a:lt1>
        <a:srgbClr val="FFFFFF"/>
      </a:lt1>
      <a:dk2>
        <a:srgbClr val="0072C6"/>
      </a:dk2>
      <a:lt2>
        <a:srgbClr val="D2D2D2"/>
      </a:lt2>
      <a:accent1>
        <a:srgbClr val="DC3C00"/>
      </a:accent1>
      <a:accent2>
        <a:srgbClr val="008272"/>
      </a:accent2>
      <a:accent3>
        <a:srgbClr val="505050"/>
      </a:accent3>
      <a:accent4>
        <a:srgbClr val="FFB900"/>
      </a:accent4>
      <a:accent5>
        <a:srgbClr val="FF8C00"/>
      </a:accent5>
      <a:accent6>
        <a:srgbClr val="000000"/>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47.xml><?xml version="1.0" encoding="utf-8"?>
<a:theme xmlns:a="http://schemas.openxmlformats.org/drawingml/2006/main" name="1_Machine_Learning_Data_Science_Conference_Spring_2016_Template">
  <a:themeElements>
    <a:clrScheme name="2016 Data Science Summit">
      <a:dk1>
        <a:srgbClr val="505050"/>
      </a:dk1>
      <a:lt1>
        <a:srgbClr val="FFFFFF"/>
      </a:lt1>
      <a:dk2>
        <a:srgbClr val="0072C6"/>
      </a:dk2>
      <a:lt2>
        <a:srgbClr val="D2D2D2"/>
      </a:lt2>
      <a:accent1>
        <a:srgbClr val="DC3C00"/>
      </a:accent1>
      <a:accent2>
        <a:srgbClr val="008272"/>
      </a:accent2>
      <a:accent3>
        <a:srgbClr val="505050"/>
      </a:accent3>
      <a:accent4>
        <a:srgbClr val="FFB900"/>
      </a:accent4>
      <a:accent5>
        <a:srgbClr val="FF8C00"/>
      </a:accent5>
      <a:accent6>
        <a:srgbClr val="000000"/>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6.xml><?xml version="1.0" encoding="utf-8"?>
<a:theme xmlns:a="http://schemas.openxmlformats.org/drawingml/2006/main" name="4_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7.xml><?xml version="1.0" encoding="utf-8"?>
<a:theme xmlns:a="http://schemas.openxmlformats.org/drawingml/2006/main" name="5_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8.xml><?xml version="1.0" encoding="utf-8"?>
<a:theme xmlns:a="http://schemas.openxmlformats.org/drawingml/2006/main" name="6_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9.xml><?xml version="1.0" encoding="utf-8"?>
<a:theme xmlns:a="http://schemas.openxmlformats.org/drawingml/2006/main" name="7_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docProps/app.xml><?xml version="1.0" encoding="utf-8"?>
<Properties xmlns="http://schemas.openxmlformats.org/officeDocument/2006/extended-properties" xmlns:vt="http://schemas.openxmlformats.org/officeDocument/2006/docPropsVTypes">
  <TotalTime>95</TotalTime>
  <Words>8333</Words>
  <Application>Microsoft Office PowerPoint</Application>
  <PresentationFormat>Widescreen</PresentationFormat>
  <Paragraphs>1777</Paragraphs>
  <Slides>72</Slides>
  <Notes>55</Notes>
  <HiddenSlides>4</HiddenSlides>
  <MMClips>0</MMClips>
  <ScaleCrop>false</ScaleCrop>
  <HeadingPairs>
    <vt:vector size="8" baseType="variant">
      <vt:variant>
        <vt:lpstr>Fonts Used</vt:lpstr>
      </vt:variant>
      <vt:variant>
        <vt:i4>29</vt:i4>
      </vt:variant>
      <vt:variant>
        <vt:lpstr>Theme</vt:lpstr>
      </vt:variant>
      <vt:variant>
        <vt:i4>47</vt:i4>
      </vt:variant>
      <vt:variant>
        <vt:lpstr>Embedded OLE Servers</vt:lpstr>
      </vt:variant>
      <vt:variant>
        <vt:i4>2</vt:i4>
      </vt:variant>
      <vt:variant>
        <vt:lpstr>Slide Titles</vt:lpstr>
      </vt:variant>
      <vt:variant>
        <vt:i4>72</vt:i4>
      </vt:variant>
    </vt:vector>
  </HeadingPairs>
  <TitlesOfParts>
    <vt:vector size="150" baseType="lpstr">
      <vt:lpstr>ＭＳ Ｐゴシック</vt:lpstr>
      <vt:lpstr>ＭＳ Ｐゴシック</vt:lpstr>
      <vt:lpstr>Arial</vt:lpstr>
      <vt:lpstr>Arial Black</vt:lpstr>
      <vt:lpstr>Arial Unicode MS</vt:lpstr>
      <vt:lpstr>Calibri</vt:lpstr>
      <vt:lpstr>Calibri Light</vt:lpstr>
      <vt:lpstr>Cambria</vt:lpstr>
      <vt:lpstr>Century Gothic</vt:lpstr>
      <vt:lpstr>Consolas</vt:lpstr>
      <vt:lpstr>EYInterstate</vt:lpstr>
      <vt:lpstr>EYInterstate Light</vt:lpstr>
      <vt:lpstr>Novecento wide Medium</vt:lpstr>
      <vt:lpstr>Roboto Condensed Light</vt:lpstr>
      <vt:lpstr>Segoe</vt:lpstr>
      <vt:lpstr>Segoe Light</vt:lpstr>
      <vt:lpstr>Segoe Semibold</vt:lpstr>
      <vt:lpstr>Segoe UI</vt:lpstr>
      <vt:lpstr>Segoe UI Black</vt:lpstr>
      <vt:lpstr>Segoe UI Historic</vt:lpstr>
      <vt:lpstr>Segoe UI Light</vt:lpstr>
      <vt:lpstr>Segoe UI Semibold</vt:lpstr>
      <vt:lpstr>Segoe UI Semilight</vt:lpstr>
      <vt:lpstr>Times New Roman</vt:lpstr>
      <vt:lpstr>Verdana</vt:lpstr>
      <vt:lpstr>Wingdings</vt:lpstr>
      <vt:lpstr>Wingdings 2</vt:lpstr>
      <vt:lpstr>Wingdings 3</vt:lpstr>
      <vt:lpstr>ヒラギノ角ゴ Pro W3</vt:lpstr>
      <vt:lpstr>Office Theme</vt:lpstr>
      <vt:lpstr>5-50057_TechSummit_FY17_Light</vt:lpstr>
      <vt:lpstr>1_5-50057_TechSummit_FY17_Light</vt:lpstr>
      <vt:lpstr>2_5-50057_TechSummit_FY17_Light</vt:lpstr>
      <vt:lpstr>3_5-50057_TechSummit_FY17_Light</vt:lpstr>
      <vt:lpstr>4_5-50057_TechSummit_FY17_Light</vt:lpstr>
      <vt:lpstr>5_5-50057_TechSummit_FY17_Light</vt:lpstr>
      <vt:lpstr>6_5-50057_TechSummit_FY17_Light</vt:lpstr>
      <vt:lpstr>7_5-50057_TechSummit_FY17_Light</vt:lpstr>
      <vt:lpstr>FY17 EMPOWER Campaign Theme</vt:lpstr>
      <vt:lpstr>2_5-50002_Ignite_Breakout_Template</vt:lpstr>
      <vt:lpstr>3_5-50002_Ignite_Breakout_Template</vt:lpstr>
      <vt:lpstr>4_5-50002_Ignite_Breakout_Template</vt:lpstr>
      <vt:lpstr>5_5-50002_Ignite_Breakout_Template</vt:lpstr>
      <vt:lpstr>6_5-50002_Ignite_Breakout_Template</vt:lpstr>
      <vt:lpstr>7_5-50002_Ignite_Breakout_Template</vt:lpstr>
      <vt:lpstr>8_5-50002_Ignite_Breakout_Template</vt:lpstr>
      <vt:lpstr>9_5-50002_Ignite_Breakout_Template</vt:lpstr>
      <vt:lpstr>Microsoft_Ignite_2016_16x9_Template</vt:lpstr>
      <vt:lpstr>1_Microsoft_Ignite_2016_16x9_Template</vt:lpstr>
      <vt:lpstr>10_5-50002_Ignite_Breakout_Template</vt:lpstr>
      <vt:lpstr>3_COLOR TEMPLATE</vt:lpstr>
      <vt:lpstr>3_5-30701_Cortana_Analytics_Workshop_2015_Template</vt:lpstr>
      <vt:lpstr>5-50002_Ignite_Breakout_Template</vt:lpstr>
      <vt:lpstr>1_5-50002_Ignite_Breakout_Template</vt:lpstr>
      <vt:lpstr>5_COLOR TEMPLATE</vt:lpstr>
      <vt:lpstr>COLOR TEMPLATE</vt:lpstr>
      <vt:lpstr>1_5-50070_Microsoft Machine Learning Template White</vt:lpstr>
      <vt:lpstr>HCL Template</vt:lpstr>
      <vt:lpstr>1_COLOR TEMPLATE</vt:lpstr>
      <vt:lpstr>5-30659_Machine_Learning_Data_Science_Conference_Spring_2015_Template</vt:lpstr>
      <vt:lpstr>11_5-50002_Ignite_Breakout_Template</vt:lpstr>
      <vt:lpstr>3_5-30711_TR22_BO_CT_Template</vt:lpstr>
      <vt:lpstr>12_5-50002_Ignite_Breakout_Template</vt:lpstr>
      <vt:lpstr>13_5-50002_Ignite_Breakout_Template</vt:lpstr>
      <vt:lpstr>14_5-50002_Ignite_Breakout_Template</vt:lpstr>
      <vt:lpstr>15_5-50002_Ignite_Breakout_Template</vt:lpstr>
      <vt:lpstr>16_5-50002_Ignite_Breakout_Template</vt:lpstr>
      <vt:lpstr>17_5-50002_Ignite_Breakout_Template</vt:lpstr>
      <vt:lpstr>18_5-50002_Ignite_Breakout_Template</vt:lpstr>
      <vt:lpstr>19_5-50002_Ignite_Breakout_Template</vt:lpstr>
      <vt:lpstr>HEERON</vt:lpstr>
      <vt:lpstr>20_5-50002_Ignite_Breakout_Template</vt:lpstr>
      <vt:lpstr>1_Office Theme</vt:lpstr>
      <vt:lpstr>2_Office Theme</vt:lpstr>
      <vt:lpstr>Machine_Learning_Data_Science_Conference_Spring_2016_Template</vt:lpstr>
      <vt:lpstr>1_Machine_Learning_Data_Science_Conference_Spring_2016_Template</vt:lpstr>
      <vt:lpstr>think-cell Slide</vt:lpstr>
      <vt:lpstr>Image</vt:lpstr>
      <vt:lpstr>Baseline Architecture: Interactive Analytics Pipeline</vt:lpstr>
      <vt:lpstr>Baseline Architecture: Interactive Analytics Pipeline</vt:lpstr>
      <vt:lpstr>Business Intelligence Integration</vt:lpstr>
      <vt:lpstr>Scaling Ingestion &amp; Streaming with Partitions </vt:lpstr>
      <vt:lpstr>Event Ingestion Patterns</vt:lpstr>
      <vt:lpstr>Decoupling Data from Compute</vt:lpstr>
      <vt:lpstr>Decoupling Data from Compute (2)</vt:lpstr>
      <vt:lpstr>Usage Scenarios Achieve the same programming experience in batch or interactive</vt:lpstr>
      <vt:lpstr>Query Data Where it Lives Easily query data in multiple Azure data stores without moving it to a single store   </vt:lpstr>
      <vt:lpstr>Traditional Hadoop</vt:lpstr>
      <vt:lpstr>PowerPoint Presentation</vt:lpstr>
      <vt:lpstr>PowerPoint Presentation</vt:lpstr>
      <vt:lpstr>Storyboard | Empowering Financial Services </vt:lpstr>
      <vt:lpstr>Driving Digital Transformation in Financial Services</vt:lpstr>
      <vt:lpstr>Driving Digital Transformation in Financial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Intelligence Suite</vt:lpstr>
      <vt:lpstr>HDFS for the cloud</vt:lpstr>
      <vt:lpstr>Enterprise grade security</vt:lpstr>
      <vt:lpstr>Ingestion</vt:lpstr>
      <vt:lpstr>Ingestion tools – Getting started</vt:lpstr>
      <vt:lpstr>Egress</vt:lpstr>
      <vt:lpstr>Big data analytics workloads</vt:lpstr>
      <vt:lpstr>Visualizing data</vt:lpstr>
      <vt:lpstr>Customizing using SDKs/APIs</vt:lpstr>
      <vt:lpstr>Hybrid</vt:lpstr>
      <vt:lpstr>Real-time data analysis</vt:lpstr>
      <vt:lpstr>Lambda architecture</vt:lpstr>
      <vt:lpstr>ADL Store costs for sample customer pattern*</vt:lpstr>
      <vt:lpstr>Illustrative Use Case: Large multimedia company The data lake as part of the integrated data platform architecture</vt:lpstr>
      <vt:lpstr>The Data Lake as Part of the Integrated Data Platform Architecture  </vt:lpstr>
      <vt:lpstr>Illustrative Use Case: Large communications company</vt:lpstr>
      <vt:lpstr>Processing large-scale datasets using Data Factory and Batch   </vt:lpstr>
      <vt:lpstr>SQL Server 2016 PolyBase Combining relational &amp; big data</vt:lpstr>
      <vt:lpstr>From data to decisions and actions</vt:lpstr>
      <vt:lpstr>Example: Data and Service Architecture</vt:lpstr>
      <vt:lpstr>Example: Data and Service Architecture</vt:lpstr>
      <vt:lpstr>ADF: Azure Data Factory</vt:lpstr>
      <vt:lpstr>Monitoring &amp; Servicing System</vt:lpstr>
      <vt:lpstr>What has changed?</vt:lpstr>
      <vt:lpstr>PowerPoint Presentation</vt:lpstr>
      <vt:lpstr>PowerPoint Presentation</vt:lpstr>
      <vt:lpstr>Event Ingestion</vt:lpstr>
      <vt:lpstr>Batch Ingestion and Preparation</vt:lpstr>
      <vt:lpstr>PowerPoint Presentation</vt:lpstr>
      <vt:lpstr>PowerPoint Presentation</vt:lpstr>
      <vt:lpstr>Architecture</vt:lpstr>
      <vt:lpstr>Architecture Analysis Services 2016</vt:lpstr>
      <vt:lpstr>Basic Steps for ML</vt:lpstr>
      <vt:lpstr>Publishing an ML API Web Service</vt:lpstr>
      <vt:lpstr>Security</vt:lpstr>
      <vt:lpstr>Always on</vt:lpstr>
      <vt:lpstr>Azure SQL Data Warehouse</vt:lpstr>
      <vt:lpstr>Cortana Intelligence</vt:lpstr>
      <vt:lpstr>Enable transformative insights</vt:lpstr>
      <vt:lpstr>Scale compute on the fly when you need it</vt:lpstr>
      <vt:lpstr>Continuously tune your DB as your app evolves Automatic Performance Tuning </vt:lpstr>
      <vt:lpstr>Detects suspicious database activities Threat Detection </vt:lpstr>
      <vt:lpstr>Approach</vt:lpstr>
      <vt:lpstr>PowerPoint Presentation</vt:lpstr>
      <vt:lpstr>From data to intelligence to action  </vt:lpstr>
      <vt:lpstr>Overview</vt:lpstr>
      <vt:lpstr>In Summary – Business Analytics in Excel 2016</vt:lpstr>
      <vt:lpstr>PowerPoint Presentation</vt:lpstr>
      <vt:lpstr>Lambda architecture</vt:lpstr>
      <vt:lpstr>Leading Computer Manufacturer / Retailer </vt:lpstr>
    </vt:vector>
  </TitlesOfParts>
  <Company>Fusion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Baseline Architecture: Interactive Analytics Pipeline</dc:title>
  <dc:creator>Nagaraj Sengodan</dc:creator>
  <cp:lastModifiedBy>Nagaraj Sengodan</cp:lastModifiedBy>
  <cp:revision>22</cp:revision>
  <dcterms:created xsi:type="dcterms:W3CDTF">2017-04-21T01:57:05Z</dcterms:created>
  <dcterms:modified xsi:type="dcterms:W3CDTF">2017-04-21T03:32:13Z</dcterms:modified>
</cp:coreProperties>
</file>